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3" r:id="rId3"/>
    <p:sldId id="264" r:id="rId4"/>
    <p:sldId id="265" r:id="rId5"/>
    <p:sldId id="275" r:id="rId6"/>
    <p:sldId id="276" r:id="rId7"/>
    <p:sldId id="274" r:id="rId8"/>
    <p:sldId id="273" r:id="rId9"/>
    <p:sldId id="285" r:id="rId10"/>
    <p:sldId id="266" r:id="rId11"/>
    <p:sldId id="277" r:id="rId12"/>
    <p:sldId id="258" r:id="rId13"/>
    <p:sldId id="259" r:id="rId14"/>
    <p:sldId id="267" r:id="rId15"/>
    <p:sldId id="281" r:id="rId16"/>
    <p:sldId id="268" r:id="rId17"/>
    <p:sldId id="269" r:id="rId18"/>
    <p:sldId id="272" r:id="rId19"/>
    <p:sldId id="280" r:id="rId20"/>
    <p:sldId id="278" r:id="rId21"/>
    <p:sldId id="279" r:id="rId22"/>
    <p:sldId id="282" r:id="rId23"/>
    <p:sldId id="271" r:id="rId24"/>
    <p:sldId id="283" r:id="rId25"/>
    <p:sldId id="26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6082"/>
    <a:srgbClr val="1B7DA9"/>
    <a:srgbClr val="FDFDFD"/>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57" autoAdjust="0"/>
  </p:normalViewPr>
  <p:slideViewPr>
    <p:cSldViewPr snapToGrid="0">
      <p:cViewPr varScale="1">
        <p:scale>
          <a:sx n="77" d="100"/>
          <a:sy n="77" d="100"/>
        </p:scale>
        <p:origin x="883" y="6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3.xml.rels><?xml version="1.0" encoding="UTF-8" standalone="yes"?>
<Relationships xmlns="http://schemas.openxmlformats.org/package/2006/relationships"><Relationship Id="rId8" Type="http://schemas.openxmlformats.org/officeDocument/2006/relationships/hyperlink" Target="https://www.cu.edu/controller/procedures/finance-procedural-statements/finance-procedural-statement-business-expense" TargetMode="External"/><Relationship Id="rId3" Type="http://schemas.openxmlformats.org/officeDocument/2006/relationships/hyperlink" Target="https://www.cu.edu/psc/procurement-card-handbook" TargetMode="External"/><Relationship Id="rId7" Type="http://schemas.openxmlformats.org/officeDocument/2006/relationships/hyperlink" Target="https://www.cu.edu/controller/procedures/finance-procedural-statements/finance-procedural-statement-sensitive-expenses" TargetMode="External"/><Relationship Id="rId2" Type="http://schemas.openxmlformats.org/officeDocument/2006/relationships/hyperlink" Target="https://www.cu.edu/psc/procurement-code-ethics" TargetMode="External"/><Relationship Id="rId1" Type="http://schemas.openxmlformats.org/officeDocument/2006/relationships/hyperlink" Target="https://www.cu.edu/psc/procurement-rules" TargetMode="External"/><Relationship Id="rId6" Type="http://schemas.openxmlformats.org/officeDocument/2006/relationships/hyperlink" Target="https://www.cu.edu/controller/procedures/accounting-handbook" TargetMode="External"/><Relationship Id="rId5" Type="http://schemas.openxmlformats.org/officeDocument/2006/relationships/hyperlink" Target="https://www.cu.edu/psc/policies/travel-card-handbook" TargetMode="External"/><Relationship Id="rId4" Type="http://schemas.openxmlformats.org/officeDocument/2006/relationships/hyperlink" Target="https://www.cu.edu/psc-procedural-statement-travel" TargetMode="External"/></Relationships>
</file>

<file path=ppt/diagrams/_rels/data5.xml.rels><?xml version="1.0" encoding="UTF-8" standalone="yes"?>
<Relationships xmlns="http://schemas.openxmlformats.org/package/2006/relationships"><Relationship Id="rId2" Type="http://schemas.openxmlformats.org/officeDocument/2006/relationships/hyperlink" Target="https://www.cu.edu/psc/forms/study-subject-payment-ssp" TargetMode="External"/><Relationship Id="rId1" Type="http://schemas.openxmlformats.org/officeDocument/2006/relationships/hyperlink" Target="https://www.cu.edu/psc/policies/psc-procedural-statement-study-subject-payments" TargetMode="External"/></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8" Type="http://schemas.openxmlformats.org/officeDocument/2006/relationships/hyperlink" Target="https://www.cu.edu/controller/procedures/finance-procedural-statements/finance-procedural-statement-business-expense" TargetMode="External"/><Relationship Id="rId3" Type="http://schemas.openxmlformats.org/officeDocument/2006/relationships/hyperlink" Target="https://www.cu.edu/psc/procurement-card-handbook" TargetMode="External"/><Relationship Id="rId7" Type="http://schemas.openxmlformats.org/officeDocument/2006/relationships/hyperlink" Target="https://www.cu.edu/controller/procedures/finance-procedural-statements/finance-procedural-statement-sensitive-expenses" TargetMode="External"/><Relationship Id="rId2" Type="http://schemas.openxmlformats.org/officeDocument/2006/relationships/hyperlink" Target="https://www.cu.edu/psc/procurement-code-ethics" TargetMode="External"/><Relationship Id="rId1" Type="http://schemas.openxmlformats.org/officeDocument/2006/relationships/hyperlink" Target="https://www.cu.edu/psc/procurement-rules" TargetMode="External"/><Relationship Id="rId6" Type="http://schemas.openxmlformats.org/officeDocument/2006/relationships/hyperlink" Target="https://www.cu.edu/controller/procedures/accounting-handbook" TargetMode="External"/><Relationship Id="rId5" Type="http://schemas.openxmlformats.org/officeDocument/2006/relationships/hyperlink" Target="https://www.cu.edu/psc/policies/travel-card-handbook" TargetMode="External"/><Relationship Id="rId4" Type="http://schemas.openxmlformats.org/officeDocument/2006/relationships/hyperlink" Target="https://www.cu.edu/psc-procedural-statement-travel" TargetMode="External"/></Relationships>
</file>

<file path=ppt/diagrams/_rels/drawing5.xml.rels><?xml version="1.0" encoding="UTF-8" standalone="yes"?>
<Relationships xmlns="http://schemas.openxmlformats.org/package/2006/relationships"><Relationship Id="rId2" Type="http://schemas.openxmlformats.org/officeDocument/2006/relationships/hyperlink" Target="https://www.cu.edu/psc/forms/study-subject-payment-ssp" TargetMode="External"/><Relationship Id="rId1" Type="http://schemas.openxmlformats.org/officeDocument/2006/relationships/hyperlink" Target="https://www.cu.edu/psc/policies/psc-procedural-statement-study-subject-payments"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4B349-0793-4C63-9216-A28986ABE76C}"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D8FCD078-25A5-4275-A2F1-F7E17F7C1FDB}">
      <dgm:prSet/>
      <dgm:spPr/>
      <dgm:t>
        <a:bodyPr/>
        <a:lstStyle/>
        <a:p>
          <a:pPr>
            <a:lnSpc>
              <a:spcPct val="100000"/>
            </a:lnSpc>
            <a:defRPr cap="all"/>
          </a:pPr>
          <a:r>
            <a:rPr lang="en-US" b="1" dirty="0"/>
            <a:t>Policy Overview</a:t>
          </a:r>
        </a:p>
      </dgm:t>
    </dgm:pt>
    <dgm:pt modelId="{D04B182A-A275-4EFE-A4A4-4795BD39936C}" type="parTrans" cxnId="{C3748C8E-A009-4F5F-B21A-F1AD55543EAA}">
      <dgm:prSet/>
      <dgm:spPr/>
      <dgm:t>
        <a:bodyPr/>
        <a:lstStyle/>
        <a:p>
          <a:endParaRPr lang="en-US"/>
        </a:p>
      </dgm:t>
    </dgm:pt>
    <dgm:pt modelId="{454D52BA-943A-4ED2-B249-471755DA7EAD}" type="sibTrans" cxnId="{C3748C8E-A009-4F5F-B21A-F1AD55543EAA}">
      <dgm:prSet/>
      <dgm:spPr/>
      <dgm:t>
        <a:bodyPr/>
        <a:lstStyle/>
        <a:p>
          <a:endParaRPr lang="en-US"/>
        </a:p>
      </dgm:t>
    </dgm:pt>
    <dgm:pt modelId="{FB4B1DDE-7219-4294-87AF-575581287617}">
      <dgm:prSet/>
      <dgm:spPr/>
      <dgm:t>
        <a:bodyPr/>
        <a:lstStyle/>
        <a:p>
          <a:pPr>
            <a:lnSpc>
              <a:spcPct val="100000"/>
            </a:lnSpc>
            <a:defRPr cap="all"/>
          </a:pPr>
          <a:r>
            <a:rPr lang="en-US" b="1" dirty="0"/>
            <a:t>Travel</a:t>
          </a:r>
        </a:p>
      </dgm:t>
    </dgm:pt>
    <dgm:pt modelId="{5434A61A-83C6-4583-8A28-C979B38A06D8}" type="parTrans" cxnId="{916BE5D9-0A23-45A9-8213-D3D9A6D7468B}">
      <dgm:prSet/>
      <dgm:spPr/>
      <dgm:t>
        <a:bodyPr/>
        <a:lstStyle/>
        <a:p>
          <a:endParaRPr lang="en-US"/>
        </a:p>
      </dgm:t>
    </dgm:pt>
    <dgm:pt modelId="{3F68A821-8391-438D-AAB9-681B47A08C9C}" type="sibTrans" cxnId="{916BE5D9-0A23-45A9-8213-D3D9A6D7468B}">
      <dgm:prSet/>
      <dgm:spPr/>
      <dgm:t>
        <a:bodyPr/>
        <a:lstStyle/>
        <a:p>
          <a:endParaRPr lang="en-US"/>
        </a:p>
      </dgm:t>
    </dgm:pt>
    <dgm:pt modelId="{A1DBF78D-D785-4815-ABC3-97D80422140F}">
      <dgm:prSet/>
      <dgm:spPr/>
      <dgm:t>
        <a:bodyPr/>
        <a:lstStyle/>
        <a:p>
          <a:pPr>
            <a:lnSpc>
              <a:spcPct val="100000"/>
            </a:lnSpc>
            <a:defRPr cap="all"/>
          </a:pPr>
          <a:r>
            <a:rPr lang="en-US" b="1" dirty="0"/>
            <a:t>General Procurement</a:t>
          </a:r>
        </a:p>
      </dgm:t>
    </dgm:pt>
    <dgm:pt modelId="{26ACC526-C55F-42CD-A997-4971330442F0}" type="parTrans" cxnId="{4929F839-398A-445B-844E-2D0E8320621B}">
      <dgm:prSet/>
      <dgm:spPr/>
      <dgm:t>
        <a:bodyPr/>
        <a:lstStyle/>
        <a:p>
          <a:endParaRPr lang="en-US"/>
        </a:p>
      </dgm:t>
    </dgm:pt>
    <dgm:pt modelId="{1A0F4D0B-67A3-4C6E-9A8E-CC255DD63CAA}" type="sibTrans" cxnId="{4929F839-398A-445B-844E-2D0E8320621B}">
      <dgm:prSet/>
      <dgm:spPr/>
      <dgm:t>
        <a:bodyPr/>
        <a:lstStyle/>
        <a:p>
          <a:endParaRPr lang="en-US"/>
        </a:p>
      </dgm:t>
    </dgm:pt>
    <dgm:pt modelId="{0F66AE85-C949-4F45-B715-3F9E858D7AA4}">
      <dgm:prSet/>
      <dgm:spPr/>
      <dgm:t>
        <a:bodyPr/>
        <a:lstStyle/>
        <a:p>
          <a:pPr>
            <a:lnSpc>
              <a:spcPct val="100000"/>
            </a:lnSpc>
            <a:defRPr cap="all"/>
          </a:pPr>
          <a:r>
            <a:rPr lang="en-US" b="1" dirty="0"/>
            <a:t>Resources</a:t>
          </a:r>
        </a:p>
      </dgm:t>
    </dgm:pt>
    <dgm:pt modelId="{CDE2E384-6416-48EB-985C-916B77F818E8}" type="parTrans" cxnId="{2C6D3F06-925D-4942-9DCA-7D1A92B0D953}">
      <dgm:prSet/>
      <dgm:spPr/>
      <dgm:t>
        <a:bodyPr/>
        <a:lstStyle/>
        <a:p>
          <a:endParaRPr lang="en-US"/>
        </a:p>
      </dgm:t>
    </dgm:pt>
    <dgm:pt modelId="{118C508B-1682-4F4F-B5E3-1E2AC2E97F50}" type="sibTrans" cxnId="{2C6D3F06-925D-4942-9DCA-7D1A92B0D953}">
      <dgm:prSet/>
      <dgm:spPr/>
      <dgm:t>
        <a:bodyPr/>
        <a:lstStyle/>
        <a:p>
          <a:endParaRPr lang="en-US"/>
        </a:p>
      </dgm:t>
    </dgm:pt>
    <dgm:pt modelId="{140CAB3A-CCC0-40BB-96C8-AE7188982C6F}">
      <dgm:prSet/>
      <dgm:spPr/>
      <dgm:t>
        <a:bodyPr/>
        <a:lstStyle/>
        <a:p>
          <a:pPr>
            <a:lnSpc>
              <a:spcPct val="100000"/>
            </a:lnSpc>
            <a:defRPr cap="all"/>
          </a:pPr>
          <a:r>
            <a:rPr lang="en-US" b="1" dirty="0"/>
            <a:t>Questions</a:t>
          </a:r>
        </a:p>
      </dgm:t>
    </dgm:pt>
    <dgm:pt modelId="{C57CF644-52C0-43A2-9D96-16D06672F3B0}" type="parTrans" cxnId="{212A223C-81F3-46DA-BCED-771E5EDFF44B}">
      <dgm:prSet/>
      <dgm:spPr/>
      <dgm:t>
        <a:bodyPr/>
        <a:lstStyle/>
        <a:p>
          <a:endParaRPr lang="en-US"/>
        </a:p>
      </dgm:t>
    </dgm:pt>
    <dgm:pt modelId="{E490ABBF-BC93-4063-8C84-451DFBFE46EF}" type="sibTrans" cxnId="{212A223C-81F3-46DA-BCED-771E5EDFF44B}">
      <dgm:prSet/>
      <dgm:spPr/>
      <dgm:t>
        <a:bodyPr/>
        <a:lstStyle/>
        <a:p>
          <a:endParaRPr lang="en-US"/>
        </a:p>
      </dgm:t>
    </dgm:pt>
    <dgm:pt modelId="{860E5C0D-1F61-4F18-9F9D-5EBCB3449D08}" type="pres">
      <dgm:prSet presAssocID="{08F4B349-0793-4C63-9216-A28986ABE76C}" presName="root" presStyleCnt="0">
        <dgm:presLayoutVars>
          <dgm:dir/>
          <dgm:resizeHandles val="exact"/>
        </dgm:presLayoutVars>
      </dgm:prSet>
      <dgm:spPr/>
    </dgm:pt>
    <dgm:pt modelId="{1ACD0EFC-5B3F-411E-B3CE-77EBB648438B}" type="pres">
      <dgm:prSet presAssocID="{D8FCD078-25A5-4275-A2F1-F7E17F7C1FDB}" presName="compNode" presStyleCnt="0"/>
      <dgm:spPr/>
    </dgm:pt>
    <dgm:pt modelId="{14734B5B-BAEE-492E-AF73-277BD5F43D97}" type="pres">
      <dgm:prSet presAssocID="{D8FCD078-25A5-4275-A2F1-F7E17F7C1FDB}" presName="iconBgRect" presStyleLbl="bgShp" presStyleIdx="0" presStyleCnt="5"/>
      <dgm:spPr/>
    </dgm:pt>
    <dgm:pt modelId="{976D68B6-CF0A-44FE-9F91-7B66684F65A3}" type="pres">
      <dgm:prSet presAssocID="{D8FCD078-25A5-4275-A2F1-F7E17F7C1FD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38B49CC0-0852-4871-9B88-1CFBB460B650}" type="pres">
      <dgm:prSet presAssocID="{D8FCD078-25A5-4275-A2F1-F7E17F7C1FDB}" presName="spaceRect" presStyleCnt="0"/>
      <dgm:spPr/>
    </dgm:pt>
    <dgm:pt modelId="{7F2008E0-AFC6-4555-8B9A-61E31B0E9E52}" type="pres">
      <dgm:prSet presAssocID="{D8FCD078-25A5-4275-A2F1-F7E17F7C1FDB}" presName="textRect" presStyleLbl="revTx" presStyleIdx="0" presStyleCnt="5">
        <dgm:presLayoutVars>
          <dgm:chMax val="1"/>
          <dgm:chPref val="1"/>
        </dgm:presLayoutVars>
      </dgm:prSet>
      <dgm:spPr/>
    </dgm:pt>
    <dgm:pt modelId="{9725643F-F60E-4492-9829-73853F26EB6F}" type="pres">
      <dgm:prSet presAssocID="{454D52BA-943A-4ED2-B249-471755DA7EAD}" presName="sibTrans" presStyleCnt="0"/>
      <dgm:spPr/>
    </dgm:pt>
    <dgm:pt modelId="{ED24B2B1-0ABA-48CF-A229-2355C6CCB234}" type="pres">
      <dgm:prSet presAssocID="{FB4B1DDE-7219-4294-87AF-575581287617}" presName="compNode" presStyleCnt="0"/>
      <dgm:spPr/>
    </dgm:pt>
    <dgm:pt modelId="{AABBC6F2-0018-4856-AA5F-22D1287941AC}" type="pres">
      <dgm:prSet presAssocID="{FB4B1DDE-7219-4294-87AF-575581287617}" presName="iconBgRect" presStyleLbl="bgShp" presStyleIdx="1" presStyleCnt="5"/>
      <dgm:spPr/>
    </dgm:pt>
    <dgm:pt modelId="{349AAC41-7236-4B5A-9FBB-B8F697B40E9E}" type="pres">
      <dgm:prSet presAssocID="{FB4B1DDE-7219-4294-87AF-57558128761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irplane"/>
        </a:ext>
      </dgm:extLst>
    </dgm:pt>
    <dgm:pt modelId="{C68F78B8-1F2D-48E9-AB09-78664E01CE3D}" type="pres">
      <dgm:prSet presAssocID="{FB4B1DDE-7219-4294-87AF-575581287617}" presName="spaceRect" presStyleCnt="0"/>
      <dgm:spPr/>
    </dgm:pt>
    <dgm:pt modelId="{2B76E107-F506-449A-B1A0-FA88C5655E54}" type="pres">
      <dgm:prSet presAssocID="{FB4B1DDE-7219-4294-87AF-575581287617}" presName="textRect" presStyleLbl="revTx" presStyleIdx="1" presStyleCnt="5">
        <dgm:presLayoutVars>
          <dgm:chMax val="1"/>
          <dgm:chPref val="1"/>
        </dgm:presLayoutVars>
      </dgm:prSet>
      <dgm:spPr/>
    </dgm:pt>
    <dgm:pt modelId="{0699D829-11AF-4DD8-A6C5-9946A76ACCB2}" type="pres">
      <dgm:prSet presAssocID="{3F68A821-8391-438D-AAB9-681B47A08C9C}" presName="sibTrans" presStyleCnt="0"/>
      <dgm:spPr/>
    </dgm:pt>
    <dgm:pt modelId="{DDA94D7C-ED01-4967-BB90-D141992DBFFC}" type="pres">
      <dgm:prSet presAssocID="{A1DBF78D-D785-4815-ABC3-97D80422140F}" presName="compNode" presStyleCnt="0"/>
      <dgm:spPr/>
    </dgm:pt>
    <dgm:pt modelId="{02383F89-50AF-4955-BB51-B2A9AD90018C}" type="pres">
      <dgm:prSet presAssocID="{A1DBF78D-D785-4815-ABC3-97D80422140F}" presName="iconBgRect" presStyleLbl="bgShp" presStyleIdx="2" presStyleCnt="5"/>
      <dgm:spPr/>
    </dgm:pt>
    <dgm:pt modelId="{072490D0-D33B-4C23-8780-B687F76B519D}" type="pres">
      <dgm:prSet presAssocID="{A1DBF78D-D785-4815-ABC3-97D80422140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hopping cart"/>
        </a:ext>
      </dgm:extLst>
    </dgm:pt>
    <dgm:pt modelId="{DCDE58EF-A1E6-4545-B588-36925A654CA4}" type="pres">
      <dgm:prSet presAssocID="{A1DBF78D-D785-4815-ABC3-97D80422140F}" presName="spaceRect" presStyleCnt="0"/>
      <dgm:spPr/>
    </dgm:pt>
    <dgm:pt modelId="{06F53FD7-1220-4550-B65E-0123E88AD456}" type="pres">
      <dgm:prSet presAssocID="{A1DBF78D-D785-4815-ABC3-97D80422140F}" presName="textRect" presStyleLbl="revTx" presStyleIdx="2" presStyleCnt="5">
        <dgm:presLayoutVars>
          <dgm:chMax val="1"/>
          <dgm:chPref val="1"/>
        </dgm:presLayoutVars>
      </dgm:prSet>
      <dgm:spPr/>
    </dgm:pt>
    <dgm:pt modelId="{703F5F56-2463-4E4B-9651-72C94AB32CC2}" type="pres">
      <dgm:prSet presAssocID="{1A0F4D0B-67A3-4C6E-9A8E-CC255DD63CAA}" presName="sibTrans" presStyleCnt="0"/>
      <dgm:spPr/>
    </dgm:pt>
    <dgm:pt modelId="{B9DE7A4A-FD6C-4E1D-8E3F-5912CA8A778D}" type="pres">
      <dgm:prSet presAssocID="{0F66AE85-C949-4F45-B715-3F9E858D7AA4}" presName="compNode" presStyleCnt="0"/>
      <dgm:spPr/>
    </dgm:pt>
    <dgm:pt modelId="{55595153-9360-4E4D-A8B0-6D6097D7FBCF}" type="pres">
      <dgm:prSet presAssocID="{0F66AE85-C949-4F45-B715-3F9E858D7AA4}" presName="iconBgRect" presStyleLbl="bgShp" presStyleIdx="3" presStyleCnt="5"/>
      <dgm:spPr/>
    </dgm:pt>
    <dgm:pt modelId="{1B878EDF-B51A-4AE3-BEDD-0BEEB65E4110}" type="pres">
      <dgm:prSet presAssocID="{0F66AE85-C949-4F45-B715-3F9E858D7AA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24FCD1EE-1DE8-4835-9905-D561916E7065}" type="pres">
      <dgm:prSet presAssocID="{0F66AE85-C949-4F45-B715-3F9E858D7AA4}" presName="spaceRect" presStyleCnt="0"/>
      <dgm:spPr/>
    </dgm:pt>
    <dgm:pt modelId="{E20484F9-833F-4EB8-B9CB-1205A2A72A1C}" type="pres">
      <dgm:prSet presAssocID="{0F66AE85-C949-4F45-B715-3F9E858D7AA4}" presName="textRect" presStyleLbl="revTx" presStyleIdx="3" presStyleCnt="5">
        <dgm:presLayoutVars>
          <dgm:chMax val="1"/>
          <dgm:chPref val="1"/>
        </dgm:presLayoutVars>
      </dgm:prSet>
      <dgm:spPr/>
    </dgm:pt>
    <dgm:pt modelId="{294544E1-8EF5-4899-A0B9-11E7DC697718}" type="pres">
      <dgm:prSet presAssocID="{118C508B-1682-4F4F-B5E3-1E2AC2E97F50}" presName="sibTrans" presStyleCnt="0"/>
      <dgm:spPr/>
    </dgm:pt>
    <dgm:pt modelId="{DFA819FF-A396-4280-BB6C-B45D0C4AC26B}" type="pres">
      <dgm:prSet presAssocID="{140CAB3A-CCC0-40BB-96C8-AE7188982C6F}" presName="compNode" presStyleCnt="0"/>
      <dgm:spPr/>
    </dgm:pt>
    <dgm:pt modelId="{9B6BDEC6-E932-41BB-878F-477EA6D6F563}" type="pres">
      <dgm:prSet presAssocID="{140CAB3A-CCC0-40BB-96C8-AE7188982C6F}" presName="iconBgRect" presStyleLbl="bgShp" presStyleIdx="4" presStyleCnt="5"/>
      <dgm:spPr/>
    </dgm:pt>
    <dgm:pt modelId="{ABDCF976-BE36-43AF-A873-BCC691F3B352}" type="pres">
      <dgm:prSet presAssocID="{140CAB3A-CCC0-40BB-96C8-AE7188982C6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lp"/>
        </a:ext>
      </dgm:extLst>
    </dgm:pt>
    <dgm:pt modelId="{3A0FCA0D-F435-48BD-8EF3-92E13978A642}" type="pres">
      <dgm:prSet presAssocID="{140CAB3A-CCC0-40BB-96C8-AE7188982C6F}" presName="spaceRect" presStyleCnt="0"/>
      <dgm:spPr/>
    </dgm:pt>
    <dgm:pt modelId="{52F84248-D5A2-4550-BB2F-7750B798A1EC}" type="pres">
      <dgm:prSet presAssocID="{140CAB3A-CCC0-40BB-96C8-AE7188982C6F}" presName="textRect" presStyleLbl="revTx" presStyleIdx="4" presStyleCnt="5">
        <dgm:presLayoutVars>
          <dgm:chMax val="1"/>
          <dgm:chPref val="1"/>
        </dgm:presLayoutVars>
      </dgm:prSet>
      <dgm:spPr/>
    </dgm:pt>
  </dgm:ptLst>
  <dgm:cxnLst>
    <dgm:cxn modelId="{2C6D3F06-925D-4942-9DCA-7D1A92B0D953}" srcId="{08F4B349-0793-4C63-9216-A28986ABE76C}" destId="{0F66AE85-C949-4F45-B715-3F9E858D7AA4}" srcOrd="3" destOrd="0" parTransId="{CDE2E384-6416-48EB-985C-916B77F818E8}" sibTransId="{118C508B-1682-4F4F-B5E3-1E2AC2E97F50}"/>
    <dgm:cxn modelId="{1130530C-8133-4DC6-8FDA-90892B8ECE68}" type="presOf" srcId="{FB4B1DDE-7219-4294-87AF-575581287617}" destId="{2B76E107-F506-449A-B1A0-FA88C5655E54}" srcOrd="0" destOrd="0" presId="urn:microsoft.com/office/officeart/2018/5/layout/IconCircleLabelList"/>
    <dgm:cxn modelId="{4929F839-398A-445B-844E-2D0E8320621B}" srcId="{08F4B349-0793-4C63-9216-A28986ABE76C}" destId="{A1DBF78D-D785-4815-ABC3-97D80422140F}" srcOrd="2" destOrd="0" parTransId="{26ACC526-C55F-42CD-A997-4971330442F0}" sibTransId="{1A0F4D0B-67A3-4C6E-9A8E-CC255DD63CAA}"/>
    <dgm:cxn modelId="{212A223C-81F3-46DA-BCED-771E5EDFF44B}" srcId="{08F4B349-0793-4C63-9216-A28986ABE76C}" destId="{140CAB3A-CCC0-40BB-96C8-AE7188982C6F}" srcOrd="4" destOrd="0" parTransId="{C57CF644-52C0-43A2-9D96-16D06672F3B0}" sibTransId="{E490ABBF-BC93-4063-8C84-451DFBFE46EF}"/>
    <dgm:cxn modelId="{A329785C-E4A5-4F80-8C9D-8AF78E1C88C4}" type="presOf" srcId="{140CAB3A-CCC0-40BB-96C8-AE7188982C6F}" destId="{52F84248-D5A2-4550-BB2F-7750B798A1EC}" srcOrd="0" destOrd="0" presId="urn:microsoft.com/office/officeart/2018/5/layout/IconCircleLabelList"/>
    <dgm:cxn modelId="{84902460-DCE6-4D6F-B39E-FDBF115CD4D1}" type="presOf" srcId="{08F4B349-0793-4C63-9216-A28986ABE76C}" destId="{860E5C0D-1F61-4F18-9F9D-5EBCB3449D08}" srcOrd="0" destOrd="0" presId="urn:microsoft.com/office/officeart/2018/5/layout/IconCircleLabelList"/>
    <dgm:cxn modelId="{2A2EAB52-E8B2-4449-AF05-F5C22BE750D8}" type="presOf" srcId="{0F66AE85-C949-4F45-B715-3F9E858D7AA4}" destId="{E20484F9-833F-4EB8-B9CB-1205A2A72A1C}" srcOrd="0" destOrd="0" presId="urn:microsoft.com/office/officeart/2018/5/layout/IconCircleLabelList"/>
    <dgm:cxn modelId="{541F0E84-9D28-476E-8B89-770FD4BBF1FB}" type="presOf" srcId="{A1DBF78D-D785-4815-ABC3-97D80422140F}" destId="{06F53FD7-1220-4550-B65E-0123E88AD456}" srcOrd="0" destOrd="0" presId="urn:microsoft.com/office/officeart/2018/5/layout/IconCircleLabelList"/>
    <dgm:cxn modelId="{C3748C8E-A009-4F5F-B21A-F1AD55543EAA}" srcId="{08F4B349-0793-4C63-9216-A28986ABE76C}" destId="{D8FCD078-25A5-4275-A2F1-F7E17F7C1FDB}" srcOrd="0" destOrd="0" parTransId="{D04B182A-A275-4EFE-A4A4-4795BD39936C}" sibTransId="{454D52BA-943A-4ED2-B249-471755DA7EAD}"/>
    <dgm:cxn modelId="{4DEC94B3-D588-4C02-A57F-D74F73BE98F3}" type="presOf" srcId="{D8FCD078-25A5-4275-A2F1-F7E17F7C1FDB}" destId="{7F2008E0-AFC6-4555-8B9A-61E31B0E9E52}" srcOrd="0" destOrd="0" presId="urn:microsoft.com/office/officeart/2018/5/layout/IconCircleLabelList"/>
    <dgm:cxn modelId="{916BE5D9-0A23-45A9-8213-D3D9A6D7468B}" srcId="{08F4B349-0793-4C63-9216-A28986ABE76C}" destId="{FB4B1DDE-7219-4294-87AF-575581287617}" srcOrd="1" destOrd="0" parTransId="{5434A61A-83C6-4583-8A28-C979B38A06D8}" sibTransId="{3F68A821-8391-438D-AAB9-681B47A08C9C}"/>
    <dgm:cxn modelId="{FBAA2976-2781-43C3-9AB0-97ACF0BB5EE1}" type="presParOf" srcId="{860E5C0D-1F61-4F18-9F9D-5EBCB3449D08}" destId="{1ACD0EFC-5B3F-411E-B3CE-77EBB648438B}" srcOrd="0" destOrd="0" presId="urn:microsoft.com/office/officeart/2018/5/layout/IconCircleLabelList"/>
    <dgm:cxn modelId="{A24B6918-3C33-4A7F-A773-2E157178083C}" type="presParOf" srcId="{1ACD0EFC-5B3F-411E-B3CE-77EBB648438B}" destId="{14734B5B-BAEE-492E-AF73-277BD5F43D97}" srcOrd="0" destOrd="0" presId="urn:microsoft.com/office/officeart/2018/5/layout/IconCircleLabelList"/>
    <dgm:cxn modelId="{7B800DF7-06A1-459D-B6D8-A036091B560F}" type="presParOf" srcId="{1ACD0EFC-5B3F-411E-B3CE-77EBB648438B}" destId="{976D68B6-CF0A-44FE-9F91-7B66684F65A3}" srcOrd="1" destOrd="0" presId="urn:microsoft.com/office/officeart/2018/5/layout/IconCircleLabelList"/>
    <dgm:cxn modelId="{143E4C07-2BE0-47E3-91B3-0416D02DD05A}" type="presParOf" srcId="{1ACD0EFC-5B3F-411E-B3CE-77EBB648438B}" destId="{38B49CC0-0852-4871-9B88-1CFBB460B650}" srcOrd="2" destOrd="0" presId="urn:microsoft.com/office/officeart/2018/5/layout/IconCircleLabelList"/>
    <dgm:cxn modelId="{A229EDA1-5C22-4E1D-8F45-32FF393E8B92}" type="presParOf" srcId="{1ACD0EFC-5B3F-411E-B3CE-77EBB648438B}" destId="{7F2008E0-AFC6-4555-8B9A-61E31B0E9E52}" srcOrd="3" destOrd="0" presId="urn:microsoft.com/office/officeart/2018/5/layout/IconCircleLabelList"/>
    <dgm:cxn modelId="{24598151-FF5F-40AF-B2E4-C9F5E6CD3ACA}" type="presParOf" srcId="{860E5C0D-1F61-4F18-9F9D-5EBCB3449D08}" destId="{9725643F-F60E-4492-9829-73853F26EB6F}" srcOrd="1" destOrd="0" presId="urn:microsoft.com/office/officeart/2018/5/layout/IconCircleLabelList"/>
    <dgm:cxn modelId="{2014A0B2-0546-4A54-8DD4-92EF073CE085}" type="presParOf" srcId="{860E5C0D-1F61-4F18-9F9D-5EBCB3449D08}" destId="{ED24B2B1-0ABA-48CF-A229-2355C6CCB234}" srcOrd="2" destOrd="0" presId="urn:microsoft.com/office/officeart/2018/5/layout/IconCircleLabelList"/>
    <dgm:cxn modelId="{800D60DD-7DAF-439D-BF06-375BCFDD0529}" type="presParOf" srcId="{ED24B2B1-0ABA-48CF-A229-2355C6CCB234}" destId="{AABBC6F2-0018-4856-AA5F-22D1287941AC}" srcOrd="0" destOrd="0" presId="urn:microsoft.com/office/officeart/2018/5/layout/IconCircleLabelList"/>
    <dgm:cxn modelId="{5B63D447-8749-4659-AD53-03B1E42020B9}" type="presParOf" srcId="{ED24B2B1-0ABA-48CF-A229-2355C6CCB234}" destId="{349AAC41-7236-4B5A-9FBB-B8F697B40E9E}" srcOrd="1" destOrd="0" presId="urn:microsoft.com/office/officeart/2018/5/layout/IconCircleLabelList"/>
    <dgm:cxn modelId="{FA5C3586-5F41-4CB7-839E-62235AEDEF90}" type="presParOf" srcId="{ED24B2B1-0ABA-48CF-A229-2355C6CCB234}" destId="{C68F78B8-1F2D-48E9-AB09-78664E01CE3D}" srcOrd="2" destOrd="0" presId="urn:microsoft.com/office/officeart/2018/5/layout/IconCircleLabelList"/>
    <dgm:cxn modelId="{310EC212-194B-41B4-8108-767B137FD320}" type="presParOf" srcId="{ED24B2B1-0ABA-48CF-A229-2355C6CCB234}" destId="{2B76E107-F506-449A-B1A0-FA88C5655E54}" srcOrd="3" destOrd="0" presId="urn:microsoft.com/office/officeart/2018/5/layout/IconCircleLabelList"/>
    <dgm:cxn modelId="{1981C6A2-A489-4EC3-B761-17774CD5AD38}" type="presParOf" srcId="{860E5C0D-1F61-4F18-9F9D-5EBCB3449D08}" destId="{0699D829-11AF-4DD8-A6C5-9946A76ACCB2}" srcOrd="3" destOrd="0" presId="urn:microsoft.com/office/officeart/2018/5/layout/IconCircleLabelList"/>
    <dgm:cxn modelId="{2B7C696C-0494-4C75-827F-65AF6EDBFAE4}" type="presParOf" srcId="{860E5C0D-1F61-4F18-9F9D-5EBCB3449D08}" destId="{DDA94D7C-ED01-4967-BB90-D141992DBFFC}" srcOrd="4" destOrd="0" presId="urn:microsoft.com/office/officeart/2018/5/layout/IconCircleLabelList"/>
    <dgm:cxn modelId="{0A74F6BF-E23F-463F-A9BF-C46F8F6720DC}" type="presParOf" srcId="{DDA94D7C-ED01-4967-BB90-D141992DBFFC}" destId="{02383F89-50AF-4955-BB51-B2A9AD90018C}" srcOrd="0" destOrd="0" presId="urn:microsoft.com/office/officeart/2018/5/layout/IconCircleLabelList"/>
    <dgm:cxn modelId="{DB7790D7-849B-4AFB-98A7-5A030A348186}" type="presParOf" srcId="{DDA94D7C-ED01-4967-BB90-D141992DBFFC}" destId="{072490D0-D33B-4C23-8780-B687F76B519D}" srcOrd="1" destOrd="0" presId="urn:microsoft.com/office/officeart/2018/5/layout/IconCircleLabelList"/>
    <dgm:cxn modelId="{E63B0FD9-3609-41F0-AA0F-2DA12F4CEC27}" type="presParOf" srcId="{DDA94D7C-ED01-4967-BB90-D141992DBFFC}" destId="{DCDE58EF-A1E6-4545-B588-36925A654CA4}" srcOrd="2" destOrd="0" presId="urn:microsoft.com/office/officeart/2018/5/layout/IconCircleLabelList"/>
    <dgm:cxn modelId="{C310CD6F-027D-44D1-8B2E-9F27ECD7B9F6}" type="presParOf" srcId="{DDA94D7C-ED01-4967-BB90-D141992DBFFC}" destId="{06F53FD7-1220-4550-B65E-0123E88AD456}" srcOrd="3" destOrd="0" presId="urn:microsoft.com/office/officeart/2018/5/layout/IconCircleLabelList"/>
    <dgm:cxn modelId="{6C21B880-B670-4AEC-BA16-BEC870D39BF9}" type="presParOf" srcId="{860E5C0D-1F61-4F18-9F9D-5EBCB3449D08}" destId="{703F5F56-2463-4E4B-9651-72C94AB32CC2}" srcOrd="5" destOrd="0" presId="urn:microsoft.com/office/officeart/2018/5/layout/IconCircleLabelList"/>
    <dgm:cxn modelId="{B4129862-CC13-4636-8410-594EAC486D21}" type="presParOf" srcId="{860E5C0D-1F61-4F18-9F9D-5EBCB3449D08}" destId="{B9DE7A4A-FD6C-4E1D-8E3F-5912CA8A778D}" srcOrd="6" destOrd="0" presId="urn:microsoft.com/office/officeart/2018/5/layout/IconCircleLabelList"/>
    <dgm:cxn modelId="{8512C9DD-7A4B-4762-89AA-B2DCAA025A6A}" type="presParOf" srcId="{B9DE7A4A-FD6C-4E1D-8E3F-5912CA8A778D}" destId="{55595153-9360-4E4D-A8B0-6D6097D7FBCF}" srcOrd="0" destOrd="0" presId="urn:microsoft.com/office/officeart/2018/5/layout/IconCircleLabelList"/>
    <dgm:cxn modelId="{78E3CBB2-3671-4C2E-9CD2-B2C3B4566E0D}" type="presParOf" srcId="{B9DE7A4A-FD6C-4E1D-8E3F-5912CA8A778D}" destId="{1B878EDF-B51A-4AE3-BEDD-0BEEB65E4110}" srcOrd="1" destOrd="0" presId="urn:microsoft.com/office/officeart/2018/5/layout/IconCircleLabelList"/>
    <dgm:cxn modelId="{9C332F85-56C2-4BF5-A3C5-B992DF63E154}" type="presParOf" srcId="{B9DE7A4A-FD6C-4E1D-8E3F-5912CA8A778D}" destId="{24FCD1EE-1DE8-4835-9905-D561916E7065}" srcOrd="2" destOrd="0" presId="urn:microsoft.com/office/officeart/2018/5/layout/IconCircleLabelList"/>
    <dgm:cxn modelId="{98577EE0-434B-430F-877E-B88F5C9BD703}" type="presParOf" srcId="{B9DE7A4A-FD6C-4E1D-8E3F-5912CA8A778D}" destId="{E20484F9-833F-4EB8-B9CB-1205A2A72A1C}" srcOrd="3" destOrd="0" presId="urn:microsoft.com/office/officeart/2018/5/layout/IconCircleLabelList"/>
    <dgm:cxn modelId="{4F89B3AC-187A-4B7C-93B7-679D44CFD8EC}" type="presParOf" srcId="{860E5C0D-1F61-4F18-9F9D-5EBCB3449D08}" destId="{294544E1-8EF5-4899-A0B9-11E7DC697718}" srcOrd="7" destOrd="0" presId="urn:microsoft.com/office/officeart/2018/5/layout/IconCircleLabelList"/>
    <dgm:cxn modelId="{B77316BB-C9C0-4AA7-8551-C52964174721}" type="presParOf" srcId="{860E5C0D-1F61-4F18-9F9D-5EBCB3449D08}" destId="{DFA819FF-A396-4280-BB6C-B45D0C4AC26B}" srcOrd="8" destOrd="0" presId="urn:microsoft.com/office/officeart/2018/5/layout/IconCircleLabelList"/>
    <dgm:cxn modelId="{36B064A8-6540-4E63-9EDD-E4724F3D9371}" type="presParOf" srcId="{DFA819FF-A396-4280-BB6C-B45D0C4AC26B}" destId="{9B6BDEC6-E932-41BB-878F-477EA6D6F563}" srcOrd="0" destOrd="0" presId="urn:microsoft.com/office/officeart/2018/5/layout/IconCircleLabelList"/>
    <dgm:cxn modelId="{E12B335A-A77E-43C6-B3C0-46AB0E31B4D7}" type="presParOf" srcId="{DFA819FF-A396-4280-BB6C-B45D0C4AC26B}" destId="{ABDCF976-BE36-43AF-A873-BCC691F3B352}" srcOrd="1" destOrd="0" presId="urn:microsoft.com/office/officeart/2018/5/layout/IconCircleLabelList"/>
    <dgm:cxn modelId="{1BA2500D-C85D-415A-A1C4-440F7251CEA0}" type="presParOf" srcId="{DFA819FF-A396-4280-BB6C-B45D0C4AC26B}" destId="{3A0FCA0D-F435-48BD-8EF3-92E13978A642}" srcOrd="2" destOrd="0" presId="urn:microsoft.com/office/officeart/2018/5/layout/IconCircleLabelList"/>
    <dgm:cxn modelId="{3469A7D3-D64A-4F5C-9288-6E57D4FFD370}" type="presParOf" srcId="{DFA819FF-A396-4280-BB6C-B45D0C4AC26B}" destId="{52F84248-D5A2-4550-BB2F-7750B798A1EC}"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8F68F9-F85C-419B-913A-544A9F54012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8C4EDF9B-A3E1-4F41-B509-0C8A71E331A0}">
      <dgm:prSet/>
      <dgm:spPr/>
      <dgm:t>
        <a:bodyPr/>
        <a:lstStyle/>
        <a:p>
          <a:r>
            <a:rPr lang="en-US" dirty="0"/>
            <a:t>If you are involved in purchasing, entering, or reviewing transactions, you are an individual with a     </a:t>
          </a:r>
          <a:r>
            <a:rPr lang="en-US" b="1" dirty="0"/>
            <a:t>fiscal responsibility</a:t>
          </a:r>
          <a:r>
            <a:rPr lang="en-US" dirty="0"/>
            <a:t>. </a:t>
          </a:r>
        </a:p>
      </dgm:t>
    </dgm:pt>
    <dgm:pt modelId="{672272EE-3E26-4606-ADC2-479F6B10EF18}" type="parTrans" cxnId="{0FF99FD6-3575-4C52-8955-684BC761C0E6}">
      <dgm:prSet/>
      <dgm:spPr/>
      <dgm:t>
        <a:bodyPr/>
        <a:lstStyle/>
        <a:p>
          <a:endParaRPr lang="en-US"/>
        </a:p>
      </dgm:t>
    </dgm:pt>
    <dgm:pt modelId="{DDA57A28-CDBC-4FF1-9607-1073DD460E5A}" type="sibTrans" cxnId="{0FF99FD6-3575-4C52-8955-684BC761C0E6}">
      <dgm:prSet/>
      <dgm:spPr/>
      <dgm:t>
        <a:bodyPr/>
        <a:lstStyle/>
        <a:p>
          <a:endParaRPr lang="en-US"/>
        </a:p>
      </dgm:t>
    </dgm:pt>
    <dgm:pt modelId="{5740373B-D7E1-4599-A6DC-84F0C4778263}">
      <dgm:prSet/>
      <dgm:spPr/>
      <dgm:t>
        <a:bodyPr/>
        <a:lstStyle/>
        <a:p>
          <a:r>
            <a:rPr lang="en-US" dirty="0"/>
            <a:t>Employees </a:t>
          </a:r>
          <a:r>
            <a:rPr lang="en-US" b="1" dirty="0"/>
            <a:t>must understand and stay current </a:t>
          </a:r>
          <a:r>
            <a:rPr lang="en-US" dirty="0"/>
            <a:t>on “applicable policies, laws, regulations, and rules; and contracts, grants, and donor restrictions, regardless of when the approval occurred.”</a:t>
          </a:r>
        </a:p>
      </dgm:t>
    </dgm:pt>
    <dgm:pt modelId="{179D0492-26F3-4B79-8E81-DFAE6A217A3D}" type="parTrans" cxnId="{F74D097D-763B-49C7-AE25-7DF35D5BCFA7}">
      <dgm:prSet/>
      <dgm:spPr/>
      <dgm:t>
        <a:bodyPr/>
        <a:lstStyle/>
        <a:p>
          <a:endParaRPr lang="en-US"/>
        </a:p>
      </dgm:t>
    </dgm:pt>
    <dgm:pt modelId="{209CD5C0-AC3F-440E-B82A-C75AF7931C80}" type="sibTrans" cxnId="{F74D097D-763B-49C7-AE25-7DF35D5BCFA7}">
      <dgm:prSet/>
      <dgm:spPr/>
      <dgm:t>
        <a:bodyPr/>
        <a:lstStyle/>
        <a:p>
          <a:endParaRPr lang="en-US"/>
        </a:p>
      </dgm:t>
    </dgm:pt>
    <dgm:pt modelId="{DCD299B2-EFF3-4E71-8D4F-A60A9077CA40}" type="pres">
      <dgm:prSet presAssocID="{538F68F9-F85C-419B-913A-544A9F540121}" presName="hierChild1" presStyleCnt="0">
        <dgm:presLayoutVars>
          <dgm:chPref val="1"/>
          <dgm:dir/>
          <dgm:animOne val="branch"/>
          <dgm:animLvl val="lvl"/>
          <dgm:resizeHandles/>
        </dgm:presLayoutVars>
      </dgm:prSet>
      <dgm:spPr/>
    </dgm:pt>
    <dgm:pt modelId="{EAE38FA5-9A90-49C3-98CF-4903FE01E6AD}" type="pres">
      <dgm:prSet presAssocID="{8C4EDF9B-A3E1-4F41-B509-0C8A71E331A0}" presName="hierRoot1" presStyleCnt="0"/>
      <dgm:spPr/>
    </dgm:pt>
    <dgm:pt modelId="{A39BBC07-E5BB-4B4B-BA62-554A0B1CF2F3}" type="pres">
      <dgm:prSet presAssocID="{8C4EDF9B-A3E1-4F41-B509-0C8A71E331A0}" presName="composite" presStyleCnt="0"/>
      <dgm:spPr/>
    </dgm:pt>
    <dgm:pt modelId="{893E192B-FF96-4652-8FED-BD4AE7856D10}" type="pres">
      <dgm:prSet presAssocID="{8C4EDF9B-A3E1-4F41-B509-0C8A71E331A0}" presName="background" presStyleLbl="node0" presStyleIdx="0" presStyleCnt="2"/>
      <dgm:spPr/>
    </dgm:pt>
    <dgm:pt modelId="{8A45D6FB-8660-42C3-84A7-8CFDFFFD9400}" type="pres">
      <dgm:prSet presAssocID="{8C4EDF9B-A3E1-4F41-B509-0C8A71E331A0}" presName="text" presStyleLbl="fgAcc0" presStyleIdx="0" presStyleCnt="2">
        <dgm:presLayoutVars>
          <dgm:chPref val="3"/>
        </dgm:presLayoutVars>
      </dgm:prSet>
      <dgm:spPr/>
    </dgm:pt>
    <dgm:pt modelId="{DB062377-1034-4E3F-9B9A-89F41E6CF044}" type="pres">
      <dgm:prSet presAssocID="{8C4EDF9B-A3E1-4F41-B509-0C8A71E331A0}" presName="hierChild2" presStyleCnt="0"/>
      <dgm:spPr/>
    </dgm:pt>
    <dgm:pt modelId="{5776F8A2-0A36-4372-9E56-E37087491CD1}" type="pres">
      <dgm:prSet presAssocID="{5740373B-D7E1-4599-A6DC-84F0C4778263}" presName="hierRoot1" presStyleCnt="0"/>
      <dgm:spPr/>
    </dgm:pt>
    <dgm:pt modelId="{C6597AEF-1FCE-49F8-8051-76367E72A776}" type="pres">
      <dgm:prSet presAssocID="{5740373B-D7E1-4599-A6DC-84F0C4778263}" presName="composite" presStyleCnt="0"/>
      <dgm:spPr/>
    </dgm:pt>
    <dgm:pt modelId="{F90DC20A-629A-4B5B-9ED1-533FFC7EC89F}" type="pres">
      <dgm:prSet presAssocID="{5740373B-D7E1-4599-A6DC-84F0C4778263}" presName="background" presStyleLbl="node0" presStyleIdx="1" presStyleCnt="2"/>
      <dgm:spPr/>
    </dgm:pt>
    <dgm:pt modelId="{88B4060A-8790-4CF6-8076-BBD183101346}" type="pres">
      <dgm:prSet presAssocID="{5740373B-D7E1-4599-A6DC-84F0C4778263}" presName="text" presStyleLbl="fgAcc0" presStyleIdx="1" presStyleCnt="2">
        <dgm:presLayoutVars>
          <dgm:chPref val="3"/>
        </dgm:presLayoutVars>
      </dgm:prSet>
      <dgm:spPr/>
    </dgm:pt>
    <dgm:pt modelId="{54443E7A-48E4-4D04-A993-A81AC48EA238}" type="pres">
      <dgm:prSet presAssocID="{5740373B-D7E1-4599-A6DC-84F0C4778263}" presName="hierChild2" presStyleCnt="0"/>
      <dgm:spPr/>
    </dgm:pt>
  </dgm:ptLst>
  <dgm:cxnLst>
    <dgm:cxn modelId="{043FEF21-75FC-4045-9E77-D3B2233EEBDB}" type="presOf" srcId="{5740373B-D7E1-4599-A6DC-84F0C4778263}" destId="{88B4060A-8790-4CF6-8076-BBD183101346}" srcOrd="0" destOrd="0" presId="urn:microsoft.com/office/officeart/2005/8/layout/hierarchy1"/>
    <dgm:cxn modelId="{F74D097D-763B-49C7-AE25-7DF35D5BCFA7}" srcId="{538F68F9-F85C-419B-913A-544A9F540121}" destId="{5740373B-D7E1-4599-A6DC-84F0C4778263}" srcOrd="1" destOrd="0" parTransId="{179D0492-26F3-4B79-8E81-DFAE6A217A3D}" sibTransId="{209CD5C0-AC3F-440E-B82A-C75AF7931C80}"/>
    <dgm:cxn modelId="{F9EC838E-4EEE-4C52-A5F3-953A4EABD735}" type="presOf" srcId="{538F68F9-F85C-419B-913A-544A9F540121}" destId="{DCD299B2-EFF3-4E71-8D4F-A60A9077CA40}" srcOrd="0" destOrd="0" presId="urn:microsoft.com/office/officeart/2005/8/layout/hierarchy1"/>
    <dgm:cxn modelId="{0FF99FD6-3575-4C52-8955-684BC761C0E6}" srcId="{538F68F9-F85C-419B-913A-544A9F540121}" destId="{8C4EDF9B-A3E1-4F41-B509-0C8A71E331A0}" srcOrd="0" destOrd="0" parTransId="{672272EE-3E26-4606-ADC2-479F6B10EF18}" sibTransId="{DDA57A28-CDBC-4FF1-9607-1073DD460E5A}"/>
    <dgm:cxn modelId="{AB6D39F3-45EA-478A-B9A9-9AB5C206B8C8}" type="presOf" srcId="{8C4EDF9B-A3E1-4F41-B509-0C8A71E331A0}" destId="{8A45D6FB-8660-42C3-84A7-8CFDFFFD9400}" srcOrd="0" destOrd="0" presId="urn:microsoft.com/office/officeart/2005/8/layout/hierarchy1"/>
    <dgm:cxn modelId="{3C9D301F-5C8E-4408-9FC2-FB122FA72EE0}" type="presParOf" srcId="{DCD299B2-EFF3-4E71-8D4F-A60A9077CA40}" destId="{EAE38FA5-9A90-49C3-98CF-4903FE01E6AD}" srcOrd="0" destOrd="0" presId="urn:microsoft.com/office/officeart/2005/8/layout/hierarchy1"/>
    <dgm:cxn modelId="{33E67E27-54F5-4974-8EEC-928390D45300}" type="presParOf" srcId="{EAE38FA5-9A90-49C3-98CF-4903FE01E6AD}" destId="{A39BBC07-E5BB-4B4B-BA62-554A0B1CF2F3}" srcOrd="0" destOrd="0" presId="urn:microsoft.com/office/officeart/2005/8/layout/hierarchy1"/>
    <dgm:cxn modelId="{3421D91C-59A1-45DD-A763-DEC145156B5F}" type="presParOf" srcId="{A39BBC07-E5BB-4B4B-BA62-554A0B1CF2F3}" destId="{893E192B-FF96-4652-8FED-BD4AE7856D10}" srcOrd="0" destOrd="0" presId="urn:microsoft.com/office/officeart/2005/8/layout/hierarchy1"/>
    <dgm:cxn modelId="{FC829E13-FA69-41F8-8637-60E8DE952712}" type="presParOf" srcId="{A39BBC07-E5BB-4B4B-BA62-554A0B1CF2F3}" destId="{8A45D6FB-8660-42C3-84A7-8CFDFFFD9400}" srcOrd="1" destOrd="0" presId="urn:microsoft.com/office/officeart/2005/8/layout/hierarchy1"/>
    <dgm:cxn modelId="{378FDB2E-70F7-449C-A535-ABABB28B2605}" type="presParOf" srcId="{EAE38FA5-9A90-49C3-98CF-4903FE01E6AD}" destId="{DB062377-1034-4E3F-9B9A-89F41E6CF044}" srcOrd="1" destOrd="0" presId="urn:microsoft.com/office/officeart/2005/8/layout/hierarchy1"/>
    <dgm:cxn modelId="{ED89E8FE-18BF-4B20-AEF2-8BB2089DDC19}" type="presParOf" srcId="{DCD299B2-EFF3-4E71-8D4F-A60A9077CA40}" destId="{5776F8A2-0A36-4372-9E56-E37087491CD1}" srcOrd="1" destOrd="0" presId="urn:microsoft.com/office/officeart/2005/8/layout/hierarchy1"/>
    <dgm:cxn modelId="{CD8ADD7F-FFFA-4418-A945-3496CE9F69D0}" type="presParOf" srcId="{5776F8A2-0A36-4372-9E56-E37087491CD1}" destId="{C6597AEF-1FCE-49F8-8051-76367E72A776}" srcOrd="0" destOrd="0" presId="urn:microsoft.com/office/officeart/2005/8/layout/hierarchy1"/>
    <dgm:cxn modelId="{9597CC06-15BB-48E9-A681-B670B407CB54}" type="presParOf" srcId="{C6597AEF-1FCE-49F8-8051-76367E72A776}" destId="{F90DC20A-629A-4B5B-9ED1-533FFC7EC89F}" srcOrd="0" destOrd="0" presId="urn:microsoft.com/office/officeart/2005/8/layout/hierarchy1"/>
    <dgm:cxn modelId="{D99E16AB-45F7-463E-BAF3-503995F336C7}" type="presParOf" srcId="{C6597AEF-1FCE-49F8-8051-76367E72A776}" destId="{88B4060A-8790-4CF6-8076-BBD183101346}" srcOrd="1" destOrd="0" presId="urn:microsoft.com/office/officeart/2005/8/layout/hierarchy1"/>
    <dgm:cxn modelId="{00AE9124-C8E0-4F01-9D5D-F20BC714497C}" type="presParOf" srcId="{5776F8A2-0A36-4372-9E56-E37087491CD1}" destId="{54443E7A-48E4-4D04-A993-A81AC48EA23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98652F-2FCB-412F-A566-7474D6D3FFD1}"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6768D44A-46E3-4092-A18B-EE696A4C8F38}">
      <dgm:prSet/>
      <dgm:spPr>
        <a:solidFill>
          <a:schemeClr val="accent3"/>
        </a:solidFill>
      </dgm:spPr>
      <dgm:t>
        <a:bodyPr/>
        <a:lstStyle/>
        <a:p>
          <a:r>
            <a:rPr lang="en-US" b="1" dirty="0">
              <a:solidFill>
                <a:schemeClr val="bg1">
                  <a:lumMod val="95000"/>
                </a:schemeClr>
              </a:solidFill>
              <a:hlinkClick xmlns:r="http://schemas.openxmlformats.org/officeDocument/2006/relationships" r:id="rId1">
                <a:extLst>
                  <a:ext uri="{A12FA001-AC4F-418D-AE19-62706E023703}">
                    <ahyp:hlinkClr xmlns:ahyp="http://schemas.microsoft.com/office/drawing/2018/hyperlinkcolor" val="tx"/>
                  </a:ext>
                </a:extLst>
              </a:hlinkClick>
            </a:rPr>
            <a:t>Procurement Rules</a:t>
          </a:r>
          <a:endParaRPr lang="en-US" dirty="0">
            <a:solidFill>
              <a:schemeClr val="bg1">
                <a:lumMod val="95000"/>
              </a:schemeClr>
            </a:solidFill>
          </a:endParaRPr>
        </a:p>
      </dgm:t>
    </dgm:pt>
    <dgm:pt modelId="{5C57F35A-70F0-4AC2-BC83-8B4D771406D9}" type="parTrans" cxnId="{01C0333D-2D01-4685-9903-99248B41BD98}">
      <dgm:prSet/>
      <dgm:spPr/>
      <dgm:t>
        <a:bodyPr/>
        <a:lstStyle/>
        <a:p>
          <a:endParaRPr lang="en-US">
            <a:solidFill>
              <a:schemeClr val="bg1">
                <a:lumMod val="95000"/>
              </a:schemeClr>
            </a:solidFill>
          </a:endParaRPr>
        </a:p>
      </dgm:t>
    </dgm:pt>
    <dgm:pt modelId="{46DAB5D7-4FA7-4D29-8940-50E167280EED}" type="sibTrans" cxnId="{01C0333D-2D01-4685-9903-99248B41BD98}">
      <dgm:prSet/>
      <dgm:spPr/>
      <dgm:t>
        <a:bodyPr/>
        <a:lstStyle/>
        <a:p>
          <a:endParaRPr lang="en-US">
            <a:solidFill>
              <a:schemeClr val="bg1">
                <a:lumMod val="95000"/>
              </a:schemeClr>
            </a:solidFill>
          </a:endParaRPr>
        </a:p>
      </dgm:t>
    </dgm:pt>
    <dgm:pt modelId="{0E764C6C-A30C-4655-8156-7BA591663235}">
      <dgm:prSet/>
      <dgm:spPr>
        <a:solidFill>
          <a:schemeClr val="accent2"/>
        </a:solidFill>
      </dgm:spPr>
      <dgm:t>
        <a:bodyPr/>
        <a:lstStyle/>
        <a:p>
          <a:r>
            <a:rPr lang="en-US" b="1" dirty="0">
              <a:solidFill>
                <a:schemeClr val="bg1">
                  <a:lumMod val="95000"/>
                </a:schemeClr>
              </a:solidFill>
              <a:hlinkClick xmlns:r="http://schemas.openxmlformats.org/officeDocument/2006/relationships" r:id="rId2">
                <a:extLst>
                  <a:ext uri="{A12FA001-AC4F-418D-AE19-62706E023703}">
                    <ahyp:hlinkClr xmlns:ahyp="http://schemas.microsoft.com/office/drawing/2018/hyperlinkcolor" val="tx"/>
                  </a:ext>
                </a:extLst>
              </a:hlinkClick>
            </a:rPr>
            <a:t>Procurement Code of Ethics</a:t>
          </a:r>
          <a:endParaRPr lang="en-US" dirty="0">
            <a:solidFill>
              <a:schemeClr val="bg1">
                <a:lumMod val="95000"/>
              </a:schemeClr>
            </a:solidFill>
          </a:endParaRPr>
        </a:p>
      </dgm:t>
    </dgm:pt>
    <dgm:pt modelId="{312B7ACC-BE51-46B1-B6CE-9746C1638A6A}" type="parTrans" cxnId="{B61D8F11-61AD-42D6-9DBA-38BF9145EA85}">
      <dgm:prSet/>
      <dgm:spPr/>
      <dgm:t>
        <a:bodyPr/>
        <a:lstStyle/>
        <a:p>
          <a:endParaRPr lang="en-US">
            <a:solidFill>
              <a:schemeClr val="bg1">
                <a:lumMod val="95000"/>
              </a:schemeClr>
            </a:solidFill>
          </a:endParaRPr>
        </a:p>
      </dgm:t>
    </dgm:pt>
    <dgm:pt modelId="{E9A4532E-008D-49B6-BA4D-88B560D8EC75}" type="sibTrans" cxnId="{B61D8F11-61AD-42D6-9DBA-38BF9145EA85}">
      <dgm:prSet/>
      <dgm:spPr/>
      <dgm:t>
        <a:bodyPr/>
        <a:lstStyle/>
        <a:p>
          <a:endParaRPr lang="en-US">
            <a:solidFill>
              <a:schemeClr val="bg1">
                <a:lumMod val="95000"/>
              </a:schemeClr>
            </a:solidFill>
          </a:endParaRPr>
        </a:p>
      </dgm:t>
    </dgm:pt>
    <dgm:pt modelId="{E3CD9FEB-99F5-4423-9014-AC4AC03C66F8}">
      <dgm:prSet/>
      <dgm:spPr/>
      <dgm:t>
        <a:bodyPr/>
        <a:lstStyle/>
        <a:p>
          <a:r>
            <a:rPr lang="en-US" b="1">
              <a:solidFill>
                <a:schemeClr val="bg1">
                  <a:lumMod val="95000"/>
                </a:schemeClr>
              </a:solidFill>
              <a:hlinkClick xmlns:r="http://schemas.openxmlformats.org/officeDocument/2006/relationships" r:id="rId3">
                <a:extLst>
                  <a:ext uri="{A12FA001-AC4F-418D-AE19-62706E023703}">
                    <ahyp:hlinkClr xmlns:ahyp="http://schemas.microsoft.com/office/drawing/2018/hyperlinkcolor" val="tx"/>
                  </a:ext>
                </a:extLst>
              </a:hlinkClick>
            </a:rPr>
            <a:t>Procurement Card Handbook</a:t>
          </a:r>
          <a:endParaRPr lang="en-US">
            <a:solidFill>
              <a:schemeClr val="bg1">
                <a:lumMod val="95000"/>
              </a:schemeClr>
            </a:solidFill>
          </a:endParaRPr>
        </a:p>
      </dgm:t>
    </dgm:pt>
    <dgm:pt modelId="{CA20F6FD-3928-4F12-A9A4-59561EE41DB9}" type="parTrans" cxnId="{EA4D05F6-90B3-4D2C-AFE6-0673120C5CDB}">
      <dgm:prSet/>
      <dgm:spPr/>
      <dgm:t>
        <a:bodyPr/>
        <a:lstStyle/>
        <a:p>
          <a:endParaRPr lang="en-US">
            <a:solidFill>
              <a:schemeClr val="bg1">
                <a:lumMod val="95000"/>
              </a:schemeClr>
            </a:solidFill>
          </a:endParaRPr>
        </a:p>
      </dgm:t>
    </dgm:pt>
    <dgm:pt modelId="{0B420544-FC66-467E-A255-6A8F68EA3F7B}" type="sibTrans" cxnId="{EA4D05F6-90B3-4D2C-AFE6-0673120C5CDB}">
      <dgm:prSet/>
      <dgm:spPr/>
      <dgm:t>
        <a:bodyPr/>
        <a:lstStyle/>
        <a:p>
          <a:endParaRPr lang="en-US">
            <a:solidFill>
              <a:schemeClr val="bg1">
                <a:lumMod val="95000"/>
              </a:schemeClr>
            </a:solidFill>
          </a:endParaRPr>
        </a:p>
      </dgm:t>
    </dgm:pt>
    <dgm:pt modelId="{62C1473B-2437-43D8-8002-46F5A9CCB01A}">
      <dgm:prSet/>
      <dgm:spPr/>
      <dgm:t>
        <a:bodyPr/>
        <a:lstStyle/>
        <a:p>
          <a:r>
            <a:rPr lang="en-US" b="1">
              <a:solidFill>
                <a:schemeClr val="bg1">
                  <a:lumMod val="95000"/>
                </a:schemeClr>
              </a:solidFill>
              <a:hlinkClick xmlns:r="http://schemas.openxmlformats.org/officeDocument/2006/relationships" r:id="rId4">
                <a:extLst>
                  <a:ext uri="{A12FA001-AC4F-418D-AE19-62706E023703}">
                    <ahyp:hlinkClr xmlns:ahyp="http://schemas.microsoft.com/office/drawing/2018/hyperlinkcolor" val="tx"/>
                  </a:ext>
                </a:extLst>
              </a:hlinkClick>
            </a:rPr>
            <a:t>PPS: Travel</a:t>
          </a:r>
          <a:endParaRPr lang="en-US">
            <a:solidFill>
              <a:schemeClr val="bg1">
                <a:lumMod val="95000"/>
              </a:schemeClr>
            </a:solidFill>
          </a:endParaRPr>
        </a:p>
      </dgm:t>
    </dgm:pt>
    <dgm:pt modelId="{F3B321B8-26AF-4E8C-B02E-AEAB21437C7A}" type="parTrans" cxnId="{6A60E7F9-71C5-41E7-A748-663764B29C3F}">
      <dgm:prSet/>
      <dgm:spPr/>
      <dgm:t>
        <a:bodyPr/>
        <a:lstStyle/>
        <a:p>
          <a:endParaRPr lang="en-US">
            <a:solidFill>
              <a:schemeClr val="bg1">
                <a:lumMod val="95000"/>
              </a:schemeClr>
            </a:solidFill>
          </a:endParaRPr>
        </a:p>
      </dgm:t>
    </dgm:pt>
    <dgm:pt modelId="{68754895-ED6C-487E-B5C6-6062575304A5}" type="sibTrans" cxnId="{6A60E7F9-71C5-41E7-A748-663764B29C3F}">
      <dgm:prSet/>
      <dgm:spPr/>
      <dgm:t>
        <a:bodyPr/>
        <a:lstStyle/>
        <a:p>
          <a:endParaRPr lang="en-US">
            <a:solidFill>
              <a:schemeClr val="bg1">
                <a:lumMod val="95000"/>
              </a:schemeClr>
            </a:solidFill>
          </a:endParaRPr>
        </a:p>
      </dgm:t>
    </dgm:pt>
    <dgm:pt modelId="{55DB9EF6-D9F1-4D80-B4A8-CD4FFDCE86B4}">
      <dgm:prSet/>
      <dgm:spPr>
        <a:solidFill>
          <a:srgbClr val="00B0F0"/>
        </a:solidFill>
      </dgm:spPr>
      <dgm:t>
        <a:bodyPr/>
        <a:lstStyle/>
        <a:p>
          <a:r>
            <a:rPr lang="en-US" b="1" dirty="0">
              <a:solidFill>
                <a:schemeClr val="bg1">
                  <a:lumMod val="95000"/>
                </a:schemeClr>
              </a:solidFill>
              <a:hlinkClick xmlns:r="http://schemas.openxmlformats.org/officeDocument/2006/relationships" r:id="rId5">
                <a:extLst>
                  <a:ext uri="{A12FA001-AC4F-418D-AE19-62706E023703}">
                    <ahyp:hlinkClr xmlns:ahyp="http://schemas.microsoft.com/office/drawing/2018/hyperlinkcolor" val="tx"/>
                  </a:ext>
                </a:extLst>
              </a:hlinkClick>
            </a:rPr>
            <a:t>PPS: Travel Card Handbook</a:t>
          </a:r>
          <a:endParaRPr lang="en-US" dirty="0">
            <a:solidFill>
              <a:schemeClr val="bg1">
                <a:lumMod val="95000"/>
              </a:schemeClr>
            </a:solidFill>
          </a:endParaRPr>
        </a:p>
      </dgm:t>
    </dgm:pt>
    <dgm:pt modelId="{F3E573F4-D901-46ED-B7BE-FF8F8EE133F9}" type="parTrans" cxnId="{6EF9CB5A-5907-49C4-B50D-487B8C37FE7A}">
      <dgm:prSet/>
      <dgm:spPr/>
      <dgm:t>
        <a:bodyPr/>
        <a:lstStyle/>
        <a:p>
          <a:endParaRPr lang="en-US">
            <a:solidFill>
              <a:schemeClr val="bg1">
                <a:lumMod val="95000"/>
              </a:schemeClr>
            </a:solidFill>
          </a:endParaRPr>
        </a:p>
      </dgm:t>
    </dgm:pt>
    <dgm:pt modelId="{52799FF8-5953-418E-84B3-1EC10D5288A9}" type="sibTrans" cxnId="{6EF9CB5A-5907-49C4-B50D-487B8C37FE7A}">
      <dgm:prSet/>
      <dgm:spPr/>
      <dgm:t>
        <a:bodyPr/>
        <a:lstStyle/>
        <a:p>
          <a:endParaRPr lang="en-US">
            <a:solidFill>
              <a:schemeClr val="bg1">
                <a:lumMod val="95000"/>
              </a:schemeClr>
            </a:solidFill>
          </a:endParaRPr>
        </a:p>
      </dgm:t>
    </dgm:pt>
    <dgm:pt modelId="{9A4E6AA0-D2FD-4FFE-AA59-5F3E3C131C41}">
      <dgm:prSet/>
      <dgm:spPr>
        <a:solidFill>
          <a:schemeClr val="accent5"/>
        </a:solidFill>
      </dgm:spPr>
      <dgm:t>
        <a:bodyPr/>
        <a:lstStyle/>
        <a:p>
          <a:r>
            <a:rPr lang="en-US" b="1">
              <a:solidFill>
                <a:schemeClr val="bg1">
                  <a:lumMod val="95000"/>
                </a:schemeClr>
              </a:solidFill>
              <a:hlinkClick xmlns:r="http://schemas.openxmlformats.org/officeDocument/2006/relationships" r:id="rId6">
                <a:extLst>
                  <a:ext uri="{A12FA001-AC4F-418D-AE19-62706E023703}">
                    <ahyp:hlinkClr xmlns:ahyp="http://schemas.microsoft.com/office/drawing/2018/hyperlinkcolor" val="tx"/>
                  </a:ext>
                </a:extLst>
              </a:hlinkClick>
            </a:rPr>
            <a:t>Accounting Handbook</a:t>
          </a:r>
          <a:endParaRPr lang="en-US">
            <a:solidFill>
              <a:schemeClr val="bg1">
                <a:lumMod val="95000"/>
              </a:schemeClr>
            </a:solidFill>
          </a:endParaRPr>
        </a:p>
      </dgm:t>
    </dgm:pt>
    <dgm:pt modelId="{89195C2D-24B3-4A16-9D60-E243678421EA}" type="parTrans" cxnId="{2724B301-A484-45BE-B6C6-30A562D6C474}">
      <dgm:prSet/>
      <dgm:spPr/>
      <dgm:t>
        <a:bodyPr/>
        <a:lstStyle/>
        <a:p>
          <a:endParaRPr lang="en-US">
            <a:solidFill>
              <a:schemeClr val="bg1">
                <a:lumMod val="95000"/>
              </a:schemeClr>
            </a:solidFill>
          </a:endParaRPr>
        </a:p>
      </dgm:t>
    </dgm:pt>
    <dgm:pt modelId="{415DD0B1-8811-4DE7-BAEB-5322A3F01749}" type="sibTrans" cxnId="{2724B301-A484-45BE-B6C6-30A562D6C474}">
      <dgm:prSet/>
      <dgm:spPr/>
      <dgm:t>
        <a:bodyPr/>
        <a:lstStyle/>
        <a:p>
          <a:endParaRPr lang="en-US">
            <a:solidFill>
              <a:schemeClr val="bg1">
                <a:lumMod val="95000"/>
              </a:schemeClr>
            </a:solidFill>
          </a:endParaRPr>
        </a:p>
      </dgm:t>
    </dgm:pt>
    <dgm:pt modelId="{2C36151D-78B0-482D-B094-92D47401A43D}">
      <dgm:prSet/>
      <dgm:spPr/>
      <dgm:t>
        <a:bodyPr/>
        <a:lstStyle/>
        <a:p>
          <a:r>
            <a:rPr lang="en-US" b="1" dirty="0">
              <a:solidFill>
                <a:schemeClr val="bg1">
                  <a:lumMod val="95000"/>
                </a:schemeClr>
              </a:solidFill>
              <a:hlinkClick xmlns:r="http://schemas.openxmlformats.org/officeDocument/2006/relationships" r:id="rId7">
                <a:extLst>
                  <a:ext uri="{A12FA001-AC4F-418D-AE19-62706E023703}">
                    <ahyp:hlinkClr xmlns:ahyp="http://schemas.microsoft.com/office/drawing/2018/hyperlinkcolor" val="tx"/>
                  </a:ext>
                </a:extLst>
              </a:hlinkClick>
            </a:rPr>
            <a:t>FPS: Sensitive Expenses </a:t>
          </a:r>
          <a:endParaRPr lang="en-US" dirty="0">
            <a:solidFill>
              <a:schemeClr val="bg1">
                <a:lumMod val="95000"/>
              </a:schemeClr>
            </a:solidFill>
          </a:endParaRPr>
        </a:p>
      </dgm:t>
    </dgm:pt>
    <dgm:pt modelId="{4FBFC8BE-E1F7-4E46-917B-8C0289B654A5}" type="parTrans" cxnId="{A5A8C428-F798-4A93-869E-A65F7FB92722}">
      <dgm:prSet/>
      <dgm:spPr/>
      <dgm:t>
        <a:bodyPr/>
        <a:lstStyle/>
        <a:p>
          <a:endParaRPr lang="en-US">
            <a:solidFill>
              <a:schemeClr val="bg1">
                <a:lumMod val="95000"/>
              </a:schemeClr>
            </a:solidFill>
          </a:endParaRPr>
        </a:p>
      </dgm:t>
    </dgm:pt>
    <dgm:pt modelId="{71346CAD-B9CE-4576-869F-348DBA274466}" type="sibTrans" cxnId="{A5A8C428-F798-4A93-869E-A65F7FB92722}">
      <dgm:prSet/>
      <dgm:spPr/>
      <dgm:t>
        <a:bodyPr/>
        <a:lstStyle/>
        <a:p>
          <a:endParaRPr lang="en-US">
            <a:solidFill>
              <a:schemeClr val="bg1">
                <a:lumMod val="95000"/>
              </a:schemeClr>
            </a:solidFill>
          </a:endParaRPr>
        </a:p>
      </dgm:t>
    </dgm:pt>
    <dgm:pt modelId="{43C2FD8A-CAAF-4CC6-AD27-53A90DC7863A}">
      <dgm:prSet/>
      <dgm:spPr>
        <a:solidFill>
          <a:schemeClr val="accent2"/>
        </a:solidFill>
      </dgm:spPr>
      <dgm:t>
        <a:bodyPr/>
        <a:lstStyle/>
        <a:p>
          <a:r>
            <a:rPr lang="en-US" b="1" dirty="0">
              <a:solidFill>
                <a:schemeClr val="bg1">
                  <a:lumMod val="95000"/>
                </a:schemeClr>
              </a:solidFill>
              <a:hlinkClick xmlns:r="http://schemas.openxmlformats.org/officeDocument/2006/relationships" r:id="rId8">
                <a:extLst>
                  <a:ext uri="{A12FA001-AC4F-418D-AE19-62706E023703}">
                    <ahyp:hlinkClr xmlns:ahyp="http://schemas.microsoft.com/office/drawing/2018/hyperlinkcolor" val="tx"/>
                  </a:ext>
                </a:extLst>
              </a:hlinkClick>
            </a:rPr>
            <a:t>FPS: Business Expense Substantiation &amp; Tax Implications</a:t>
          </a:r>
          <a:endParaRPr lang="en-US" dirty="0">
            <a:solidFill>
              <a:schemeClr val="bg1">
                <a:lumMod val="95000"/>
              </a:schemeClr>
            </a:solidFill>
          </a:endParaRPr>
        </a:p>
      </dgm:t>
    </dgm:pt>
    <dgm:pt modelId="{0B4196C9-7B5F-4CB2-A543-B22DDA640B51}" type="parTrans" cxnId="{CBB62CDB-CCE5-46F4-B661-D9E65264EC32}">
      <dgm:prSet/>
      <dgm:spPr/>
      <dgm:t>
        <a:bodyPr/>
        <a:lstStyle/>
        <a:p>
          <a:endParaRPr lang="en-US">
            <a:solidFill>
              <a:schemeClr val="bg1">
                <a:lumMod val="95000"/>
              </a:schemeClr>
            </a:solidFill>
          </a:endParaRPr>
        </a:p>
      </dgm:t>
    </dgm:pt>
    <dgm:pt modelId="{C26AE69E-E49A-4910-8B85-FFDC7172DC34}" type="sibTrans" cxnId="{CBB62CDB-CCE5-46F4-B661-D9E65264EC32}">
      <dgm:prSet/>
      <dgm:spPr/>
      <dgm:t>
        <a:bodyPr/>
        <a:lstStyle/>
        <a:p>
          <a:endParaRPr lang="en-US">
            <a:solidFill>
              <a:schemeClr val="bg1">
                <a:lumMod val="95000"/>
              </a:schemeClr>
            </a:solidFill>
          </a:endParaRPr>
        </a:p>
      </dgm:t>
    </dgm:pt>
    <dgm:pt modelId="{674F21EC-9A24-4CA8-A4E0-B5D678B2A98A}" type="pres">
      <dgm:prSet presAssocID="{CE98652F-2FCB-412F-A566-7474D6D3FFD1}" presName="diagram" presStyleCnt="0">
        <dgm:presLayoutVars>
          <dgm:dir/>
          <dgm:resizeHandles val="exact"/>
        </dgm:presLayoutVars>
      </dgm:prSet>
      <dgm:spPr/>
    </dgm:pt>
    <dgm:pt modelId="{BA79FC51-0C13-45B7-90A9-F06068D7B194}" type="pres">
      <dgm:prSet presAssocID="{6768D44A-46E3-4092-A18B-EE696A4C8F38}" presName="node" presStyleLbl="node1" presStyleIdx="0" presStyleCnt="8">
        <dgm:presLayoutVars>
          <dgm:bulletEnabled val="1"/>
        </dgm:presLayoutVars>
      </dgm:prSet>
      <dgm:spPr/>
    </dgm:pt>
    <dgm:pt modelId="{33056A1C-AFC6-4488-B1CE-A0414D76A3E6}" type="pres">
      <dgm:prSet presAssocID="{46DAB5D7-4FA7-4D29-8940-50E167280EED}" presName="sibTrans" presStyleCnt="0"/>
      <dgm:spPr/>
    </dgm:pt>
    <dgm:pt modelId="{ABCC0E42-1C00-4022-8790-0F46EEB00255}" type="pres">
      <dgm:prSet presAssocID="{0E764C6C-A30C-4655-8156-7BA591663235}" presName="node" presStyleLbl="node1" presStyleIdx="1" presStyleCnt="8">
        <dgm:presLayoutVars>
          <dgm:bulletEnabled val="1"/>
        </dgm:presLayoutVars>
      </dgm:prSet>
      <dgm:spPr/>
    </dgm:pt>
    <dgm:pt modelId="{C0889C6C-F2D9-4A7C-B611-5134E9373F3B}" type="pres">
      <dgm:prSet presAssocID="{E9A4532E-008D-49B6-BA4D-88B560D8EC75}" presName="sibTrans" presStyleCnt="0"/>
      <dgm:spPr/>
    </dgm:pt>
    <dgm:pt modelId="{309B1BD4-B6DF-4B1D-9E01-510BD4F7A510}" type="pres">
      <dgm:prSet presAssocID="{E3CD9FEB-99F5-4423-9014-AC4AC03C66F8}" presName="node" presStyleLbl="node1" presStyleIdx="2" presStyleCnt="8">
        <dgm:presLayoutVars>
          <dgm:bulletEnabled val="1"/>
        </dgm:presLayoutVars>
      </dgm:prSet>
      <dgm:spPr/>
    </dgm:pt>
    <dgm:pt modelId="{C8433B21-3F58-437B-A940-AA7BAD8CDD84}" type="pres">
      <dgm:prSet presAssocID="{0B420544-FC66-467E-A255-6A8F68EA3F7B}" presName="sibTrans" presStyleCnt="0"/>
      <dgm:spPr/>
    </dgm:pt>
    <dgm:pt modelId="{D3F345FD-BDD0-4327-AC71-5866545B002A}" type="pres">
      <dgm:prSet presAssocID="{62C1473B-2437-43D8-8002-46F5A9CCB01A}" presName="node" presStyleLbl="node1" presStyleIdx="3" presStyleCnt="8">
        <dgm:presLayoutVars>
          <dgm:bulletEnabled val="1"/>
        </dgm:presLayoutVars>
      </dgm:prSet>
      <dgm:spPr/>
    </dgm:pt>
    <dgm:pt modelId="{373A0174-F72A-4876-B34E-9C69C71F3B82}" type="pres">
      <dgm:prSet presAssocID="{68754895-ED6C-487E-B5C6-6062575304A5}" presName="sibTrans" presStyleCnt="0"/>
      <dgm:spPr/>
    </dgm:pt>
    <dgm:pt modelId="{DEA4068E-8A6C-4652-89E6-9094F35FA147}" type="pres">
      <dgm:prSet presAssocID="{55DB9EF6-D9F1-4D80-B4A8-CD4FFDCE86B4}" presName="node" presStyleLbl="node1" presStyleIdx="4" presStyleCnt="8" custLinFactNeighborY="-1936">
        <dgm:presLayoutVars>
          <dgm:bulletEnabled val="1"/>
        </dgm:presLayoutVars>
      </dgm:prSet>
      <dgm:spPr/>
    </dgm:pt>
    <dgm:pt modelId="{BDD1CD4A-1251-4F44-B90A-B2B682E45188}" type="pres">
      <dgm:prSet presAssocID="{52799FF8-5953-418E-84B3-1EC10D5288A9}" presName="sibTrans" presStyleCnt="0"/>
      <dgm:spPr/>
    </dgm:pt>
    <dgm:pt modelId="{38462BF7-C6F6-482C-A968-CE7C884525CE}" type="pres">
      <dgm:prSet presAssocID="{9A4E6AA0-D2FD-4FFE-AA59-5F3E3C131C41}" presName="node" presStyleLbl="node1" presStyleIdx="5" presStyleCnt="8">
        <dgm:presLayoutVars>
          <dgm:bulletEnabled val="1"/>
        </dgm:presLayoutVars>
      </dgm:prSet>
      <dgm:spPr/>
    </dgm:pt>
    <dgm:pt modelId="{2BE38E80-54DC-426C-8992-2693A627C78A}" type="pres">
      <dgm:prSet presAssocID="{415DD0B1-8811-4DE7-BAEB-5322A3F01749}" presName="sibTrans" presStyleCnt="0"/>
      <dgm:spPr/>
    </dgm:pt>
    <dgm:pt modelId="{A361F7F2-7B8C-4B38-8414-678EC4E1AA54}" type="pres">
      <dgm:prSet presAssocID="{2C36151D-78B0-482D-B094-92D47401A43D}" presName="node" presStyleLbl="node1" presStyleIdx="6" presStyleCnt="8">
        <dgm:presLayoutVars>
          <dgm:bulletEnabled val="1"/>
        </dgm:presLayoutVars>
      </dgm:prSet>
      <dgm:spPr/>
    </dgm:pt>
    <dgm:pt modelId="{94169C9E-8813-4B16-AD6D-F9E0B50E6962}" type="pres">
      <dgm:prSet presAssocID="{71346CAD-B9CE-4576-869F-348DBA274466}" presName="sibTrans" presStyleCnt="0"/>
      <dgm:spPr/>
    </dgm:pt>
    <dgm:pt modelId="{241C9F99-BF0B-4FB6-93A9-963EEF73C578}" type="pres">
      <dgm:prSet presAssocID="{43C2FD8A-CAAF-4CC6-AD27-53A90DC7863A}" presName="node" presStyleLbl="node1" presStyleIdx="7" presStyleCnt="8">
        <dgm:presLayoutVars>
          <dgm:bulletEnabled val="1"/>
        </dgm:presLayoutVars>
      </dgm:prSet>
      <dgm:spPr/>
    </dgm:pt>
  </dgm:ptLst>
  <dgm:cxnLst>
    <dgm:cxn modelId="{2724B301-A484-45BE-B6C6-30A562D6C474}" srcId="{CE98652F-2FCB-412F-A566-7474D6D3FFD1}" destId="{9A4E6AA0-D2FD-4FFE-AA59-5F3E3C131C41}" srcOrd="5" destOrd="0" parTransId="{89195C2D-24B3-4A16-9D60-E243678421EA}" sibTransId="{415DD0B1-8811-4DE7-BAEB-5322A3F01749}"/>
    <dgm:cxn modelId="{B61D8F11-61AD-42D6-9DBA-38BF9145EA85}" srcId="{CE98652F-2FCB-412F-A566-7474D6D3FFD1}" destId="{0E764C6C-A30C-4655-8156-7BA591663235}" srcOrd="1" destOrd="0" parTransId="{312B7ACC-BE51-46B1-B6CE-9746C1638A6A}" sibTransId="{E9A4532E-008D-49B6-BA4D-88B560D8EC75}"/>
    <dgm:cxn modelId="{9C37721B-4247-40B1-BF24-C1D4B5378FFB}" type="presOf" srcId="{43C2FD8A-CAAF-4CC6-AD27-53A90DC7863A}" destId="{241C9F99-BF0B-4FB6-93A9-963EEF73C578}" srcOrd="0" destOrd="0" presId="urn:microsoft.com/office/officeart/2005/8/layout/default"/>
    <dgm:cxn modelId="{799C411C-AE24-4481-9949-68D5A0102611}" type="presOf" srcId="{55DB9EF6-D9F1-4D80-B4A8-CD4FFDCE86B4}" destId="{DEA4068E-8A6C-4652-89E6-9094F35FA147}" srcOrd="0" destOrd="0" presId="urn:microsoft.com/office/officeart/2005/8/layout/default"/>
    <dgm:cxn modelId="{ED2B4922-692D-4775-A371-274AEE5B6A8D}" type="presOf" srcId="{62C1473B-2437-43D8-8002-46F5A9CCB01A}" destId="{D3F345FD-BDD0-4327-AC71-5866545B002A}" srcOrd="0" destOrd="0" presId="urn:microsoft.com/office/officeart/2005/8/layout/default"/>
    <dgm:cxn modelId="{A5A8C428-F798-4A93-869E-A65F7FB92722}" srcId="{CE98652F-2FCB-412F-A566-7474D6D3FFD1}" destId="{2C36151D-78B0-482D-B094-92D47401A43D}" srcOrd="6" destOrd="0" parTransId="{4FBFC8BE-E1F7-4E46-917B-8C0289B654A5}" sibTransId="{71346CAD-B9CE-4576-869F-348DBA274466}"/>
    <dgm:cxn modelId="{133CAB32-7C8F-4A7B-A882-A99284229F2C}" type="presOf" srcId="{2C36151D-78B0-482D-B094-92D47401A43D}" destId="{A361F7F2-7B8C-4B38-8414-678EC4E1AA54}" srcOrd="0" destOrd="0" presId="urn:microsoft.com/office/officeart/2005/8/layout/default"/>
    <dgm:cxn modelId="{01C0333D-2D01-4685-9903-99248B41BD98}" srcId="{CE98652F-2FCB-412F-A566-7474D6D3FFD1}" destId="{6768D44A-46E3-4092-A18B-EE696A4C8F38}" srcOrd="0" destOrd="0" parTransId="{5C57F35A-70F0-4AC2-BC83-8B4D771406D9}" sibTransId="{46DAB5D7-4FA7-4D29-8940-50E167280EED}"/>
    <dgm:cxn modelId="{6EF9CB5A-5907-49C4-B50D-487B8C37FE7A}" srcId="{CE98652F-2FCB-412F-A566-7474D6D3FFD1}" destId="{55DB9EF6-D9F1-4D80-B4A8-CD4FFDCE86B4}" srcOrd="4" destOrd="0" parTransId="{F3E573F4-D901-46ED-B7BE-FF8F8EE133F9}" sibTransId="{52799FF8-5953-418E-84B3-1EC10D5288A9}"/>
    <dgm:cxn modelId="{F1E1DC86-E0DF-40B6-8688-E3598C4811D0}" type="presOf" srcId="{CE98652F-2FCB-412F-A566-7474D6D3FFD1}" destId="{674F21EC-9A24-4CA8-A4E0-B5D678B2A98A}" srcOrd="0" destOrd="0" presId="urn:microsoft.com/office/officeart/2005/8/layout/default"/>
    <dgm:cxn modelId="{BED7D2AC-1CCC-41A8-A03C-1F2C64E431B5}" type="presOf" srcId="{9A4E6AA0-D2FD-4FFE-AA59-5F3E3C131C41}" destId="{38462BF7-C6F6-482C-A968-CE7C884525CE}" srcOrd="0" destOrd="0" presId="urn:microsoft.com/office/officeart/2005/8/layout/default"/>
    <dgm:cxn modelId="{C4A034BA-1BF7-4BE3-A418-4D62B3A226E2}" type="presOf" srcId="{E3CD9FEB-99F5-4423-9014-AC4AC03C66F8}" destId="{309B1BD4-B6DF-4B1D-9E01-510BD4F7A510}" srcOrd="0" destOrd="0" presId="urn:microsoft.com/office/officeart/2005/8/layout/default"/>
    <dgm:cxn modelId="{D4D102D0-0FE4-466D-A73D-51B1B193AA3C}" type="presOf" srcId="{6768D44A-46E3-4092-A18B-EE696A4C8F38}" destId="{BA79FC51-0C13-45B7-90A9-F06068D7B194}" srcOrd="0" destOrd="0" presId="urn:microsoft.com/office/officeart/2005/8/layout/default"/>
    <dgm:cxn modelId="{CBB62CDB-CCE5-46F4-B661-D9E65264EC32}" srcId="{CE98652F-2FCB-412F-A566-7474D6D3FFD1}" destId="{43C2FD8A-CAAF-4CC6-AD27-53A90DC7863A}" srcOrd="7" destOrd="0" parTransId="{0B4196C9-7B5F-4CB2-A543-B22DDA640B51}" sibTransId="{C26AE69E-E49A-4910-8B85-FFDC7172DC34}"/>
    <dgm:cxn modelId="{27C3ECEC-3FA7-49DD-B619-9EED94AF11A5}" type="presOf" srcId="{0E764C6C-A30C-4655-8156-7BA591663235}" destId="{ABCC0E42-1C00-4022-8790-0F46EEB00255}" srcOrd="0" destOrd="0" presId="urn:microsoft.com/office/officeart/2005/8/layout/default"/>
    <dgm:cxn modelId="{EA4D05F6-90B3-4D2C-AFE6-0673120C5CDB}" srcId="{CE98652F-2FCB-412F-A566-7474D6D3FFD1}" destId="{E3CD9FEB-99F5-4423-9014-AC4AC03C66F8}" srcOrd="2" destOrd="0" parTransId="{CA20F6FD-3928-4F12-A9A4-59561EE41DB9}" sibTransId="{0B420544-FC66-467E-A255-6A8F68EA3F7B}"/>
    <dgm:cxn modelId="{6A60E7F9-71C5-41E7-A748-663764B29C3F}" srcId="{CE98652F-2FCB-412F-A566-7474D6D3FFD1}" destId="{62C1473B-2437-43D8-8002-46F5A9CCB01A}" srcOrd="3" destOrd="0" parTransId="{F3B321B8-26AF-4E8C-B02E-AEAB21437C7A}" sibTransId="{68754895-ED6C-487E-B5C6-6062575304A5}"/>
    <dgm:cxn modelId="{20CF5CF2-7C0E-4AAA-AA44-FAE9C7375745}" type="presParOf" srcId="{674F21EC-9A24-4CA8-A4E0-B5D678B2A98A}" destId="{BA79FC51-0C13-45B7-90A9-F06068D7B194}" srcOrd="0" destOrd="0" presId="urn:microsoft.com/office/officeart/2005/8/layout/default"/>
    <dgm:cxn modelId="{9203E4F0-B67E-4961-9C01-B53956FD5788}" type="presParOf" srcId="{674F21EC-9A24-4CA8-A4E0-B5D678B2A98A}" destId="{33056A1C-AFC6-4488-B1CE-A0414D76A3E6}" srcOrd="1" destOrd="0" presId="urn:microsoft.com/office/officeart/2005/8/layout/default"/>
    <dgm:cxn modelId="{8371C3DE-F5C5-4172-AFC2-771DD26FC172}" type="presParOf" srcId="{674F21EC-9A24-4CA8-A4E0-B5D678B2A98A}" destId="{ABCC0E42-1C00-4022-8790-0F46EEB00255}" srcOrd="2" destOrd="0" presId="urn:microsoft.com/office/officeart/2005/8/layout/default"/>
    <dgm:cxn modelId="{9F2A5C4C-8A52-4A63-A2F8-2B6EE8E8D403}" type="presParOf" srcId="{674F21EC-9A24-4CA8-A4E0-B5D678B2A98A}" destId="{C0889C6C-F2D9-4A7C-B611-5134E9373F3B}" srcOrd="3" destOrd="0" presId="urn:microsoft.com/office/officeart/2005/8/layout/default"/>
    <dgm:cxn modelId="{B6B36DE2-DA9F-4727-AA65-E8AC47196C01}" type="presParOf" srcId="{674F21EC-9A24-4CA8-A4E0-B5D678B2A98A}" destId="{309B1BD4-B6DF-4B1D-9E01-510BD4F7A510}" srcOrd="4" destOrd="0" presId="urn:microsoft.com/office/officeart/2005/8/layout/default"/>
    <dgm:cxn modelId="{9E24367E-E4CA-4B5B-B4CA-29BA4B23E936}" type="presParOf" srcId="{674F21EC-9A24-4CA8-A4E0-B5D678B2A98A}" destId="{C8433B21-3F58-437B-A940-AA7BAD8CDD84}" srcOrd="5" destOrd="0" presId="urn:microsoft.com/office/officeart/2005/8/layout/default"/>
    <dgm:cxn modelId="{CD75BE33-9F0D-4F0F-A183-42944C62C9BA}" type="presParOf" srcId="{674F21EC-9A24-4CA8-A4E0-B5D678B2A98A}" destId="{D3F345FD-BDD0-4327-AC71-5866545B002A}" srcOrd="6" destOrd="0" presId="urn:microsoft.com/office/officeart/2005/8/layout/default"/>
    <dgm:cxn modelId="{92E4DF1B-D8A1-4290-A1D8-6B7C1D3704AC}" type="presParOf" srcId="{674F21EC-9A24-4CA8-A4E0-B5D678B2A98A}" destId="{373A0174-F72A-4876-B34E-9C69C71F3B82}" srcOrd="7" destOrd="0" presId="urn:microsoft.com/office/officeart/2005/8/layout/default"/>
    <dgm:cxn modelId="{6F502550-797B-4F4F-9900-3AD8AFBFC66C}" type="presParOf" srcId="{674F21EC-9A24-4CA8-A4E0-B5D678B2A98A}" destId="{DEA4068E-8A6C-4652-89E6-9094F35FA147}" srcOrd="8" destOrd="0" presId="urn:microsoft.com/office/officeart/2005/8/layout/default"/>
    <dgm:cxn modelId="{0838979A-9F64-44EF-A859-E6C113BF9867}" type="presParOf" srcId="{674F21EC-9A24-4CA8-A4E0-B5D678B2A98A}" destId="{BDD1CD4A-1251-4F44-B90A-B2B682E45188}" srcOrd="9" destOrd="0" presId="urn:microsoft.com/office/officeart/2005/8/layout/default"/>
    <dgm:cxn modelId="{DEA8A162-73D5-4C09-8C5F-412C5D47770D}" type="presParOf" srcId="{674F21EC-9A24-4CA8-A4E0-B5D678B2A98A}" destId="{38462BF7-C6F6-482C-A968-CE7C884525CE}" srcOrd="10" destOrd="0" presId="urn:microsoft.com/office/officeart/2005/8/layout/default"/>
    <dgm:cxn modelId="{A9813ADB-3742-4BD8-AABB-4584441B6E0E}" type="presParOf" srcId="{674F21EC-9A24-4CA8-A4E0-B5D678B2A98A}" destId="{2BE38E80-54DC-426C-8992-2693A627C78A}" srcOrd="11" destOrd="0" presId="urn:microsoft.com/office/officeart/2005/8/layout/default"/>
    <dgm:cxn modelId="{9E1726E2-7BE9-4DD0-9B80-5971A0762183}" type="presParOf" srcId="{674F21EC-9A24-4CA8-A4E0-B5D678B2A98A}" destId="{A361F7F2-7B8C-4B38-8414-678EC4E1AA54}" srcOrd="12" destOrd="0" presId="urn:microsoft.com/office/officeart/2005/8/layout/default"/>
    <dgm:cxn modelId="{8D3ACF62-72D4-43BA-BF14-66A3D6B65BA9}" type="presParOf" srcId="{674F21EC-9A24-4CA8-A4E0-B5D678B2A98A}" destId="{94169C9E-8813-4B16-AD6D-F9E0B50E6962}" srcOrd="13" destOrd="0" presId="urn:microsoft.com/office/officeart/2005/8/layout/default"/>
    <dgm:cxn modelId="{AD0D6C31-B4DA-4585-BD08-C99BA3EB9272}" type="presParOf" srcId="{674F21EC-9A24-4CA8-A4E0-B5D678B2A98A}" destId="{241C9F99-BF0B-4FB6-93A9-963EEF73C578}" srcOrd="14"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E3A890-F4F2-4D37-A3D3-2BCF98148EED}" type="doc">
      <dgm:prSet loTypeId="urn:microsoft.com/office/officeart/2016/7/layout/LinearArrowProcessNumbered" loCatId="process" qsTypeId="urn:microsoft.com/office/officeart/2005/8/quickstyle/simple1" qsCatId="simple" csTypeId="urn:microsoft.com/office/officeart/2005/8/colors/accent1_2" csCatId="accent1" phldr="1"/>
      <dgm:spPr/>
      <dgm:t>
        <a:bodyPr/>
        <a:lstStyle/>
        <a:p>
          <a:endParaRPr lang="en-US"/>
        </a:p>
      </dgm:t>
    </dgm:pt>
    <dgm:pt modelId="{09437731-00CF-431F-85F1-9510143414CB}">
      <dgm:prSet custT="1"/>
      <dgm:spPr/>
      <dgm:t>
        <a:bodyPr/>
        <a:lstStyle/>
        <a:p>
          <a:pPr algn="ctr"/>
          <a:r>
            <a:rPr lang="en-US" sz="1600" b="1" dirty="0"/>
            <a:t>Request Approval</a:t>
          </a:r>
        </a:p>
        <a:p>
          <a:pPr algn="ctr"/>
          <a:r>
            <a:rPr lang="en-US" sz="1400" b="0" i="0" dirty="0"/>
            <a:t>All domestic and international travel must be approved prior to booking a trip</a:t>
          </a:r>
          <a:endParaRPr lang="en-US" sz="1400" dirty="0"/>
        </a:p>
      </dgm:t>
    </dgm:pt>
    <dgm:pt modelId="{ECE2C35F-A9C2-497B-8655-89152A6AC4DF}" type="parTrans" cxnId="{2AB05EC8-BE58-46C6-83F5-D6BC6B625792}">
      <dgm:prSet/>
      <dgm:spPr/>
      <dgm:t>
        <a:bodyPr/>
        <a:lstStyle/>
        <a:p>
          <a:endParaRPr lang="en-US"/>
        </a:p>
      </dgm:t>
    </dgm:pt>
    <dgm:pt modelId="{E0EDBEE9-123A-4E79-ABCE-3A2B2C7FC424}" type="sibTrans" cxnId="{2AB05EC8-BE58-46C6-83F5-D6BC6B625792}">
      <dgm:prSet phldrT="1" phldr="0"/>
      <dgm:spPr/>
      <dgm:t>
        <a:bodyPr/>
        <a:lstStyle/>
        <a:p>
          <a:r>
            <a:rPr lang="en-US"/>
            <a:t>1</a:t>
          </a:r>
          <a:endParaRPr lang="en-US" dirty="0"/>
        </a:p>
      </dgm:t>
    </dgm:pt>
    <dgm:pt modelId="{EA1B881E-CCF7-4961-8651-BB728E354644}">
      <dgm:prSet custT="1"/>
      <dgm:spPr/>
      <dgm:t>
        <a:bodyPr/>
        <a:lstStyle/>
        <a:p>
          <a:pPr algn="ctr"/>
          <a:r>
            <a:rPr lang="en-US" sz="1600" b="1" dirty="0"/>
            <a:t>Reconcile Expenses </a:t>
          </a:r>
        </a:p>
        <a:p>
          <a:pPr algn="l"/>
          <a:r>
            <a:rPr lang="en-US" sz="1400" b="0" i="0" dirty="0"/>
            <a:t>Use the Concur Travel &amp; Expense System (Concur) to reconcile your Travel Card charges and/or get reimbursed for out-of-pocket expenses.</a:t>
          </a:r>
        </a:p>
        <a:p>
          <a:pPr algn="l"/>
          <a:endParaRPr lang="en-US" sz="2100" dirty="0"/>
        </a:p>
      </dgm:t>
    </dgm:pt>
    <dgm:pt modelId="{09D36077-F721-49B1-B7E4-5C030C37DCD9}" type="parTrans" cxnId="{889CFD11-B74F-479B-8DA1-4C46C6F9CCBD}">
      <dgm:prSet/>
      <dgm:spPr/>
      <dgm:t>
        <a:bodyPr/>
        <a:lstStyle/>
        <a:p>
          <a:endParaRPr lang="en-US"/>
        </a:p>
      </dgm:t>
    </dgm:pt>
    <dgm:pt modelId="{47305FB7-B3F3-4AEF-AF54-278E7B80FE30}" type="sibTrans" cxnId="{889CFD11-B74F-479B-8DA1-4C46C6F9CCBD}">
      <dgm:prSet phldrT="3" phldr="0"/>
      <dgm:spPr/>
      <dgm:t>
        <a:bodyPr/>
        <a:lstStyle/>
        <a:p>
          <a:r>
            <a:rPr lang="en-US" dirty="0"/>
            <a:t>3</a:t>
          </a:r>
        </a:p>
      </dgm:t>
    </dgm:pt>
    <dgm:pt modelId="{3C22D6B3-8D95-4E57-8ABB-34FAE8EA8C2B}">
      <dgm:prSet custT="1"/>
      <dgm:spPr/>
      <dgm:t>
        <a:bodyPr/>
        <a:lstStyle/>
        <a:p>
          <a:pPr algn="ctr">
            <a:buNone/>
          </a:pPr>
          <a:r>
            <a:rPr lang="en-US" sz="1600" b="1" dirty="0"/>
            <a:t>Book travel</a:t>
          </a:r>
        </a:p>
        <a:p>
          <a:pPr algn="l">
            <a:buNone/>
          </a:pPr>
          <a:r>
            <a:rPr lang="en-US" sz="1400" dirty="0"/>
            <a:t>Book travel on behalf of the non-employee using Concur. Authorize the non-employee to book their travel through CBT or to make their own travel arrangements and request reimbursement. </a:t>
          </a:r>
          <a:endParaRPr lang="en-US" sz="1400" b="1" dirty="0"/>
        </a:p>
      </dgm:t>
    </dgm:pt>
    <dgm:pt modelId="{E745DC4A-4D76-4120-9D15-306360814D20}" type="sibTrans" cxnId="{2CCF3944-82E2-4B57-AF43-3ED8D0B7BD7D}">
      <dgm:prSet phldrT="2" phldr="0"/>
      <dgm:spPr/>
      <dgm:t>
        <a:bodyPr/>
        <a:lstStyle/>
        <a:p>
          <a:r>
            <a:rPr lang="en-US"/>
            <a:t>2</a:t>
          </a:r>
          <a:endParaRPr lang="en-US" dirty="0"/>
        </a:p>
      </dgm:t>
    </dgm:pt>
    <dgm:pt modelId="{7EAF8CB0-4AB9-4C49-9486-298776A2E12D}" type="parTrans" cxnId="{2CCF3944-82E2-4B57-AF43-3ED8D0B7BD7D}">
      <dgm:prSet/>
      <dgm:spPr/>
      <dgm:t>
        <a:bodyPr/>
        <a:lstStyle/>
        <a:p>
          <a:endParaRPr lang="en-US"/>
        </a:p>
      </dgm:t>
    </dgm:pt>
    <dgm:pt modelId="{4008525D-7EA3-4EA4-B4EC-B1A9308380E7}" type="pres">
      <dgm:prSet presAssocID="{B0E3A890-F4F2-4D37-A3D3-2BCF98148EED}" presName="linearFlow" presStyleCnt="0">
        <dgm:presLayoutVars>
          <dgm:dir/>
          <dgm:animLvl val="lvl"/>
          <dgm:resizeHandles val="exact"/>
        </dgm:presLayoutVars>
      </dgm:prSet>
      <dgm:spPr/>
    </dgm:pt>
    <dgm:pt modelId="{87FE1DDC-AC03-4D02-B749-F902C9D54EF9}" type="pres">
      <dgm:prSet presAssocID="{09437731-00CF-431F-85F1-9510143414CB}" presName="compositeNode" presStyleCnt="0"/>
      <dgm:spPr/>
    </dgm:pt>
    <dgm:pt modelId="{3E4BFEC2-F8EE-4988-93D0-D55CB167D8D3}" type="pres">
      <dgm:prSet presAssocID="{09437731-00CF-431F-85F1-9510143414CB}" presName="parTx" presStyleLbl="node1" presStyleIdx="0" presStyleCnt="0">
        <dgm:presLayoutVars>
          <dgm:chMax val="0"/>
          <dgm:chPref val="0"/>
          <dgm:bulletEnabled val="1"/>
        </dgm:presLayoutVars>
      </dgm:prSet>
      <dgm:spPr/>
    </dgm:pt>
    <dgm:pt modelId="{32D5680B-AD83-4446-9CBA-2756302DC60F}" type="pres">
      <dgm:prSet presAssocID="{09437731-00CF-431F-85F1-9510143414CB}" presName="parSh" presStyleCnt="0"/>
      <dgm:spPr/>
    </dgm:pt>
    <dgm:pt modelId="{E3AD3BE0-4882-4801-B182-4ED094DB6313}" type="pres">
      <dgm:prSet presAssocID="{09437731-00CF-431F-85F1-9510143414CB}" presName="lineNode" presStyleLbl="alignAccFollowNode1" presStyleIdx="0" presStyleCnt="9" custLinFactNeighborX="-667" custLinFactNeighborY="-79782"/>
      <dgm:spPr/>
    </dgm:pt>
    <dgm:pt modelId="{D8B59F3C-8C4E-4D4D-BCD3-48CE45400E3E}" type="pres">
      <dgm:prSet presAssocID="{09437731-00CF-431F-85F1-9510143414CB}" presName="lineArrowNode" presStyleLbl="alignAccFollowNode1" presStyleIdx="1" presStyleCnt="9" custLinFactNeighborX="-11844" custLinFactNeighborY="-7112"/>
      <dgm:spPr/>
    </dgm:pt>
    <dgm:pt modelId="{6847960D-3B60-47EA-9A11-1B0E875E5C25}" type="pres">
      <dgm:prSet presAssocID="{E0EDBEE9-123A-4E79-ABCE-3A2B2C7FC424}" presName="sibTransNodeCircle" presStyleLbl="alignNode1" presStyleIdx="0" presStyleCnt="3" custScaleX="100000" custScaleY="100000" custLinFactNeighborX="9103" custLinFactNeighborY="91">
        <dgm:presLayoutVars>
          <dgm:chMax val="0"/>
          <dgm:bulletEnabled/>
        </dgm:presLayoutVars>
      </dgm:prSet>
      <dgm:spPr/>
    </dgm:pt>
    <dgm:pt modelId="{61A9A710-0E93-418E-A338-15EB551430DE}" type="pres">
      <dgm:prSet presAssocID="{E0EDBEE9-123A-4E79-ABCE-3A2B2C7FC424}" presName="spacerBetweenCircleAndCallout" presStyleCnt="0">
        <dgm:presLayoutVars/>
      </dgm:prSet>
      <dgm:spPr/>
    </dgm:pt>
    <dgm:pt modelId="{F6799F7F-CAF6-4771-B529-E85B2A0A6C0D}" type="pres">
      <dgm:prSet presAssocID="{09437731-00CF-431F-85F1-9510143414CB}" presName="nodeText" presStyleLbl="alignAccFollowNode1" presStyleIdx="2" presStyleCnt="9" custLinFactNeighborX="602" custLinFactNeighborY="4200">
        <dgm:presLayoutVars>
          <dgm:bulletEnabled val="1"/>
        </dgm:presLayoutVars>
      </dgm:prSet>
      <dgm:spPr/>
    </dgm:pt>
    <dgm:pt modelId="{763E39E0-2889-492C-946C-846A1368794E}" type="pres">
      <dgm:prSet presAssocID="{E0EDBEE9-123A-4E79-ABCE-3A2B2C7FC424}" presName="sibTransComposite" presStyleCnt="0"/>
      <dgm:spPr/>
    </dgm:pt>
    <dgm:pt modelId="{C6E422AD-A67C-4F05-9DA9-A3E677F25870}" type="pres">
      <dgm:prSet presAssocID="{3C22D6B3-8D95-4E57-8ABB-34FAE8EA8C2B}" presName="compositeNode" presStyleCnt="0"/>
      <dgm:spPr/>
    </dgm:pt>
    <dgm:pt modelId="{EA34997D-2AEB-4282-BECF-F4F700D0EF80}" type="pres">
      <dgm:prSet presAssocID="{3C22D6B3-8D95-4E57-8ABB-34FAE8EA8C2B}" presName="parTx" presStyleLbl="node1" presStyleIdx="0" presStyleCnt="0">
        <dgm:presLayoutVars>
          <dgm:chMax val="0"/>
          <dgm:chPref val="0"/>
          <dgm:bulletEnabled val="1"/>
        </dgm:presLayoutVars>
      </dgm:prSet>
      <dgm:spPr/>
    </dgm:pt>
    <dgm:pt modelId="{92D78CAB-AC70-440F-952A-D55D3618D2B0}" type="pres">
      <dgm:prSet presAssocID="{3C22D6B3-8D95-4E57-8ABB-34FAE8EA8C2B}" presName="parSh" presStyleCnt="0"/>
      <dgm:spPr/>
    </dgm:pt>
    <dgm:pt modelId="{9E39D8CE-47CF-4869-8A65-E968B0E56C6D}" type="pres">
      <dgm:prSet presAssocID="{3C22D6B3-8D95-4E57-8ABB-34FAE8EA8C2B}" presName="lineNode" presStyleLbl="alignAccFollowNode1" presStyleIdx="3" presStyleCnt="9" custFlipVert="1" custScaleX="119526" custScaleY="2000000" custLinFactY="20500000" custLinFactNeighborX="-8612" custLinFactNeighborY="20502849"/>
      <dgm:spPr/>
    </dgm:pt>
    <dgm:pt modelId="{F3877E8B-4731-4742-A772-516630542F6E}" type="pres">
      <dgm:prSet presAssocID="{3C22D6B3-8D95-4E57-8ABB-34FAE8EA8C2B}" presName="lineArrowNode" presStyleLbl="alignAccFollowNode1" presStyleIdx="4" presStyleCnt="9" custLinFactNeighborX="-68578" custLinFactNeighborY="-813"/>
      <dgm:spPr/>
    </dgm:pt>
    <dgm:pt modelId="{5D9D041B-50CB-4F6B-BE55-E27147475566}" type="pres">
      <dgm:prSet presAssocID="{E745DC4A-4D76-4120-9D15-306360814D20}" presName="sibTransNodeCircle" presStyleLbl="alignNode1" presStyleIdx="1" presStyleCnt="3" custLinFactNeighborX="1557" custLinFactNeighborY="1295">
        <dgm:presLayoutVars>
          <dgm:chMax val="0"/>
          <dgm:bulletEnabled/>
        </dgm:presLayoutVars>
      </dgm:prSet>
      <dgm:spPr/>
    </dgm:pt>
    <dgm:pt modelId="{FACDCCC6-45DE-47F6-8D65-40554406F70F}" type="pres">
      <dgm:prSet presAssocID="{E745DC4A-4D76-4120-9D15-306360814D20}" presName="spacerBetweenCircleAndCallout" presStyleCnt="0">
        <dgm:presLayoutVars/>
      </dgm:prSet>
      <dgm:spPr/>
    </dgm:pt>
    <dgm:pt modelId="{A518E225-450B-4A64-A31B-14479C7F3475}" type="pres">
      <dgm:prSet presAssocID="{3C22D6B3-8D95-4E57-8ABB-34FAE8EA8C2B}" presName="nodeText" presStyleLbl="alignAccFollowNode1" presStyleIdx="5" presStyleCnt="9" custScaleX="113523" custScaleY="100000" custLinFactNeighborX="2302" custLinFactNeighborY="3700">
        <dgm:presLayoutVars>
          <dgm:bulletEnabled val="1"/>
        </dgm:presLayoutVars>
      </dgm:prSet>
      <dgm:spPr/>
    </dgm:pt>
    <dgm:pt modelId="{69827D1E-EB52-421A-9E77-FAB7F74B2940}" type="pres">
      <dgm:prSet presAssocID="{E745DC4A-4D76-4120-9D15-306360814D20}" presName="sibTransComposite" presStyleCnt="0"/>
      <dgm:spPr/>
    </dgm:pt>
    <dgm:pt modelId="{233D1391-C346-4A70-8056-52DA2D2893B5}" type="pres">
      <dgm:prSet presAssocID="{EA1B881E-CCF7-4961-8651-BB728E354644}" presName="compositeNode" presStyleCnt="0"/>
      <dgm:spPr/>
    </dgm:pt>
    <dgm:pt modelId="{BFCD2AF7-2A2E-4BEF-9BE4-9AE13BF8BFA9}" type="pres">
      <dgm:prSet presAssocID="{EA1B881E-CCF7-4961-8651-BB728E354644}" presName="parTx" presStyleLbl="node1" presStyleIdx="0" presStyleCnt="0">
        <dgm:presLayoutVars>
          <dgm:chMax val="0"/>
          <dgm:chPref val="0"/>
          <dgm:bulletEnabled val="1"/>
        </dgm:presLayoutVars>
      </dgm:prSet>
      <dgm:spPr/>
    </dgm:pt>
    <dgm:pt modelId="{82968730-646B-4149-8B86-19D9003B2A50}" type="pres">
      <dgm:prSet presAssocID="{EA1B881E-CCF7-4961-8651-BB728E354644}" presName="parSh" presStyleCnt="0"/>
      <dgm:spPr/>
    </dgm:pt>
    <dgm:pt modelId="{02BFADE2-4ECB-46AF-B651-71BC05056775}" type="pres">
      <dgm:prSet presAssocID="{EA1B881E-CCF7-4961-8651-BB728E354644}" presName="lineNode" presStyleLbl="alignAccFollowNode1" presStyleIdx="6" presStyleCnt="9" custLinFactY="20468056" custLinFactNeighborX="-8298" custLinFactNeighborY="20500000"/>
      <dgm:spPr/>
    </dgm:pt>
    <dgm:pt modelId="{3CAF2AE8-4B5D-4C3E-842E-BA759728A15E}" type="pres">
      <dgm:prSet presAssocID="{EA1B881E-CCF7-4961-8651-BB728E354644}" presName="lineArrowNode" presStyleLbl="alignAccFollowNode1" presStyleIdx="7" presStyleCnt="9"/>
      <dgm:spPr/>
    </dgm:pt>
    <dgm:pt modelId="{6EF16E48-BE54-4D5A-99CE-EB57F43CE70A}" type="pres">
      <dgm:prSet presAssocID="{47305FB7-B3F3-4AEF-AF54-278E7B80FE30}" presName="sibTransNodeCircle" presStyleLbl="alignNode1" presStyleIdx="2" presStyleCnt="3" custLinFactNeighborX="25760" custLinFactNeighborY="-1715">
        <dgm:presLayoutVars>
          <dgm:chMax val="0"/>
          <dgm:bulletEnabled/>
        </dgm:presLayoutVars>
      </dgm:prSet>
      <dgm:spPr/>
    </dgm:pt>
    <dgm:pt modelId="{384028E5-7444-4F7E-99A4-28739501F206}" type="pres">
      <dgm:prSet presAssocID="{47305FB7-B3F3-4AEF-AF54-278E7B80FE30}" presName="spacerBetweenCircleAndCallout" presStyleCnt="0">
        <dgm:presLayoutVars/>
      </dgm:prSet>
      <dgm:spPr/>
    </dgm:pt>
    <dgm:pt modelId="{7A649500-0257-4323-B2DE-F438FA051E22}" type="pres">
      <dgm:prSet presAssocID="{EA1B881E-CCF7-4961-8651-BB728E354644}" presName="nodeText" presStyleLbl="alignAccFollowNode1" presStyleIdx="8" presStyleCnt="9" custScaleY="100000" custLinFactNeighborX="10005" custLinFactNeighborY="3700">
        <dgm:presLayoutVars>
          <dgm:bulletEnabled val="1"/>
        </dgm:presLayoutVars>
      </dgm:prSet>
      <dgm:spPr/>
    </dgm:pt>
  </dgm:ptLst>
  <dgm:cxnLst>
    <dgm:cxn modelId="{889CFD11-B74F-479B-8DA1-4C46C6F9CCBD}" srcId="{B0E3A890-F4F2-4D37-A3D3-2BCF98148EED}" destId="{EA1B881E-CCF7-4961-8651-BB728E354644}" srcOrd="2" destOrd="0" parTransId="{09D36077-F721-49B1-B7E4-5C030C37DCD9}" sibTransId="{47305FB7-B3F3-4AEF-AF54-278E7B80FE30}"/>
    <dgm:cxn modelId="{24FCD71C-A7C5-4FA1-AB2A-7A8E73DC8E93}" type="presOf" srcId="{3C22D6B3-8D95-4E57-8ABB-34FAE8EA8C2B}" destId="{A518E225-450B-4A64-A31B-14479C7F3475}" srcOrd="0" destOrd="0" presId="urn:microsoft.com/office/officeart/2016/7/layout/LinearArrowProcessNumbered"/>
    <dgm:cxn modelId="{A0057022-9862-43A0-9427-C1FFF26FFF7C}" type="presOf" srcId="{E0EDBEE9-123A-4E79-ABCE-3A2B2C7FC424}" destId="{6847960D-3B60-47EA-9A11-1B0E875E5C25}" srcOrd="0" destOrd="0" presId="urn:microsoft.com/office/officeart/2016/7/layout/LinearArrowProcessNumbered"/>
    <dgm:cxn modelId="{13C23125-EE37-4E0E-BB2F-20D0B67EC500}" type="presOf" srcId="{09437731-00CF-431F-85F1-9510143414CB}" destId="{F6799F7F-CAF6-4771-B529-E85B2A0A6C0D}" srcOrd="0" destOrd="0" presId="urn:microsoft.com/office/officeart/2016/7/layout/LinearArrowProcessNumbered"/>
    <dgm:cxn modelId="{AB71B432-118F-4509-B557-D3B98311F074}" type="presOf" srcId="{E745DC4A-4D76-4120-9D15-306360814D20}" destId="{5D9D041B-50CB-4F6B-BE55-E27147475566}" srcOrd="0" destOrd="0" presId="urn:microsoft.com/office/officeart/2016/7/layout/LinearArrowProcessNumbered"/>
    <dgm:cxn modelId="{2CCF3944-82E2-4B57-AF43-3ED8D0B7BD7D}" srcId="{B0E3A890-F4F2-4D37-A3D3-2BCF98148EED}" destId="{3C22D6B3-8D95-4E57-8ABB-34FAE8EA8C2B}" srcOrd="1" destOrd="0" parTransId="{7EAF8CB0-4AB9-4C49-9486-298776A2E12D}" sibTransId="{E745DC4A-4D76-4120-9D15-306360814D20}"/>
    <dgm:cxn modelId="{EB9D15B2-7090-4048-A596-8920E64429E9}" type="presOf" srcId="{B0E3A890-F4F2-4D37-A3D3-2BCF98148EED}" destId="{4008525D-7EA3-4EA4-B4EC-B1A9308380E7}" srcOrd="0" destOrd="0" presId="urn:microsoft.com/office/officeart/2016/7/layout/LinearArrowProcessNumbered"/>
    <dgm:cxn modelId="{2AB05EC8-BE58-46C6-83F5-D6BC6B625792}" srcId="{B0E3A890-F4F2-4D37-A3D3-2BCF98148EED}" destId="{09437731-00CF-431F-85F1-9510143414CB}" srcOrd="0" destOrd="0" parTransId="{ECE2C35F-A9C2-497B-8655-89152A6AC4DF}" sibTransId="{E0EDBEE9-123A-4E79-ABCE-3A2B2C7FC424}"/>
    <dgm:cxn modelId="{2668F6D5-0421-4139-A272-FE0AFF7A39D2}" type="presOf" srcId="{47305FB7-B3F3-4AEF-AF54-278E7B80FE30}" destId="{6EF16E48-BE54-4D5A-99CE-EB57F43CE70A}" srcOrd="0" destOrd="0" presId="urn:microsoft.com/office/officeart/2016/7/layout/LinearArrowProcessNumbered"/>
    <dgm:cxn modelId="{696A3BEF-3F93-4482-AD3C-3B33C9B42B9F}" type="presOf" srcId="{EA1B881E-CCF7-4961-8651-BB728E354644}" destId="{7A649500-0257-4323-B2DE-F438FA051E22}" srcOrd="0" destOrd="0" presId="urn:microsoft.com/office/officeart/2016/7/layout/LinearArrowProcessNumbered"/>
    <dgm:cxn modelId="{3E13652D-80FE-4DDF-920D-269EDC464AC0}" type="presParOf" srcId="{4008525D-7EA3-4EA4-B4EC-B1A9308380E7}" destId="{87FE1DDC-AC03-4D02-B749-F902C9D54EF9}" srcOrd="0" destOrd="0" presId="urn:microsoft.com/office/officeart/2016/7/layout/LinearArrowProcessNumbered"/>
    <dgm:cxn modelId="{CACA6519-AD84-4D96-98D2-147D94B0EFFF}" type="presParOf" srcId="{87FE1DDC-AC03-4D02-B749-F902C9D54EF9}" destId="{3E4BFEC2-F8EE-4988-93D0-D55CB167D8D3}" srcOrd="0" destOrd="0" presId="urn:microsoft.com/office/officeart/2016/7/layout/LinearArrowProcessNumbered"/>
    <dgm:cxn modelId="{996B793E-C865-45E8-A390-5CE31865EEA0}" type="presParOf" srcId="{87FE1DDC-AC03-4D02-B749-F902C9D54EF9}" destId="{32D5680B-AD83-4446-9CBA-2756302DC60F}" srcOrd="1" destOrd="0" presId="urn:microsoft.com/office/officeart/2016/7/layout/LinearArrowProcessNumbered"/>
    <dgm:cxn modelId="{63331CE7-1BDB-48DF-831B-4D4457E888AD}" type="presParOf" srcId="{32D5680B-AD83-4446-9CBA-2756302DC60F}" destId="{E3AD3BE0-4882-4801-B182-4ED094DB6313}" srcOrd="0" destOrd="0" presId="urn:microsoft.com/office/officeart/2016/7/layout/LinearArrowProcessNumbered"/>
    <dgm:cxn modelId="{E0D45F46-B17B-4A3F-B53A-9E44E267B637}" type="presParOf" srcId="{32D5680B-AD83-4446-9CBA-2756302DC60F}" destId="{D8B59F3C-8C4E-4D4D-BCD3-48CE45400E3E}" srcOrd="1" destOrd="0" presId="urn:microsoft.com/office/officeart/2016/7/layout/LinearArrowProcessNumbered"/>
    <dgm:cxn modelId="{577520F4-4F9F-4D8D-9FFE-3868CA7FEFBD}" type="presParOf" srcId="{32D5680B-AD83-4446-9CBA-2756302DC60F}" destId="{6847960D-3B60-47EA-9A11-1B0E875E5C25}" srcOrd="2" destOrd="0" presId="urn:microsoft.com/office/officeart/2016/7/layout/LinearArrowProcessNumbered"/>
    <dgm:cxn modelId="{C0DFE3EB-15F5-4395-9A60-C86F5B15A333}" type="presParOf" srcId="{32D5680B-AD83-4446-9CBA-2756302DC60F}" destId="{61A9A710-0E93-418E-A338-15EB551430DE}" srcOrd="3" destOrd="0" presId="urn:microsoft.com/office/officeart/2016/7/layout/LinearArrowProcessNumbered"/>
    <dgm:cxn modelId="{A018601D-1AAE-4B0C-A0FF-CDB1D2509B60}" type="presParOf" srcId="{87FE1DDC-AC03-4D02-B749-F902C9D54EF9}" destId="{F6799F7F-CAF6-4771-B529-E85B2A0A6C0D}" srcOrd="2" destOrd="0" presId="urn:microsoft.com/office/officeart/2016/7/layout/LinearArrowProcessNumbered"/>
    <dgm:cxn modelId="{4828318C-51A6-4CC5-8DC1-75A80F34E16A}" type="presParOf" srcId="{4008525D-7EA3-4EA4-B4EC-B1A9308380E7}" destId="{763E39E0-2889-492C-946C-846A1368794E}" srcOrd="1" destOrd="0" presId="urn:microsoft.com/office/officeart/2016/7/layout/LinearArrowProcessNumbered"/>
    <dgm:cxn modelId="{D579E914-1CF1-4EEA-B7AC-60F28FD4F202}" type="presParOf" srcId="{4008525D-7EA3-4EA4-B4EC-B1A9308380E7}" destId="{C6E422AD-A67C-4F05-9DA9-A3E677F25870}" srcOrd="2" destOrd="0" presId="urn:microsoft.com/office/officeart/2016/7/layout/LinearArrowProcessNumbered"/>
    <dgm:cxn modelId="{0C895FB9-D092-4EF6-BA09-8DC651F70F53}" type="presParOf" srcId="{C6E422AD-A67C-4F05-9DA9-A3E677F25870}" destId="{EA34997D-2AEB-4282-BECF-F4F700D0EF80}" srcOrd="0" destOrd="0" presId="urn:microsoft.com/office/officeart/2016/7/layout/LinearArrowProcessNumbered"/>
    <dgm:cxn modelId="{ABAB551D-2B8B-46C7-B1C1-119D5F2946E5}" type="presParOf" srcId="{C6E422AD-A67C-4F05-9DA9-A3E677F25870}" destId="{92D78CAB-AC70-440F-952A-D55D3618D2B0}" srcOrd="1" destOrd="0" presId="urn:microsoft.com/office/officeart/2016/7/layout/LinearArrowProcessNumbered"/>
    <dgm:cxn modelId="{650BDFD9-DE97-4046-B107-7CC923C2C298}" type="presParOf" srcId="{92D78CAB-AC70-440F-952A-D55D3618D2B0}" destId="{9E39D8CE-47CF-4869-8A65-E968B0E56C6D}" srcOrd="0" destOrd="0" presId="urn:microsoft.com/office/officeart/2016/7/layout/LinearArrowProcessNumbered"/>
    <dgm:cxn modelId="{234732B5-3AA5-4863-9337-F55154B7F529}" type="presParOf" srcId="{92D78CAB-AC70-440F-952A-D55D3618D2B0}" destId="{F3877E8B-4731-4742-A772-516630542F6E}" srcOrd="1" destOrd="0" presId="urn:microsoft.com/office/officeart/2016/7/layout/LinearArrowProcessNumbered"/>
    <dgm:cxn modelId="{28302F98-0FE8-4C59-8397-91EB299CC321}" type="presParOf" srcId="{92D78CAB-AC70-440F-952A-D55D3618D2B0}" destId="{5D9D041B-50CB-4F6B-BE55-E27147475566}" srcOrd="2" destOrd="0" presId="urn:microsoft.com/office/officeart/2016/7/layout/LinearArrowProcessNumbered"/>
    <dgm:cxn modelId="{2D1E6C0C-F1E0-4D11-92AE-842F78C12017}" type="presParOf" srcId="{92D78CAB-AC70-440F-952A-D55D3618D2B0}" destId="{FACDCCC6-45DE-47F6-8D65-40554406F70F}" srcOrd="3" destOrd="0" presId="urn:microsoft.com/office/officeart/2016/7/layout/LinearArrowProcessNumbered"/>
    <dgm:cxn modelId="{EE3C7E62-108F-4F32-9632-16A2C0DD2874}" type="presParOf" srcId="{C6E422AD-A67C-4F05-9DA9-A3E677F25870}" destId="{A518E225-450B-4A64-A31B-14479C7F3475}" srcOrd="2" destOrd="0" presId="urn:microsoft.com/office/officeart/2016/7/layout/LinearArrowProcessNumbered"/>
    <dgm:cxn modelId="{085C5055-BAA4-49A1-863A-9A5A0127D49A}" type="presParOf" srcId="{4008525D-7EA3-4EA4-B4EC-B1A9308380E7}" destId="{69827D1E-EB52-421A-9E77-FAB7F74B2940}" srcOrd="3" destOrd="0" presId="urn:microsoft.com/office/officeart/2016/7/layout/LinearArrowProcessNumbered"/>
    <dgm:cxn modelId="{E2495ADF-3B71-4248-8645-207272A6353C}" type="presParOf" srcId="{4008525D-7EA3-4EA4-B4EC-B1A9308380E7}" destId="{233D1391-C346-4A70-8056-52DA2D2893B5}" srcOrd="4" destOrd="0" presId="urn:microsoft.com/office/officeart/2016/7/layout/LinearArrowProcessNumbered"/>
    <dgm:cxn modelId="{728AF82B-EC26-4153-A113-A5F37D274622}" type="presParOf" srcId="{233D1391-C346-4A70-8056-52DA2D2893B5}" destId="{BFCD2AF7-2A2E-4BEF-9BE4-9AE13BF8BFA9}" srcOrd="0" destOrd="0" presId="urn:microsoft.com/office/officeart/2016/7/layout/LinearArrowProcessNumbered"/>
    <dgm:cxn modelId="{0A4BEA28-DEE6-41C4-964A-15AA8E6FEA66}" type="presParOf" srcId="{233D1391-C346-4A70-8056-52DA2D2893B5}" destId="{82968730-646B-4149-8B86-19D9003B2A50}" srcOrd="1" destOrd="0" presId="urn:microsoft.com/office/officeart/2016/7/layout/LinearArrowProcessNumbered"/>
    <dgm:cxn modelId="{31E28077-C865-43A2-B281-3E94D1329358}" type="presParOf" srcId="{82968730-646B-4149-8B86-19D9003B2A50}" destId="{02BFADE2-4ECB-46AF-B651-71BC05056775}" srcOrd="0" destOrd="0" presId="urn:microsoft.com/office/officeart/2016/7/layout/LinearArrowProcessNumbered"/>
    <dgm:cxn modelId="{ACA38CF0-176E-4712-8C47-FBE9B4CCC1E4}" type="presParOf" srcId="{82968730-646B-4149-8B86-19D9003B2A50}" destId="{3CAF2AE8-4B5D-4C3E-842E-BA759728A15E}" srcOrd="1" destOrd="0" presId="urn:microsoft.com/office/officeart/2016/7/layout/LinearArrowProcessNumbered"/>
    <dgm:cxn modelId="{CE00C71A-A949-45BB-9431-1734E5F7D2D2}" type="presParOf" srcId="{82968730-646B-4149-8B86-19D9003B2A50}" destId="{6EF16E48-BE54-4D5A-99CE-EB57F43CE70A}" srcOrd="2" destOrd="0" presId="urn:microsoft.com/office/officeart/2016/7/layout/LinearArrowProcessNumbered"/>
    <dgm:cxn modelId="{E76D9AFC-AC45-402C-A879-31349F68A4EB}" type="presParOf" srcId="{82968730-646B-4149-8B86-19D9003B2A50}" destId="{384028E5-7444-4F7E-99A4-28739501F206}" srcOrd="3" destOrd="0" presId="urn:microsoft.com/office/officeart/2016/7/layout/LinearArrowProcessNumbered"/>
    <dgm:cxn modelId="{65B97796-6CA7-483C-845B-1C7C4ED424B8}" type="presParOf" srcId="{233D1391-C346-4A70-8056-52DA2D2893B5}" destId="{7A649500-0257-4323-B2DE-F438FA051E22}" srcOrd="2" destOrd="0" presId="urn:microsoft.com/office/officeart/2016/7/layout/LinearArrowProcessNumbered"/>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9BA021-44CB-49F1-B14F-0F83FBCDDD37}" type="doc">
      <dgm:prSet loTypeId="urn:microsoft.com/office/officeart/2016/7/layout/VerticalSolidActionList" loCatId="List" qsTypeId="urn:microsoft.com/office/officeart/2005/8/quickstyle/simple1" qsCatId="simple" csTypeId="urn:microsoft.com/office/officeart/2005/8/colors/colorful1" csCatId="colorful" phldr="1"/>
      <dgm:spPr/>
      <dgm:t>
        <a:bodyPr/>
        <a:lstStyle/>
        <a:p>
          <a:endParaRPr lang="en-US"/>
        </a:p>
      </dgm:t>
    </dgm:pt>
    <dgm:pt modelId="{02C6D0D7-19AB-4185-9496-00A15B4BB8EB}">
      <dgm:prSet custT="1"/>
      <dgm:spPr/>
      <dgm:t>
        <a:bodyPr/>
        <a:lstStyle/>
        <a:p>
          <a:r>
            <a:rPr lang="en-US" sz="2400" b="1" dirty="0"/>
            <a:t>Policy</a:t>
          </a:r>
          <a:endParaRPr lang="en-US" sz="1800" b="1" dirty="0"/>
        </a:p>
      </dgm:t>
    </dgm:pt>
    <dgm:pt modelId="{80DE8421-4CD2-44E7-A9B7-CBD723E1CF73}" type="parTrans" cxnId="{A2387E8F-8C61-4996-8925-9CC91F2177C4}">
      <dgm:prSet/>
      <dgm:spPr/>
      <dgm:t>
        <a:bodyPr/>
        <a:lstStyle/>
        <a:p>
          <a:endParaRPr lang="en-US" sz="1800"/>
        </a:p>
      </dgm:t>
    </dgm:pt>
    <dgm:pt modelId="{157F2662-A78F-4D97-B5AF-C71BF1AF0091}" type="sibTrans" cxnId="{A2387E8F-8C61-4996-8925-9CC91F2177C4}">
      <dgm:prSet/>
      <dgm:spPr/>
      <dgm:t>
        <a:bodyPr/>
        <a:lstStyle/>
        <a:p>
          <a:endParaRPr lang="en-US" sz="1800"/>
        </a:p>
      </dgm:t>
    </dgm:pt>
    <dgm:pt modelId="{5B932E1E-C1DE-4E2C-9029-173C73AFCD07}">
      <dgm:prSet custT="1"/>
      <dgm:spPr/>
      <dgm:t>
        <a:bodyPr/>
        <a:lstStyle/>
        <a:p>
          <a:r>
            <a:rPr lang="en-US" sz="18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PPS: Study Subject Payment</a:t>
          </a:r>
          <a:endParaRPr lang="en-US" sz="1800" dirty="0">
            <a:solidFill>
              <a:schemeClr val="tx1"/>
            </a:solidFill>
          </a:endParaRPr>
        </a:p>
      </dgm:t>
    </dgm:pt>
    <dgm:pt modelId="{CBF0B8E1-8C17-42DE-8ECB-E5BFB503AC9A}" type="parTrans" cxnId="{DD104EDC-EE20-41C2-9486-14D17828DF26}">
      <dgm:prSet/>
      <dgm:spPr/>
      <dgm:t>
        <a:bodyPr/>
        <a:lstStyle/>
        <a:p>
          <a:endParaRPr lang="en-US" sz="1800"/>
        </a:p>
      </dgm:t>
    </dgm:pt>
    <dgm:pt modelId="{D266D001-8C56-45A7-8F21-82965FDECABF}" type="sibTrans" cxnId="{DD104EDC-EE20-41C2-9486-14D17828DF26}">
      <dgm:prSet/>
      <dgm:spPr/>
      <dgm:t>
        <a:bodyPr/>
        <a:lstStyle/>
        <a:p>
          <a:endParaRPr lang="en-US" sz="1800"/>
        </a:p>
      </dgm:t>
    </dgm:pt>
    <dgm:pt modelId="{4B6961E3-6FA7-4058-81ED-4EAD17D3D7E7}">
      <dgm:prSet custT="1"/>
      <dgm:spPr/>
      <dgm:t>
        <a:bodyPr/>
        <a:lstStyle/>
        <a:p>
          <a:r>
            <a:rPr lang="en-US" sz="2400" b="1" dirty="0"/>
            <a:t>Form</a:t>
          </a:r>
          <a:endParaRPr lang="en-US" sz="1800" b="1" dirty="0"/>
        </a:p>
      </dgm:t>
    </dgm:pt>
    <dgm:pt modelId="{168BC10C-2094-4C4B-B792-5B82FAC7F44B}" type="parTrans" cxnId="{4B068AB7-0F59-4B4A-990E-D60467BE4258}">
      <dgm:prSet/>
      <dgm:spPr/>
      <dgm:t>
        <a:bodyPr/>
        <a:lstStyle/>
        <a:p>
          <a:endParaRPr lang="en-US" sz="1800"/>
        </a:p>
      </dgm:t>
    </dgm:pt>
    <dgm:pt modelId="{E3EFB6D6-2628-42F0-AB9B-09EED2793C79}" type="sibTrans" cxnId="{4B068AB7-0F59-4B4A-990E-D60467BE4258}">
      <dgm:prSet/>
      <dgm:spPr/>
      <dgm:t>
        <a:bodyPr/>
        <a:lstStyle/>
        <a:p>
          <a:endParaRPr lang="en-US" sz="1800"/>
        </a:p>
      </dgm:t>
    </dgm:pt>
    <dgm:pt modelId="{2BF6FFE0-BA82-40B7-A529-DA27800A8995}">
      <dgm:prSet custT="1"/>
      <dgm:spPr/>
      <dgm:t>
        <a:bodyPr/>
        <a:lstStyle/>
        <a:p>
          <a:r>
            <a:rPr lang="en-US" sz="1800" dirty="0">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Study Subject Payment Form</a:t>
          </a:r>
          <a:endParaRPr lang="en-US" sz="1800" dirty="0">
            <a:solidFill>
              <a:schemeClr val="tx1"/>
            </a:solidFill>
          </a:endParaRPr>
        </a:p>
      </dgm:t>
    </dgm:pt>
    <dgm:pt modelId="{6B4FA191-DDA3-4483-84A6-084DE8288070}" type="parTrans" cxnId="{4CF2EB44-F8D1-48D8-BE7E-6D2D1B6811A5}">
      <dgm:prSet/>
      <dgm:spPr/>
      <dgm:t>
        <a:bodyPr/>
        <a:lstStyle/>
        <a:p>
          <a:endParaRPr lang="en-US" sz="1800"/>
        </a:p>
      </dgm:t>
    </dgm:pt>
    <dgm:pt modelId="{153A2261-69E8-4394-9C64-14CCB933B880}" type="sibTrans" cxnId="{4CF2EB44-F8D1-48D8-BE7E-6D2D1B6811A5}">
      <dgm:prSet/>
      <dgm:spPr/>
      <dgm:t>
        <a:bodyPr/>
        <a:lstStyle/>
        <a:p>
          <a:endParaRPr lang="en-US" sz="1800"/>
        </a:p>
      </dgm:t>
    </dgm:pt>
    <dgm:pt modelId="{12BF8C5E-742A-4EDB-9D2C-D4C9B20C5508}">
      <dgm:prSet custT="1"/>
      <dgm:spPr/>
      <dgm:t>
        <a:bodyPr/>
        <a:lstStyle/>
        <a:p>
          <a:r>
            <a:rPr lang="en-US" sz="2400" b="1" dirty="0"/>
            <a:t>Overview</a:t>
          </a:r>
          <a:endParaRPr lang="en-US" sz="1800" b="1" dirty="0"/>
        </a:p>
      </dgm:t>
    </dgm:pt>
    <dgm:pt modelId="{9A241F69-40DA-4EDE-9099-C0ECC8D6A708}" type="parTrans" cxnId="{5EA27E9D-801E-4C31-B97F-9C3AAF91C2CB}">
      <dgm:prSet/>
      <dgm:spPr/>
      <dgm:t>
        <a:bodyPr/>
        <a:lstStyle/>
        <a:p>
          <a:endParaRPr lang="en-US" sz="1800"/>
        </a:p>
      </dgm:t>
    </dgm:pt>
    <dgm:pt modelId="{1D54285C-C59F-409D-BF40-6DE9E1174519}" type="sibTrans" cxnId="{5EA27E9D-801E-4C31-B97F-9C3AAF91C2CB}">
      <dgm:prSet/>
      <dgm:spPr/>
      <dgm:t>
        <a:bodyPr/>
        <a:lstStyle/>
        <a:p>
          <a:endParaRPr lang="en-US" sz="1800"/>
        </a:p>
      </dgm:t>
    </dgm:pt>
    <dgm:pt modelId="{B19F3BDC-BD82-4DCF-B622-A9CD48F677B8}">
      <dgm:prSet custT="1"/>
      <dgm:spPr/>
      <dgm:t>
        <a:bodyPr/>
        <a:lstStyle/>
        <a:p>
          <a:r>
            <a:rPr lang="en-US" sz="1800" b="0" i="0" dirty="0"/>
            <a:t>Sets forth university requirements for processing study subject payments. These requirements include, when relevant, procedures to protect the privacy rights of individuals while still providing sufficient information to the University for IRS reporting. </a:t>
          </a:r>
          <a:r>
            <a:rPr lang="en-US" sz="1800" dirty="0"/>
            <a:t>International payments have additional required documentation.</a:t>
          </a:r>
        </a:p>
      </dgm:t>
    </dgm:pt>
    <dgm:pt modelId="{64B67675-602C-4573-8857-EB56244FD9C5}" type="parTrans" cxnId="{C0910AD5-CB8A-45C3-93B5-2602124D250E}">
      <dgm:prSet/>
      <dgm:spPr/>
      <dgm:t>
        <a:bodyPr/>
        <a:lstStyle/>
        <a:p>
          <a:endParaRPr lang="en-US" sz="1800"/>
        </a:p>
      </dgm:t>
    </dgm:pt>
    <dgm:pt modelId="{36E75F03-2544-4645-B2CE-2D048D39B898}" type="sibTrans" cxnId="{C0910AD5-CB8A-45C3-93B5-2602124D250E}">
      <dgm:prSet/>
      <dgm:spPr/>
      <dgm:t>
        <a:bodyPr/>
        <a:lstStyle/>
        <a:p>
          <a:endParaRPr lang="en-US" sz="1800"/>
        </a:p>
      </dgm:t>
    </dgm:pt>
    <dgm:pt modelId="{62E0883A-0518-4B60-B60A-2733EAFA0729}" type="pres">
      <dgm:prSet presAssocID="{3F9BA021-44CB-49F1-B14F-0F83FBCDDD37}" presName="Name0" presStyleCnt="0">
        <dgm:presLayoutVars>
          <dgm:dir/>
          <dgm:animLvl val="lvl"/>
          <dgm:resizeHandles val="exact"/>
        </dgm:presLayoutVars>
      </dgm:prSet>
      <dgm:spPr/>
    </dgm:pt>
    <dgm:pt modelId="{00FC2069-B64D-4A64-B8F3-732E8163B9F7}" type="pres">
      <dgm:prSet presAssocID="{02C6D0D7-19AB-4185-9496-00A15B4BB8EB}" presName="linNode" presStyleCnt="0"/>
      <dgm:spPr/>
    </dgm:pt>
    <dgm:pt modelId="{767A4182-38CA-4824-9A8C-4B3C5B44ECA5}" type="pres">
      <dgm:prSet presAssocID="{02C6D0D7-19AB-4185-9496-00A15B4BB8EB}" presName="parentText" presStyleLbl="alignNode1" presStyleIdx="0" presStyleCnt="3">
        <dgm:presLayoutVars>
          <dgm:chMax val="1"/>
          <dgm:bulletEnabled/>
        </dgm:presLayoutVars>
      </dgm:prSet>
      <dgm:spPr/>
    </dgm:pt>
    <dgm:pt modelId="{85B2ECB4-191C-426E-B281-F8398904598C}" type="pres">
      <dgm:prSet presAssocID="{02C6D0D7-19AB-4185-9496-00A15B4BB8EB}" presName="descendantText" presStyleLbl="alignAccFollowNode1" presStyleIdx="0" presStyleCnt="3">
        <dgm:presLayoutVars>
          <dgm:bulletEnabled/>
        </dgm:presLayoutVars>
      </dgm:prSet>
      <dgm:spPr/>
    </dgm:pt>
    <dgm:pt modelId="{E37EA607-29A9-473C-99F2-0031FAD2259C}" type="pres">
      <dgm:prSet presAssocID="{157F2662-A78F-4D97-B5AF-C71BF1AF0091}" presName="sp" presStyleCnt="0"/>
      <dgm:spPr/>
    </dgm:pt>
    <dgm:pt modelId="{CA555B91-F271-4AB3-9C82-B95D5FCD0FBA}" type="pres">
      <dgm:prSet presAssocID="{4B6961E3-6FA7-4058-81ED-4EAD17D3D7E7}" presName="linNode" presStyleCnt="0"/>
      <dgm:spPr/>
    </dgm:pt>
    <dgm:pt modelId="{B5B94FCE-005E-4E3A-97D6-E7F9579E4D55}" type="pres">
      <dgm:prSet presAssocID="{4B6961E3-6FA7-4058-81ED-4EAD17D3D7E7}" presName="parentText" presStyleLbl="alignNode1" presStyleIdx="1" presStyleCnt="3">
        <dgm:presLayoutVars>
          <dgm:chMax val="1"/>
          <dgm:bulletEnabled/>
        </dgm:presLayoutVars>
      </dgm:prSet>
      <dgm:spPr/>
    </dgm:pt>
    <dgm:pt modelId="{260563A5-C080-444C-B07C-D920D4540BDC}" type="pres">
      <dgm:prSet presAssocID="{4B6961E3-6FA7-4058-81ED-4EAD17D3D7E7}" presName="descendantText" presStyleLbl="alignAccFollowNode1" presStyleIdx="1" presStyleCnt="3">
        <dgm:presLayoutVars>
          <dgm:bulletEnabled/>
        </dgm:presLayoutVars>
      </dgm:prSet>
      <dgm:spPr/>
    </dgm:pt>
    <dgm:pt modelId="{36110474-5EF0-42E4-BE96-1BDF40F0D3E1}" type="pres">
      <dgm:prSet presAssocID="{E3EFB6D6-2628-42F0-AB9B-09EED2793C79}" presName="sp" presStyleCnt="0"/>
      <dgm:spPr/>
    </dgm:pt>
    <dgm:pt modelId="{88CB0630-D5FA-4BA5-8839-41BD34815741}" type="pres">
      <dgm:prSet presAssocID="{12BF8C5E-742A-4EDB-9D2C-D4C9B20C5508}" presName="linNode" presStyleCnt="0"/>
      <dgm:spPr/>
    </dgm:pt>
    <dgm:pt modelId="{69C25797-1987-4700-9A0C-5017041A55CE}" type="pres">
      <dgm:prSet presAssocID="{12BF8C5E-742A-4EDB-9D2C-D4C9B20C5508}" presName="parentText" presStyleLbl="alignNode1" presStyleIdx="2" presStyleCnt="3">
        <dgm:presLayoutVars>
          <dgm:chMax val="1"/>
          <dgm:bulletEnabled/>
        </dgm:presLayoutVars>
      </dgm:prSet>
      <dgm:spPr/>
    </dgm:pt>
    <dgm:pt modelId="{67FB732C-D521-41FC-AD9A-3A0A36AC233C}" type="pres">
      <dgm:prSet presAssocID="{12BF8C5E-742A-4EDB-9D2C-D4C9B20C5508}" presName="descendantText" presStyleLbl="alignAccFollowNode1" presStyleIdx="2" presStyleCnt="3">
        <dgm:presLayoutVars>
          <dgm:bulletEnabled/>
        </dgm:presLayoutVars>
      </dgm:prSet>
      <dgm:spPr/>
    </dgm:pt>
  </dgm:ptLst>
  <dgm:cxnLst>
    <dgm:cxn modelId="{4CF2EB44-F8D1-48D8-BE7E-6D2D1B6811A5}" srcId="{4B6961E3-6FA7-4058-81ED-4EAD17D3D7E7}" destId="{2BF6FFE0-BA82-40B7-A529-DA27800A8995}" srcOrd="0" destOrd="0" parTransId="{6B4FA191-DDA3-4483-84A6-084DE8288070}" sibTransId="{153A2261-69E8-4394-9C64-14CCB933B880}"/>
    <dgm:cxn modelId="{AC99FC71-BD80-4554-8946-A710AB68284C}" type="presOf" srcId="{3F9BA021-44CB-49F1-B14F-0F83FBCDDD37}" destId="{62E0883A-0518-4B60-B60A-2733EAFA0729}" srcOrd="0" destOrd="0" presId="urn:microsoft.com/office/officeart/2016/7/layout/VerticalSolidActionList"/>
    <dgm:cxn modelId="{8D5EA356-85B1-4B10-A012-1401111716E0}" type="presOf" srcId="{2BF6FFE0-BA82-40B7-A529-DA27800A8995}" destId="{260563A5-C080-444C-B07C-D920D4540BDC}" srcOrd="0" destOrd="0" presId="urn:microsoft.com/office/officeart/2016/7/layout/VerticalSolidActionList"/>
    <dgm:cxn modelId="{A2387E8F-8C61-4996-8925-9CC91F2177C4}" srcId="{3F9BA021-44CB-49F1-B14F-0F83FBCDDD37}" destId="{02C6D0D7-19AB-4185-9496-00A15B4BB8EB}" srcOrd="0" destOrd="0" parTransId="{80DE8421-4CD2-44E7-A9B7-CBD723E1CF73}" sibTransId="{157F2662-A78F-4D97-B5AF-C71BF1AF0091}"/>
    <dgm:cxn modelId="{942CBE9B-A2D1-43AE-88A9-5257C41D7C71}" type="presOf" srcId="{B19F3BDC-BD82-4DCF-B622-A9CD48F677B8}" destId="{67FB732C-D521-41FC-AD9A-3A0A36AC233C}" srcOrd="0" destOrd="0" presId="urn:microsoft.com/office/officeart/2016/7/layout/VerticalSolidActionList"/>
    <dgm:cxn modelId="{5EA27E9D-801E-4C31-B97F-9C3AAF91C2CB}" srcId="{3F9BA021-44CB-49F1-B14F-0F83FBCDDD37}" destId="{12BF8C5E-742A-4EDB-9D2C-D4C9B20C5508}" srcOrd="2" destOrd="0" parTransId="{9A241F69-40DA-4EDE-9099-C0ECC8D6A708}" sibTransId="{1D54285C-C59F-409D-BF40-6DE9E1174519}"/>
    <dgm:cxn modelId="{4B068AB7-0F59-4B4A-990E-D60467BE4258}" srcId="{3F9BA021-44CB-49F1-B14F-0F83FBCDDD37}" destId="{4B6961E3-6FA7-4058-81ED-4EAD17D3D7E7}" srcOrd="1" destOrd="0" parTransId="{168BC10C-2094-4C4B-B792-5B82FAC7F44B}" sibTransId="{E3EFB6D6-2628-42F0-AB9B-09EED2793C79}"/>
    <dgm:cxn modelId="{ED04F3C2-4ACB-423F-AB43-685D1E9A934C}" type="presOf" srcId="{12BF8C5E-742A-4EDB-9D2C-D4C9B20C5508}" destId="{69C25797-1987-4700-9A0C-5017041A55CE}" srcOrd="0" destOrd="0" presId="urn:microsoft.com/office/officeart/2016/7/layout/VerticalSolidActionList"/>
    <dgm:cxn modelId="{C0910AD5-CB8A-45C3-93B5-2602124D250E}" srcId="{12BF8C5E-742A-4EDB-9D2C-D4C9B20C5508}" destId="{B19F3BDC-BD82-4DCF-B622-A9CD48F677B8}" srcOrd="0" destOrd="0" parTransId="{64B67675-602C-4573-8857-EB56244FD9C5}" sibTransId="{36E75F03-2544-4645-B2CE-2D048D39B898}"/>
    <dgm:cxn modelId="{DD104EDC-EE20-41C2-9486-14D17828DF26}" srcId="{02C6D0D7-19AB-4185-9496-00A15B4BB8EB}" destId="{5B932E1E-C1DE-4E2C-9029-173C73AFCD07}" srcOrd="0" destOrd="0" parTransId="{CBF0B8E1-8C17-42DE-8ECB-E5BFB503AC9A}" sibTransId="{D266D001-8C56-45A7-8F21-82965FDECABF}"/>
    <dgm:cxn modelId="{A120ACE0-E14D-4E3C-B552-EF3C0C077709}" type="presOf" srcId="{4B6961E3-6FA7-4058-81ED-4EAD17D3D7E7}" destId="{B5B94FCE-005E-4E3A-97D6-E7F9579E4D55}" srcOrd="0" destOrd="0" presId="urn:microsoft.com/office/officeart/2016/7/layout/VerticalSolidActionList"/>
    <dgm:cxn modelId="{4C4243E6-09CC-47F8-AE25-9A773E055E4A}" type="presOf" srcId="{02C6D0D7-19AB-4185-9496-00A15B4BB8EB}" destId="{767A4182-38CA-4824-9A8C-4B3C5B44ECA5}" srcOrd="0" destOrd="0" presId="urn:microsoft.com/office/officeart/2016/7/layout/VerticalSolidActionList"/>
    <dgm:cxn modelId="{0C57A3F2-7E2D-47C5-9EB4-9E4AD86B3277}" type="presOf" srcId="{5B932E1E-C1DE-4E2C-9029-173C73AFCD07}" destId="{85B2ECB4-191C-426E-B281-F8398904598C}" srcOrd="0" destOrd="0" presId="urn:microsoft.com/office/officeart/2016/7/layout/VerticalSolidActionList"/>
    <dgm:cxn modelId="{67686633-A2B6-4118-B2D6-0BB73E6AE190}" type="presParOf" srcId="{62E0883A-0518-4B60-B60A-2733EAFA0729}" destId="{00FC2069-B64D-4A64-B8F3-732E8163B9F7}" srcOrd="0" destOrd="0" presId="urn:microsoft.com/office/officeart/2016/7/layout/VerticalSolidActionList"/>
    <dgm:cxn modelId="{B8AA6E69-A265-472F-BA77-69ACD80DAF1B}" type="presParOf" srcId="{00FC2069-B64D-4A64-B8F3-732E8163B9F7}" destId="{767A4182-38CA-4824-9A8C-4B3C5B44ECA5}" srcOrd="0" destOrd="0" presId="urn:microsoft.com/office/officeart/2016/7/layout/VerticalSolidActionList"/>
    <dgm:cxn modelId="{C3A0B423-83CF-45F7-B617-65207DA5B692}" type="presParOf" srcId="{00FC2069-B64D-4A64-B8F3-732E8163B9F7}" destId="{85B2ECB4-191C-426E-B281-F8398904598C}" srcOrd="1" destOrd="0" presId="urn:microsoft.com/office/officeart/2016/7/layout/VerticalSolidActionList"/>
    <dgm:cxn modelId="{F05087F5-B6D7-4EB1-B114-0D9761696DBA}" type="presParOf" srcId="{62E0883A-0518-4B60-B60A-2733EAFA0729}" destId="{E37EA607-29A9-473C-99F2-0031FAD2259C}" srcOrd="1" destOrd="0" presId="urn:microsoft.com/office/officeart/2016/7/layout/VerticalSolidActionList"/>
    <dgm:cxn modelId="{005918E5-180D-4526-A967-72727CBA8336}" type="presParOf" srcId="{62E0883A-0518-4B60-B60A-2733EAFA0729}" destId="{CA555B91-F271-4AB3-9C82-B95D5FCD0FBA}" srcOrd="2" destOrd="0" presId="urn:microsoft.com/office/officeart/2016/7/layout/VerticalSolidActionList"/>
    <dgm:cxn modelId="{3EF419D9-FFA1-4551-A0DE-DC8B82EDFC8B}" type="presParOf" srcId="{CA555B91-F271-4AB3-9C82-B95D5FCD0FBA}" destId="{B5B94FCE-005E-4E3A-97D6-E7F9579E4D55}" srcOrd="0" destOrd="0" presId="urn:microsoft.com/office/officeart/2016/7/layout/VerticalSolidActionList"/>
    <dgm:cxn modelId="{5807F1F8-B3B8-4972-AFBB-FA15A5FB7B8A}" type="presParOf" srcId="{CA555B91-F271-4AB3-9C82-B95D5FCD0FBA}" destId="{260563A5-C080-444C-B07C-D920D4540BDC}" srcOrd="1" destOrd="0" presId="urn:microsoft.com/office/officeart/2016/7/layout/VerticalSolidActionList"/>
    <dgm:cxn modelId="{5FE71EA7-2898-4C7E-9ABA-1DD4DBC16553}" type="presParOf" srcId="{62E0883A-0518-4B60-B60A-2733EAFA0729}" destId="{36110474-5EF0-42E4-BE96-1BDF40F0D3E1}" srcOrd="3" destOrd="0" presId="urn:microsoft.com/office/officeart/2016/7/layout/VerticalSolidActionList"/>
    <dgm:cxn modelId="{44AB5BCD-6863-4DEE-98A6-F9439DBEADA9}" type="presParOf" srcId="{62E0883A-0518-4B60-B60A-2733EAFA0729}" destId="{88CB0630-D5FA-4BA5-8839-41BD34815741}" srcOrd="4" destOrd="0" presId="urn:microsoft.com/office/officeart/2016/7/layout/VerticalSolidActionList"/>
    <dgm:cxn modelId="{7D066DC5-D3D4-4474-B781-0191592A19BC}" type="presParOf" srcId="{88CB0630-D5FA-4BA5-8839-41BD34815741}" destId="{69C25797-1987-4700-9A0C-5017041A55CE}" srcOrd="0" destOrd="0" presId="urn:microsoft.com/office/officeart/2016/7/layout/VerticalSolidActionList"/>
    <dgm:cxn modelId="{B5397F04-C08C-448B-BC14-CDC7B99C8013}" type="presParOf" srcId="{88CB0630-D5FA-4BA5-8839-41BD34815741}" destId="{67FB732C-D521-41FC-AD9A-3A0A36AC233C}"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734B5B-BAEE-492E-AF73-277BD5F43D97}">
      <dsp:nvSpPr>
        <dsp:cNvPr id="0" name=""/>
        <dsp:cNvSpPr/>
      </dsp:nvSpPr>
      <dsp:spPr>
        <a:xfrm>
          <a:off x="684914" y="1016402"/>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6D68B6-CF0A-44FE-9F91-7B66684F65A3}">
      <dsp:nvSpPr>
        <dsp:cNvPr id="0" name=""/>
        <dsp:cNvSpPr/>
      </dsp:nvSpPr>
      <dsp:spPr>
        <a:xfrm>
          <a:off x="918914" y="1250402"/>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2008E0-AFC6-4555-8B9A-61E31B0E9E52}">
      <dsp:nvSpPr>
        <dsp:cNvPr id="0" name=""/>
        <dsp:cNvSpPr/>
      </dsp:nvSpPr>
      <dsp:spPr>
        <a:xfrm>
          <a:off x="333914" y="245640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cap="all"/>
          </a:pPr>
          <a:r>
            <a:rPr lang="en-US" sz="1900" b="1" kern="1200" dirty="0"/>
            <a:t>Policy Overview</a:t>
          </a:r>
        </a:p>
      </dsp:txBody>
      <dsp:txXfrm>
        <a:off x="333914" y="2456402"/>
        <a:ext cx="1800000" cy="720000"/>
      </dsp:txXfrm>
    </dsp:sp>
    <dsp:sp modelId="{AABBC6F2-0018-4856-AA5F-22D1287941AC}">
      <dsp:nvSpPr>
        <dsp:cNvPr id="0" name=""/>
        <dsp:cNvSpPr/>
      </dsp:nvSpPr>
      <dsp:spPr>
        <a:xfrm>
          <a:off x="2799914" y="1016402"/>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9AAC41-7236-4B5A-9FBB-B8F697B40E9E}">
      <dsp:nvSpPr>
        <dsp:cNvPr id="0" name=""/>
        <dsp:cNvSpPr/>
      </dsp:nvSpPr>
      <dsp:spPr>
        <a:xfrm>
          <a:off x="3033914" y="1250402"/>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76E107-F506-449A-B1A0-FA88C5655E54}">
      <dsp:nvSpPr>
        <dsp:cNvPr id="0" name=""/>
        <dsp:cNvSpPr/>
      </dsp:nvSpPr>
      <dsp:spPr>
        <a:xfrm>
          <a:off x="2448914" y="245640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cap="all"/>
          </a:pPr>
          <a:r>
            <a:rPr lang="en-US" sz="1900" b="1" kern="1200" dirty="0"/>
            <a:t>Travel</a:t>
          </a:r>
        </a:p>
      </dsp:txBody>
      <dsp:txXfrm>
        <a:off x="2448914" y="2456402"/>
        <a:ext cx="1800000" cy="720000"/>
      </dsp:txXfrm>
    </dsp:sp>
    <dsp:sp modelId="{02383F89-50AF-4955-BB51-B2A9AD90018C}">
      <dsp:nvSpPr>
        <dsp:cNvPr id="0" name=""/>
        <dsp:cNvSpPr/>
      </dsp:nvSpPr>
      <dsp:spPr>
        <a:xfrm>
          <a:off x="4914914" y="1016402"/>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2490D0-D33B-4C23-8780-B687F76B519D}">
      <dsp:nvSpPr>
        <dsp:cNvPr id="0" name=""/>
        <dsp:cNvSpPr/>
      </dsp:nvSpPr>
      <dsp:spPr>
        <a:xfrm>
          <a:off x="5148914" y="1250402"/>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F53FD7-1220-4550-B65E-0123E88AD456}">
      <dsp:nvSpPr>
        <dsp:cNvPr id="0" name=""/>
        <dsp:cNvSpPr/>
      </dsp:nvSpPr>
      <dsp:spPr>
        <a:xfrm>
          <a:off x="4563914" y="245640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cap="all"/>
          </a:pPr>
          <a:r>
            <a:rPr lang="en-US" sz="1900" b="1" kern="1200" dirty="0"/>
            <a:t>General Procurement</a:t>
          </a:r>
        </a:p>
      </dsp:txBody>
      <dsp:txXfrm>
        <a:off x="4563914" y="2456402"/>
        <a:ext cx="1800000" cy="720000"/>
      </dsp:txXfrm>
    </dsp:sp>
    <dsp:sp modelId="{55595153-9360-4E4D-A8B0-6D6097D7FBCF}">
      <dsp:nvSpPr>
        <dsp:cNvPr id="0" name=""/>
        <dsp:cNvSpPr/>
      </dsp:nvSpPr>
      <dsp:spPr>
        <a:xfrm>
          <a:off x="7029914" y="1016402"/>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878EDF-B51A-4AE3-BEDD-0BEEB65E4110}">
      <dsp:nvSpPr>
        <dsp:cNvPr id="0" name=""/>
        <dsp:cNvSpPr/>
      </dsp:nvSpPr>
      <dsp:spPr>
        <a:xfrm>
          <a:off x="7263914" y="1250402"/>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0484F9-833F-4EB8-B9CB-1205A2A72A1C}">
      <dsp:nvSpPr>
        <dsp:cNvPr id="0" name=""/>
        <dsp:cNvSpPr/>
      </dsp:nvSpPr>
      <dsp:spPr>
        <a:xfrm>
          <a:off x="6678914" y="245640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cap="all"/>
          </a:pPr>
          <a:r>
            <a:rPr lang="en-US" sz="1900" b="1" kern="1200" dirty="0"/>
            <a:t>Resources</a:t>
          </a:r>
        </a:p>
      </dsp:txBody>
      <dsp:txXfrm>
        <a:off x="6678914" y="2456402"/>
        <a:ext cx="1800000" cy="720000"/>
      </dsp:txXfrm>
    </dsp:sp>
    <dsp:sp modelId="{9B6BDEC6-E932-41BB-878F-477EA6D6F563}">
      <dsp:nvSpPr>
        <dsp:cNvPr id="0" name=""/>
        <dsp:cNvSpPr/>
      </dsp:nvSpPr>
      <dsp:spPr>
        <a:xfrm>
          <a:off x="9144914" y="1016402"/>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DCF976-BE36-43AF-A873-BCC691F3B352}">
      <dsp:nvSpPr>
        <dsp:cNvPr id="0" name=""/>
        <dsp:cNvSpPr/>
      </dsp:nvSpPr>
      <dsp:spPr>
        <a:xfrm>
          <a:off x="9378914" y="1250402"/>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F84248-D5A2-4550-BB2F-7750B798A1EC}">
      <dsp:nvSpPr>
        <dsp:cNvPr id="0" name=""/>
        <dsp:cNvSpPr/>
      </dsp:nvSpPr>
      <dsp:spPr>
        <a:xfrm>
          <a:off x="8793914" y="245640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cap="all"/>
          </a:pPr>
          <a:r>
            <a:rPr lang="en-US" sz="1900" b="1" kern="1200" dirty="0"/>
            <a:t>Questions</a:t>
          </a:r>
        </a:p>
      </dsp:txBody>
      <dsp:txXfrm>
        <a:off x="8793914" y="2456402"/>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3E192B-FF96-4652-8FED-BD4AE7856D10}">
      <dsp:nvSpPr>
        <dsp:cNvPr id="0" name=""/>
        <dsp:cNvSpPr/>
      </dsp:nvSpPr>
      <dsp:spPr>
        <a:xfrm>
          <a:off x="1333" y="110983"/>
          <a:ext cx="4682211" cy="2973204"/>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45D6FB-8660-42C3-84A7-8CFDFFFD9400}">
      <dsp:nvSpPr>
        <dsp:cNvPr id="0" name=""/>
        <dsp:cNvSpPr/>
      </dsp:nvSpPr>
      <dsp:spPr>
        <a:xfrm>
          <a:off x="521579" y="605216"/>
          <a:ext cx="4682211" cy="2973204"/>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If you are involved in purchasing, entering, or reviewing transactions, you are an individual with a     </a:t>
          </a:r>
          <a:r>
            <a:rPr lang="en-US" sz="2600" b="1" kern="1200" dirty="0"/>
            <a:t>fiscal responsibility</a:t>
          </a:r>
          <a:r>
            <a:rPr lang="en-US" sz="2600" kern="1200" dirty="0"/>
            <a:t>. </a:t>
          </a:r>
        </a:p>
      </dsp:txBody>
      <dsp:txXfrm>
        <a:off x="608661" y="692298"/>
        <a:ext cx="4508047" cy="2799040"/>
      </dsp:txXfrm>
    </dsp:sp>
    <dsp:sp modelId="{F90DC20A-629A-4B5B-9ED1-533FFC7EC89F}">
      <dsp:nvSpPr>
        <dsp:cNvPr id="0" name=""/>
        <dsp:cNvSpPr/>
      </dsp:nvSpPr>
      <dsp:spPr>
        <a:xfrm>
          <a:off x="5724037" y="110983"/>
          <a:ext cx="4682211" cy="2973204"/>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B4060A-8790-4CF6-8076-BBD183101346}">
      <dsp:nvSpPr>
        <dsp:cNvPr id="0" name=""/>
        <dsp:cNvSpPr/>
      </dsp:nvSpPr>
      <dsp:spPr>
        <a:xfrm>
          <a:off x="6244283" y="605216"/>
          <a:ext cx="4682211" cy="2973204"/>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Employees </a:t>
          </a:r>
          <a:r>
            <a:rPr lang="en-US" sz="2600" b="1" kern="1200" dirty="0"/>
            <a:t>must understand and stay current </a:t>
          </a:r>
          <a:r>
            <a:rPr lang="en-US" sz="2600" kern="1200" dirty="0"/>
            <a:t>on “applicable policies, laws, regulations, and rules; and contracts, grants, and donor restrictions, regardless of when the approval occurred.”</a:t>
          </a:r>
        </a:p>
      </dsp:txBody>
      <dsp:txXfrm>
        <a:off x="6331365" y="692298"/>
        <a:ext cx="4508047" cy="2799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9FC51-0C13-45B7-90A9-F06068D7B194}">
      <dsp:nvSpPr>
        <dsp:cNvPr id="0" name=""/>
        <dsp:cNvSpPr/>
      </dsp:nvSpPr>
      <dsp:spPr>
        <a:xfrm>
          <a:off x="3201" y="445489"/>
          <a:ext cx="2539866" cy="1523919"/>
        </a:xfrm>
        <a:prstGeom prst="rect">
          <a:avLst/>
        </a:prstGeom>
        <a:solidFill>
          <a:schemeClr val="accent3"/>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lumMod val="95000"/>
                </a:schemeClr>
              </a:solidFill>
              <a:hlinkClick xmlns:r="http://schemas.openxmlformats.org/officeDocument/2006/relationships" r:id="rId1">
                <a:extLst>
                  <a:ext uri="{A12FA001-AC4F-418D-AE19-62706E023703}">
                    <ahyp:hlinkClr xmlns:ahyp="http://schemas.microsoft.com/office/drawing/2018/hyperlinkcolor" val="tx"/>
                  </a:ext>
                </a:extLst>
              </a:hlinkClick>
            </a:rPr>
            <a:t>Procurement Rules</a:t>
          </a:r>
          <a:endParaRPr lang="en-US" sz="2300" kern="1200" dirty="0">
            <a:solidFill>
              <a:schemeClr val="bg1">
                <a:lumMod val="95000"/>
              </a:schemeClr>
            </a:solidFill>
          </a:endParaRPr>
        </a:p>
      </dsp:txBody>
      <dsp:txXfrm>
        <a:off x="3201" y="445489"/>
        <a:ext cx="2539866" cy="1523919"/>
      </dsp:txXfrm>
    </dsp:sp>
    <dsp:sp modelId="{ABCC0E42-1C00-4022-8790-0F46EEB00255}">
      <dsp:nvSpPr>
        <dsp:cNvPr id="0" name=""/>
        <dsp:cNvSpPr/>
      </dsp:nvSpPr>
      <dsp:spPr>
        <a:xfrm>
          <a:off x="2797054" y="445489"/>
          <a:ext cx="2539866" cy="1523919"/>
        </a:xfrm>
        <a:prstGeom prst="rect">
          <a:avLst/>
        </a:prstGeom>
        <a:solidFill>
          <a:schemeClr val="accent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lumMod val="95000"/>
                </a:schemeClr>
              </a:solidFill>
              <a:hlinkClick xmlns:r="http://schemas.openxmlformats.org/officeDocument/2006/relationships" r:id="rId2">
                <a:extLst>
                  <a:ext uri="{A12FA001-AC4F-418D-AE19-62706E023703}">
                    <ahyp:hlinkClr xmlns:ahyp="http://schemas.microsoft.com/office/drawing/2018/hyperlinkcolor" val="tx"/>
                  </a:ext>
                </a:extLst>
              </a:hlinkClick>
            </a:rPr>
            <a:t>Procurement Code of Ethics</a:t>
          </a:r>
          <a:endParaRPr lang="en-US" sz="2300" kern="1200" dirty="0">
            <a:solidFill>
              <a:schemeClr val="bg1">
                <a:lumMod val="95000"/>
              </a:schemeClr>
            </a:solidFill>
          </a:endParaRPr>
        </a:p>
      </dsp:txBody>
      <dsp:txXfrm>
        <a:off x="2797054" y="445489"/>
        <a:ext cx="2539866" cy="1523919"/>
      </dsp:txXfrm>
    </dsp:sp>
    <dsp:sp modelId="{309B1BD4-B6DF-4B1D-9E01-510BD4F7A510}">
      <dsp:nvSpPr>
        <dsp:cNvPr id="0" name=""/>
        <dsp:cNvSpPr/>
      </dsp:nvSpPr>
      <dsp:spPr>
        <a:xfrm>
          <a:off x="5590907" y="445489"/>
          <a:ext cx="2539866" cy="1523919"/>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solidFill>
                <a:schemeClr val="bg1">
                  <a:lumMod val="95000"/>
                </a:schemeClr>
              </a:solidFill>
              <a:hlinkClick xmlns:r="http://schemas.openxmlformats.org/officeDocument/2006/relationships" r:id="rId3">
                <a:extLst>
                  <a:ext uri="{A12FA001-AC4F-418D-AE19-62706E023703}">
                    <ahyp:hlinkClr xmlns:ahyp="http://schemas.microsoft.com/office/drawing/2018/hyperlinkcolor" val="tx"/>
                  </a:ext>
                </a:extLst>
              </a:hlinkClick>
            </a:rPr>
            <a:t>Procurement Card Handbook</a:t>
          </a:r>
          <a:endParaRPr lang="en-US" sz="2300" kern="1200">
            <a:solidFill>
              <a:schemeClr val="bg1">
                <a:lumMod val="95000"/>
              </a:schemeClr>
            </a:solidFill>
          </a:endParaRPr>
        </a:p>
      </dsp:txBody>
      <dsp:txXfrm>
        <a:off x="5590907" y="445489"/>
        <a:ext cx="2539866" cy="1523919"/>
      </dsp:txXfrm>
    </dsp:sp>
    <dsp:sp modelId="{D3F345FD-BDD0-4327-AC71-5866545B002A}">
      <dsp:nvSpPr>
        <dsp:cNvPr id="0" name=""/>
        <dsp:cNvSpPr/>
      </dsp:nvSpPr>
      <dsp:spPr>
        <a:xfrm>
          <a:off x="8384760" y="445489"/>
          <a:ext cx="2539866" cy="152391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solidFill>
                <a:schemeClr val="bg1">
                  <a:lumMod val="95000"/>
                </a:schemeClr>
              </a:solidFill>
              <a:hlinkClick xmlns:r="http://schemas.openxmlformats.org/officeDocument/2006/relationships" r:id="rId4">
                <a:extLst>
                  <a:ext uri="{A12FA001-AC4F-418D-AE19-62706E023703}">
                    <ahyp:hlinkClr xmlns:ahyp="http://schemas.microsoft.com/office/drawing/2018/hyperlinkcolor" val="tx"/>
                  </a:ext>
                </a:extLst>
              </a:hlinkClick>
            </a:rPr>
            <a:t>PPS: Travel</a:t>
          </a:r>
          <a:endParaRPr lang="en-US" sz="2300" kern="1200">
            <a:solidFill>
              <a:schemeClr val="bg1">
                <a:lumMod val="95000"/>
              </a:schemeClr>
            </a:solidFill>
          </a:endParaRPr>
        </a:p>
      </dsp:txBody>
      <dsp:txXfrm>
        <a:off x="8384760" y="445489"/>
        <a:ext cx="2539866" cy="1523919"/>
      </dsp:txXfrm>
    </dsp:sp>
    <dsp:sp modelId="{DEA4068E-8A6C-4652-89E6-9094F35FA147}">
      <dsp:nvSpPr>
        <dsp:cNvPr id="0" name=""/>
        <dsp:cNvSpPr/>
      </dsp:nvSpPr>
      <dsp:spPr>
        <a:xfrm>
          <a:off x="3201" y="2193892"/>
          <a:ext cx="2539866" cy="1523919"/>
        </a:xfrm>
        <a:prstGeom prst="rect">
          <a:avLst/>
        </a:prstGeom>
        <a:solidFill>
          <a:srgbClr val="00B0F0"/>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lumMod val="95000"/>
                </a:schemeClr>
              </a:solidFill>
              <a:hlinkClick xmlns:r="http://schemas.openxmlformats.org/officeDocument/2006/relationships" r:id="rId5">
                <a:extLst>
                  <a:ext uri="{A12FA001-AC4F-418D-AE19-62706E023703}">
                    <ahyp:hlinkClr xmlns:ahyp="http://schemas.microsoft.com/office/drawing/2018/hyperlinkcolor" val="tx"/>
                  </a:ext>
                </a:extLst>
              </a:hlinkClick>
            </a:rPr>
            <a:t>PPS: Travel Card Handbook</a:t>
          </a:r>
          <a:endParaRPr lang="en-US" sz="2300" kern="1200" dirty="0">
            <a:solidFill>
              <a:schemeClr val="bg1">
                <a:lumMod val="95000"/>
              </a:schemeClr>
            </a:solidFill>
          </a:endParaRPr>
        </a:p>
      </dsp:txBody>
      <dsp:txXfrm>
        <a:off x="3201" y="2193892"/>
        <a:ext cx="2539866" cy="1523919"/>
      </dsp:txXfrm>
    </dsp:sp>
    <dsp:sp modelId="{38462BF7-C6F6-482C-A968-CE7C884525CE}">
      <dsp:nvSpPr>
        <dsp:cNvPr id="0" name=""/>
        <dsp:cNvSpPr/>
      </dsp:nvSpPr>
      <dsp:spPr>
        <a:xfrm>
          <a:off x="2797054" y="2223395"/>
          <a:ext cx="2539866" cy="1523919"/>
        </a:xfrm>
        <a:prstGeom prst="rect">
          <a:avLst/>
        </a:prstGeom>
        <a:solidFill>
          <a:schemeClr val="accent5"/>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solidFill>
                <a:schemeClr val="bg1">
                  <a:lumMod val="95000"/>
                </a:schemeClr>
              </a:solidFill>
              <a:hlinkClick xmlns:r="http://schemas.openxmlformats.org/officeDocument/2006/relationships" r:id="rId6">
                <a:extLst>
                  <a:ext uri="{A12FA001-AC4F-418D-AE19-62706E023703}">
                    <ahyp:hlinkClr xmlns:ahyp="http://schemas.microsoft.com/office/drawing/2018/hyperlinkcolor" val="tx"/>
                  </a:ext>
                </a:extLst>
              </a:hlinkClick>
            </a:rPr>
            <a:t>Accounting Handbook</a:t>
          </a:r>
          <a:endParaRPr lang="en-US" sz="2300" kern="1200">
            <a:solidFill>
              <a:schemeClr val="bg1">
                <a:lumMod val="95000"/>
              </a:schemeClr>
            </a:solidFill>
          </a:endParaRPr>
        </a:p>
      </dsp:txBody>
      <dsp:txXfrm>
        <a:off x="2797054" y="2223395"/>
        <a:ext cx="2539866" cy="1523919"/>
      </dsp:txXfrm>
    </dsp:sp>
    <dsp:sp modelId="{A361F7F2-7B8C-4B38-8414-678EC4E1AA54}">
      <dsp:nvSpPr>
        <dsp:cNvPr id="0" name=""/>
        <dsp:cNvSpPr/>
      </dsp:nvSpPr>
      <dsp:spPr>
        <a:xfrm>
          <a:off x="5590907" y="2223395"/>
          <a:ext cx="2539866" cy="1523919"/>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lumMod val="95000"/>
                </a:schemeClr>
              </a:solidFill>
              <a:hlinkClick xmlns:r="http://schemas.openxmlformats.org/officeDocument/2006/relationships" r:id="rId7">
                <a:extLst>
                  <a:ext uri="{A12FA001-AC4F-418D-AE19-62706E023703}">
                    <ahyp:hlinkClr xmlns:ahyp="http://schemas.microsoft.com/office/drawing/2018/hyperlinkcolor" val="tx"/>
                  </a:ext>
                </a:extLst>
              </a:hlinkClick>
            </a:rPr>
            <a:t>FPS: Sensitive Expenses </a:t>
          </a:r>
          <a:endParaRPr lang="en-US" sz="2300" kern="1200" dirty="0">
            <a:solidFill>
              <a:schemeClr val="bg1">
                <a:lumMod val="95000"/>
              </a:schemeClr>
            </a:solidFill>
          </a:endParaRPr>
        </a:p>
      </dsp:txBody>
      <dsp:txXfrm>
        <a:off x="5590907" y="2223395"/>
        <a:ext cx="2539866" cy="1523919"/>
      </dsp:txXfrm>
    </dsp:sp>
    <dsp:sp modelId="{241C9F99-BF0B-4FB6-93A9-963EEF73C578}">
      <dsp:nvSpPr>
        <dsp:cNvPr id="0" name=""/>
        <dsp:cNvSpPr/>
      </dsp:nvSpPr>
      <dsp:spPr>
        <a:xfrm>
          <a:off x="8384760" y="2223395"/>
          <a:ext cx="2539866" cy="1523919"/>
        </a:xfrm>
        <a:prstGeom prst="rect">
          <a:avLst/>
        </a:prstGeom>
        <a:solidFill>
          <a:schemeClr val="accent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lumMod val="95000"/>
                </a:schemeClr>
              </a:solidFill>
              <a:hlinkClick xmlns:r="http://schemas.openxmlformats.org/officeDocument/2006/relationships" r:id="rId8">
                <a:extLst>
                  <a:ext uri="{A12FA001-AC4F-418D-AE19-62706E023703}">
                    <ahyp:hlinkClr xmlns:ahyp="http://schemas.microsoft.com/office/drawing/2018/hyperlinkcolor" val="tx"/>
                  </a:ext>
                </a:extLst>
              </a:hlinkClick>
            </a:rPr>
            <a:t>FPS: Business Expense Substantiation &amp; Tax Implications</a:t>
          </a:r>
          <a:endParaRPr lang="en-US" sz="2300" kern="1200" dirty="0">
            <a:solidFill>
              <a:schemeClr val="bg1">
                <a:lumMod val="95000"/>
              </a:schemeClr>
            </a:solidFill>
          </a:endParaRPr>
        </a:p>
      </dsp:txBody>
      <dsp:txXfrm>
        <a:off x="8384760" y="2223395"/>
        <a:ext cx="2539866" cy="15239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AD3BE0-4882-4801-B182-4ED094DB6313}">
      <dsp:nvSpPr>
        <dsp:cNvPr id="0" name=""/>
        <dsp:cNvSpPr/>
      </dsp:nvSpPr>
      <dsp:spPr>
        <a:xfrm>
          <a:off x="1768014" y="1652330"/>
          <a:ext cx="1415536" cy="7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B59F3C-8C4E-4D4D-BCD3-48CE45400E3E}">
      <dsp:nvSpPr>
        <dsp:cNvPr id="0" name=""/>
        <dsp:cNvSpPr/>
      </dsp:nvSpPr>
      <dsp:spPr>
        <a:xfrm>
          <a:off x="3258644" y="1512918"/>
          <a:ext cx="162786" cy="303261"/>
        </a:xfrm>
        <a:prstGeom prst="chevron">
          <a:avLst>
            <a:gd name="adj" fmla="val 9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47960D-3B60-47EA-9A11-1B0E875E5C25}">
      <dsp:nvSpPr>
        <dsp:cNvPr id="0" name=""/>
        <dsp:cNvSpPr/>
      </dsp:nvSpPr>
      <dsp:spPr>
        <a:xfrm>
          <a:off x="979206" y="894205"/>
          <a:ext cx="1519201" cy="1519201"/>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953" tIns="58953" rIns="58953" bIns="58953" numCol="1" spcCol="1270" anchor="ctr" anchorCtr="0">
          <a:noAutofit/>
        </a:bodyPr>
        <a:lstStyle/>
        <a:p>
          <a:pPr marL="0" lvl="0" indent="0" algn="ctr" defTabSz="2667000">
            <a:lnSpc>
              <a:spcPct val="90000"/>
            </a:lnSpc>
            <a:spcBef>
              <a:spcPct val="0"/>
            </a:spcBef>
            <a:spcAft>
              <a:spcPct val="35000"/>
            </a:spcAft>
            <a:buNone/>
          </a:pPr>
          <a:r>
            <a:rPr lang="en-US" sz="6000" kern="1200"/>
            <a:t>1</a:t>
          </a:r>
          <a:endParaRPr lang="en-US" sz="6000" kern="1200" dirty="0"/>
        </a:p>
      </dsp:txBody>
      <dsp:txXfrm>
        <a:off x="1201688" y="1116687"/>
        <a:ext cx="1074237" cy="1074237"/>
      </dsp:txXfrm>
    </dsp:sp>
    <dsp:sp modelId="{F6799F7F-CAF6-4771-B529-E85B2A0A6C0D}">
      <dsp:nvSpPr>
        <dsp:cNvPr id="0" name=""/>
        <dsp:cNvSpPr/>
      </dsp:nvSpPr>
      <dsp:spPr>
        <a:xfrm>
          <a:off x="28036" y="2660185"/>
          <a:ext cx="3322417"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2076" tIns="165100" rIns="262076" bIns="165100" numCol="1" spcCol="1270" anchor="t" anchorCtr="0">
          <a:noAutofit/>
        </a:bodyPr>
        <a:lstStyle/>
        <a:p>
          <a:pPr marL="0" lvl="0" indent="0" algn="ctr" defTabSz="711200">
            <a:lnSpc>
              <a:spcPct val="90000"/>
            </a:lnSpc>
            <a:spcBef>
              <a:spcPct val="0"/>
            </a:spcBef>
            <a:spcAft>
              <a:spcPct val="35000"/>
            </a:spcAft>
            <a:buNone/>
          </a:pPr>
          <a:r>
            <a:rPr lang="en-US" sz="1600" b="1" kern="1200" dirty="0"/>
            <a:t>Request Approval</a:t>
          </a:r>
        </a:p>
        <a:p>
          <a:pPr marL="0" lvl="0" indent="0" algn="ctr" defTabSz="711200">
            <a:lnSpc>
              <a:spcPct val="90000"/>
            </a:lnSpc>
            <a:spcBef>
              <a:spcPct val="0"/>
            </a:spcBef>
            <a:spcAft>
              <a:spcPct val="35000"/>
            </a:spcAft>
            <a:buNone/>
          </a:pPr>
          <a:r>
            <a:rPr lang="en-US" sz="1400" b="0" i="0" kern="1200" dirty="0"/>
            <a:t>All domestic and international travel must be approved prior to booking a trip</a:t>
          </a:r>
          <a:endParaRPr lang="en-US" sz="1400" kern="1200" dirty="0"/>
        </a:p>
      </dsp:txBody>
      <dsp:txXfrm>
        <a:off x="28036" y="3053305"/>
        <a:ext cx="3322417" cy="1572480"/>
      </dsp:txXfrm>
    </dsp:sp>
    <dsp:sp modelId="{9E39D8CE-47CF-4869-8A65-E968B0E56C6D}">
      <dsp:nvSpPr>
        <dsp:cNvPr id="0" name=""/>
        <dsp:cNvSpPr/>
      </dsp:nvSpPr>
      <dsp:spPr>
        <a:xfrm flipV="1">
          <a:off x="3506400" y="1681225"/>
          <a:ext cx="3689271" cy="144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877E8B-4731-4742-A772-516630542F6E}">
      <dsp:nvSpPr>
        <dsp:cNvPr id="0" name=""/>
        <dsp:cNvSpPr/>
      </dsp:nvSpPr>
      <dsp:spPr>
        <a:xfrm>
          <a:off x="7231813" y="1532020"/>
          <a:ext cx="162786" cy="303266"/>
        </a:xfrm>
        <a:prstGeom prst="chevron">
          <a:avLst>
            <a:gd name="adj" fmla="val 9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9D041B-50CB-4F6B-BE55-E27147475566}">
      <dsp:nvSpPr>
        <dsp:cNvPr id="0" name=""/>
        <dsp:cNvSpPr/>
      </dsp:nvSpPr>
      <dsp:spPr>
        <a:xfrm>
          <a:off x="4930092" y="912495"/>
          <a:ext cx="1519201" cy="1519201"/>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953" tIns="58953" rIns="58953" bIns="58953" numCol="1" spcCol="1270" anchor="ctr" anchorCtr="0">
          <a:noAutofit/>
        </a:bodyPr>
        <a:lstStyle/>
        <a:p>
          <a:pPr marL="0" lvl="0" indent="0" algn="ctr" defTabSz="2667000">
            <a:lnSpc>
              <a:spcPct val="90000"/>
            </a:lnSpc>
            <a:spcBef>
              <a:spcPct val="0"/>
            </a:spcBef>
            <a:spcAft>
              <a:spcPct val="35000"/>
            </a:spcAft>
            <a:buNone/>
          </a:pPr>
          <a:r>
            <a:rPr lang="en-US" sz="6000" kern="1200"/>
            <a:t>2</a:t>
          </a:r>
          <a:endParaRPr lang="en-US" sz="6000" kern="1200" dirty="0"/>
        </a:p>
      </dsp:txBody>
      <dsp:txXfrm>
        <a:off x="5152574" y="1134977"/>
        <a:ext cx="1074237" cy="1074237"/>
      </dsp:txXfrm>
    </dsp:sp>
    <dsp:sp modelId="{A518E225-450B-4A64-A31B-14479C7F3475}">
      <dsp:nvSpPr>
        <dsp:cNvPr id="0" name=""/>
        <dsp:cNvSpPr/>
      </dsp:nvSpPr>
      <dsp:spPr>
        <a:xfrm>
          <a:off x="3775627" y="2650357"/>
          <a:ext cx="3748743"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0480" tIns="165100" rIns="260480" bIns="165100" numCol="1" spcCol="1270" anchor="t" anchorCtr="0">
          <a:noAutofit/>
        </a:bodyPr>
        <a:lstStyle/>
        <a:p>
          <a:pPr marL="0" lvl="0" indent="0" algn="ctr" defTabSz="711200">
            <a:lnSpc>
              <a:spcPct val="90000"/>
            </a:lnSpc>
            <a:spcBef>
              <a:spcPct val="0"/>
            </a:spcBef>
            <a:spcAft>
              <a:spcPct val="35000"/>
            </a:spcAft>
            <a:buNone/>
          </a:pPr>
          <a:r>
            <a:rPr lang="en-US" sz="1600" b="1" kern="1200" dirty="0"/>
            <a:t>Book travel</a:t>
          </a:r>
        </a:p>
        <a:p>
          <a:pPr marL="0" lvl="0" indent="0" algn="l" defTabSz="711200">
            <a:lnSpc>
              <a:spcPct val="90000"/>
            </a:lnSpc>
            <a:spcBef>
              <a:spcPct val="0"/>
            </a:spcBef>
            <a:spcAft>
              <a:spcPct val="35000"/>
            </a:spcAft>
            <a:buNone/>
          </a:pPr>
          <a:r>
            <a:rPr lang="en-US" sz="1400" kern="1200" dirty="0"/>
            <a:t>Book travel on behalf of the non-employee using Concur. Authorize the non-employee to book their travel through CBT or to make their own travel arrangements and request reimbursement. </a:t>
          </a:r>
          <a:endParaRPr lang="en-US" sz="1400" b="1" kern="1200" dirty="0"/>
        </a:p>
      </dsp:txBody>
      <dsp:txXfrm>
        <a:off x="3775627" y="3043477"/>
        <a:ext cx="3748743" cy="1572480"/>
      </dsp:txXfrm>
    </dsp:sp>
    <dsp:sp modelId="{02BFADE2-4ECB-46AF-B651-71BC05056775}">
      <dsp:nvSpPr>
        <dsp:cNvPr id="0" name=""/>
        <dsp:cNvSpPr/>
      </dsp:nvSpPr>
      <dsp:spPr>
        <a:xfrm>
          <a:off x="7480257" y="1681888"/>
          <a:ext cx="1592478" cy="7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EF16E48-BE54-4D5A-99CE-EB57F43CE70A}">
      <dsp:nvSpPr>
        <dsp:cNvPr id="0" name=""/>
        <dsp:cNvSpPr/>
      </dsp:nvSpPr>
      <dsp:spPr>
        <a:xfrm>
          <a:off x="8836625" y="866774"/>
          <a:ext cx="1519201" cy="1519201"/>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953" tIns="58953" rIns="58953" bIns="58953" numCol="1" spcCol="1270" anchor="ctr" anchorCtr="0">
          <a:noAutofit/>
        </a:bodyPr>
        <a:lstStyle/>
        <a:p>
          <a:pPr marL="0" lvl="0" indent="0" algn="ctr" defTabSz="2667000">
            <a:lnSpc>
              <a:spcPct val="90000"/>
            </a:lnSpc>
            <a:spcBef>
              <a:spcPct val="0"/>
            </a:spcBef>
            <a:spcAft>
              <a:spcPct val="35000"/>
            </a:spcAft>
            <a:buNone/>
          </a:pPr>
          <a:r>
            <a:rPr lang="en-US" sz="6000" kern="1200" dirty="0"/>
            <a:t>3</a:t>
          </a:r>
        </a:p>
      </dsp:txBody>
      <dsp:txXfrm>
        <a:off x="9059107" y="1089256"/>
        <a:ext cx="1074237" cy="1074237"/>
      </dsp:txXfrm>
    </dsp:sp>
    <dsp:sp modelId="{7A649500-0257-4323-B2DE-F438FA051E22}">
      <dsp:nvSpPr>
        <dsp:cNvPr id="0" name=""/>
        <dsp:cNvSpPr/>
      </dsp:nvSpPr>
      <dsp:spPr>
        <a:xfrm>
          <a:off x="7944809" y="2650357"/>
          <a:ext cx="3322417"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2076" tIns="165100" rIns="262076" bIns="165100" numCol="1" spcCol="1270" anchor="t" anchorCtr="0">
          <a:noAutofit/>
        </a:bodyPr>
        <a:lstStyle/>
        <a:p>
          <a:pPr marL="0" lvl="0" indent="0" algn="ctr" defTabSz="711200">
            <a:lnSpc>
              <a:spcPct val="90000"/>
            </a:lnSpc>
            <a:spcBef>
              <a:spcPct val="0"/>
            </a:spcBef>
            <a:spcAft>
              <a:spcPct val="35000"/>
            </a:spcAft>
            <a:buNone/>
          </a:pPr>
          <a:r>
            <a:rPr lang="en-US" sz="1600" b="1" kern="1200" dirty="0"/>
            <a:t>Reconcile Expenses </a:t>
          </a:r>
        </a:p>
        <a:p>
          <a:pPr marL="0" lvl="0" indent="0" algn="l" defTabSz="711200">
            <a:lnSpc>
              <a:spcPct val="90000"/>
            </a:lnSpc>
            <a:spcBef>
              <a:spcPct val="0"/>
            </a:spcBef>
            <a:spcAft>
              <a:spcPct val="35000"/>
            </a:spcAft>
            <a:buNone/>
          </a:pPr>
          <a:r>
            <a:rPr lang="en-US" sz="1400" b="0" i="0" kern="1200" dirty="0"/>
            <a:t>Use the Concur Travel &amp; Expense System (Concur) to reconcile your Travel Card charges and/or get reimbursed for out-of-pocket expenses.</a:t>
          </a:r>
        </a:p>
        <a:p>
          <a:pPr marL="0" lvl="0" indent="0" algn="l" defTabSz="711200">
            <a:lnSpc>
              <a:spcPct val="90000"/>
            </a:lnSpc>
            <a:spcBef>
              <a:spcPct val="0"/>
            </a:spcBef>
            <a:spcAft>
              <a:spcPct val="35000"/>
            </a:spcAft>
            <a:buNone/>
          </a:pPr>
          <a:endParaRPr lang="en-US" sz="2100" kern="1200" dirty="0"/>
        </a:p>
      </dsp:txBody>
      <dsp:txXfrm>
        <a:off x="7944809" y="3043477"/>
        <a:ext cx="3322417" cy="15724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2ECB4-191C-426E-B281-F8398904598C}">
      <dsp:nvSpPr>
        <dsp:cNvPr id="0" name=""/>
        <dsp:cNvSpPr/>
      </dsp:nvSpPr>
      <dsp:spPr>
        <a:xfrm>
          <a:off x="2103120" y="1360"/>
          <a:ext cx="8412480" cy="1394174"/>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354120" rIns="163225" bIns="35412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PPS: Study Subject Payment</a:t>
          </a:r>
          <a:endParaRPr lang="en-US" sz="1800" kern="1200" dirty="0">
            <a:solidFill>
              <a:schemeClr val="tx1"/>
            </a:solidFill>
          </a:endParaRPr>
        </a:p>
      </dsp:txBody>
      <dsp:txXfrm>
        <a:off x="2103120" y="1360"/>
        <a:ext cx="8412480" cy="1394174"/>
      </dsp:txXfrm>
    </dsp:sp>
    <dsp:sp modelId="{767A4182-38CA-4824-9A8C-4B3C5B44ECA5}">
      <dsp:nvSpPr>
        <dsp:cNvPr id="0" name=""/>
        <dsp:cNvSpPr/>
      </dsp:nvSpPr>
      <dsp:spPr>
        <a:xfrm>
          <a:off x="0" y="1360"/>
          <a:ext cx="2103120" cy="1394174"/>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37713" rIns="111290" bIns="137713" numCol="1" spcCol="1270" anchor="ctr" anchorCtr="0">
          <a:noAutofit/>
        </a:bodyPr>
        <a:lstStyle/>
        <a:p>
          <a:pPr marL="0" lvl="0" indent="0" algn="ctr" defTabSz="1066800">
            <a:lnSpc>
              <a:spcPct val="90000"/>
            </a:lnSpc>
            <a:spcBef>
              <a:spcPct val="0"/>
            </a:spcBef>
            <a:spcAft>
              <a:spcPct val="35000"/>
            </a:spcAft>
            <a:buNone/>
          </a:pPr>
          <a:r>
            <a:rPr lang="en-US" sz="2400" b="1" kern="1200" dirty="0"/>
            <a:t>Policy</a:t>
          </a:r>
          <a:endParaRPr lang="en-US" sz="1800" b="1" kern="1200" dirty="0"/>
        </a:p>
      </dsp:txBody>
      <dsp:txXfrm>
        <a:off x="0" y="1360"/>
        <a:ext cx="2103120" cy="1394174"/>
      </dsp:txXfrm>
    </dsp:sp>
    <dsp:sp modelId="{260563A5-C080-444C-B07C-D920D4540BDC}">
      <dsp:nvSpPr>
        <dsp:cNvPr id="0" name=""/>
        <dsp:cNvSpPr/>
      </dsp:nvSpPr>
      <dsp:spPr>
        <a:xfrm>
          <a:off x="2103120" y="1479184"/>
          <a:ext cx="8412480" cy="1394174"/>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354120" rIns="163225" bIns="35412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Study Subject Payment Form</a:t>
          </a:r>
          <a:endParaRPr lang="en-US" sz="1800" kern="1200" dirty="0">
            <a:solidFill>
              <a:schemeClr val="tx1"/>
            </a:solidFill>
          </a:endParaRPr>
        </a:p>
      </dsp:txBody>
      <dsp:txXfrm>
        <a:off x="2103120" y="1479184"/>
        <a:ext cx="8412480" cy="1394174"/>
      </dsp:txXfrm>
    </dsp:sp>
    <dsp:sp modelId="{B5B94FCE-005E-4E3A-97D6-E7F9579E4D55}">
      <dsp:nvSpPr>
        <dsp:cNvPr id="0" name=""/>
        <dsp:cNvSpPr/>
      </dsp:nvSpPr>
      <dsp:spPr>
        <a:xfrm>
          <a:off x="0" y="1479184"/>
          <a:ext cx="2103120" cy="1394174"/>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37713" rIns="111290" bIns="137713" numCol="1" spcCol="1270" anchor="ctr" anchorCtr="0">
          <a:noAutofit/>
        </a:bodyPr>
        <a:lstStyle/>
        <a:p>
          <a:pPr marL="0" lvl="0" indent="0" algn="ctr" defTabSz="1066800">
            <a:lnSpc>
              <a:spcPct val="90000"/>
            </a:lnSpc>
            <a:spcBef>
              <a:spcPct val="0"/>
            </a:spcBef>
            <a:spcAft>
              <a:spcPct val="35000"/>
            </a:spcAft>
            <a:buNone/>
          </a:pPr>
          <a:r>
            <a:rPr lang="en-US" sz="2400" b="1" kern="1200" dirty="0"/>
            <a:t>Form</a:t>
          </a:r>
          <a:endParaRPr lang="en-US" sz="1800" b="1" kern="1200" dirty="0"/>
        </a:p>
      </dsp:txBody>
      <dsp:txXfrm>
        <a:off x="0" y="1479184"/>
        <a:ext cx="2103120" cy="1394174"/>
      </dsp:txXfrm>
    </dsp:sp>
    <dsp:sp modelId="{67FB732C-D521-41FC-AD9A-3A0A36AC233C}">
      <dsp:nvSpPr>
        <dsp:cNvPr id="0" name=""/>
        <dsp:cNvSpPr/>
      </dsp:nvSpPr>
      <dsp:spPr>
        <a:xfrm>
          <a:off x="2103120" y="2957009"/>
          <a:ext cx="8412480" cy="1394174"/>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354120" rIns="163225" bIns="354120" numCol="1" spcCol="1270" anchor="ctr" anchorCtr="0">
          <a:noAutofit/>
        </a:bodyPr>
        <a:lstStyle/>
        <a:p>
          <a:pPr marL="0" lvl="0" indent="0" algn="l" defTabSz="800100">
            <a:lnSpc>
              <a:spcPct val="90000"/>
            </a:lnSpc>
            <a:spcBef>
              <a:spcPct val="0"/>
            </a:spcBef>
            <a:spcAft>
              <a:spcPct val="35000"/>
            </a:spcAft>
            <a:buNone/>
          </a:pPr>
          <a:r>
            <a:rPr lang="en-US" sz="1800" b="0" i="0" kern="1200" dirty="0"/>
            <a:t>Sets forth university requirements for processing study subject payments. These requirements include, when relevant, procedures to protect the privacy rights of individuals while still providing sufficient information to the University for IRS reporting. </a:t>
          </a:r>
          <a:r>
            <a:rPr lang="en-US" sz="1800" kern="1200" dirty="0"/>
            <a:t>International payments have additional required documentation.</a:t>
          </a:r>
        </a:p>
      </dsp:txBody>
      <dsp:txXfrm>
        <a:off x="2103120" y="2957009"/>
        <a:ext cx="8412480" cy="1394174"/>
      </dsp:txXfrm>
    </dsp:sp>
    <dsp:sp modelId="{69C25797-1987-4700-9A0C-5017041A55CE}">
      <dsp:nvSpPr>
        <dsp:cNvPr id="0" name=""/>
        <dsp:cNvSpPr/>
      </dsp:nvSpPr>
      <dsp:spPr>
        <a:xfrm>
          <a:off x="0" y="2957009"/>
          <a:ext cx="2103120" cy="1394174"/>
        </a:xfrm>
        <a:prstGeom prst="rect">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37713" rIns="111290" bIns="137713" numCol="1" spcCol="1270" anchor="ctr" anchorCtr="0">
          <a:noAutofit/>
        </a:bodyPr>
        <a:lstStyle/>
        <a:p>
          <a:pPr marL="0" lvl="0" indent="0" algn="ctr" defTabSz="1066800">
            <a:lnSpc>
              <a:spcPct val="90000"/>
            </a:lnSpc>
            <a:spcBef>
              <a:spcPct val="0"/>
            </a:spcBef>
            <a:spcAft>
              <a:spcPct val="35000"/>
            </a:spcAft>
            <a:buNone/>
          </a:pPr>
          <a:r>
            <a:rPr lang="en-US" sz="2400" b="1" kern="1200" dirty="0"/>
            <a:t>Overview</a:t>
          </a:r>
          <a:endParaRPr lang="en-US" sz="1800" b="1" kern="1200" dirty="0"/>
        </a:p>
      </dsp:txBody>
      <dsp:txXfrm>
        <a:off x="0" y="2957009"/>
        <a:ext cx="2103120" cy="1394174"/>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7939D4-4A0E-4B53-B9D0-F1B1E1C78164}" type="datetimeFigureOut">
              <a:rPr lang="en-US" smtClean="0"/>
              <a:t>2/22/2024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A73156-22CA-416E-986C-7689EFBB7AF8}" type="slidenum">
              <a:rPr lang="en-US" smtClean="0"/>
              <a:t>‹#›</a:t>
            </a:fld>
            <a:endParaRPr lang="en-US"/>
          </a:p>
        </p:txBody>
      </p:sp>
    </p:spTree>
    <p:extLst>
      <p:ext uri="{BB962C8B-B14F-4D97-AF65-F5344CB8AC3E}">
        <p14:creationId xmlns:p14="http://schemas.microsoft.com/office/powerpoint/2010/main" val="3180107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A73156-22CA-416E-986C-7689EFBB7AF8}" type="slidenum">
              <a:rPr lang="en-US" smtClean="0"/>
              <a:t>11</a:t>
            </a:fld>
            <a:endParaRPr lang="en-US"/>
          </a:p>
        </p:txBody>
      </p:sp>
    </p:spTree>
    <p:extLst>
      <p:ext uri="{BB962C8B-B14F-4D97-AF65-F5344CB8AC3E}">
        <p14:creationId xmlns:p14="http://schemas.microsoft.com/office/powerpoint/2010/main" val="919301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A73156-22CA-416E-986C-7689EFBB7AF8}" type="slidenum">
              <a:rPr lang="en-US" smtClean="0"/>
              <a:t>15</a:t>
            </a:fld>
            <a:endParaRPr lang="en-US"/>
          </a:p>
        </p:txBody>
      </p:sp>
    </p:spTree>
    <p:extLst>
      <p:ext uri="{BB962C8B-B14F-4D97-AF65-F5344CB8AC3E}">
        <p14:creationId xmlns:p14="http://schemas.microsoft.com/office/powerpoint/2010/main" val="1062420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D31CF-E28F-7ACA-4DEF-77B6CA3C4E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D03924-1F9D-F412-5F66-ECD3CE5D15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5E39D4-E066-02BC-8D26-38990CC067A4}"/>
              </a:ext>
            </a:extLst>
          </p:cNvPr>
          <p:cNvSpPr>
            <a:spLocks noGrp="1"/>
          </p:cNvSpPr>
          <p:nvPr>
            <p:ph type="dt" sz="half" idx="10"/>
          </p:nvPr>
        </p:nvSpPr>
        <p:spPr/>
        <p:txBody>
          <a:bodyPr/>
          <a:lstStyle/>
          <a:p>
            <a:fld id="{B5C0881E-8FFC-4113-86A9-34046C024838}" type="datetimeFigureOut">
              <a:rPr lang="en-US" smtClean="0"/>
              <a:t>2/22/2024</a:t>
            </a:fld>
            <a:endParaRPr lang="en-US"/>
          </a:p>
        </p:txBody>
      </p:sp>
      <p:sp>
        <p:nvSpPr>
          <p:cNvPr id="5" name="Footer Placeholder 4">
            <a:extLst>
              <a:ext uri="{FF2B5EF4-FFF2-40B4-BE49-F238E27FC236}">
                <a16:creationId xmlns:a16="http://schemas.microsoft.com/office/drawing/2014/main" id="{A65426AD-A4A4-D4D3-44AD-504A5D823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0507E4-99A3-A600-4F3F-09F478DF53DD}"/>
              </a:ext>
            </a:extLst>
          </p:cNvPr>
          <p:cNvSpPr>
            <a:spLocks noGrp="1"/>
          </p:cNvSpPr>
          <p:nvPr>
            <p:ph type="sldNum" sz="quarter" idx="12"/>
          </p:nvPr>
        </p:nvSpPr>
        <p:spPr/>
        <p:txBody>
          <a:bodyPr/>
          <a:lstStyle/>
          <a:p>
            <a:fld id="{3CF79DA1-7B8B-4F4B-A9E9-04EF5218EF39}" type="slidenum">
              <a:rPr lang="en-US" smtClean="0"/>
              <a:t>‹#›</a:t>
            </a:fld>
            <a:endParaRPr lang="en-US"/>
          </a:p>
        </p:txBody>
      </p:sp>
    </p:spTree>
    <p:extLst>
      <p:ext uri="{BB962C8B-B14F-4D97-AF65-F5344CB8AC3E}">
        <p14:creationId xmlns:p14="http://schemas.microsoft.com/office/powerpoint/2010/main" val="194640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A7C07-DD02-9AF2-C3BF-E467CD7308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4FF7AE-5310-7B60-8C8E-CAF4971099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503AA-2B53-E548-3992-E8494FAB6CA9}"/>
              </a:ext>
            </a:extLst>
          </p:cNvPr>
          <p:cNvSpPr>
            <a:spLocks noGrp="1"/>
          </p:cNvSpPr>
          <p:nvPr>
            <p:ph type="dt" sz="half" idx="10"/>
          </p:nvPr>
        </p:nvSpPr>
        <p:spPr/>
        <p:txBody>
          <a:bodyPr/>
          <a:lstStyle/>
          <a:p>
            <a:fld id="{B5C0881E-8FFC-4113-86A9-34046C024838}" type="datetimeFigureOut">
              <a:rPr lang="en-US" smtClean="0"/>
              <a:t>2/22/2024</a:t>
            </a:fld>
            <a:endParaRPr lang="en-US"/>
          </a:p>
        </p:txBody>
      </p:sp>
      <p:sp>
        <p:nvSpPr>
          <p:cNvPr id="5" name="Footer Placeholder 4">
            <a:extLst>
              <a:ext uri="{FF2B5EF4-FFF2-40B4-BE49-F238E27FC236}">
                <a16:creationId xmlns:a16="http://schemas.microsoft.com/office/drawing/2014/main" id="{E24FE16A-D475-A1C2-FED7-F2DBE1039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7B5A6B-FB49-E689-CC62-8675B93BFA04}"/>
              </a:ext>
            </a:extLst>
          </p:cNvPr>
          <p:cNvSpPr>
            <a:spLocks noGrp="1"/>
          </p:cNvSpPr>
          <p:nvPr>
            <p:ph type="sldNum" sz="quarter" idx="12"/>
          </p:nvPr>
        </p:nvSpPr>
        <p:spPr/>
        <p:txBody>
          <a:bodyPr/>
          <a:lstStyle/>
          <a:p>
            <a:fld id="{3CF79DA1-7B8B-4F4B-A9E9-04EF5218EF39}" type="slidenum">
              <a:rPr lang="en-US" smtClean="0"/>
              <a:t>‹#›</a:t>
            </a:fld>
            <a:endParaRPr lang="en-US"/>
          </a:p>
        </p:txBody>
      </p:sp>
    </p:spTree>
    <p:extLst>
      <p:ext uri="{BB962C8B-B14F-4D97-AF65-F5344CB8AC3E}">
        <p14:creationId xmlns:p14="http://schemas.microsoft.com/office/powerpoint/2010/main" val="3604835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86E9B5-D75D-B215-0D5A-0599267C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F4004E-BB9C-70F3-B1EF-B0DD7633DF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73A39-258F-5E82-3F50-50EFA0C012E9}"/>
              </a:ext>
            </a:extLst>
          </p:cNvPr>
          <p:cNvSpPr>
            <a:spLocks noGrp="1"/>
          </p:cNvSpPr>
          <p:nvPr>
            <p:ph type="dt" sz="half" idx="10"/>
          </p:nvPr>
        </p:nvSpPr>
        <p:spPr/>
        <p:txBody>
          <a:bodyPr/>
          <a:lstStyle/>
          <a:p>
            <a:fld id="{B5C0881E-8FFC-4113-86A9-34046C024838}" type="datetimeFigureOut">
              <a:rPr lang="en-US" smtClean="0"/>
              <a:t>2/22/2024</a:t>
            </a:fld>
            <a:endParaRPr lang="en-US"/>
          </a:p>
        </p:txBody>
      </p:sp>
      <p:sp>
        <p:nvSpPr>
          <p:cNvPr id="5" name="Footer Placeholder 4">
            <a:extLst>
              <a:ext uri="{FF2B5EF4-FFF2-40B4-BE49-F238E27FC236}">
                <a16:creationId xmlns:a16="http://schemas.microsoft.com/office/drawing/2014/main" id="{BC164ADA-2F71-AA48-62FF-48928E02A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15FF1B-C898-50CC-082D-D2C0E8659DCF}"/>
              </a:ext>
            </a:extLst>
          </p:cNvPr>
          <p:cNvSpPr>
            <a:spLocks noGrp="1"/>
          </p:cNvSpPr>
          <p:nvPr>
            <p:ph type="sldNum" sz="quarter" idx="12"/>
          </p:nvPr>
        </p:nvSpPr>
        <p:spPr/>
        <p:txBody>
          <a:bodyPr/>
          <a:lstStyle/>
          <a:p>
            <a:fld id="{3CF79DA1-7B8B-4F4B-A9E9-04EF5218EF39}" type="slidenum">
              <a:rPr lang="en-US" smtClean="0"/>
              <a:t>‹#›</a:t>
            </a:fld>
            <a:endParaRPr lang="en-US"/>
          </a:p>
        </p:txBody>
      </p:sp>
    </p:spTree>
    <p:extLst>
      <p:ext uri="{BB962C8B-B14F-4D97-AF65-F5344CB8AC3E}">
        <p14:creationId xmlns:p14="http://schemas.microsoft.com/office/powerpoint/2010/main" val="74649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19F0E-F815-28B1-9BB9-AE0933524A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0BF4C5-ADA6-1078-3338-75620E03C6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E359C5-B6B7-6FB0-1DD9-C3778F6CBBA6}"/>
              </a:ext>
            </a:extLst>
          </p:cNvPr>
          <p:cNvSpPr>
            <a:spLocks noGrp="1"/>
          </p:cNvSpPr>
          <p:nvPr>
            <p:ph type="dt" sz="half" idx="10"/>
          </p:nvPr>
        </p:nvSpPr>
        <p:spPr/>
        <p:txBody>
          <a:bodyPr/>
          <a:lstStyle/>
          <a:p>
            <a:fld id="{B5C0881E-8FFC-4113-86A9-34046C024838}" type="datetimeFigureOut">
              <a:rPr lang="en-US" smtClean="0"/>
              <a:t>2/22/2024</a:t>
            </a:fld>
            <a:endParaRPr lang="en-US"/>
          </a:p>
        </p:txBody>
      </p:sp>
      <p:sp>
        <p:nvSpPr>
          <p:cNvPr id="5" name="Footer Placeholder 4">
            <a:extLst>
              <a:ext uri="{FF2B5EF4-FFF2-40B4-BE49-F238E27FC236}">
                <a16:creationId xmlns:a16="http://schemas.microsoft.com/office/drawing/2014/main" id="{3D32A82E-D8B3-590F-7FFF-DFB80F449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20A9A1-8DB8-A583-C46D-A0EE528F009D}"/>
              </a:ext>
            </a:extLst>
          </p:cNvPr>
          <p:cNvSpPr>
            <a:spLocks noGrp="1"/>
          </p:cNvSpPr>
          <p:nvPr>
            <p:ph type="sldNum" sz="quarter" idx="12"/>
          </p:nvPr>
        </p:nvSpPr>
        <p:spPr/>
        <p:txBody>
          <a:bodyPr/>
          <a:lstStyle/>
          <a:p>
            <a:fld id="{3CF79DA1-7B8B-4F4B-A9E9-04EF5218EF39}" type="slidenum">
              <a:rPr lang="en-US" smtClean="0"/>
              <a:t>‹#›</a:t>
            </a:fld>
            <a:endParaRPr lang="en-US"/>
          </a:p>
        </p:txBody>
      </p:sp>
    </p:spTree>
    <p:extLst>
      <p:ext uri="{BB962C8B-B14F-4D97-AF65-F5344CB8AC3E}">
        <p14:creationId xmlns:p14="http://schemas.microsoft.com/office/powerpoint/2010/main" val="1197555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AD57E-3C10-572E-1C8A-E41847572F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45EB6F-40E2-5668-E2AD-C4490151917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778CF9-ECA3-94D6-43D4-FBAEC45063A8}"/>
              </a:ext>
            </a:extLst>
          </p:cNvPr>
          <p:cNvSpPr>
            <a:spLocks noGrp="1"/>
          </p:cNvSpPr>
          <p:nvPr>
            <p:ph type="dt" sz="half" idx="10"/>
          </p:nvPr>
        </p:nvSpPr>
        <p:spPr/>
        <p:txBody>
          <a:bodyPr/>
          <a:lstStyle/>
          <a:p>
            <a:fld id="{B5C0881E-8FFC-4113-86A9-34046C024838}" type="datetimeFigureOut">
              <a:rPr lang="en-US" smtClean="0"/>
              <a:t>2/22/2024</a:t>
            </a:fld>
            <a:endParaRPr lang="en-US"/>
          </a:p>
        </p:txBody>
      </p:sp>
      <p:sp>
        <p:nvSpPr>
          <p:cNvPr id="5" name="Footer Placeholder 4">
            <a:extLst>
              <a:ext uri="{FF2B5EF4-FFF2-40B4-BE49-F238E27FC236}">
                <a16:creationId xmlns:a16="http://schemas.microsoft.com/office/drawing/2014/main" id="{8DC7FB88-44AF-6949-A23E-5DF9C4C5A5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48921-0D93-C240-7EA1-0D95C33081C2}"/>
              </a:ext>
            </a:extLst>
          </p:cNvPr>
          <p:cNvSpPr>
            <a:spLocks noGrp="1"/>
          </p:cNvSpPr>
          <p:nvPr>
            <p:ph type="sldNum" sz="quarter" idx="12"/>
          </p:nvPr>
        </p:nvSpPr>
        <p:spPr/>
        <p:txBody>
          <a:bodyPr/>
          <a:lstStyle/>
          <a:p>
            <a:fld id="{3CF79DA1-7B8B-4F4B-A9E9-04EF5218EF39}" type="slidenum">
              <a:rPr lang="en-US" smtClean="0"/>
              <a:t>‹#›</a:t>
            </a:fld>
            <a:endParaRPr lang="en-US"/>
          </a:p>
        </p:txBody>
      </p:sp>
    </p:spTree>
    <p:extLst>
      <p:ext uri="{BB962C8B-B14F-4D97-AF65-F5344CB8AC3E}">
        <p14:creationId xmlns:p14="http://schemas.microsoft.com/office/powerpoint/2010/main" val="89186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E5F8A-0CE0-E143-A1C4-68C6A1069C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0CB58-8B28-6741-2942-A595854232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16691D-7408-A7B1-7076-318DA21364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2B38-787C-C10A-C998-544407118D64}"/>
              </a:ext>
            </a:extLst>
          </p:cNvPr>
          <p:cNvSpPr>
            <a:spLocks noGrp="1"/>
          </p:cNvSpPr>
          <p:nvPr>
            <p:ph type="dt" sz="half" idx="10"/>
          </p:nvPr>
        </p:nvSpPr>
        <p:spPr/>
        <p:txBody>
          <a:bodyPr/>
          <a:lstStyle/>
          <a:p>
            <a:fld id="{B5C0881E-8FFC-4113-86A9-34046C024838}" type="datetimeFigureOut">
              <a:rPr lang="en-US" smtClean="0"/>
              <a:t>2/22/2024</a:t>
            </a:fld>
            <a:endParaRPr lang="en-US"/>
          </a:p>
        </p:txBody>
      </p:sp>
      <p:sp>
        <p:nvSpPr>
          <p:cNvPr id="6" name="Footer Placeholder 5">
            <a:extLst>
              <a:ext uri="{FF2B5EF4-FFF2-40B4-BE49-F238E27FC236}">
                <a16:creationId xmlns:a16="http://schemas.microsoft.com/office/drawing/2014/main" id="{76DC8F20-5B27-5FC6-EA0B-43430DCB6A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55B9B3-BE68-AE77-2443-F17A83B1E2BF}"/>
              </a:ext>
            </a:extLst>
          </p:cNvPr>
          <p:cNvSpPr>
            <a:spLocks noGrp="1"/>
          </p:cNvSpPr>
          <p:nvPr>
            <p:ph type="sldNum" sz="quarter" idx="12"/>
          </p:nvPr>
        </p:nvSpPr>
        <p:spPr/>
        <p:txBody>
          <a:bodyPr/>
          <a:lstStyle/>
          <a:p>
            <a:fld id="{3CF79DA1-7B8B-4F4B-A9E9-04EF5218EF39}" type="slidenum">
              <a:rPr lang="en-US" smtClean="0"/>
              <a:t>‹#›</a:t>
            </a:fld>
            <a:endParaRPr lang="en-US"/>
          </a:p>
        </p:txBody>
      </p:sp>
    </p:spTree>
    <p:extLst>
      <p:ext uri="{BB962C8B-B14F-4D97-AF65-F5344CB8AC3E}">
        <p14:creationId xmlns:p14="http://schemas.microsoft.com/office/powerpoint/2010/main" val="1929059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C3615-FE13-04E8-8D38-294F6DE515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9B0EE5-3148-C8B9-BCC8-975905DFD0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845D40-65F3-A015-FEC9-81CF5E5F64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7355CE-CA68-0EEC-D53D-0D214B87D8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C06D54-14A9-7699-8F2E-BF48C04C44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D66842-D919-AB7F-31E6-D34EADF94CFA}"/>
              </a:ext>
            </a:extLst>
          </p:cNvPr>
          <p:cNvSpPr>
            <a:spLocks noGrp="1"/>
          </p:cNvSpPr>
          <p:nvPr>
            <p:ph type="dt" sz="half" idx="10"/>
          </p:nvPr>
        </p:nvSpPr>
        <p:spPr/>
        <p:txBody>
          <a:bodyPr/>
          <a:lstStyle/>
          <a:p>
            <a:fld id="{B5C0881E-8FFC-4113-86A9-34046C024838}" type="datetimeFigureOut">
              <a:rPr lang="en-US" smtClean="0"/>
              <a:t>2/22/2024</a:t>
            </a:fld>
            <a:endParaRPr lang="en-US"/>
          </a:p>
        </p:txBody>
      </p:sp>
      <p:sp>
        <p:nvSpPr>
          <p:cNvPr id="8" name="Footer Placeholder 7">
            <a:extLst>
              <a:ext uri="{FF2B5EF4-FFF2-40B4-BE49-F238E27FC236}">
                <a16:creationId xmlns:a16="http://schemas.microsoft.com/office/drawing/2014/main" id="{AAA65BA7-4C1D-75F0-0E09-0965655237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BE8F09-6669-2990-8147-42AC216F5E9C}"/>
              </a:ext>
            </a:extLst>
          </p:cNvPr>
          <p:cNvSpPr>
            <a:spLocks noGrp="1"/>
          </p:cNvSpPr>
          <p:nvPr>
            <p:ph type="sldNum" sz="quarter" idx="12"/>
          </p:nvPr>
        </p:nvSpPr>
        <p:spPr/>
        <p:txBody>
          <a:bodyPr/>
          <a:lstStyle/>
          <a:p>
            <a:fld id="{3CF79DA1-7B8B-4F4B-A9E9-04EF5218EF39}" type="slidenum">
              <a:rPr lang="en-US" smtClean="0"/>
              <a:t>‹#›</a:t>
            </a:fld>
            <a:endParaRPr lang="en-US"/>
          </a:p>
        </p:txBody>
      </p:sp>
    </p:spTree>
    <p:extLst>
      <p:ext uri="{BB962C8B-B14F-4D97-AF65-F5344CB8AC3E}">
        <p14:creationId xmlns:p14="http://schemas.microsoft.com/office/powerpoint/2010/main" val="116107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7F8C4-AE07-82AA-E4ED-179A15322A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1EC772-A5DA-3025-4712-C58E8FC3A35A}"/>
              </a:ext>
            </a:extLst>
          </p:cNvPr>
          <p:cNvSpPr>
            <a:spLocks noGrp="1"/>
          </p:cNvSpPr>
          <p:nvPr>
            <p:ph type="dt" sz="half" idx="10"/>
          </p:nvPr>
        </p:nvSpPr>
        <p:spPr/>
        <p:txBody>
          <a:bodyPr/>
          <a:lstStyle/>
          <a:p>
            <a:fld id="{B5C0881E-8FFC-4113-86A9-34046C024838}" type="datetimeFigureOut">
              <a:rPr lang="en-US" smtClean="0"/>
              <a:t>2/22/2024</a:t>
            </a:fld>
            <a:endParaRPr lang="en-US"/>
          </a:p>
        </p:txBody>
      </p:sp>
      <p:sp>
        <p:nvSpPr>
          <p:cNvPr id="4" name="Footer Placeholder 3">
            <a:extLst>
              <a:ext uri="{FF2B5EF4-FFF2-40B4-BE49-F238E27FC236}">
                <a16:creationId xmlns:a16="http://schemas.microsoft.com/office/drawing/2014/main" id="{466DD280-9065-42F8-ED07-F9585B5ED0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93A80D-95C1-7B68-F254-6B14AD9F66C0}"/>
              </a:ext>
            </a:extLst>
          </p:cNvPr>
          <p:cNvSpPr>
            <a:spLocks noGrp="1"/>
          </p:cNvSpPr>
          <p:nvPr>
            <p:ph type="sldNum" sz="quarter" idx="12"/>
          </p:nvPr>
        </p:nvSpPr>
        <p:spPr/>
        <p:txBody>
          <a:bodyPr/>
          <a:lstStyle/>
          <a:p>
            <a:fld id="{3CF79DA1-7B8B-4F4B-A9E9-04EF5218EF39}" type="slidenum">
              <a:rPr lang="en-US" smtClean="0"/>
              <a:t>‹#›</a:t>
            </a:fld>
            <a:endParaRPr lang="en-US"/>
          </a:p>
        </p:txBody>
      </p:sp>
    </p:spTree>
    <p:extLst>
      <p:ext uri="{BB962C8B-B14F-4D97-AF65-F5344CB8AC3E}">
        <p14:creationId xmlns:p14="http://schemas.microsoft.com/office/powerpoint/2010/main" val="459438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D3C775-E5BE-BA38-FF75-C10F62482E85}"/>
              </a:ext>
            </a:extLst>
          </p:cNvPr>
          <p:cNvSpPr>
            <a:spLocks noGrp="1"/>
          </p:cNvSpPr>
          <p:nvPr>
            <p:ph type="dt" sz="half" idx="10"/>
          </p:nvPr>
        </p:nvSpPr>
        <p:spPr/>
        <p:txBody>
          <a:bodyPr/>
          <a:lstStyle/>
          <a:p>
            <a:fld id="{B5C0881E-8FFC-4113-86A9-34046C024838}" type="datetimeFigureOut">
              <a:rPr lang="en-US" smtClean="0"/>
              <a:t>2/22/2024</a:t>
            </a:fld>
            <a:endParaRPr lang="en-US"/>
          </a:p>
        </p:txBody>
      </p:sp>
      <p:sp>
        <p:nvSpPr>
          <p:cNvPr id="3" name="Footer Placeholder 2">
            <a:extLst>
              <a:ext uri="{FF2B5EF4-FFF2-40B4-BE49-F238E27FC236}">
                <a16:creationId xmlns:a16="http://schemas.microsoft.com/office/drawing/2014/main" id="{5410EDFF-FA15-173C-ACB8-C7C852998F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6238AD-9CEC-5471-4E87-379D05C2BE8D}"/>
              </a:ext>
            </a:extLst>
          </p:cNvPr>
          <p:cNvSpPr>
            <a:spLocks noGrp="1"/>
          </p:cNvSpPr>
          <p:nvPr>
            <p:ph type="sldNum" sz="quarter" idx="12"/>
          </p:nvPr>
        </p:nvSpPr>
        <p:spPr/>
        <p:txBody>
          <a:bodyPr/>
          <a:lstStyle/>
          <a:p>
            <a:fld id="{3CF79DA1-7B8B-4F4B-A9E9-04EF5218EF39}" type="slidenum">
              <a:rPr lang="en-US" smtClean="0"/>
              <a:t>‹#›</a:t>
            </a:fld>
            <a:endParaRPr lang="en-US"/>
          </a:p>
        </p:txBody>
      </p:sp>
    </p:spTree>
    <p:extLst>
      <p:ext uri="{BB962C8B-B14F-4D97-AF65-F5344CB8AC3E}">
        <p14:creationId xmlns:p14="http://schemas.microsoft.com/office/powerpoint/2010/main" val="245817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1A4F8-D6BD-8990-DA9A-CB0CE8D36A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2F5B85-453D-5EFD-41F0-3E02CEA8E4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D895F1-B3AE-E3C9-FBFF-FE4B65A13F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BCC8A8-7486-12FA-D1A1-D2F7FE07D1DF}"/>
              </a:ext>
            </a:extLst>
          </p:cNvPr>
          <p:cNvSpPr>
            <a:spLocks noGrp="1"/>
          </p:cNvSpPr>
          <p:nvPr>
            <p:ph type="dt" sz="half" idx="10"/>
          </p:nvPr>
        </p:nvSpPr>
        <p:spPr/>
        <p:txBody>
          <a:bodyPr/>
          <a:lstStyle/>
          <a:p>
            <a:fld id="{B5C0881E-8FFC-4113-86A9-34046C024838}" type="datetimeFigureOut">
              <a:rPr lang="en-US" smtClean="0"/>
              <a:t>2/22/2024</a:t>
            </a:fld>
            <a:endParaRPr lang="en-US"/>
          </a:p>
        </p:txBody>
      </p:sp>
      <p:sp>
        <p:nvSpPr>
          <p:cNvPr id="6" name="Footer Placeholder 5">
            <a:extLst>
              <a:ext uri="{FF2B5EF4-FFF2-40B4-BE49-F238E27FC236}">
                <a16:creationId xmlns:a16="http://schemas.microsoft.com/office/drawing/2014/main" id="{1F27DFF4-2219-75B3-0757-3889C22FA6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9904C-B421-68F7-9F44-F0ACF141B230}"/>
              </a:ext>
            </a:extLst>
          </p:cNvPr>
          <p:cNvSpPr>
            <a:spLocks noGrp="1"/>
          </p:cNvSpPr>
          <p:nvPr>
            <p:ph type="sldNum" sz="quarter" idx="12"/>
          </p:nvPr>
        </p:nvSpPr>
        <p:spPr/>
        <p:txBody>
          <a:bodyPr/>
          <a:lstStyle/>
          <a:p>
            <a:fld id="{3CF79DA1-7B8B-4F4B-A9E9-04EF5218EF39}" type="slidenum">
              <a:rPr lang="en-US" smtClean="0"/>
              <a:t>‹#›</a:t>
            </a:fld>
            <a:endParaRPr lang="en-US"/>
          </a:p>
        </p:txBody>
      </p:sp>
    </p:spTree>
    <p:extLst>
      <p:ext uri="{BB962C8B-B14F-4D97-AF65-F5344CB8AC3E}">
        <p14:creationId xmlns:p14="http://schemas.microsoft.com/office/powerpoint/2010/main" val="190952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914FA-239F-E09A-9B33-4A2DE18AE2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698B29-B574-CE88-8743-A4763E9591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F00916-1B1A-DD4F-1C9D-42FE17C0D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D003CC-3D6A-4CDD-EF4F-B4E6B6B7A16C}"/>
              </a:ext>
            </a:extLst>
          </p:cNvPr>
          <p:cNvSpPr>
            <a:spLocks noGrp="1"/>
          </p:cNvSpPr>
          <p:nvPr>
            <p:ph type="dt" sz="half" idx="10"/>
          </p:nvPr>
        </p:nvSpPr>
        <p:spPr/>
        <p:txBody>
          <a:bodyPr/>
          <a:lstStyle/>
          <a:p>
            <a:fld id="{B5C0881E-8FFC-4113-86A9-34046C024838}" type="datetimeFigureOut">
              <a:rPr lang="en-US" smtClean="0"/>
              <a:t>2/22/2024</a:t>
            </a:fld>
            <a:endParaRPr lang="en-US"/>
          </a:p>
        </p:txBody>
      </p:sp>
      <p:sp>
        <p:nvSpPr>
          <p:cNvPr id="6" name="Footer Placeholder 5">
            <a:extLst>
              <a:ext uri="{FF2B5EF4-FFF2-40B4-BE49-F238E27FC236}">
                <a16:creationId xmlns:a16="http://schemas.microsoft.com/office/drawing/2014/main" id="{D7FE1E39-8218-36C9-5F67-419CD5527C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CC6AE5-A4C4-7D4E-7A66-3468591B2142}"/>
              </a:ext>
            </a:extLst>
          </p:cNvPr>
          <p:cNvSpPr>
            <a:spLocks noGrp="1"/>
          </p:cNvSpPr>
          <p:nvPr>
            <p:ph type="sldNum" sz="quarter" idx="12"/>
          </p:nvPr>
        </p:nvSpPr>
        <p:spPr/>
        <p:txBody>
          <a:bodyPr/>
          <a:lstStyle/>
          <a:p>
            <a:fld id="{3CF79DA1-7B8B-4F4B-A9E9-04EF5218EF39}" type="slidenum">
              <a:rPr lang="en-US" smtClean="0"/>
              <a:t>‹#›</a:t>
            </a:fld>
            <a:endParaRPr lang="en-US"/>
          </a:p>
        </p:txBody>
      </p:sp>
    </p:spTree>
    <p:extLst>
      <p:ext uri="{BB962C8B-B14F-4D97-AF65-F5344CB8AC3E}">
        <p14:creationId xmlns:p14="http://schemas.microsoft.com/office/powerpoint/2010/main" val="93702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DF0FBE-D32B-6A8E-E3B7-8FF8D9F3D5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8CD21B-9CBB-B33E-0038-D6FB19F760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0D4014-C0A6-3C7E-47CE-E61D4FA511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5C0881E-8FFC-4113-86A9-34046C024838}" type="datetimeFigureOut">
              <a:rPr lang="en-US" smtClean="0"/>
              <a:t>2/22/2024</a:t>
            </a:fld>
            <a:endParaRPr lang="en-US"/>
          </a:p>
        </p:txBody>
      </p:sp>
      <p:sp>
        <p:nvSpPr>
          <p:cNvPr id="5" name="Footer Placeholder 4">
            <a:extLst>
              <a:ext uri="{FF2B5EF4-FFF2-40B4-BE49-F238E27FC236}">
                <a16:creationId xmlns:a16="http://schemas.microsoft.com/office/drawing/2014/main" id="{A5EACF74-FED6-387A-A3D7-1847ABF04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8BB3ABF-3BD4-CF0F-90E6-EF3E37467B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CF79DA1-7B8B-4F4B-A9E9-04EF5218EF39}" type="slidenum">
              <a:rPr lang="en-US" smtClean="0"/>
              <a:t>‹#›</a:t>
            </a:fld>
            <a:endParaRPr lang="en-US"/>
          </a:p>
        </p:txBody>
      </p:sp>
    </p:spTree>
    <p:extLst>
      <p:ext uri="{BB962C8B-B14F-4D97-AF65-F5344CB8AC3E}">
        <p14:creationId xmlns:p14="http://schemas.microsoft.com/office/powerpoint/2010/main" val="1187034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5.png"/><Relationship Id="rId7" Type="http://schemas.openxmlformats.org/officeDocument/2006/relationships/diagramQuickStyle" Target="../diagrams/quickStyle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hyperlink" Target="https://ora.umd.edu/sites/default/files/documents/um-resources/foreign-travel/fly-america-act-open-skies-agreements-guidance-checklist_08FEB2021.pdf" TargetMode="External"/><Relationship Id="rId9" Type="http://schemas.microsoft.com/office/2007/relationships/diagramDrawing" Target="../diagrams/drawing4.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www.cu.edu/psc/calculating-reimbursable-mileage-and-ground-transportation" TargetMode="Externa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21.svg"/></Relationships>
</file>

<file path=ppt/slides/_rels/slide13.xml.rels><?xml version="1.0" encoding="UTF-8" standalone="yes"?>
<Relationships xmlns="http://schemas.openxmlformats.org/package/2006/relationships"><Relationship Id="rId3" Type="http://schemas.openxmlformats.org/officeDocument/2006/relationships/hyperlink" Target="https://aoprals.state.gov/content.asp?content_id=207&amp;menu_id=75" TargetMode="External"/><Relationship Id="rId2" Type="http://schemas.openxmlformats.org/officeDocument/2006/relationships/hyperlink" Target="https://www.gsa.gov/travel/plan-book/per-diem-rates" TargetMode="External"/><Relationship Id="rId1" Type="http://schemas.openxmlformats.org/officeDocument/2006/relationships/slideLayout" Target="../slideLayouts/slideLayout2.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cu.edu/controller/procedures/finance-procedural-statements/finance-procedural-statement-sensitive-expens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6.svg"/><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hyperlink" Target="https://www.cu.edu/controller/procedures/finance-procedural-statements/finance-procedural-statement-gift-cards" TargetMode="External"/><Relationship Id="rId2" Type="http://schemas.openxmlformats.org/officeDocument/2006/relationships/hyperlink" Target="mailto:PCGC@ucdenver.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Holly.Day@udenver.edu" TargetMode="External"/><Relationship Id="rId4" Type="http://schemas.openxmlformats.org/officeDocument/2006/relationships/hyperlink" Target="mailto:Caroline.Quane@ucdenver.edu"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mailto:fs-compliance@ucdenver.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https://www.cu.edu/controller/procedures/finance-procedural-statements/finance-procedural-statement-business-expense" TargetMode="External"/><Relationship Id="rId1" Type="http://schemas.openxmlformats.org/officeDocument/2006/relationships/slideLayout" Target="../slideLayouts/slideLayout2.xml"/><Relationship Id="rId4" Type="http://schemas.openxmlformats.org/officeDocument/2006/relationships/image" Target="../media/image29.svg"/></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hyperlink" Target="https://research.cuanschutz.edu/ogc/home/about/contact-us" TargetMode="External"/><Relationship Id="rId1" Type="http://schemas.openxmlformats.org/officeDocument/2006/relationships/slideLayout" Target="../slideLayouts/slideLayout2.xml"/><Relationship Id="rId4" Type="http://schemas.openxmlformats.org/officeDocument/2006/relationships/image" Target="../media/image31.svg"/></Relationships>
</file>

<file path=ppt/slides/_rels/slide23.xml.rels><?xml version="1.0" encoding="UTF-8" standalone="yes"?>
<Relationships xmlns="http://schemas.openxmlformats.org/package/2006/relationships"><Relationship Id="rId8" Type="http://schemas.openxmlformats.org/officeDocument/2006/relationships/hyperlink" Target="mailto:psc@cu.edu" TargetMode="External"/><Relationship Id="rId3" Type="http://schemas.openxmlformats.org/officeDocument/2006/relationships/image" Target="../media/image33.svg"/><Relationship Id="rId7" Type="http://schemas.openxmlformats.org/officeDocument/2006/relationships/hyperlink" Target="https://research.cuanschutz.edu/ogc/home/about/contact-us" TargetMode="External"/><Relationship Id="rId12" Type="http://schemas.openxmlformats.org/officeDocument/2006/relationships/hyperlink" Target="https://www.cu.edu/ethicsline" TargetMode="External"/><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hyperlink" Target="mailto:fs-compliance@ucdenver.edu" TargetMode="External"/><Relationship Id="rId11" Type="http://schemas.openxmlformats.org/officeDocument/2006/relationships/hyperlink" Target="https://www.cu.edu/psc/forms/violation-notification-vn" TargetMode="External"/><Relationship Id="rId5" Type="http://schemas.openxmlformats.org/officeDocument/2006/relationships/image" Target="../media/image10.svg"/><Relationship Id="rId10" Type="http://schemas.openxmlformats.org/officeDocument/2006/relationships/hyperlink" Target="https://pschelp.cu.edu/s/article/Concur-Expense-Adding-an-Attendee" TargetMode="External"/><Relationship Id="rId4" Type="http://schemas.openxmlformats.org/officeDocument/2006/relationships/image" Target="../media/image9.png"/><Relationship Id="rId9" Type="http://schemas.openxmlformats.org/officeDocument/2006/relationships/hyperlink" Target="mailto:fss@cu.edu"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shane.Jernigan@cuanschutz.edu" TargetMode="External"/><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6.sv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cu.edu/ope/aps/5012" TargetMode="Externa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7.sv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F3E4F04-2599-1932-7DCF-F21AAE3009AB}"/>
              </a:ext>
            </a:extLst>
          </p:cNvPr>
          <p:cNvSpPr>
            <a:spLocks noGrp="1"/>
          </p:cNvSpPr>
          <p:nvPr>
            <p:ph type="ctrTitle"/>
          </p:nvPr>
        </p:nvSpPr>
        <p:spPr>
          <a:xfrm>
            <a:off x="4162567" y="818984"/>
            <a:ext cx="6714699" cy="3178689"/>
          </a:xfrm>
        </p:spPr>
        <p:txBody>
          <a:bodyPr>
            <a:normAutofit/>
          </a:bodyPr>
          <a:lstStyle/>
          <a:p>
            <a:pPr algn="l"/>
            <a:r>
              <a:rPr lang="en-US" sz="5400" b="1" dirty="0">
                <a:solidFill>
                  <a:srgbClr val="FFFFFF"/>
                </a:solidFill>
              </a:rPr>
              <a:t>Travel &amp; Procurement </a:t>
            </a:r>
            <a:br>
              <a:rPr lang="en-US" sz="5400" b="1" dirty="0">
                <a:solidFill>
                  <a:srgbClr val="FFFFFF"/>
                </a:solidFill>
              </a:rPr>
            </a:br>
            <a:r>
              <a:rPr lang="en-US" sz="5400" b="1" dirty="0">
                <a:solidFill>
                  <a:srgbClr val="FFFFFF"/>
                </a:solidFill>
              </a:rPr>
              <a:t>Hot Topics</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34D015D-C482-F08C-9A5C-930A7DD631F4}"/>
              </a:ext>
            </a:extLst>
          </p:cNvPr>
          <p:cNvSpPr>
            <a:spLocks noGrp="1"/>
          </p:cNvSpPr>
          <p:nvPr>
            <p:ph type="subTitle" idx="1"/>
          </p:nvPr>
        </p:nvSpPr>
        <p:spPr>
          <a:xfrm>
            <a:off x="4285397" y="4960961"/>
            <a:ext cx="7055893" cy="1078054"/>
          </a:xfrm>
        </p:spPr>
        <p:txBody>
          <a:bodyPr>
            <a:normAutofit/>
          </a:bodyPr>
          <a:lstStyle/>
          <a:p>
            <a:pPr algn="l"/>
            <a:r>
              <a:rPr lang="en-US" sz="1700" b="1" dirty="0">
                <a:solidFill>
                  <a:srgbClr val="FFFFFF"/>
                </a:solidFill>
              </a:rPr>
              <a:t>OGC Team Talk</a:t>
            </a:r>
          </a:p>
          <a:p>
            <a:pPr algn="l"/>
            <a:r>
              <a:rPr lang="en-US" sz="1700" b="1" dirty="0">
                <a:solidFill>
                  <a:srgbClr val="FFFFFF"/>
                </a:solidFill>
              </a:rPr>
              <a:t>Fiscal Compliance </a:t>
            </a:r>
          </a:p>
          <a:p>
            <a:pPr algn="l"/>
            <a:r>
              <a:rPr lang="en-US" sz="1700" b="1" dirty="0">
                <a:solidFill>
                  <a:srgbClr val="FFFFFF"/>
                </a:solidFill>
              </a:rPr>
              <a:t>2/22/2024</a:t>
            </a:r>
          </a:p>
        </p:txBody>
      </p:sp>
    </p:spTree>
    <p:extLst>
      <p:ext uri="{BB962C8B-B14F-4D97-AF65-F5344CB8AC3E}">
        <p14:creationId xmlns:p14="http://schemas.microsoft.com/office/powerpoint/2010/main" val="3188137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2B051924-190A-33AF-FE2B-A0C09E83F187}"/>
              </a:ext>
            </a:extLst>
          </p:cNvPr>
          <p:cNvSpPr>
            <a:spLocks noGrp="1"/>
          </p:cNvSpPr>
          <p:nvPr>
            <p:ph type="ctrTitle"/>
          </p:nvPr>
        </p:nvSpPr>
        <p:spPr>
          <a:xfrm>
            <a:off x="2026693" y="1030406"/>
            <a:ext cx="8147713" cy="3081242"/>
          </a:xfrm>
        </p:spPr>
        <p:txBody>
          <a:bodyPr anchor="ctr">
            <a:normAutofit/>
          </a:bodyPr>
          <a:lstStyle/>
          <a:p>
            <a:r>
              <a:rPr lang="en-US" sz="4800" b="1" dirty="0">
                <a:solidFill>
                  <a:srgbClr val="FFFFFF"/>
                </a:solidFill>
              </a:rPr>
              <a:t>Travel</a:t>
            </a:r>
          </a:p>
        </p:txBody>
      </p:sp>
      <p:sp>
        <p:nvSpPr>
          <p:cNvPr id="11" name="Rectangle 10" descr="Airplane">
            <a:extLst>
              <a:ext uri="{FF2B5EF4-FFF2-40B4-BE49-F238E27FC236}">
                <a16:creationId xmlns:a16="http://schemas.microsoft.com/office/drawing/2014/main" id="{1E83EF73-1E02-8688-4CAD-AF43A23A7365}"/>
              </a:ext>
            </a:extLst>
          </p:cNvPr>
          <p:cNvSpPr/>
          <p:nvPr/>
        </p:nvSpPr>
        <p:spPr>
          <a:xfrm>
            <a:off x="5691000" y="3024000"/>
            <a:ext cx="810000" cy="810000"/>
          </a:xfrm>
          <a:prstGeom prst="rect">
            <a:avLst/>
          </a:prstGeom>
          <a:blipFill>
            <a:blip r:embed="rId2">
              <a:biLevel thresh="2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Tree>
    <p:extLst>
      <p:ext uri="{BB962C8B-B14F-4D97-AF65-F5344CB8AC3E}">
        <p14:creationId xmlns:p14="http://schemas.microsoft.com/office/powerpoint/2010/main" val="2830384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8267-CF0F-0020-02E4-23DDEB5127A5}"/>
              </a:ext>
            </a:extLst>
          </p:cNvPr>
          <p:cNvSpPr>
            <a:spLocks noGrp="1"/>
          </p:cNvSpPr>
          <p:nvPr>
            <p:ph type="title"/>
          </p:nvPr>
        </p:nvSpPr>
        <p:spPr>
          <a:xfrm>
            <a:off x="395749" y="264547"/>
            <a:ext cx="10515600" cy="727448"/>
          </a:xfrm>
        </p:spPr>
        <p:txBody>
          <a:bodyPr/>
          <a:lstStyle/>
          <a:p>
            <a:r>
              <a:rPr lang="en-US" b="1" dirty="0"/>
              <a:t>General Travel Process</a:t>
            </a:r>
          </a:p>
        </p:txBody>
      </p:sp>
      <p:sp>
        <p:nvSpPr>
          <p:cNvPr id="7" name="Rectangle 6">
            <a:extLst>
              <a:ext uri="{FF2B5EF4-FFF2-40B4-BE49-F238E27FC236}">
                <a16:creationId xmlns:a16="http://schemas.microsoft.com/office/drawing/2014/main" id="{975AF732-2FEF-3A03-A6E9-EB848BD2008D}"/>
              </a:ext>
            </a:extLst>
          </p:cNvPr>
          <p:cNvSpPr/>
          <p:nvPr/>
        </p:nvSpPr>
        <p:spPr>
          <a:xfrm>
            <a:off x="0" y="5449825"/>
            <a:ext cx="12192000" cy="1408176"/>
          </a:xfrm>
          <a:prstGeom prst="rect">
            <a:avLst/>
          </a:prstGeom>
          <a:solidFill>
            <a:schemeClr val="accent1">
              <a:lumMod val="75000"/>
            </a:schemeClr>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Critical thinking - Free miscellaneous icons">
            <a:extLst>
              <a:ext uri="{FF2B5EF4-FFF2-40B4-BE49-F238E27FC236}">
                <a16:creationId xmlns:a16="http://schemas.microsoft.com/office/drawing/2014/main" id="{CA9CE0F8-14F3-41DD-8AB9-8F6D1CC9DFAD}"/>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62274" y="5636186"/>
            <a:ext cx="825011" cy="85195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26B1F11-1B20-EB9F-73A1-A6E30DD1731B}"/>
              </a:ext>
            </a:extLst>
          </p:cNvPr>
          <p:cNvSpPr txBox="1"/>
          <p:nvPr/>
        </p:nvSpPr>
        <p:spPr>
          <a:xfrm>
            <a:off x="1067172" y="5564020"/>
            <a:ext cx="10800363" cy="1231106"/>
          </a:xfrm>
          <a:prstGeom prst="rect">
            <a:avLst/>
          </a:prstGeom>
          <a:noFill/>
        </p:spPr>
        <p:txBody>
          <a:bodyPr wrap="square">
            <a:spAutoFit/>
          </a:bodyPr>
          <a:lstStyle/>
          <a:p>
            <a:pPr marL="457200" indent="-457200">
              <a:spcAft>
                <a:spcPts val="600"/>
              </a:spcAft>
              <a:buAutoNum type="arabicParenR"/>
            </a:pPr>
            <a:r>
              <a:rPr lang="en-US" sz="1600" dirty="0">
                <a:solidFill>
                  <a:schemeClr val="bg1"/>
                </a:solidFill>
              </a:rPr>
              <a:t>You cannot pre-charge travel to a grant that is going to end before the travel occurs. </a:t>
            </a:r>
          </a:p>
          <a:p>
            <a:pPr marL="457200" indent="-457200">
              <a:spcAft>
                <a:spcPts val="600"/>
              </a:spcAft>
              <a:buAutoNum type="arabicParenR"/>
            </a:pPr>
            <a:r>
              <a:rPr lang="en-US" sz="1600" dirty="0">
                <a:solidFill>
                  <a:schemeClr val="bg1"/>
                </a:solidFill>
              </a:rPr>
              <a:t>Expenses should be reconciled and submitted before the award end date.</a:t>
            </a:r>
          </a:p>
          <a:p>
            <a:pPr marL="457200" indent="-457200">
              <a:spcAft>
                <a:spcPts val="600"/>
              </a:spcAft>
              <a:buAutoNum type="arabicParenR"/>
            </a:pPr>
            <a:r>
              <a:rPr lang="en-US" sz="1600" dirty="0">
                <a:solidFill>
                  <a:schemeClr val="bg1"/>
                </a:solidFill>
              </a:rPr>
              <a:t>If traveling on a federal award and the individual booked their own travel, you must verify they are compliant with the </a:t>
            </a:r>
            <a:r>
              <a:rPr lang="en-US" sz="1600" b="1" dirty="0">
                <a:solidFill>
                  <a:schemeClr val="bg1"/>
                </a:solidFill>
              </a:rPr>
              <a:t>Fly America Act </a:t>
            </a:r>
            <a:r>
              <a:rPr lang="en-US" sz="1600" dirty="0">
                <a:solidFill>
                  <a:schemeClr val="bg1"/>
                </a:solidFill>
              </a:rPr>
              <a:t>before processing the charge</a:t>
            </a:r>
            <a:r>
              <a:rPr lang="en-US" sz="1600" dirty="0">
                <a:solidFill>
                  <a:schemeClr val="bg1">
                    <a:lumMod val="95000"/>
                  </a:schemeClr>
                </a:solidFill>
              </a:rPr>
              <a:t>. </a:t>
            </a:r>
            <a:r>
              <a:rPr lang="en-US" sz="1600" dirty="0">
                <a:solidFill>
                  <a:schemeClr val="bg1">
                    <a:lumMod val="95000"/>
                  </a:schemeClr>
                </a:solidFill>
                <a:hlinkClick r:id="rId4">
                  <a:extLst>
                    <a:ext uri="{A12FA001-AC4F-418D-AE19-62706E023703}">
                      <ahyp:hlinkClr xmlns:ahyp="http://schemas.microsoft.com/office/drawing/2018/hyperlinkcolor" val="tx"/>
                    </a:ext>
                  </a:extLst>
                </a:hlinkClick>
              </a:rPr>
              <a:t>See Resource</a:t>
            </a:r>
            <a:endParaRPr lang="en-US" sz="1600" dirty="0">
              <a:solidFill>
                <a:schemeClr val="bg1"/>
              </a:solidFill>
            </a:endParaRPr>
          </a:p>
        </p:txBody>
      </p:sp>
      <p:graphicFrame>
        <p:nvGraphicFramePr>
          <p:cNvPr id="9" name="Content Placeholder 2">
            <a:extLst>
              <a:ext uri="{FF2B5EF4-FFF2-40B4-BE49-F238E27FC236}">
                <a16:creationId xmlns:a16="http://schemas.microsoft.com/office/drawing/2014/main" id="{7DB0D08A-9BB7-D6FD-3AEE-2333C94AC3BF}"/>
              </a:ext>
            </a:extLst>
          </p:cNvPr>
          <p:cNvGraphicFramePr>
            <a:graphicFrameLocks noGrp="1"/>
          </p:cNvGraphicFramePr>
          <p:nvPr>
            <p:ph idx="1"/>
            <p:extLst>
              <p:ext uri="{D42A27DB-BD31-4B8C-83A1-F6EECF244321}">
                <p14:modId xmlns:p14="http://schemas.microsoft.com/office/powerpoint/2010/main" val="4156297051"/>
              </p:ext>
            </p:extLst>
          </p:nvPr>
        </p:nvGraphicFramePr>
        <p:xfrm>
          <a:off x="555522" y="678427"/>
          <a:ext cx="11312013" cy="543604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15295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C440AF9-93C3-F2F8-8711-A6BD814684A0}"/>
              </a:ext>
            </a:extLst>
          </p:cNvPr>
          <p:cNvSpPr/>
          <p:nvPr/>
        </p:nvSpPr>
        <p:spPr>
          <a:xfrm>
            <a:off x="457200" y="5655288"/>
            <a:ext cx="7160938" cy="925553"/>
          </a:xfrm>
          <a:prstGeom prst="rect">
            <a:avLst/>
          </a:prstGeom>
          <a:solidFill>
            <a:srgbClr val="156082"/>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AD893B-026F-C489-13C8-55BEE835C14D}"/>
              </a:ext>
            </a:extLst>
          </p:cNvPr>
          <p:cNvSpPr>
            <a:spLocks noGrp="1"/>
          </p:cNvSpPr>
          <p:nvPr>
            <p:ph type="title"/>
          </p:nvPr>
        </p:nvSpPr>
        <p:spPr>
          <a:xfrm>
            <a:off x="206477" y="371750"/>
            <a:ext cx="5323715" cy="785309"/>
          </a:xfrm>
        </p:spPr>
        <p:txBody>
          <a:bodyPr anchor="b">
            <a:normAutofit/>
          </a:bodyPr>
          <a:lstStyle/>
          <a:p>
            <a:r>
              <a:rPr lang="en-US" sz="4000" b="1" dirty="0"/>
              <a:t>Mileage</a:t>
            </a:r>
          </a:p>
        </p:txBody>
      </p:sp>
      <p:sp>
        <p:nvSpPr>
          <p:cNvPr id="3" name="Content Placeholder 2">
            <a:extLst>
              <a:ext uri="{FF2B5EF4-FFF2-40B4-BE49-F238E27FC236}">
                <a16:creationId xmlns:a16="http://schemas.microsoft.com/office/drawing/2014/main" id="{8FCFD6BF-F50F-0F76-7991-36A689609763}"/>
              </a:ext>
            </a:extLst>
          </p:cNvPr>
          <p:cNvSpPr>
            <a:spLocks noGrp="1"/>
          </p:cNvSpPr>
          <p:nvPr>
            <p:ph idx="1"/>
          </p:nvPr>
        </p:nvSpPr>
        <p:spPr>
          <a:xfrm>
            <a:off x="206477" y="1343735"/>
            <a:ext cx="7125128" cy="4087801"/>
          </a:xfrm>
        </p:spPr>
        <p:txBody>
          <a:bodyPr anchor="t">
            <a:normAutofit/>
          </a:bodyPr>
          <a:lstStyle/>
          <a:p>
            <a:pPr marL="574675" indent="-347663" defTabSz="609630">
              <a:spcBef>
                <a:spcPts val="0"/>
              </a:spcBef>
              <a:buFont typeface="Wingdings" panose="05000000000000000000" pitchFamily="2" charset="2"/>
              <a:buChar char="§"/>
              <a:defRPr/>
            </a:pPr>
            <a:r>
              <a:rPr kumimoji="0" lang="en-US" sz="1800" b="0" i="0" u="none" strike="noStrike" kern="1200" cap="none" spc="0" normalizeH="0" baseline="0" noProof="0" dirty="0">
                <a:ln>
                  <a:noFill/>
                </a:ln>
                <a:effectLst/>
                <a:uLnTx/>
                <a:uFillTx/>
                <a:latin typeface="+mj-lt"/>
                <a:ea typeface="+mn-ea"/>
                <a:cs typeface="+mn-cs"/>
              </a:rPr>
              <a:t>Mileage or other transportation expenses between employee’s home and primary work location are </a:t>
            </a:r>
            <a:r>
              <a:rPr kumimoji="0" lang="en-US" sz="1800" b="1" i="0" strike="noStrike" kern="1200" cap="none" spc="0" normalizeH="0" baseline="0" noProof="0" dirty="0">
                <a:ln>
                  <a:noFill/>
                </a:ln>
                <a:effectLst/>
                <a:uLnTx/>
                <a:uFillTx/>
                <a:latin typeface="+mj-lt"/>
                <a:ea typeface="+mn-ea"/>
                <a:cs typeface="+mn-cs"/>
              </a:rPr>
              <a:t>non-reimbursable</a:t>
            </a:r>
            <a:r>
              <a:rPr kumimoji="0" lang="en-US" sz="1800" b="0" i="0" u="none" strike="noStrike" kern="1200" cap="none" spc="0" normalizeH="0" baseline="0" noProof="0" dirty="0">
                <a:ln>
                  <a:noFill/>
                </a:ln>
                <a:effectLst/>
                <a:uLnTx/>
                <a:uFillTx/>
                <a:latin typeface="+mj-lt"/>
                <a:ea typeface="+mn-ea"/>
                <a:cs typeface="+mn-cs"/>
              </a:rPr>
              <a:t>. </a:t>
            </a:r>
            <a:r>
              <a:rPr lang="en-US" sz="1800" b="1" spc="0" dirty="0">
                <a:latin typeface="+mj-lt"/>
              </a:rPr>
              <a:t>Employee’s who have chosen to live out of state are still based on primary work location (e.g. Anschutz, Denver). </a:t>
            </a:r>
          </a:p>
          <a:p>
            <a:pPr marL="574675" indent="-347663" defTabSz="609630">
              <a:spcBef>
                <a:spcPts val="0"/>
              </a:spcBef>
              <a:buFont typeface="Wingdings" panose="05000000000000000000" pitchFamily="2" charset="2"/>
              <a:buChar char="§"/>
              <a:defRPr/>
            </a:pPr>
            <a:endParaRPr lang="en-US" sz="1800" spc="0" dirty="0">
              <a:latin typeface="+mj-lt"/>
            </a:endParaRPr>
          </a:p>
          <a:p>
            <a:pPr marL="574675" indent="-347663" defTabSz="609630">
              <a:spcBef>
                <a:spcPts val="0"/>
              </a:spcBef>
              <a:buFont typeface="Wingdings" panose="05000000000000000000" pitchFamily="2" charset="2"/>
              <a:buChar char="§"/>
              <a:defRPr/>
            </a:pPr>
            <a:r>
              <a:rPr lang="en-US" sz="1800" spc="0" dirty="0">
                <a:latin typeface="+mj-lt"/>
              </a:rPr>
              <a:t>Beginning 1/1/2024, standard reimbursement rate is $0.60/mile</a:t>
            </a:r>
          </a:p>
          <a:p>
            <a:pPr marL="574675" indent="-347663" defTabSz="609630">
              <a:spcBef>
                <a:spcPts val="0"/>
              </a:spcBef>
              <a:buFont typeface="Wingdings" panose="05000000000000000000" pitchFamily="2" charset="2"/>
              <a:buChar char="§"/>
              <a:defRPr/>
            </a:pPr>
            <a:endParaRPr lang="en-US" sz="1800" spc="0" dirty="0">
              <a:latin typeface="+mj-lt"/>
            </a:endParaRPr>
          </a:p>
          <a:p>
            <a:pPr marL="574675" indent="-347663" defTabSz="609630">
              <a:spcBef>
                <a:spcPts val="0"/>
              </a:spcBef>
              <a:buFont typeface="Wingdings" panose="05000000000000000000" pitchFamily="2" charset="2"/>
              <a:buChar char="§"/>
              <a:defRPr/>
            </a:pPr>
            <a:r>
              <a:rPr lang="en-US" sz="1800" spc="0" dirty="0">
                <a:latin typeface="+mj-lt"/>
              </a:rPr>
              <a:t>Use the </a:t>
            </a:r>
            <a:r>
              <a:rPr lang="en-US" sz="1800" b="1" spc="0" dirty="0">
                <a:latin typeface="+mj-lt"/>
              </a:rPr>
              <a:t>Mileage Calculator </a:t>
            </a:r>
            <a:r>
              <a:rPr lang="en-US" sz="1800" spc="0" dirty="0">
                <a:latin typeface="+mj-lt"/>
              </a:rPr>
              <a:t>within the Concur Travel &amp; Expense system to enter reimbursable miles – will assist in calculating and deducting the normal commute. </a:t>
            </a:r>
          </a:p>
          <a:p>
            <a:pPr marL="574675" indent="-347663" defTabSz="609630">
              <a:spcBef>
                <a:spcPts val="0"/>
              </a:spcBef>
              <a:buFont typeface="Wingdings" panose="05000000000000000000" pitchFamily="2" charset="2"/>
              <a:buChar char="§"/>
              <a:defRPr/>
            </a:pPr>
            <a:endParaRPr lang="en-US" sz="1800" spc="0" dirty="0">
              <a:latin typeface="+mj-lt"/>
            </a:endParaRPr>
          </a:p>
          <a:p>
            <a:pPr marL="574675" indent="-347663" defTabSz="609630">
              <a:spcBef>
                <a:spcPts val="0"/>
              </a:spcBef>
              <a:buFont typeface="Wingdings" panose="05000000000000000000" pitchFamily="2" charset="2"/>
              <a:buChar char="§"/>
              <a:defRPr/>
            </a:pPr>
            <a:endParaRPr lang="en-US" sz="1800" spc="0" dirty="0">
              <a:latin typeface="+mj-lt"/>
            </a:endParaRPr>
          </a:p>
          <a:p>
            <a:pPr marL="574675" indent="-347663" defTabSz="609630">
              <a:spcBef>
                <a:spcPts val="0"/>
              </a:spcBef>
              <a:buFont typeface="Wingdings" panose="05000000000000000000" pitchFamily="2" charset="2"/>
              <a:buChar char="§"/>
              <a:defRPr/>
            </a:pPr>
            <a:endParaRPr lang="en-US" sz="1800" dirty="0">
              <a:latin typeface="+mj-lt"/>
            </a:endParaRPr>
          </a:p>
          <a:p>
            <a:pPr marL="574675" indent="-347663" defTabSz="609630">
              <a:spcBef>
                <a:spcPts val="0"/>
              </a:spcBef>
              <a:buFont typeface="Wingdings" panose="05000000000000000000" pitchFamily="2" charset="2"/>
              <a:buChar char="§"/>
              <a:defRPr/>
            </a:pPr>
            <a:endParaRPr lang="en-US" sz="1800" spc="0" dirty="0">
              <a:latin typeface="+mj-lt"/>
            </a:endParaRPr>
          </a:p>
          <a:p>
            <a:pPr marL="574675" indent="-347663" defTabSz="609630">
              <a:spcBef>
                <a:spcPts val="0"/>
              </a:spcBef>
              <a:buFont typeface="Wingdings" panose="05000000000000000000" pitchFamily="2" charset="2"/>
              <a:buChar char="§"/>
              <a:defRPr/>
            </a:pPr>
            <a:r>
              <a:rPr lang="en-US" sz="1800" spc="0" dirty="0">
                <a:latin typeface="+mj-lt"/>
              </a:rPr>
              <a:t>See “</a:t>
            </a:r>
            <a:r>
              <a:rPr lang="en-US" sz="1800" b="1" spc="0" dirty="0">
                <a:latin typeface="+mj-lt"/>
                <a:hlinkClick r:id="rId2">
                  <a:extLst>
                    <a:ext uri="{A12FA001-AC4F-418D-AE19-62706E023703}">
                      <ahyp:hlinkClr xmlns:ahyp="http://schemas.microsoft.com/office/drawing/2018/hyperlinkcolor" val="tx"/>
                    </a:ext>
                  </a:extLst>
                </a:hlinkClick>
              </a:rPr>
              <a:t>Calculating Reimbursable Mileage &amp; Ground Transportation</a:t>
            </a:r>
            <a:r>
              <a:rPr lang="en-US" sz="1800" spc="0" dirty="0">
                <a:latin typeface="+mj-lt"/>
              </a:rPr>
              <a:t>” for more details. </a:t>
            </a:r>
          </a:p>
          <a:p>
            <a:endParaRPr lang="en-US" sz="1600" dirty="0"/>
          </a:p>
        </p:txBody>
      </p:sp>
      <p:sp>
        <p:nvSpPr>
          <p:cNvPr id="25" name="Rectangle 24">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Car">
            <a:extLst>
              <a:ext uri="{FF2B5EF4-FFF2-40B4-BE49-F238E27FC236}">
                <a16:creationId xmlns:a16="http://schemas.microsoft.com/office/drawing/2014/main" id="{B84526CF-413F-BAE3-2B2A-C8C5B07578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31605" y="1343735"/>
            <a:ext cx="4170530" cy="4170530"/>
          </a:xfrm>
          <a:prstGeom prst="rect">
            <a:avLst/>
          </a:prstGeom>
        </p:spPr>
      </p:pic>
      <p:sp>
        <p:nvSpPr>
          <p:cNvPr id="4" name="TextBox 3">
            <a:extLst>
              <a:ext uri="{FF2B5EF4-FFF2-40B4-BE49-F238E27FC236}">
                <a16:creationId xmlns:a16="http://schemas.microsoft.com/office/drawing/2014/main" id="{86DF32F6-FAEC-4503-EB3F-8B9D4977A71B}"/>
              </a:ext>
            </a:extLst>
          </p:cNvPr>
          <p:cNvSpPr txBox="1"/>
          <p:nvPr/>
        </p:nvSpPr>
        <p:spPr>
          <a:xfrm>
            <a:off x="40983" y="4149856"/>
            <a:ext cx="7718323" cy="646331"/>
          </a:xfrm>
          <a:prstGeom prst="rect">
            <a:avLst/>
          </a:prstGeom>
          <a:noFill/>
        </p:spPr>
        <p:txBody>
          <a:bodyPr wrap="square" rtlCol="0">
            <a:spAutoFit/>
          </a:bodyPr>
          <a:lstStyle/>
          <a:p>
            <a:pPr algn="ctr"/>
            <a:r>
              <a:rPr lang="en-US" sz="1800" b="1" spc="0" dirty="0">
                <a:solidFill>
                  <a:schemeClr val="accent1">
                    <a:lumMod val="75000"/>
                  </a:schemeClr>
                </a:solidFill>
                <a:latin typeface="Public Sans"/>
              </a:rPr>
              <a:t># of Miles Driven – Employee’s Normal Commute = Miles Reimbursed</a:t>
            </a:r>
          </a:p>
          <a:p>
            <a:endParaRPr lang="en-US" dirty="0"/>
          </a:p>
        </p:txBody>
      </p:sp>
      <p:sp>
        <p:nvSpPr>
          <p:cNvPr id="6" name="TextBox 5">
            <a:extLst>
              <a:ext uri="{FF2B5EF4-FFF2-40B4-BE49-F238E27FC236}">
                <a16:creationId xmlns:a16="http://schemas.microsoft.com/office/drawing/2014/main" id="{92BC0456-E946-A823-C123-C639F55AE530}"/>
              </a:ext>
            </a:extLst>
          </p:cNvPr>
          <p:cNvSpPr txBox="1"/>
          <p:nvPr/>
        </p:nvSpPr>
        <p:spPr>
          <a:xfrm>
            <a:off x="1219200" y="5802770"/>
            <a:ext cx="6112405" cy="646331"/>
          </a:xfrm>
          <a:prstGeom prst="rect">
            <a:avLst/>
          </a:prstGeom>
          <a:noFill/>
        </p:spPr>
        <p:txBody>
          <a:bodyPr wrap="square" rtlCol="0">
            <a:spAutoFit/>
          </a:bodyPr>
          <a:lstStyle/>
          <a:p>
            <a:r>
              <a:rPr lang="en-US" b="1" dirty="0">
                <a:solidFill>
                  <a:schemeClr val="bg1">
                    <a:lumMod val="95000"/>
                  </a:schemeClr>
                </a:solidFill>
                <a:latin typeface="+mj-lt"/>
              </a:rPr>
              <a:t>Note</a:t>
            </a:r>
            <a:r>
              <a:rPr lang="en-US" dirty="0">
                <a:solidFill>
                  <a:schemeClr val="bg1">
                    <a:lumMod val="95000"/>
                  </a:schemeClr>
                </a:solidFill>
                <a:latin typeface="+mj-lt"/>
              </a:rPr>
              <a:t>: CU’s mileage reimbursement is more restrictive than the IRS. </a:t>
            </a:r>
            <a:r>
              <a:rPr lang="en-US" u="sng" dirty="0">
                <a:solidFill>
                  <a:schemeClr val="bg1">
                    <a:lumMod val="95000"/>
                  </a:schemeClr>
                </a:solidFill>
                <a:latin typeface="+mj-lt"/>
              </a:rPr>
              <a:t>Always</a:t>
            </a:r>
            <a:r>
              <a:rPr lang="en-US" dirty="0">
                <a:solidFill>
                  <a:schemeClr val="bg1">
                    <a:lumMod val="95000"/>
                  </a:schemeClr>
                </a:solidFill>
                <a:latin typeface="+mj-lt"/>
              </a:rPr>
              <a:t> follow the more restrictive policy.</a:t>
            </a:r>
          </a:p>
        </p:txBody>
      </p:sp>
      <p:pic>
        <p:nvPicPr>
          <p:cNvPr id="9" name="Picture 2" descr="Critical thinking - Free miscellaneous icons">
            <a:extLst>
              <a:ext uri="{FF2B5EF4-FFF2-40B4-BE49-F238E27FC236}">
                <a16:creationId xmlns:a16="http://schemas.microsoft.com/office/drawing/2014/main" id="{3DEA203E-B51F-A0F6-5B52-44D525B5950A}"/>
              </a:ext>
            </a:extLst>
          </p:cNvPr>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643412" y="5802770"/>
            <a:ext cx="551934" cy="569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074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0CCC4BA0-1298-4DBD-86F1-B51D8C9D3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F6DF87-83B1-DDE7-DD96-0A120843F5E7}"/>
              </a:ext>
            </a:extLst>
          </p:cNvPr>
          <p:cNvSpPr>
            <a:spLocks noGrp="1"/>
          </p:cNvSpPr>
          <p:nvPr>
            <p:ph type="title"/>
          </p:nvPr>
        </p:nvSpPr>
        <p:spPr>
          <a:xfrm>
            <a:off x="438376" y="370955"/>
            <a:ext cx="5427525" cy="660109"/>
          </a:xfrm>
        </p:spPr>
        <p:txBody>
          <a:bodyPr anchor="b">
            <a:normAutofit/>
          </a:bodyPr>
          <a:lstStyle/>
          <a:p>
            <a:r>
              <a:rPr lang="en-US" sz="4000" b="1" dirty="0"/>
              <a:t>Per Diem</a:t>
            </a:r>
          </a:p>
        </p:txBody>
      </p:sp>
      <p:sp>
        <p:nvSpPr>
          <p:cNvPr id="3" name="Content Placeholder 2">
            <a:extLst>
              <a:ext uri="{FF2B5EF4-FFF2-40B4-BE49-F238E27FC236}">
                <a16:creationId xmlns:a16="http://schemas.microsoft.com/office/drawing/2014/main" id="{FF9ED0D6-DF17-A8DA-BAEE-05FFD204E874}"/>
              </a:ext>
            </a:extLst>
          </p:cNvPr>
          <p:cNvSpPr>
            <a:spLocks noGrp="1"/>
          </p:cNvSpPr>
          <p:nvPr>
            <p:ph idx="1"/>
          </p:nvPr>
        </p:nvSpPr>
        <p:spPr>
          <a:xfrm>
            <a:off x="4205931" y="399528"/>
            <a:ext cx="7596953" cy="5310603"/>
          </a:xfrm>
        </p:spPr>
        <p:txBody>
          <a:bodyPr anchor="t">
            <a:normAutofit/>
          </a:bodyPr>
          <a:lstStyle/>
          <a:p>
            <a:pPr marL="0" indent="0">
              <a:spcBef>
                <a:spcPts val="600"/>
              </a:spcBef>
              <a:spcAft>
                <a:spcPts val="600"/>
              </a:spcAft>
              <a:buNone/>
            </a:pPr>
            <a:r>
              <a:rPr lang="en-US" sz="1700" b="1" dirty="0">
                <a:solidFill>
                  <a:schemeClr val="accent1">
                    <a:lumMod val="75000"/>
                  </a:schemeClr>
                </a:solidFill>
                <a:latin typeface="+mj-lt"/>
              </a:rPr>
              <a:t>It is typically most advantageous to request per diem when traveling. </a:t>
            </a:r>
          </a:p>
          <a:p>
            <a:pPr marL="568325" indent="-285750">
              <a:spcBef>
                <a:spcPts val="600"/>
              </a:spcBef>
              <a:spcAft>
                <a:spcPts val="600"/>
              </a:spcAft>
              <a:buFont typeface="Wingdings" panose="05000000000000000000" pitchFamily="2" charset="2"/>
              <a:buChar char="§"/>
            </a:pPr>
            <a:r>
              <a:rPr lang="en-US" sz="1700" dirty="0">
                <a:latin typeface="+mj-lt"/>
              </a:rPr>
              <a:t>Reflects the maximum amount allowed for eligible meals (including meal tips) that you need to purchase during a University trip. Includes incidental amount to offset other trip expenses (ie. maids, bellhops, etc.)</a:t>
            </a:r>
          </a:p>
          <a:p>
            <a:pPr marL="568325" indent="-285750">
              <a:spcBef>
                <a:spcPts val="600"/>
              </a:spcBef>
              <a:spcAft>
                <a:spcPts val="600"/>
              </a:spcAft>
              <a:buFont typeface="Wingdings" panose="05000000000000000000" pitchFamily="2" charset="2"/>
              <a:buChar char="§"/>
            </a:pPr>
            <a:r>
              <a:rPr lang="en-US" sz="1700" dirty="0">
                <a:latin typeface="+mj-lt"/>
              </a:rPr>
              <a:t>Does not require submission of receipts to claim per diem. </a:t>
            </a:r>
          </a:p>
          <a:p>
            <a:pPr marL="568325" indent="-285750">
              <a:spcBef>
                <a:spcPts val="600"/>
              </a:spcBef>
              <a:spcAft>
                <a:spcPts val="600"/>
              </a:spcAft>
              <a:buFont typeface="Wingdings" panose="05000000000000000000" pitchFamily="2" charset="2"/>
              <a:buChar char="§"/>
            </a:pPr>
            <a:r>
              <a:rPr lang="en-US" sz="1700" dirty="0">
                <a:latin typeface="+mj-lt"/>
              </a:rPr>
              <a:t>Begin and End Dates – per diem cannot exceed 75% of the daily M&amp;IE Rates. </a:t>
            </a:r>
          </a:p>
          <a:p>
            <a:pPr marL="568325" indent="-285750">
              <a:spcBef>
                <a:spcPts val="600"/>
              </a:spcBef>
              <a:spcAft>
                <a:spcPts val="600"/>
              </a:spcAft>
              <a:buFont typeface="Wingdings" panose="05000000000000000000" pitchFamily="2" charset="2"/>
              <a:buChar char="§"/>
            </a:pPr>
            <a:r>
              <a:rPr lang="en-US" sz="1700" dirty="0">
                <a:latin typeface="+mj-lt"/>
              </a:rPr>
              <a:t>Meals that are provided as part of a conference or travel stay should </a:t>
            </a:r>
            <a:r>
              <a:rPr lang="en-US" sz="1700" u="sng" dirty="0">
                <a:latin typeface="+mj-lt"/>
              </a:rPr>
              <a:t>not</a:t>
            </a:r>
            <a:r>
              <a:rPr lang="en-US" sz="1700" dirty="0">
                <a:latin typeface="+mj-lt"/>
              </a:rPr>
              <a:t> be included in per diem. In Concur itinerary will be created to select which meals were provided. </a:t>
            </a:r>
          </a:p>
          <a:p>
            <a:pPr marL="568325" indent="-285750">
              <a:spcBef>
                <a:spcPts val="600"/>
              </a:spcBef>
              <a:spcAft>
                <a:spcPts val="600"/>
              </a:spcAft>
              <a:buFont typeface="Wingdings" panose="05000000000000000000" pitchFamily="2" charset="2"/>
              <a:buChar char="§"/>
            </a:pPr>
            <a:r>
              <a:rPr lang="en-US" sz="1700" dirty="0">
                <a:latin typeface="+mj-lt"/>
              </a:rPr>
              <a:t>If you chose to use Travel Card to pay meal expenses, you must identify those transactions on expense report as “Personal Travel Charge (not reimbursable)”. If Meal costs exceed Per Diem limits, you may need to reimburse University. </a:t>
            </a:r>
          </a:p>
          <a:p>
            <a:pPr marL="282575" indent="0">
              <a:spcBef>
                <a:spcPts val="600"/>
              </a:spcBef>
              <a:spcAft>
                <a:spcPts val="600"/>
              </a:spcAft>
              <a:buNone/>
            </a:pPr>
            <a:r>
              <a:rPr lang="en-US" sz="1700" b="1" dirty="0">
                <a:solidFill>
                  <a:schemeClr val="accent1">
                    <a:lumMod val="75000"/>
                  </a:schemeClr>
                </a:solidFill>
                <a:latin typeface="+mj-lt"/>
                <a:hlinkClick r:id="rId2"/>
              </a:rPr>
              <a:t>Continental U.S. Per Diem Rates</a:t>
            </a:r>
            <a:r>
              <a:rPr lang="en-US" sz="1700" b="1" dirty="0">
                <a:solidFill>
                  <a:schemeClr val="accent1">
                    <a:lumMod val="75000"/>
                  </a:schemeClr>
                </a:solidFill>
                <a:latin typeface="+mj-lt"/>
              </a:rPr>
              <a:t> </a:t>
            </a:r>
            <a:r>
              <a:rPr lang="en-US" sz="1700" dirty="0">
                <a:latin typeface="+mj-lt"/>
              </a:rPr>
              <a:t>(example below).</a:t>
            </a:r>
          </a:p>
          <a:p>
            <a:pPr marL="282575" indent="0">
              <a:spcBef>
                <a:spcPts val="600"/>
              </a:spcBef>
              <a:spcAft>
                <a:spcPts val="600"/>
              </a:spcAft>
              <a:buNone/>
            </a:pPr>
            <a:r>
              <a:rPr lang="en-US" sz="1700" b="1" dirty="0">
                <a:solidFill>
                  <a:schemeClr val="accent1">
                    <a:lumMod val="75000"/>
                  </a:schemeClr>
                </a:solidFill>
                <a:latin typeface="+mj-lt"/>
                <a:hlinkClick r:id="rId3"/>
              </a:rPr>
              <a:t>Foreign Per Diem Rates</a:t>
            </a:r>
            <a:endParaRPr lang="en-US" sz="1700" b="1" dirty="0">
              <a:solidFill>
                <a:schemeClr val="accent1">
                  <a:lumMod val="75000"/>
                </a:schemeClr>
              </a:solidFill>
              <a:latin typeface="+mj-lt"/>
            </a:endParaRPr>
          </a:p>
          <a:p>
            <a:pPr marL="0" indent="0">
              <a:buNone/>
            </a:pPr>
            <a:endParaRPr lang="en-US" sz="1100" dirty="0"/>
          </a:p>
        </p:txBody>
      </p:sp>
      <p:sp>
        <p:nvSpPr>
          <p:cNvPr id="39" name="Rectangle 38">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CCF709D-D2A9-A4A6-452D-7069482ADF1E}"/>
              </a:ext>
            </a:extLst>
          </p:cNvPr>
          <p:cNvPicPr>
            <a:picLocks noChangeAspect="1"/>
          </p:cNvPicPr>
          <p:nvPr/>
        </p:nvPicPr>
        <p:blipFill>
          <a:blip r:embed="rId4"/>
          <a:stretch>
            <a:fillRect/>
          </a:stretch>
        </p:blipFill>
        <p:spPr>
          <a:xfrm>
            <a:off x="876748" y="5019463"/>
            <a:ext cx="10438503" cy="15529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Graphic 11" descr="Table setting with solid fill">
            <a:extLst>
              <a:ext uri="{FF2B5EF4-FFF2-40B4-BE49-F238E27FC236}">
                <a16:creationId xmlns:a16="http://schemas.microsoft.com/office/drawing/2014/main" id="{3148B6C6-15DD-1041-58F4-723A1504CB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4041" y="1031064"/>
            <a:ext cx="3242775" cy="3242775"/>
          </a:xfrm>
          <a:prstGeom prst="rect">
            <a:avLst/>
          </a:prstGeom>
        </p:spPr>
      </p:pic>
    </p:spTree>
    <p:extLst>
      <p:ext uri="{BB962C8B-B14F-4D97-AF65-F5344CB8AC3E}">
        <p14:creationId xmlns:p14="http://schemas.microsoft.com/office/powerpoint/2010/main" val="522187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74111AD-CF9E-8846-28B3-0D19A3657D38}"/>
              </a:ext>
            </a:extLst>
          </p:cNvPr>
          <p:cNvSpPr>
            <a:spLocks noGrp="1"/>
          </p:cNvSpPr>
          <p:nvPr>
            <p:ph type="ctrTitle"/>
          </p:nvPr>
        </p:nvSpPr>
        <p:spPr>
          <a:xfrm>
            <a:off x="2025400" y="1030406"/>
            <a:ext cx="8147713" cy="3081242"/>
          </a:xfrm>
        </p:spPr>
        <p:txBody>
          <a:bodyPr anchor="ctr">
            <a:normAutofit/>
          </a:bodyPr>
          <a:lstStyle/>
          <a:p>
            <a:r>
              <a:rPr lang="en-US" sz="4800" dirty="0">
                <a:solidFill>
                  <a:srgbClr val="FFFFFF"/>
                </a:solidFill>
              </a:rPr>
              <a:t>General Procurement</a:t>
            </a:r>
          </a:p>
        </p:txBody>
      </p:sp>
      <p:sp>
        <p:nvSpPr>
          <p:cNvPr id="6" name="Rectangle 5" descr="Shopping cart">
            <a:extLst>
              <a:ext uri="{FF2B5EF4-FFF2-40B4-BE49-F238E27FC236}">
                <a16:creationId xmlns:a16="http://schemas.microsoft.com/office/drawing/2014/main" id="{4AB92A5E-ACAA-A4F3-49E2-FDC6690A79A7}"/>
              </a:ext>
            </a:extLst>
          </p:cNvPr>
          <p:cNvSpPr/>
          <p:nvPr/>
        </p:nvSpPr>
        <p:spPr>
          <a:xfrm>
            <a:off x="5690864" y="2978295"/>
            <a:ext cx="805330" cy="901409"/>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endParaRPr lang="en-US"/>
          </a:p>
        </p:txBody>
      </p:sp>
    </p:spTree>
    <p:extLst>
      <p:ext uri="{BB962C8B-B14F-4D97-AF65-F5344CB8AC3E}">
        <p14:creationId xmlns:p14="http://schemas.microsoft.com/office/powerpoint/2010/main" val="1959370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551EB7-4DE1-CA84-AB78-2A06C713B51A}"/>
              </a:ext>
            </a:extLst>
          </p:cNvPr>
          <p:cNvSpPr>
            <a:spLocks noGrp="1"/>
          </p:cNvSpPr>
          <p:nvPr>
            <p:ph type="title"/>
          </p:nvPr>
        </p:nvSpPr>
        <p:spPr>
          <a:xfrm>
            <a:off x="491613" y="140685"/>
            <a:ext cx="4056834" cy="918164"/>
          </a:xfrm>
        </p:spPr>
        <p:txBody>
          <a:bodyPr>
            <a:normAutofit/>
          </a:bodyPr>
          <a:lstStyle/>
          <a:p>
            <a:r>
              <a:rPr lang="en-US" sz="3600" b="1" dirty="0"/>
              <a:t>Sensitive Expenses</a:t>
            </a:r>
          </a:p>
        </p:txBody>
      </p:sp>
      <p:sp>
        <p:nvSpPr>
          <p:cNvPr id="3" name="Content Placeholder 2">
            <a:extLst>
              <a:ext uri="{FF2B5EF4-FFF2-40B4-BE49-F238E27FC236}">
                <a16:creationId xmlns:a16="http://schemas.microsoft.com/office/drawing/2014/main" id="{CE26521A-EC45-054C-78E9-A2A9015E3D7A}"/>
              </a:ext>
            </a:extLst>
          </p:cNvPr>
          <p:cNvSpPr>
            <a:spLocks noGrp="1"/>
          </p:cNvSpPr>
          <p:nvPr>
            <p:ph idx="1"/>
          </p:nvPr>
        </p:nvSpPr>
        <p:spPr>
          <a:xfrm>
            <a:off x="86853" y="1209876"/>
            <a:ext cx="6541205" cy="5361791"/>
          </a:xfrm>
        </p:spPr>
        <p:txBody>
          <a:bodyPr anchor="t">
            <a:normAutofit lnSpcReduction="10000"/>
          </a:bodyPr>
          <a:lstStyle/>
          <a:p>
            <a:pPr>
              <a:buFont typeface="Wingdings" panose="05000000000000000000" pitchFamily="2" charset="2"/>
              <a:buChar char="§"/>
            </a:pPr>
            <a:r>
              <a:rPr lang="en-US" sz="2000" dirty="0"/>
              <a:t>Outlines the </a:t>
            </a:r>
            <a:r>
              <a:rPr lang="en-US" sz="2000" b="1" dirty="0">
                <a:solidFill>
                  <a:schemeClr val="accent1">
                    <a:lumMod val="75000"/>
                  </a:schemeClr>
                </a:solidFill>
              </a:rPr>
              <a:t>allowability</a:t>
            </a:r>
            <a:r>
              <a:rPr lang="en-US" sz="2000" dirty="0"/>
              <a:t> of certain sensitive expenses, conditions, and related policies &amp; procedures. </a:t>
            </a:r>
          </a:p>
          <a:p>
            <a:pPr>
              <a:buFont typeface="Wingdings" panose="05000000000000000000" pitchFamily="2" charset="2"/>
              <a:buChar char="§"/>
            </a:pPr>
            <a:r>
              <a:rPr lang="en-US" sz="2000" dirty="0"/>
              <a:t>Sensitive Expenses are clear auditable areas. Must be able to </a:t>
            </a:r>
            <a:r>
              <a:rPr lang="en-US" sz="2000" b="1" dirty="0">
                <a:solidFill>
                  <a:schemeClr val="accent1">
                    <a:lumMod val="75000"/>
                  </a:schemeClr>
                </a:solidFill>
              </a:rPr>
              <a:t>support the expense and business purpose</a:t>
            </a:r>
            <a:r>
              <a:rPr lang="en-US" sz="2000" dirty="0">
                <a:solidFill>
                  <a:schemeClr val="accent1">
                    <a:lumMod val="75000"/>
                  </a:schemeClr>
                </a:solidFill>
              </a:rPr>
              <a:t>.</a:t>
            </a:r>
          </a:p>
          <a:p>
            <a:pPr>
              <a:buFont typeface="Wingdings" panose="05000000000000000000" pitchFamily="2" charset="2"/>
              <a:buChar char="§"/>
            </a:pPr>
            <a:r>
              <a:rPr lang="en-US" sz="2000" dirty="0"/>
              <a:t>Included, but not limited to:</a:t>
            </a:r>
          </a:p>
          <a:p>
            <a:pPr lvl="1">
              <a:buFont typeface="Wingdings" panose="05000000000000000000" pitchFamily="2" charset="2"/>
              <a:buChar char="§"/>
            </a:pPr>
            <a:r>
              <a:rPr lang="en-US" altLang="en-US" sz="2000" dirty="0"/>
              <a:t>Beverage service </a:t>
            </a:r>
          </a:p>
          <a:p>
            <a:pPr lvl="1">
              <a:buFont typeface="Wingdings" panose="05000000000000000000" pitchFamily="2" charset="2"/>
              <a:buChar char="§"/>
            </a:pPr>
            <a:r>
              <a:rPr lang="en-US" altLang="en-US" sz="2000" dirty="0"/>
              <a:t>Consumables for personal consumption</a:t>
            </a:r>
          </a:p>
          <a:p>
            <a:pPr lvl="1">
              <a:buFont typeface="Wingdings" panose="05000000000000000000" pitchFamily="2" charset="2"/>
              <a:buChar char="§"/>
            </a:pPr>
            <a:r>
              <a:rPr lang="en-US" altLang="en-US" sz="2000" dirty="0"/>
              <a:t>Flowers - allowed for official functions</a:t>
            </a:r>
          </a:p>
          <a:p>
            <a:pPr lvl="1">
              <a:buFont typeface="Wingdings" panose="05000000000000000000" pitchFamily="2" charset="2"/>
              <a:buChar char="§"/>
            </a:pPr>
            <a:r>
              <a:rPr lang="en-US" altLang="en-US" sz="2000" dirty="0"/>
              <a:t>Donor Cultivation and Fundraising </a:t>
            </a:r>
          </a:p>
          <a:p>
            <a:pPr lvl="1">
              <a:buFont typeface="Wingdings" panose="05000000000000000000" pitchFamily="2" charset="2"/>
              <a:buChar char="§"/>
            </a:pPr>
            <a:r>
              <a:rPr lang="en-US" altLang="en-US" sz="2000" dirty="0"/>
              <a:t>Donations &amp; Sponsorships</a:t>
            </a:r>
          </a:p>
          <a:p>
            <a:pPr lvl="1">
              <a:buFont typeface="Wingdings" panose="05000000000000000000" pitchFamily="2" charset="2"/>
              <a:buChar char="§"/>
            </a:pPr>
            <a:r>
              <a:rPr lang="en-US" altLang="en-US" sz="2000" dirty="0"/>
              <a:t>Food</a:t>
            </a:r>
          </a:p>
          <a:p>
            <a:pPr lvl="1">
              <a:buFont typeface="Wingdings" panose="05000000000000000000" pitchFamily="2" charset="2"/>
              <a:buChar char="§"/>
            </a:pPr>
            <a:r>
              <a:rPr lang="en-US" altLang="en-US" sz="2000" dirty="0"/>
              <a:t>Gift Cards</a:t>
            </a:r>
          </a:p>
          <a:p>
            <a:pPr lvl="1">
              <a:buFont typeface="Wingdings" panose="05000000000000000000" pitchFamily="2" charset="2"/>
              <a:buChar char="§"/>
            </a:pPr>
            <a:r>
              <a:rPr lang="en-US" altLang="en-US" sz="2000" dirty="0"/>
              <a:t>Alcohol </a:t>
            </a:r>
          </a:p>
          <a:p>
            <a:pPr lvl="1">
              <a:buFont typeface="Wingdings" panose="05000000000000000000" pitchFamily="2" charset="2"/>
              <a:buChar char="§"/>
            </a:pPr>
            <a:r>
              <a:rPr lang="en-US" altLang="en-US" sz="2000" dirty="0"/>
              <a:t>Official functions</a:t>
            </a:r>
          </a:p>
          <a:p>
            <a:pPr lvl="1">
              <a:buFont typeface="Wingdings" panose="05000000000000000000" pitchFamily="2" charset="2"/>
              <a:buChar char="§"/>
            </a:pPr>
            <a:r>
              <a:rPr lang="en-US" altLang="en-US" sz="2000" dirty="0"/>
              <a:t>Entertainment activities</a:t>
            </a:r>
          </a:p>
          <a:p>
            <a:pPr lvl="1">
              <a:buFont typeface="Wingdings" panose="05000000000000000000" pitchFamily="2" charset="2"/>
              <a:buChar char="§"/>
            </a:pPr>
            <a:endParaRPr lang="en-US" sz="2000" dirty="0"/>
          </a:p>
          <a:p>
            <a:pPr marL="457200" lvl="1" indent="-457200">
              <a:buNone/>
            </a:pPr>
            <a:r>
              <a:rPr lang="en-US" sz="1600" b="1" u="sng" dirty="0"/>
              <a:t>Resource</a:t>
            </a:r>
            <a:r>
              <a:rPr lang="en-US" sz="1600" u="sng" dirty="0"/>
              <a:t>:</a:t>
            </a:r>
            <a:r>
              <a:rPr lang="en-US" sz="1600" dirty="0"/>
              <a:t> Refer to the </a:t>
            </a:r>
            <a:r>
              <a:rPr lang="en-US" sz="1600" dirty="0">
                <a:hlinkClick r:id="rId3"/>
              </a:rPr>
              <a:t>FPS: Sensitive Expenses </a:t>
            </a:r>
            <a:r>
              <a:rPr lang="en-US" sz="1600" dirty="0"/>
              <a:t>policy full details.</a:t>
            </a:r>
          </a:p>
          <a:p>
            <a:pPr marL="457200" lvl="1" indent="0">
              <a:buNone/>
            </a:pPr>
            <a:endParaRPr lang="en-US" sz="2000" dirty="0"/>
          </a:p>
        </p:txBody>
      </p:sp>
      <p:grpSp>
        <p:nvGrpSpPr>
          <p:cNvPr id="38" name="Group 37">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39" name="Freeform: Shape 38">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Graphic 4" descr="Money with solid fill">
            <a:extLst>
              <a:ext uri="{FF2B5EF4-FFF2-40B4-BE49-F238E27FC236}">
                <a16:creationId xmlns:a16="http://schemas.microsoft.com/office/drawing/2014/main" id="{9A5C66B4-030D-2B47-DACD-8D5F37B18AD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08392" y="1819656"/>
            <a:ext cx="4142232" cy="4142232"/>
          </a:xfrm>
          <a:prstGeom prst="rect">
            <a:avLst/>
          </a:prstGeom>
        </p:spPr>
      </p:pic>
    </p:spTree>
    <p:extLst>
      <p:ext uri="{BB962C8B-B14F-4D97-AF65-F5344CB8AC3E}">
        <p14:creationId xmlns:p14="http://schemas.microsoft.com/office/powerpoint/2010/main" val="1251318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845A0EE-C4C8-4AE1-B3C6-1261368AC0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8940E4B4-EE97-FDAF-631E-00BAC586453A}"/>
              </a:ext>
            </a:extLst>
          </p:cNvPr>
          <p:cNvSpPr txBox="1">
            <a:spLocks/>
          </p:cNvSpPr>
          <p:nvPr/>
        </p:nvSpPr>
        <p:spPr>
          <a:xfrm>
            <a:off x="5618295" y="2357234"/>
            <a:ext cx="3131574" cy="22720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vert="horz" wrap="square"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b="1" u="sng" dirty="0">
                <a:solidFill>
                  <a:schemeClr val="bg1">
                    <a:lumMod val="95000"/>
                  </a:schemeClr>
                </a:solidFill>
              </a:rPr>
              <a:t>Permitted Uses:</a:t>
            </a:r>
          </a:p>
          <a:p>
            <a:r>
              <a:rPr lang="en-US" sz="1800" dirty="0">
                <a:solidFill>
                  <a:schemeClr val="bg1">
                    <a:lumMod val="95000"/>
                  </a:schemeClr>
                </a:solidFill>
              </a:rPr>
              <a:t>Study Subject Compensation</a:t>
            </a:r>
          </a:p>
          <a:p>
            <a:r>
              <a:rPr lang="en-US" sz="1800" dirty="0">
                <a:solidFill>
                  <a:schemeClr val="bg1">
                    <a:lumMod val="95000"/>
                  </a:schemeClr>
                </a:solidFill>
              </a:rPr>
              <a:t>Survey Incentives</a:t>
            </a:r>
          </a:p>
          <a:p>
            <a:r>
              <a:rPr lang="en-US" sz="1800" dirty="0">
                <a:solidFill>
                  <a:schemeClr val="bg1">
                    <a:lumMod val="95000"/>
                  </a:schemeClr>
                </a:solidFill>
              </a:rPr>
              <a:t>Recognition</a:t>
            </a:r>
          </a:p>
          <a:p>
            <a:r>
              <a:rPr lang="en-US" sz="1800" dirty="0">
                <a:solidFill>
                  <a:schemeClr val="bg1">
                    <a:lumMod val="95000"/>
                  </a:schemeClr>
                </a:solidFill>
              </a:rPr>
              <a:t>Honoraria </a:t>
            </a:r>
          </a:p>
        </p:txBody>
      </p:sp>
      <p:sp>
        <p:nvSpPr>
          <p:cNvPr id="8" name="TextBox 7">
            <a:extLst>
              <a:ext uri="{FF2B5EF4-FFF2-40B4-BE49-F238E27FC236}">
                <a16:creationId xmlns:a16="http://schemas.microsoft.com/office/drawing/2014/main" id="{5CDAD4C2-374A-E7A9-52A6-B4CF7B7C5652}"/>
              </a:ext>
            </a:extLst>
          </p:cNvPr>
          <p:cNvSpPr txBox="1"/>
          <p:nvPr/>
        </p:nvSpPr>
        <p:spPr>
          <a:xfrm>
            <a:off x="5919334" y="779536"/>
            <a:ext cx="5751242" cy="1370935"/>
          </a:xfrm>
          <a:prstGeom prst="rect">
            <a:avLst/>
          </a:prstGeom>
          <a:noFill/>
        </p:spPr>
        <p:txBody>
          <a:bodyPr wrap="square" rtlCol="0" anchor="t">
            <a:normAutofit/>
          </a:bodyPr>
          <a:lstStyle/>
          <a:p>
            <a:pPr algn="ctr">
              <a:lnSpc>
                <a:spcPct val="90000"/>
              </a:lnSpc>
              <a:spcAft>
                <a:spcPts val="600"/>
              </a:spcAft>
            </a:pPr>
            <a:r>
              <a:rPr lang="en-US" b="1" dirty="0">
                <a:solidFill>
                  <a:schemeClr val="accent1">
                    <a:lumMod val="75000"/>
                  </a:schemeClr>
                </a:solidFill>
              </a:rPr>
              <a:t>The purchase of gift cards </a:t>
            </a:r>
            <a:r>
              <a:rPr lang="en-US" b="1" u="sng" dirty="0">
                <a:solidFill>
                  <a:schemeClr val="accent1">
                    <a:lumMod val="75000"/>
                  </a:schemeClr>
                </a:solidFill>
              </a:rPr>
              <a:t>must be preapproved </a:t>
            </a:r>
            <a:r>
              <a:rPr lang="en-US" b="1" dirty="0">
                <a:solidFill>
                  <a:schemeClr val="accent1">
                    <a:lumMod val="75000"/>
                  </a:schemeClr>
                </a:solidFill>
              </a:rPr>
              <a:t>by Fiscal Compliance. </a:t>
            </a:r>
          </a:p>
          <a:p>
            <a:pPr algn="ctr">
              <a:lnSpc>
                <a:spcPct val="90000"/>
              </a:lnSpc>
              <a:spcAft>
                <a:spcPts val="600"/>
              </a:spcAft>
            </a:pPr>
            <a:br>
              <a:rPr lang="en-US" dirty="0"/>
            </a:br>
            <a:r>
              <a:rPr lang="en-US" b="1" dirty="0"/>
              <a:t>Contact Fiscal Compliance at </a:t>
            </a:r>
            <a:r>
              <a:rPr lang="en-US" b="1" dirty="0">
                <a:hlinkClick r:id="rId2"/>
              </a:rPr>
              <a:t>PCGC@ucdenver.edu</a:t>
            </a:r>
            <a:endParaRPr lang="en-US" dirty="0"/>
          </a:p>
        </p:txBody>
      </p:sp>
      <p:sp>
        <p:nvSpPr>
          <p:cNvPr id="9" name="TextBox 8">
            <a:extLst>
              <a:ext uri="{FF2B5EF4-FFF2-40B4-BE49-F238E27FC236}">
                <a16:creationId xmlns:a16="http://schemas.microsoft.com/office/drawing/2014/main" id="{1F7F5564-E643-83DB-F083-F4103C56116C}"/>
              </a:ext>
            </a:extLst>
          </p:cNvPr>
          <p:cNvSpPr txBox="1"/>
          <p:nvPr/>
        </p:nvSpPr>
        <p:spPr>
          <a:xfrm>
            <a:off x="5643716" y="4887064"/>
            <a:ext cx="6387474" cy="1768260"/>
          </a:xfrm>
          <a:prstGeom prst="rect">
            <a:avLst/>
          </a:prstGeom>
          <a:noFill/>
        </p:spPr>
        <p:txBody>
          <a:bodyPr wrap="square" rtlCol="0" anchor="t">
            <a:normAutofit/>
          </a:bodyPr>
          <a:lstStyle/>
          <a:p>
            <a:pPr>
              <a:lnSpc>
                <a:spcPct val="90000"/>
              </a:lnSpc>
              <a:spcAft>
                <a:spcPts val="600"/>
              </a:spcAft>
            </a:pPr>
            <a:r>
              <a:rPr lang="en-US" b="1" u="sng" dirty="0"/>
              <a:t>Training Requirement</a:t>
            </a:r>
            <a:r>
              <a:rPr lang="en-US" b="1" dirty="0"/>
              <a:t>: </a:t>
            </a:r>
            <a:r>
              <a:rPr lang="en-US" dirty="0"/>
              <a:t>All new custodians are required to complete the online Skillsoft training </a:t>
            </a:r>
            <a:r>
              <a:rPr lang="en-US" b="1" dirty="0"/>
              <a:t>U00224 CU: Custodian Responsibilities – Gift Cards, Petty Cash, and Change Funds</a:t>
            </a:r>
            <a:r>
              <a:rPr lang="en-US" dirty="0"/>
              <a:t>. </a:t>
            </a:r>
          </a:p>
          <a:p>
            <a:pPr>
              <a:lnSpc>
                <a:spcPct val="90000"/>
              </a:lnSpc>
              <a:spcAft>
                <a:spcPts val="600"/>
              </a:spcAft>
            </a:pPr>
            <a:endParaRPr lang="en-US" dirty="0"/>
          </a:p>
          <a:p>
            <a:pPr>
              <a:lnSpc>
                <a:spcPct val="90000"/>
              </a:lnSpc>
              <a:spcAft>
                <a:spcPts val="600"/>
              </a:spcAft>
            </a:pPr>
            <a:endParaRPr lang="en-US" dirty="0"/>
          </a:p>
        </p:txBody>
      </p:sp>
      <p:sp>
        <p:nvSpPr>
          <p:cNvPr id="10" name="TextBox 9">
            <a:extLst>
              <a:ext uri="{FF2B5EF4-FFF2-40B4-BE49-F238E27FC236}">
                <a16:creationId xmlns:a16="http://schemas.microsoft.com/office/drawing/2014/main" id="{97A9A27F-ACA7-81A8-DA4A-4867471F016C}"/>
              </a:ext>
            </a:extLst>
          </p:cNvPr>
          <p:cNvSpPr txBox="1"/>
          <p:nvPr/>
        </p:nvSpPr>
        <p:spPr>
          <a:xfrm>
            <a:off x="5643716" y="5958116"/>
            <a:ext cx="6302478" cy="599767"/>
          </a:xfrm>
          <a:prstGeom prst="rect">
            <a:avLst/>
          </a:prstGeom>
          <a:noFill/>
        </p:spPr>
        <p:txBody>
          <a:bodyPr wrap="square" rtlCol="0" anchor="t">
            <a:normAutofit fontScale="92500" lnSpcReduction="10000"/>
          </a:bodyPr>
          <a:lstStyle/>
          <a:p>
            <a:pPr>
              <a:lnSpc>
                <a:spcPct val="90000"/>
              </a:lnSpc>
              <a:spcAft>
                <a:spcPts val="600"/>
              </a:spcAft>
            </a:pPr>
            <a:endParaRPr lang="en-US" b="1" u="sng" dirty="0"/>
          </a:p>
          <a:p>
            <a:pPr>
              <a:lnSpc>
                <a:spcPct val="90000"/>
              </a:lnSpc>
              <a:spcAft>
                <a:spcPts val="600"/>
              </a:spcAft>
            </a:pPr>
            <a:r>
              <a:rPr lang="en-US" b="1" u="sng" dirty="0"/>
              <a:t>Resource</a:t>
            </a:r>
            <a:r>
              <a:rPr lang="en-US" u="sng" dirty="0"/>
              <a:t>:</a:t>
            </a:r>
            <a:r>
              <a:rPr lang="en-US" dirty="0"/>
              <a:t> Refer to the </a:t>
            </a:r>
            <a:r>
              <a:rPr lang="en-US" dirty="0">
                <a:hlinkClick r:id="rId3"/>
              </a:rPr>
              <a:t>FPS: Gift Cards </a:t>
            </a:r>
            <a:r>
              <a:rPr lang="en-US" dirty="0"/>
              <a:t>policy full details.</a:t>
            </a:r>
          </a:p>
        </p:txBody>
      </p:sp>
      <p:sp>
        <p:nvSpPr>
          <p:cNvPr id="11" name="Rectangle 10">
            <a:extLst>
              <a:ext uri="{FF2B5EF4-FFF2-40B4-BE49-F238E27FC236}">
                <a16:creationId xmlns:a16="http://schemas.microsoft.com/office/drawing/2014/main" id="{A9B59BEF-8304-64D0-C5A7-D7E0318EEDDB}"/>
              </a:ext>
            </a:extLst>
          </p:cNvPr>
          <p:cNvSpPr/>
          <p:nvPr/>
        </p:nvSpPr>
        <p:spPr>
          <a:xfrm>
            <a:off x="8899616" y="2347403"/>
            <a:ext cx="3131574" cy="228187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D33FA2-B464-7434-A94A-C39357524443}"/>
              </a:ext>
            </a:extLst>
          </p:cNvPr>
          <p:cNvSpPr>
            <a:spLocks noGrp="1"/>
          </p:cNvSpPr>
          <p:nvPr>
            <p:ph type="title"/>
          </p:nvPr>
        </p:nvSpPr>
        <p:spPr>
          <a:xfrm>
            <a:off x="621629" y="639592"/>
            <a:ext cx="4225290" cy="5578816"/>
          </a:xfrm>
        </p:spPr>
        <p:txBody>
          <a:bodyPr vert="horz" lIns="91440" tIns="45720" rIns="91440" bIns="45720" rtlCol="0" anchor="ctr">
            <a:normAutofit/>
          </a:bodyPr>
          <a:lstStyle/>
          <a:p>
            <a:pPr algn="ctr"/>
            <a:r>
              <a:rPr lang="en-US" b="1" kern="1200" dirty="0">
                <a:solidFill>
                  <a:srgbClr val="FFFFFF"/>
                </a:solidFill>
                <a:latin typeface="+mj-lt"/>
                <a:ea typeface="+mj-ea"/>
                <a:cs typeface="+mj-cs"/>
              </a:rPr>
              <a:t>Gift Cards</a:t>
            </a:r>
          </a:p>
        </p:txBody>
      </p:sp>
      <p:sp>
        <p:nvSpPr>
          <p:cNvPr id="6" name="Content Placeholder 5">
            <a:extLst>
              <a:ext uri="{FF2B5EF4-FFF2-40B4-BE49-F238E27FC236}">
                <a16:creationId xmlns:a16="http://schemas.microsoft.com/office/drawing/2014/main" id="{6CF97E9C-CD50-1C8A-1D29-44F33F771FF5}"/>
              </a:ext>
            </a:extLst>
          </p:cNvPr>
          <p:cNvSpPr txBox="1">
            <a:spLocks/>
          </p:cNvSpPr>
          <p:nvPr/>
        </p:nvSpPr>
        <p:spPr>
          <a:xfrm>
            <a:off x="8899616" y="2384462"/>
            <a:ext cx="3131574" cy="2089076"/>
          </a:xfrm>
          <a:prstGeom prst="rect">
            <a:avLst/>
          </a:prstGeom>
        </p:spPr>
        <p:txBody>
          <a:bodyPr wrap="square"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u="sng" dirty="0">
                <a:solidFill>
                  <a:schemeClr val="bg1">
                    <a:lumMod val="95000"/>
                  </a:schemeClr>
                </a:solidFill>
              </a:rPr>
              <a:t>Prohibited Uses:</a:t>
            </a:r>
          </a:p>
          <a:p>
            <a:r>
              <a:rPr lang="en-US" sz="1800" dirty="0">
                <a:solidFill>
                  <a:schemeClr val="bg1">
                    <a:lumMod val="95000"/>
                  </a:schemeClr>
                </a:solidFill>
              </a:rPr>
              <a:t>Student Academic Awards (Financial Aid Office)</a:t>
            </a:r>
          </a:p>
          <a:p>
            <a:r>
              <a:rPr lang="en-US" sz="1800" dirty="0">
                <a:solidFill>
                  <a:schemeClr val="bg1">
                    <a:lumMod val="95000"/>
                  </a:schemeClr>
                </a:solidFill>
              </a:rPr>
              <a:t>Payments/Awards to non-US persons (IRS Withholding)</a:t>
            </a:r>
          </a:p>
        </p:txBody>
      </p:sp>
    </p:spTree>
    <p:extLst>
      <p:ext uri="{BB962C8B-B14F-4D97-AF65-F5344CB8AC3E}">
        <p14:creationId xmlns:p14="http://schemas.microsoft.com/office/powerpoint/2010/main" val="2585989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DB4AC9-52F4-0FA1-8AA1-E2056806D5B4}"/>
              </a:ext>
            </a:extLst>
          </p:cNvPr>
          <p:cNvSpPr>
            <a:spLocks noGrp="1"/>
          </p:cNvSpPr>
          <p:nvPr>
            <p:ph type="title"/>
          </p:nvPr>
        </p:nvSpPr>
        <p:spPr>
          <a:xfrm>
            <a:off x="838200" y="557188"/>
            <a:ext cx="10515600" cy="1133499"/>
          </a:xfrm>
        </p:spPr>
        <p:txBody>
          <a:bodyPr>
            <a:normAutofit/>
          </a:bodyPr>
          <a:lstStyle/>
          <a:p>
            <a:pPr algn="ctr"/>
            <a:r>
              <a:rPr lang="en-US" sz="5200" b="1" dirty="0"/>
              <a:t>Study Subject Payments</a:t>
            </a:r>
          </a:p>
        </p:txBody>
      </p:sp>
      <p:graphicFrame>
        <p:nvGraphicFramePr>
          <p:cNvPr id="12" name="Content Placeholder 2">
            <a:extLst>
              <a:ext uri="{FF2B5EF4-FFF2-40B4-BE49-F238E27FC236}">
                <a16:creationId xmlns:a16="http://schemas.microsoft.com/office/drawing/2014/main" id="{C5EC7089-117F-7863-D642-2D2BA0613347}"/>
              </a:ext>
            </a:extLst>
          </p:cNvPr>
          <p:cNvGraphicFramePr/>
          <p:nvPr>
            <p:extLst>
              <p:ext uri="{D42A27DB-BD31-4B8C-83A1-F6EECF244321}">
                <p14:modId xmlns:p14="http://schemas.microsoft.com/office/powerpoint/2010/main" val="402859029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151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4B6C60-87B0-401A-A6C9-4D8D475441DE}"/>
              </a:ext>
            </a:extLst>
          </p:cNvPr>
          <p:cNvSpPr>
            <a:spLocks noGrp="1"/>
          </p:cNvSpPr>
          <p:nvPr>
            <p:ph type="title"/>
          </p:nvPr>
        </p:nvSpPr>
        <p:spPr>
          <a:xfrm>
            <a:off x="216310" y="586855"/>
            <a:ext cx="3451778" cy="3387497"/>
          </a:xfrm>
        </p:spPr>
        <p:txBody>
          <a:bodyPr anchor="b">
            <a:normAutofit/>
          </a:bodyPr>
          <a:lstStyle/>
          <a:p>
            <a:pPr algn="r"/>
            <a:r>
              <a:rPr lang="en-US" sz="3700" b="1" dirty="0">
                <a:solidFill>
                  <a:srgbClr val="FFFFFF"/>
                </a:solidFill>
              </a:rPr>
              <a:t>Documentation &amp; Support</a:t>
            </a:r>
          </a:p>
        </p:txBody>
      </p:sp>
      <p:sp>
        <p:nvSpPr>
          <p:cNvPr id="3" name="Content Placeholder 2">
            <a:extLst>
              <a:ext uri="{FF2B5EF4-FFF2-40B4-BE49-F238E27FC236}">
                <a16:creationId xmlns:a16="http://schemas.microsoft.com/office/drawing/2014/main" id="{42A90606-E484-D566-B026-2B2770A34612}"/>
              </a:ext>
            </a:extLst>
          </p:cNvPr>
          <p:cNvSpPr>
            <a:spLocks noGrp="1"/>
          </p:cNvSpPr>
          <p:nvPr>
            <p:ph idx="1"/>
          </p:nvPr>
        </p:nvSpPr>
        <p:spPr>
          <a:xfrm>
            <a:off x="4504548" y="344129"/>
            <a:ext cx="7549799" cy="6400799"/>
          </a:xfrm>
        </p:spPr>
        <p:txBody>
          <a:bodyPr anchor="ctr">
            <a:normAutofit/>
          </a:bodyPr>
          <a:lstStyle/>
          <a:p>
            <a:pPr marL="0" indent="0">
              <a:buNone/>
            </a:pPr>
            <a:r>
              <a:rPr lang="en-US" sz="1800" b="1" dirty="0">
                <a:solidFill>
                  <a:schemeClr val="accent1">
                    <a:lumMod val="75000"/>
                  </a:schemeClr>
                </a:solidFill>
                <a:latin typeface="+mj-lt"/>
                <a:ea typeface="Roboto" panose="02000000000000000000" pitchFamily="2" charset="0"/>
                <a:cs typeface="Roboto" panose="02000000000000000000" pitchFamily="2" charset="0"/>
              </a:rPr>
              <a:t>Business Purpose </a:t>
            </a:r>
            <a:r>
              <a:rPr lang="en-US" sz="1800" dirty="0">
                <a:latin typeface="+mj-lt"/>
                <a:ea typeface="Roboto" panose="02000000000000000000" pitchFamily="2" charset="0"/>
                <a:cs typeface="Roboto" panose="02000000000000000000" pitchFamily="2" charset="0"/>
              </a:rPr>
              <a:t>-</a:t>
            </a:r>
            <a:r>
              <a:rPr lang="en-US" sz="700" dirty="0">
                <a:latin typeface="+mj-lt"/>
                <a:ea typeface="Roboto" panose="02000000000000000000" pitchFamily="2" charset="0"/>
                <a:cs typeface="Roboto" panose="02000000000000000000" pitchFamily="2" charset="0"/>
              </a:rPr>
              <a:t> </a:t>
            </a:r>
            <a:r>
              <a:rPr lang="en-US" sz="1800" dirty="0">
                <a:latin typeface="+mj-lt"/>
                <a:ea typeface="Roboto" panose="02000000000000000000" pitchFamily="2" charset="0"/>
                <a:cs typeface="Roboto" panose="02000000000000000000" pitchFamily="2" charset="0"/>
              </a:rPr>
              <a:t>Does the purpose/justification explain the </a:t>
            </a:r>
            <a:r>
              <a:rPr lang="en-US" sz="1800" u="sng" dirty="0">
                <a:latin typeface="+mj-lt"/>
                <a:ea typeface="Roboto" panose="02000000000000000000" pitchFamily="2" charset="0"/>
                <a:cs typeface="Roboto" panose="02000000000000000000" pitchFamily="2" charset="0"/>
              </a:rPr>
              <a:t>Who, What, Why, When, Where, and How? </a:t>
            </a:r>
          </a:p>
          <a:p>
            <a:pPr marL="0" indent="0">
              <a:buNone/>
            </a:pPr>
            <a:endParaRPr lang="en-US" sz="1000" b="1" dirty="0">
              <a:solidFill>
                <a:schemeClr val="accent1">
                  <a:lumMod val="75000"/>
                </a:schemeClr>
              </a:solidFill>
              <a:latin typeface="+mj-lt"/>
              <a:ea typeface="Roboto" panose="02000000000000000000" pitchFamily="2" charset="0"/>
              <a:cs typeface="Roboto" panose="02000000000000000000" pitchFamily="2" charset="0"/>
            </a:endParaRPr>
          </a:p>
          <a:p>
            <a:pPr marL="0" indent="0">
              <a:buNone/>
            </a:pPr>
            <a:r>
              <a:rPr lang="en-US" sz="1800" b="1" dirty="0">
                <a:solidFill>
                  <a:schemeClr val="accent1">
                    <a:lumMod val="75000"/>
                  </a:schemeClr>
                </a:solidFill>
                <a:latin typeface="+mj-lt"/>
                <a:ea typeface="Roboto" panose="02000000000000000000" pitchFamily="2" charset="0"/>
                <a:cs typeface="Roboto" panose="02000000000000000000" pitchFamily="2" charset="0"/>
              </a:rPr>
              <a:t>Supporting documentation </a:t>
            </a:r>
            <a:r>
              <a:rPr lang="en-US" sz="1800" dirty="0">
                <a:latin typeface="+mj-lt"/>
                <a:ea typeface="Roboto" panose="02000000000000000000" pitchFamily="2" charset="0"/>
                <a:cs typeface="Roboto" panose="02000000000000000000" pitchFamily="2" charset="0"/>
              </a:rPr>
              <a:t>should </a:t>
            </a:r>
            <a:r>
              <a:rPr lang="en-US" sz="1800" u="sng" dirty="0">
                <a:latin typeface="+mj-lt"/>
                <a:ea typeface="Roboto" panose="02000000000000000000" pitchFamily="2" charset="0"/>
                <a:cs typeface="Roboto" panose="02000000000000000000" pitchFamily="2" charset="0"/>
              </a:rPr>
              <a:t>substantiate the business purpose of the expenditure</a:t>
            </a:r>
            <a:r>
              <a:rPr lang="en-US" sz="1800" dirty="0">
                <a:latin typeface="+mj-lt"/>
                <a:ea typeface="Roboto" panose="02000000000000000000" pitchFamily="2" charset="0"/>
                <a:cs typeface="Roboto" panose="02000000000000000000" pitchFamily="2" charset="0"/>
              </a:rPr>
              <a:t>. Source documentation </a:t>
            </a:r>
            <a:r>
              <a:rPr lang="en-US" sz="1800" u="sng" dirty="0">
                <a:latin typeface="+mj-lt"/>
                <a:ea typeface="Roboto" panose="02000000000000000000" pitchFamily="2" charset="0"/>
                <a:cs typeface="Roboto" panose="02000000000000000000" pitchFamily="2" charset="0"/>
              </a:rPr>
              <a:t>must</a:t>
            </a:r>
            <a:r>
              <a:rPr lang="en-US" sz="1800" dirty="0">
                <a:latin typeface="+mj-lt"/>
                <a:ea typeface="Roboto" panose="02000000000000000000" pitchFamily="2" charset="0"/>
                <a:cs typeface="Roboto" panose="02000000000000000000" pitchFamily="2" charset="0"/>
              </a:rPr>
              <a:t> include:</a:t>
            </a:r>
          </a:p>
          <a:p>
            <a:pPr marL="633413" lvl="1" indent="-285750">
              <a:spcBef>
                <a:spcPts val="1000"/>
              </a:spcBef>
              <a:buSzPts val="1800"/>
              <a:buFont typeface="Wingdings" panose="05000000000000000000" pitchFamily="2" charset="2"/>
              <a:buChar char="§"/>
            </a:pPr>
            <a:r>
              <a:rPr lang="en-US" sz="1800" dirty="0">
                <a:latin typeface="+mj-lt"/>
                <a:ea typeface="Roboto" panose="02000000000000000000" pitchFamily="2" charset="0"/>
                <a:cs typeface="Roboto" panose="02000000000000000000" pitchFamily="2" charset="0"/>
              </a:rPr>
              <a:t>Vendor Identification (Merchant Name)</a:t>
            </a:r>
          </a:p>
          <a:p>
            <a:pPr marL="633413" lvl="1" indent="-285750">
              <a:spcBef>
                <a:spcPts val="1000"/>
              </a:spcBef>
              <a:buSzPts val="1800"/>
              <a:buFont typeface="Wingdings" panose="05000000000000000000" pitchFamily="2" charset="2"/>
              <a:buChar char="§"/>
            </a:pPr>
            <a:r>
              <a:rPr lang="en-US" sz="1800" dirty="0">
                <a:latin typeface="+mj-lt"/>
                <a:ea typeface="Roboto" panose="02000000000000000000" pitchFamily="2" charset="0"/>
                <a:cs typeface="Roboto" panose="02000000000000000000" pitchFamily="2" charset="0"/>
              </a:rPr>
              <a:t>Date of Purchase</a:t>
            </a:r>
          </a:p>
          <a:p>
            <a:pPr marL="633413" lvl="1" indent="-285750">
              <a:spcBef>
                <a:spcPts val="1000"/>
              </a:spcBef>
              <a:buSzPts val="1800"/>
              <a:buFont typeface="Wingdings" panose="05000000000000000000" pitchFamily="2" charset="2"/>
              <a:buChar char="§"/>
            </a:pPr>
            <a:r>
              <a:rPr lang="en-US" sz="1800" dirty="0">
                <a:latin typeface="+mj-lt"/>
                <a:ea typeface="Roboto" panose="02000000000000000000" pitchFamily="2" charset="0"/>
                <a:cs typeface="Roboto" panose="02000000000000000000" pitchFamily="2" charset="0"/>
              </a:rPr>
              <a:t>Description &amp; Quantity of each item(s) purchased (Itemized)</a:t>
            </a:r>
          </a:p>
          <a:p>
            <a:pPr marL="633413" lvl="1" indent="-285750">
              <a:spcBef>
                <a:spcPts val="1000"/>
              </a:spcBef>
              <a:buSzPts val="1800"/>
              <a:buFont typeface="Wingdings" panose="05000000000000000000" pitchFamily="2" charset="2"/>
              <a:buChar char="§"/>
            </a:pPr>
            <a:r>
              <a:rPr lang="en-US" sz="1800" dirty="0">
                <a:latin typeface="+mj-lt"/>
                <a:ea typeface="Roboto" panose="02000000000000000000" pitchFamily="2" charset="0"/>
                <a:cs typeface="Roboto" panose="02000000000000000000" pitchFamily="2" charset="0"/>
              </a:rPr>
              <a:t>Cost per item(s) (if available)</a:t>
            </a:r>
          </a:p>
          <a:p>
            <a:pPr marL="633413" lvl="1" indent="-285750">
              <a:spcBef>
                <a:spcPts val="1000"/>
              </a:spcBef>
              <a:buSzPts val="1800"/>
              <a:buFont typeface="Wingdings" panose="05000000000000000000" pitchFamily="2" charset="2"/>
              <a:buChar char="§"/>
            </a:pPr>
            <a:r>
              <a:rPr lang="en-US" sz="1800" dirty="0">
                <a:latin typeface="+mj-lt"/>
                <a:ea typeface="Roboto" panose="02000000000000000000" pitchFamily="2" charset="0"/>
                <a:cs typeface="Roboto" panose="02000000000000000000" pitchFamily="2" charset="0"/>
              </a:rPr>
              <a:t>Total cost per item(s)</a:t>
            </a:r>
          </a:p>
          <a:p>
            <a:pPr marL="633413" lvl="1" indent="-285750">
              <a:spcBef>
                <a:spcPts val="1000"/>
              </a:spcBef>
              <a:buSzPts val="1800"/>
              <a:buFont typeface="Wingdings" panose="05000000000000000000" pitchFamily="2" charset="2"/>
              <a:buChar char="§"/>
            </a:pPr>
            <a:r>
              <a:rPr lang="en-US" sz="1800" dirty="0">
                <a:latin typeface="+mj-lt"/>
                <a:ea typeface="Roboto" panose="02000000000000000000" pitchFamily="2" charset="0"/>
                <a:cs typeface="Roboto" panose="02000000000000000000" pitchFamily="2" charset="0"/>
              </a:rPr>
              <a:t>Cardholder Name and/or Card Number Last Four Digits</a:t>
            </a:r>
          </a:p>
          <a:p>
            <a:pPr marL="633413" lvl="1" indent="-285750">
              <a:spcBef>
                <a:spcPts val="1000"/>
              </a:spcBef>
              <a:buSzPts val="1800"/>
              <a:buFont typeface="Wingdings" panose="05000000000000000000" pitchFamily="2" charset="2"/>
              <a:buChar char="§"/>
            </a:pPr>
            <a:r>
              <a:rPr lang="en-US" sz="1800" dirty="0">
                <a:latin typeface="+mj-lt"/>
                <a:ea typeface="Roboto" panose="02000000000000000000" pitchFamily="2" charset="0"/>
                <a:cs typeface="Roboto" panose="02000000000000000000" pitchFamily="2" charset="0"/>
              </a:rPr>
              <a:t>Explanation of Purchase</a:t>
            </a:r>
          </a:p>
          <a:p>
            <a:pPr marL="633413" lvl="1" indent="-285750">
              <a:spcBef>
                <a:spcPts val="1000"/>
              </a:spcBef>
              <a:buSzPts val="1800"/>
              <a:buFont typeface="Wingdings" panose="05000000000000000000" pitchFamily="2" charset="2"/>
              <a:buChar char="§"/>
            </a:pPr>
            <a:r>
              <a:rPr lang="en-US" sz="1800" dirty="0">
                <a:latin typeface="+mj-lt"/>
                <a:ea typeface="Roboto" panose="02000000000000000000" pitchFamily="2" charset="0"/>
                <a:cs typeface="Roboto" panose="02000000000000000000" pitchFamily="2" charset="0"/>
              </a:rPr>
              <a:t>Additional supporting documentation or required approvals (</a:t>
            </a:r>
            <a:r>
              <a:rPr lang="en-US" sz="1800" dirty="0" err="1">
                <a:latin typeface="+mj-lt"/>
                <a:ea typeface="Roboto" panose="02000000000000000000" pitchFamily="2" charset="0"/>
                <a:cs typeface="Roboto" panose="02000000000000000000" pitchFamily="2" charset="0"/>
              </a:rPr>
              <a:t>ie</a:t>
            </a:r>
            <a:r>
              <a:rPr lang="en-US" sz="1800" dirty="0">
                <a:latin typeface="+mj-lt"/>
                <a:ea typeface="Roboto" panose="02000000000000000000" pitchFamily="2" charset="0"/>
                <a:cs typeface="Roboto" panose="02000000000000000000" pitchFamily="2" charset="0"/>
              </a:rPr>
              <a:t>. Alcohol Authorization Form, Conference Itinerary, Attendee List, Sponsor Approval)</a:t>
            </a:r>
          </a:p>
          <a:p>
            <a:pPr marL="633413" lvl="1" indent="-285750">
              <a:spcBef>
                <a:spcPts val="1000"/>
              </a:spcBef>
              <a:buSzPts val="1800"/>
              <a:buFont typeface="Wingdings" panose="05000000000000000000" pitchFamily="2" charset="2"/>
              <a:buChar char="§"/>
            </a:pPr>
            <a:r>
              <a:rPr lang="en-US" sz="1800" dirty="0">
                <a:latin typeface="+mj-lt"/>
                <a:ea typeface="Roboto" panose="02000000000000000000" pitchFamily="2" charset="0"/>
                <a:cs typeface="Roboto" panose="02000000000000000000" pitchFamily="2" charset="0"/>
              </a:rPr>
              <a:t>Sponsored Project/Gift Funds require information on how the purchase complies with funding source. </a:t>
            </a:r>
          </a:p>
          <a:p>
            <a:endParaRPr lang="en-US" sz="1700" dirty="0"/>
          </a:p>
        </p:txBody>
      </p:sp>
    </p:spTree>
    <p:extLst>
      <p:ext uri="{BB962C8B-B14F-4D97-AF65-F5344CB8AC3E}">
        <p14:creationId xmlns:p14="http://schemas.microsoft.com/office/powerpoint/2010/main" val="3705361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B66D7F65-E9B6-4775-8355-D095CC73C1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3B5FED-1EE3-D478-AE6D-14F991818890}"/>
              </a:ext>
            </a:extLst>
          </p:cNvPr>
          <p:cNvSpPr>
            <a:spLocks noGrp="1"/>
          </p:cNvSpPr>
          <p:nvPr>
            <p:ph type="title"/>
          </p:nvPr>
        </p:nvSpPr>
        <p:spPr>
          <a:xfrm>
            <a:off x="271157" y="423272"/>
            <a:ext cx="6893213" cy="780988"/>
          </a:xfrm>
        </p:spPr>
        <p:txBody>
          <a:bodyPr anchor="b">
            <a:normAutofit fontScale="90000"/>
          </a:bodyPr>
          <a:lstStyle/>
          <a:p>
            <a:r>
              <a:rPr kumimoji="0" lang="en-US" sz="4000" b="1" i="0" u="none" strike="noStrike" kern="0" cap="none" spc="0" normalizeH="0" baseline="0" noProof="0" dirty="0">
                <a:ln>
                  <a:noFill/>
                </a:ln>
                <a:effectLst/>
                <a:uLnTx/>
                <a:uFillTx/>
                <a:cs typeface="Arial"/>
                <a:sym typeface="Arial"/>
              </a:rPr>
              <a:t>Inadvertent Personal Purchases</a:t>
            </a:r>
            <a:endParaRPr lang="en-US" sz="4000" dirty="0"/>
          </a:p>
        </p:txBody>
      </p:sp>
      <p:sp>
        <p:nvSpPr>
          <p:cNvPr id="3" name="Content Placeholder 2">
            <a:extLst>
              <a:ext uri="{FF2B5EF4-FFF2-40B4-BE49-F238E27FC236}">
                <a16:creationId xmlns:a16="http://schemas.microsoft.com/office/drawing/2014/main" id="{B91B65DD-5BAE-88F1-0C7B-D9A0AD646BBE}"/>
              </a:ext>
            </a:extLst>
          </p:cNvPr>
          <p:cNvSpPr>
            <a:spLocks noGrp="1"/>
          </p:cNvSpPr>
          <p:nvPr>
            <p:ph idx="1"/>
          </p:nvPr>
        </p:nvSpPr>
        <p:spPr>
          <a:xfrm>
            <a:off x="271158" y="1467274"/>
            <a:ext cx="7038501" cy="4316071"/>
          </a:xfrm>
        </p:spPr>
        <p:txBody>
          <a:bodyPr>
            <a:normAutofit/>
          </a:bodyPr>
          <a:lstStyle/>
          <a:p>
            <a:pPr lvl="1">
              <a:spcBef>
                <a:spcPts val="1200"/>
              </a:spcBef>
              <a:buSzPts val="1800"/>
              <a:buFont typeface="Wingdings" panose="05000000000000000000" pitchFamily="2" charset="2"/>
              <a:buChar char="§"/>
            </a:pPr>
            <a:r>
              <a:rPr lang="en-US" sz="2000" dirty="0">
                <a:latin typeface="+mj-lt"/>
                <a:ea typeface="Roboto" panose="02000000000000000000" pitchFamily="2" charset="0"/>
                <a:cs typeface="Roboto" panose="02000000000000000000" pitchFamily="2" charset="0"/>
              </a:rPr>
              <a:t>Cardholder should ask the supplier to credit the P-Card and charge their personal card instead. </a:t>
            </a:r>
          </a:p>
          <a:p>
            <a:pPr lvl="1">
              <a:spcBef>
                <a:spcPts val="1200"/>
              </a:spcBef>
              <a:buSzPts val="1800"/>
              <a:buFont typeface="Wingdings" panose="05000000000000000000" pitchFamily="2" charset="2"/>
              <a:buChar char="§"/>
            </a:pPr>
            <a:r>
              <a:rPr lang="en-US" sz="2000" dirty="0">
                <a:latin typeface="+mj-lt"/>
                <a:ea typeface="Roboto" panose="02000000000000000000" pitchFamily="2" charset="0"/>
                <a:cs typeface="Roboto" panose="02000000000000000000" pitchFamily="2" charset="0"/>
              </a:rPr>
              <a:t>If </a:t>
            </a:r>
            <a:r>
              <a:rPr lang="en-US" sz="2000" b="1" dirty="0">
                <a:solidFill>
                  <a:srgbClr val="002060"/>
                </a:solidFill>
                <a:latin typeface="+mj-lt"/>
                <a:ea typeface="Roboto" panose="02000000000000000000" pitchFamily="2" charset="0"/>
                <a:cs typeface="Roboto" panose="02000000000000000000" pitchFamily="2" charset="0"/>
              </a:rPr>
              <a:t>supplier issues credit </a:t>
            </a:r>
            <a:r>
              <a:rPr lang="en-US" sz="2000" dirty="0">
                <a:latin typeface="+mj-lt"/>
                <a:ea typeface="Roboto" panose="02000000000000000000" pitchFamily="2" charset="0"/>
                <a:cs typeface="Roboto" panose="02000000000000000000" pitchFamily="2" charset="0"/>
              </a:rPr>
              <a:t>and charges Employee’s personal credit card, cardholder must submit original expense as well as credit.</a:t>
            </a:r>
          </a:p>
          <a:p>
            <a:pPr lvl="1">
              <a:spcBef>
                <a:spcPts val="1200"/>
              </a:spcBef>
              <a:buSzPts val="1800"/>
              <a:buFont typeface="Wingdings" panose="05000000000000000000" pitchFamily="2" charset="2"/>
              <a:buChar char="§"/>
            </a:pPr>
            <a:r>
              <a:rPr lang="en-US" sz="2000" dirty="0">
                <a:latin typeface="+mj-lt"/>
                <a:ea typeface="Roboto" panose="02000000000000000000" pitchFamily="2" charset="0"/>
                <a:cs typeface="Roboto" panose="02000000000000000000" pitchFamily="2" charset="0"/>
              </a:rPr>
              <a:t>If </a:t>
            </a:r>
            <a:r>
              <a:rPr lang="en-US" sz="2000" b="1" dirty="0">
                <a:solidFill>
                  <a:srgbClr val="002060"/>
                </a:solidFill>
                <a:latin typeface="+mj-lt"/>
                <a:ea typeface="Roboto" panose="02000000000000000000" pitchFamily="2" charset="0"/>
                <a:cs typeface="Roboto" panose="02000000000000000000" pitchFamily="2" charset="0"/>
              </a:rPr>
              <a:t>supplier is unwilling to credit</a:t>
            </a:r>
            <a:r>
              <a:rPr lang="en-US" sz="2000" dirty="0">
                <a:latin typeface="+mj-lt"/>
                <a:ea typeface="Roboto" panose="02000000000000000000" pitchFamily="2" charset="0"/>
                <a:cs typeface="Roboto" panose="02000000000000000000" pitchFamily="2" charset="0"/>
              </a:rPr>
              <a:t>, cardholder needs to immediately reimburse the University with a check made out to the University of Colorado. </a:t>
            </a:r>
          </a:p>
          <a:p>
            <a:pPr lvl="2">
              <a:spcBef>
                <a:spcPts val="1200"/>
              </a:spcBef>
              <a:buSzPts val="1800"/>
              <a:buFont typeface="Wingdings" panose="05000000000000000000" pitchFamily="2" charset="2"/>
              <a:buChar char="§"/>
            </a:pPr>
            <a:r>
              <a:rPr lang="en-US" dirty="0">
                <a:latin typeface="+mj-lt"/>
                <a:ea typeface="Roboto" panose="02000000000000000000" pitchFamily="2" charset="0"/>
                <a:cs typeface="Roboto" panose="02000000000000000000" pitchFamily="2" charset="0"/>
              </a:rPr>
              <a:t>Check must be deposited using a Cash Receipt form and submitted to the Bursar’s Office.</a:t>
            </a:r>
          </a:p>
          <a:p>
            <a:pPr lvl="2">
              <a:spcBef>
                <a:spcPts val="1200"/>
              </a:spcBef>
              <a:buSzPts val="1800"/>
              <a:buFont typeface="Wingdings" panose="05000000000000000000" pitchFamily="2" charset="2"/>
              <a:buChar char="§"/>
            </a:pPr>
            <a:r>
              <a:rPr lang="en-US" dirty="0">
                <a:latin typeface="+mj-lt"/>
                <a:ea typeface="Roboto" panose="02000000000000000000" pitchFamily="2" charset="0"/>
                <a:cs typeface="Roboto" panose="02000000000000000000" pitchFamily="2" charset="0"/>
              </a:rPr>
              <a:t>The Validated Cash Receipt form </a:t>
            </a:r>
            <a:r>
              <a:rPr lang="en-US" u="sng" dirty="0">
                <a:latin typeface="+mj-lt"/>
                <a:ea typeface="Roboto" panose="02000000000000000000" pitchFamily="2" charset="0"/>
                <a:cs typeface="Roboto" panose="02000000000000000000" pitchFamily="2" charset="0"/>
              </a:rPr>
              <a:t>must</a:t>
            </a:r>
            <a:r>
              <a:rPr lang="en-US" dirty="0">
                <a:latin typeface="+mj-lt"/>
                <a:ea typeface="Roboto" panose="02000000000000000000" pitchFamily="2" charset="0"/>
                <a:cs typeface="Roboto" panose="02000000000000000000" pitchFamily="2" charset="0"/>
              </a:rPr>
              <a:t> be attached with the transaction in Concur. A comment should be included to explain the situation. </a:t>
            </a:r>
            <a:endParaRPr lang="en-US" sz="1800" dirty="0">
              <a:latin typeface="+mj-lt"/>
            </a:endParaRPr>
          </a:p>
          <a:p>
            <a:endParaRPr lang="en-US" sz="1900" dirty="0"/>
          </a:p>
        </p:txBody>
      </p:sp>
      <p:pic>
        <p:nvPicPr>
          <p:cNvPr id="29" name="Picture 28" descr="A stack of bank cards">
            <a:extLst>
              <a:ext uri="{FF2B5EF4-FFF2-40B4-BE49-F238E27FC236}">
                <a16:creationId xmlns:a16="http://schemas.microsoft.com/office/drawing/2014/main" id="{ABC75121-8CEF-C97F-40AD-35AC52DE10F4}"/>
              </a:ext>
            </a:extLst>
          </p:cNvPr>
          <p:cNvPicPr>
            <a:picLocks noChangeAspect="1"/>
          </p:cNvPicPr>
          <p:nvPr/>
        </p:nvPicPr>
        <p:blipFill rotWithShape="1">
          <a:blip r:embed="rId2"/>
          <a:srcRect l="53008" r="4438"/>
          <a:stretch/>
        </p:blipFill>
        <p:spPr>
          <a:xfrm>
            <a:off x="8115300" y="-12515"/>
            <a:ext cx="4076700" cy="6418631"/>
          </a:xfrm>
          <a:prstGeom prst="rect">
            <a:avLst/>
          </a:prstGeom>
        </p:spPr>
      </p:pic>
      <p:sp>
        <p:nvSpPr>
          <p:cNvPr id="37" name="Rectangle 36">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7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7119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2178F5-FD78-80DD-8B9E-5919E38FFF74}"/>
              </a:ext>
            </a:extLst>
          </p:cNvPr>
          <p:cNvSpPr>
            <a:spLocks noGrp="1"/>
          </p:cNvSpPr>
          <p:nvPr>
            <p:ph type="title"/>
          </p:nvPr>
        </p:nvSpPr>
        <p:spPr>
          <a:xfrm>
            <a:off x="461273" y="1621764"/>
            <a:ext cx="3115265" cy="2396359"/>
          </a:xfrm>
        </p:spPr>
        <p:txBody>
          <a:bodyPr anchor="b">
            <a:normAutofit/>
          </a:bodyPr>
          <a:lstStyle/>
          <a:p>
            <a:pPr algn="ctr"/>
            <a:r>
              <a:rPr lang="en-US" sz="4000" b="1" dirty="0">
                <a:solidFill>
                  <a:srgbClr val="FFFFFF"/>
                </a:solidFill>
              </a:rPr>
              <a:t>Introductions</a:t>
            </a:r>
          </a:p>
        </p:txBody>
      </p:sp>
      <p:sp>
        <p:nvSpPr>
          <p:cNvPr id="4" name="Freeform 4">
            <a:extLst>
              <a:ext uri="{FF2B5EF4-FFF2-40B4-BE49-F238E27FC236}">
                <a16:creationId xmlns:a16="http://schemas.microsoft.com/office/drawing/2014/main" id="{3248D913-C7E8-9BE4-7CF5-7FC0DEF81AA3}"/>
              </a:ext>
            </a:extLst>
          </p:cNvPr>
          <p:cNvSpPr/>
          <p:nvPr/>
        </p:nvSpPr>
        <p:spPr>
          <a:xfrm>
            <a:off x="8991378" y="1745747"/>
            <a:ext cx="2005037" cy="2272376"/>
          </a:xfrm>
          <a:custGeom>
            <a:avLst/>
            <a:gdLst/>
            <a:ahLst/>
            <a:cxnLst/>
            <a:rect l="l" t="t" r="r" b="b"/>
            <a:pathLst>
              <a:path w="3163011" h="3584746">
                <a:moveTo>
                  <a:pt x="0" y="0"/>
                </a:moveTo>
                <a:lnTo>
                  <a:pt x="3163011" y="0"/>
                </a:lnTo>
                <a:lnTo>
                  <a:pt x="3163011" y="3584746"/>
                </a:lnTo>
                <a:lnTo>
                  <a:pt x="0" y="3584746"/>
                </a:lnTo>
                <a:lnTo>
                  <a:pt x="0" y="0"/>
                </a:lnTo>
                <a:close/>
              </a:path>
            </a:pathLst>
          </a:custGeom>
          <a:blipFill>
            <a:blip r:embed="rId2"/>
            <a:stretch>
              <a:fillRect/>
            </a:stretch>
          </a:blipFill>
        </p:spPr>
        <p:txBody>
          <a:bodyPr/>
          <a:lstStyle/>
          <a:p>
            <a:endParaRPr lang="en-US"/>
          </a:p>
        </p:txBody>
      </p:sp>
      <p:sp>
        <p:nvSpPr>
          <p:cNvPr id="5" name="Freeform 3">
            <a:extLst>
              <a:ext uri="{FF2B5EF4-FFF2-40B4-BE49-F238E27FC236}">
                <a16:creationId xmlns:a16="http://schemas.microsoft.com/office/drawing/2014/main" id="{85CC0D63-32B9-C6F3-4508-02FF2B570FAB}"/>
              </a:ext>
            </a:extLst>
          </p:cNvPr>
          <p:cNvSpPr/>
          <p:nvPr/>
        </p:nvSpPr>
        <p:spPr>
          <a:xfrm>
            <a:off x="5342917" y="1745747"/>
            <a:ext cx="2149740" cy="2272376"/>
          </a:xfrm>
          <a:custGeom>
            <a:avLst/>
            <a:gdLst/>
            <a:ahLst/>
            <a:cxnLst/>
            <a:rect l="l" t="t" r="r" b="b"/>
            <a:pathLst>
              <a:path w="3391284" h="3584746">
                <a:moveTo>
                  <a:pt x="0" y="0"/>
                </a:moveTo>
                <a:lnTo>
                  <a:pt x="3391283" y="0"/>
                </a:lnTo>
                <a:lnTo>
                  <a:pt x="3391283" y="3584747"/>
                </a:lnTo>
                <a:lnTo>
                  <a:pt x="0" y="3584747"/>
                </a:lnTo>
                <a:lnTo>
                  <a:pt x="0" y="0"/>
                </a:lnTo>
                <a:close/>
              </a:path>
            </a:pathLst>
          </a:custGeom>
          <a:blipFill>
            <a:blip r:embed="rId3"/>
            <a:stretch>
              <a:fillRect/>
            </a:stretch>
          </a:blipFill>
        </p:spPr>
        <p:txBody>
          <a:bodyPr/>
          <a:lstStyle/>
          <a:p>
            <a:endParaRPr lang="en-US"/>
          </a:p>
        </p:txBody>
      </p:sp>
      <p:sp>
        <p:nvSpPr>
          <p:cNvPr id="6" name="TextBox 8">
            <a:extLst>
              <a:ext uri="{FF2B5EF4-FFF2-40B4-BE49-F238E27FC236}">
                <a16:creationId xmlns:a16="http://schemas.microsoft.com/office/drawing/2014/main" id="{D78989CB-CA87-F8ED-A396-AB567008FB80}"/>
              </a:ext>
            </a:extLst>
          </p:cNvPr>
          <p:cNvSpPr txBox="1"/>
          <p:nvPr/>
        </p:nvSpPr>
        <p:spPr>
          <a:xfrm>
            <a:off x="5221630" y="4256131"/>
            <a:ext cx="2392314" cy="1080296"/>
          </a:xfrm>
          <a:prstGeom prst="rect">
            <a:avLst/>
          </a:prstGeom>
        </p:spPr>
        <p:txBody>
          <a:bodyPr lIns="0" tIns="0" rIns="0" bIns="0" rtlCol="0" anchor="t">
            <a:spAutoFit/>
          </a:bodyPr>
          <a:lstStyle/>
          <a:p>
            <a:pPr algn="ctr" defTabSz="576072">
              <a:lnSpc>
                <a:spcPts val="2469"/>
              </a:lnSpc>
              <a:spcAft>
                <a:spcPts val="600"/>
              </a:spcAft>
            </a:pPr>
            <a:r>
              <a:rPr lang="en-US" sz="2016" b="1" kern="1200" dirty="0">
                <a:latin typeface="Aptos Narrow" panose="020B0004020202020204" pitchFamily="34" charset="0"/>
                <a:ea typeface="+mn-ea"/>
                <a:cs typeface="+mn-cs"/>
              </a:rPr>
              <a:t>Caroline Quane</a:t>
            </a:r>
          </a:p>
          <a:p>
            <a:pPr algn="ctr" defTabSz="576072">
              <a:lnSpc>
                <a:spcPts val="2469"/>
              </a:lnSpc>
              <a:spcAft>
                <a:spcPts val="600"/>
              </a:spcAft>
            </a:pPr>
            <a:r>
              <a:rPr lang="en-US" sz="1260" kern="1200" dirty="0">
                <a:latin typeface="Aptos Narrow" panose="020B0004020202020204" pitchFamily="34" charset="0"/>
                <a:ea typeface="+mn-ea"/>
                <a:cs typeface="+mn-cs"/>
              </a:rPr>
              <a:t>Assistant Director Fiscal Compliance</a:t>
            </a:r>
          </a:p>
          <a:p>
            <a:pPr algn="ctr" defTabSz="576072">
              <a:lnSpc>
                <a:spcPts val="2469"/>
              </a:lnSpc>
              <a:spcAft>
                <a:spcPts val="600"/>
              </a:spcAft>
            </a:pPr>
            <a:r>
              <a:rPr lang="en-US" sz="1260" kern="1200" dirty="0">
                <a:solidFill>
                  <a:srgbClr val="2B2C30"/>
                </a:solidFill>
                <a:latin typeface="Aptos Narrow" panose="020B0004020202020204" pitchFamily="34" charset="0"/>
                <a:ea typeface="+mn-ea"/>
                <a:cs typeface="+mn-cs"/>
                <a:hlinkClick r:id="rId4"/>
              </a:rPr>
              <a:t>Caroline.Quane@ucdenver.edu</a:t>
            </a:r>
            <a:r>
              <a:rPr lang="en-US" sz="1260" kern="1200" dirty="0">
                <a:solidFill>
                  <a:srgbClr val="2B2C30"/>
                </a:solidFill>
                <a:latin typeface="Aptos Narrow" panose="020B0004020202020204" pitchFamily="34" charset="0"/>
                <a:ea typeface="+mn-ea"/>
                <a:cs typeface="+mn-cs"/>
              </a:rPr>
              <a:t> </a:t>
            </a:r>
            <a:endParaRPr lang="en-US" sz="2000" dirty="0">
              <a:solidFill>
                <a:srgbClr val="2B2C30"/>
              </a:solidFill>
              <a:latin typeface="Aptos Narrow" panose="020B0004020202020204" pitchFamily="34" charset="0"/>
            </a:endParaRPr>
          </a:p>
        </p:txBody>
      </p:sp>
      <p:sp>
        <p:nvSpPr>
          <p:cNvPr id="7" name="TextBox 8">
            <a:extLst>
              <a:ext uri="{FF2B5EF4-FFF2-40B4-BE49-F238E27FC236}">
                <a16:creationId xmlns:a16="http://schemas.microsoft.com/office/drawing/2014/main" id="{B0049885-DC17-9766-1A57-165B1499EA25}"/>
              </a:ext>
            </a:extLst>
          </p:cNvPr>
          <p:cNvSpPr txBox="1"/>
          <p:nvPr/>
        </p:nvSpPr>
        <p:spPr>
          <a:xfrm>
            <a:off x="8797740" y="4256131"/>
            <a:ext cx="2392314" cy="1080296"/>
          </a:xfrm>
          <a:prstGeom prst="rect">
            <a:avLst/>
          </a:prstGeom>
        </p:spPr>
        <p:txBody>
          <a:bodyPr lIns="0" tIns="0" rIns="0" bIns="0" rtlCol="0" anchor="t">
            <a:spAutoFit/>
          </a:bodyPr>
          <a:lstStyle/>
          <a:p>
            <a:pPr algn="ctr" defTabSz="576072">
              <a:lnSpc>
                <a:spcPts val="2469"/>
              </a:lnSpc>
              <a:spcAft>
                <a:spcPts val="600"/>
              </a:spcAft>
            </a:pPr>
            <a:r>
              <a:rPr lang="en-US" sz="2016" b="1" kern="1200" dirty="0">
                <a:latin typeface="Aptos Narrow" panose="020B0004020202020204" pitchFamily="34" charset="0"/>
                <a:ea typeface="+mn-ea"/>
                <a:cs typeface="+mn-cs"/>
              </a:rPr>
              <a:t>Holly Day</a:t>
            </a:r>
          </a:p>
          <a:p>
            <a:pPr algn="ctr" defTabSz="576072">
              <a:lnSpc>
                <a:spcPts val="2469"/>
              </a:lnSpc>
              <a:spcAft>
                <a:spcPts val="600"/>
              </a:spcAft>
            </a:pPr>
            <a:r>
              <a:rPr lang="en-US" sz="1260" kern="1200" dirty="0">
                <a:latin typeface="Aptos Narrow" panose="020B0004020202020204" pitchFamily="34" charset="0"/>
                <a:ea typeface="+mn-ea"/>
                <a:cs typeface="+mn-cs"/>
              </a:rPr>
              <a:t>Senior Fiscal Compliance Auditor</a:t>
            </a:r>
          </a:p>
          <a:p>
            <a:pPr algn="ctr" defTabSz="576072">
              <a:lnSpc>
                <a:spcPts val="2469"/>
              </a:lnSpc>
              <a:spcAft>
                <a:spcPts val="600"/>
              </a:spcAft>
            </a:pPr>
            <a:r>
              <a:rPr lang="en-US" sz="1260" kern="1200" dirty="0">
                <a:solidFill>
                  <a:srgbClr val="2B2C30"/>
                </a:solidFill>
                <a:latin typeface="Aptos Narrow" panose="020B0004020202020204" pitchFamily="34" charset="0"/>
                <a:ea typeface="+mn-ea"/>
                <a:cs typeface="+mn-cs"/>
                <a:hlinkClick r:id="rId5"/>
              </a:rPr>
              <a:t>Holly.Day@udenver.edu</a:t>
            </a:r>
            <a:r>
              <a:rPr lang="en-US" sz="1260" kern="1200" dirty="0">
                <a:solidFill>
                  <a:srgbClr val="2B2C30"/>
                </a:solidFill>
                <a:latin typeface="Aptos Narrow" panose="020B0004020202020204" pitchFamily="34" charset="0"/>
                <a:ea typeface="+mn-ea"/>
                <a:cs typeface="+mn-cs"/>
              </a:rPr>
              <a:t> </a:t>
            </a:r>
            <a:endParaRPr lang="en-US" sz="2000" dirty="0">
              <a:solidFill>
                <a:srgbClr val="2B2C30"/>
              </a:solidFill>
              <a:latin typeface="Aptos Narrow" panose="020B0004020202020204" pitchFamily="34" charset="0"/>
            </a:endParaRPr>
          </a:p>
        </p:txBody>
      </p:sp>
    </p:spTree>
    <p:extLst>
      <p:ext uri="{BB962C8B-B14F-4D97-AF65-F5344CB8AC3E}">
        <p14:creationId xmlns:p14="http://schemas.microsoft.com/office/powerpoint/2010/main" val="907524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596F992-698C-48C0-9D89-70DA4CE92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CA8DBF-185D-1F26-2F71-FA1E3EFF3A4C}"/>
              </a:ext>
            </a:extLst>
          </p:cNvPr>
          <p:cNvSpPr>
            <a:spLocks noGrp="1"/>
          </p:cNvSpPr>
          <p:nvPr>
            <p:ph type="title"/>
          </p:nvPr>
        </p:nvSpPr>
        <p:spPr>
          <a:xfrm>
            <a:off x="0" y="347627"/>
            <a:ext cx="5181597" cy="620990"/>
          </a:xfrm>
        </p:spPr>
        <p:txBody>
          <a:bodyPr anchor="b">
            <a:normAutofit fontScale="90000"/>
          </a:bodyPr>
          <a:lstStyle/>
          <a:p>
            <a:pPr algn="r"/>
            <a:r>
              <a:rPr lang="en" sz="4000" b="1" dirty="0"/>
              <a:t>Questionable Expenses</a:t>
            </a:r>
            <a:endParaRPr lang="en-US" sz="4000" b="1" dirty="0"/>
          </a:p>
        </p:txBody>
      </p:sp>
      <p:sp>
        <p:nvSpPr>
          <p:cNvPr id="3" name="Content Placeholder 2">
            <a:extLst>
              <a:ext uri="{FF2B5EF4-FFF2-40B4-BE49-F238E27FC236}">
                <a16:creationId xmlns:a16="http://schemas.microsoft.com/office/drawing/2014/main" id="{3DEF03C0-523E-7B7E-4CCE-4A2C69754337}"/>
              </a:ext>
            </a:extLst>
          </p:cNvPr>
          <p:cNvSpPr>
            <a:spLocks noGrp="1"/>
          </p:cNvSpPr>
          <p:nvPr>
            <p:ph idx="1"/>
          </p:nvPr>
        </p:nvSpPr>
        <p:spPr>
          <a:xfrm>
            <a:off x="428782" y="1428040"/>
            <a:ext cx="7219635" cy="4215767"/>
          </a:xfrm>
        </p:spPr>
        <p:txBody>
          <a:bodyPr anchor="t">
            <a:normAutofit/>
          </a:bodyPr>
          <a:lstStyle/>
          <a:p>
            <a:pPr marL="571500" indent="-342900">
              <a:buSzPts val="1800"/>
              <a:buFont typeface="Wingdings" panose="05000000000000000000" pitchFamily="2" charset="2"/>
              <a:buChar char="§"/>
            </a:pPr>
            <a:r>
              <a:rPr lang="en-US" sz="2000" dirty="0"/>
              <a:t>Approver/AO should request more information from preparer to approve. </a:t>
            </a:r>
          </a:p>
          <a:p>
            <a:pPr marL="1028700" lvl="1" indent="-342900">
              <a:buSzPts val="1800"/>
              <a:buFont typeface="Wingdings" panose="05000000000000000000" pitchFamily="2" charset="2"/>
              <a:buChar char="§"/>
            </a:pPr>
            <a:r>
              <a:rPr lang="en-US" sz="2000" dirty="0"/>
              <a:t>Can send report back to employee with comments. </a:t>
            </a:r>
          </a:p>
          <a:p>
            <a:pPr marL="1028700" lvl="1" indent="-342900">
              <a:buSzPts val="1800"/>
              <a:buFont typeface="Wingdings" panose="05000000000000000000" pitchFamily="2" charset="2"/>
              <a:buChar char="§"/>
            </a:pPr>
            <a:r>
              <a:rPr lang="en-US" sz="2000" dirty="0">
                <a:ea typeface="Roboto" panose="02000000000000000000" pitchFamily="2" charset="0"/>
                <a:cs typeface="Roboto" panose="02000000000000000000" pitchFamily="2" charset="0"/>
              </a:rPr>
              <a:t>Returned report should include additional documentation and explanation in comments to better support the business purpose of the transaction.</a:t>
            </a:r>
          </a:p>
          <a:p>
            <a:pPr marL="571500" indent="-342900">
              <a:buSzPts val="1800"/>
              <a:buFont typeface="Wingdings" panose="05000000000000000000" pitchFamily="2" charset="2"/>
              <a:buChar char="§"/>
            </a:pPr>
            <a:r>
              <a:rPr lang="en-US" sz="2000" dirty="0"/>
              <a:t>Reject report; preparer can remove questionable expense and resubmit report without questionable expense line to allow for payment. </a:t>
            </a:r>
          </a:p>
          <a:p>
            <a:pPr>
              <a:buSzPts val="1800"/>
              <a:buFont typeface="Wingdings" panose="05000000000000000000" pitchFamily="2" charset="2"/>
              <a:buChar char="§"/>
            </a:pPr>
            <a:endParaRPr lang="en-US" sz="2000" dirty="0"/>
          </a:p>
          <a:p>
            <a:pPr marL="0" indent="0">
              <a:buClr>
                <a:srgbClr val="CFB87C"/>
              </a:buClr>
              <a:buSzPts val="1800"/>
              <a:buNone/>
            </a:pPr>
            <a:r>
              <a:rPr lang="en-US" sz="2000" dirty="0"/>
              <a:t>Contact </a:t>
            </a:r>
            <a:r>
              <a:rPr lang="en-US" sz="2000" dirty="0">
                <a:hlinkClick r:id="rId2">
                  <a:extLst>
                    <a:ext uri="{A12FA001-AC4F-418D-AE19-62706E023703}">
                      <ahyp:hlinkClr xmlns:ahyp="http://schemas.microsoft.com/office/drawing/2018/hyperlinkcolor" val="tx"/>
                    </a:ext>
                  </a:extLst>
                </a:hlinkClick>
              </a:rPr>
              <a:t>fs-compliance@ucdenver.edu</a:t>
            </a:r>
            <a:r>
              <a:rPr lang="en-US" sz="2000" dirty="0"/>
              <a:t> to discuss if necessary.</a:t>
            </a:r>
          </a:p>
          <a:p>
            <a:endParaRPr lang="en-US" sz="1300" dirty="0"/>
          </a:p>
        </p:txBody>
      </p:sp>
      <p:sp>
        <p:nvSpPr>
          <p:cNvPr id="12" name="Rectangle 11">
            <a:extLst>
              <a:ext uri="{FF2B5EF4-FFF2-40B4-BE49-F238E27FC236}">
                <a16:creationId xmlns:a16="http://schemas.microsoft.com/office/drawing/2014/main" id="{A344AAA5-41F4-4862-97EF-688D31DC7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9E1A62C-2AAF-4B3E-8CDB-65E237080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Critical thinking - Free miscellaneous icons">
            <a:extLst>
              <a:ext uri="{FF2B5EF4-FFF2-40B4-BE49-F238E27FC236}">
                <a16:creationId xmlns:a16="http://schemas.microsoft.com/office/drawing/2014/main" id="{94DF3D14-3853-9644-A338-F3AD229C108A}"/>
              </a:ext>
            </a:extLst>
          </p:cNvPr>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74797" y="953125"/>
            <a:ext cx="4024168" cy="4155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15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7BDD930-0E65-490A-9CE5-554C357C4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A912C67-99A1-4956-8F68-1846C2177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E494D1-9D17-4A91-94F5-2E26BE8C099D}"/>
              </a:ext>
            </a:extLst>
          </p:cNvPr>
          <p:cNvSpPr>
            <a:spLocks noGrp="1"/>
          </p:cNvSpPr>
          <p:nvPr>
            <p:ph type="title"/>
          </p:nvPr>
        </p:nvSpPr>
        <p:spPr>
          <a:xfrm>
            <a:off x="278981" y="160117"/>
            <a:ext cx="10579398" cy="1299411"/>
          </a:xfrm>
        </p:spPr>
        <p:txBody>
          <a:bodyPr>
            <a:normAutofit/>
          </a:bodyPr>
          <a:lstStyle/>
          <a:p>
            <a:r>
              <a:rPr lang="en" sz="3600" b="1" dirty="0"/>
              <a:t>Business Expense Substantiation and Tax Implications</a:t>
            </a:r>
            <a:endParaRPr lang="en-US" sz="3600" b="1" dirty="0"/>
          </a:p>
        </p:txBody>
      </p:sp>
      <p:sp>
        <p:nvSpPr>
          <p:cNvPr id="3" name="Content Placeholder 2">
            <a:extLst>
              <a:ext uri="{FF2B5EF4-FFF2-40B4-BE49-F238E27FC236}">
                <a16:creationId xmlns:a16="http://schemas.microsoft.com/office/drawing/2014/main" id="{6BA2C9C7-03F7-5EF9-3C54-F7763D906129}"/>
              </a:ext>
            </a:extLst>
          </p:cNvPr>
          <p:cNvSpPr>
            <a:spLocks noGrp="1"/>
          </p:cNvSpPr>
          <p:nvPr>
            <p:ph idx="1"/>
          </p:nvPr>
        </p:nvSpPr>
        <p:spPr>
          <a:xfrm>
            <a:off x="3785283" y="1302026"/>
            <a:ext cx="7988796" cy="5436703"/>
          </a:xfrm>
        </p:spPr>
        <p:txBody>
          <a:bodyPr anchor="ctr">
            <a:normAutofit/>
          </a:bodyPr>
          <a:lstStyle/>
          <a:p>
            <a:pPr lvl="0" rtl="0">
              <a:spcBef>
                <a:spcPts val="0"/>
              </a:spcBef>
              <a:spcAft>
                <a:spcPts val="0"/>
              </a:spcAft>
              <a:buFont typeface="Wingdings" panose="05000000000000000000" pitchFamily="2" charset="2"/>
              <a:buChar char="§"/>
            </a:pPr>
            <a:r>
              <a:rPr lang="en-US" sz="1600" dirty="0">
                <a:latin typeface="Roboto"/>
                <a:ea typeface="Roboto"/>
                <a:cs typeface="Roboto"/>
                <a:sym typeface="Roboto"/>
              </a:rPr>
              <a:t>All University Business Expenses must be submitted and substantiated in an expense report within </a:t>
            </a:r>
            <a:r>
              <a:rPr lang="en-US" sz="1600" b="1" dirty="0">
                <a:latin typeface="Roboto"/>
                <a:ea typeface="Roboto"/>
                <a:cs typeface="Roboto"/>
                <a:sym typeface="Roboto"/>
              </a:rPr>
              <a:t>30 days </a:t>
            </a:r>
            <a:r>
              <a:rPr lang="en-US" sz="1600" dirty="0">
                <a:latin typeface="Roboto"/>
                <a:ea typeface="Roboto"/>
                <a:cs typeface="Roboto"/>
                <a:sym typeface="Roboto"/>
              </a:rPr>
              <a:t>to ensure timely review and reporting to the University’s financial record.</a:t>
            </a:r>
          </a:p>
          <a:p>
            <a:pPr lvl="0" rtl="0">
              <a:spcBef>
                <a:spcPts val="0"/>
              </a:spcBef>
              <a:spcAft>
                <a:spcPts val="0"/>
              </a:spcAft>
              <a:buFont typeface="Wingdings" panose="05000000000000000000" pitchFamily="2" charset="2"/>
              <a:buChar char="§"/>
            </a:pPr>
            <a:endParaRPr lang="en-US" sz="1600" b="1" u="sng" dirty="0">
              <a:latin typeface="Roboto"/>
              <a:ea typeface="Roboto"/>
              <a:cs typeface="Roboto"/>
              <a:sym typeface="Roboto"/>
            </a:endParaRPr>
          </a:p>
          <a:p>
            <a:pPr lvl="0" rtl="0">
              <a:spcBef>
                <a:spcPts val="0"/>
              </a:spcBef>
              <a:spcAft>
                <a:spcPts val="0"/>
              </a:spcAft>
              <a:buFont typeface="Wingdings" panose="05000000000000000000" pitchFamily="2" charset="2"/>
              <a:buChar char="§"/>
            </a:pPr>
            <a:r>
              <a:rPr lang="en-US" sz="1600" dirty="0">
                <a:latin typeface="Roboto"/>
                <a:ea typeface="Roboto"/>
                <a:cs typeface="Roboto"/>
                <a:sym typeface="Roboto"/>
              </a:rPr>
              <a:t>As an Approving Official, you will receive various notifications of unsubmitted transactions for the employees under your approving authority. </a:t>
            </a:r>
            <a:r>
              <a:rPr lang="en-US" sz="1600" b="1" dirty="0">
                <a:latin typeface="Roboto"/>
                <a:ea typeface="Roboto"/>
                <a:cs typeface="Roboto"/>
                <a:sym typeface="Roboto"/>
              </a:rPr>
              <a:t>Keep a pulse on these unsubmitted transactions to ensure individuals are timely in submitting their expense reports</a:t>
            </a:r>
            <a:r>
              <a:rPr lang="en-US" sz="1600" dirty="0">
                <a:latin typeface="Roboto"/>
                <a:ea typeface="Roboto"/>
                <a:cs typeface="Roboto"/>
                <a:sym typeface="Roboto"/>
              </a:rPr>
              <a:t>. </a:t>
            </a:r>
          </a:p>
          <a:p>
            <a:pPr marL="285750" lvl="1" indent="-285750">
              <a:buFont typeface="Wingdings" panose="05000000000000000000" pitchFamily="2" charset="2"/>
              <a:buChar char="§"/>
            </a:pPr>
            <a:endParaRPr lang="en-US" sz="1600" dirty="0">
              <a:latin typeface="Roboto"/>
              <a:ea typeface="Roboto"/>
              <a:cs typeface="Roboto"/>
              <a:sym typeface="Roboto"/>
            </a:endParaRPr>
          </a:p>
          <a:p>
            <a:pPr marL="862013" lvl="1" indent="-285750">
              <a:buFont typeface="Wingdings" panose="05000000000000000000" pitchFamily="2" charset="2"/>
              <a:buChar char="§"/>
            </a:pPr>
            <a:r>
              <a:rPr lang="en-US" sz="1600" dirty="0">
                <a:latin typeface="Roboto"/>
                <a:ea typeface="Roboto"/>
                <a:cs typeface="Roboto"/>
                <a:sym typeface="Roboto"/>
              </a:rPr>
              <a:t>New Procurement Card Transactions Posted for all Assigned Cardholders in Concur (Weekly)</a:t>
            </a:r>
          </a:p>
          <a:p>
            <a:pPr marL="862013" lvl="1" indent="-285750">
              <a:buFont typeface="Wingdings" panose="05000000000000000000" pitchFamily="2" charset="2"/>
              <a:buChar char="§"/>
            </a:pPr>
            <a:r>
              <a:rPr lang="en-US" sz="1600" dirty="0">
                <a:latin typeface="Roboto"/>
                <a:ea typeface="Roboto"/>
                <a:cs typeface="Roboto"/>
                <a:sym typeface="Roboto"/>
              </a:rPr>
              <a:t>Aging Travel Card and/or Airfare Transactions (30 Days past transaction date, then repeats/30)</a:t>
            </a:r>
          </a:p>
          <a:p>
            <a:pPr marL="862013" lvl="1" indent="-285750">
              <a:buFont typeface="Wingdings" panose="05000000000000000000" pitchFamily="2" charset="2"/>
              <a:buChar char="§"/>
            </a:pPr>
            <a:r>
              <a:rPr lang="en-US" sz="1600" dirty="0">
                <a:latin typeface="Roboto"/>
                <a:ea typeface="Roboto"/>
                <a:cs typeface="Roboto"/>
                <a:sym typeface="Roboto"/>
              </a:rPr>
              <a:t>Aging Procurement Card Transactions (30 Days past transaction date, then repeats/30)</a:t>
            </a:r>
          </a:p>
          <a:p>
            <a:pPr lvl="0" rtl="0">
              <a:spcBef>
                <a:spcPts val="0"/>
              </a:spcBef>
              <a:spcAft>
                <a:spcPts val="0"/>
              </a:spcAft>
              <a:buFont typeface="Wingdings" panose="05000000000000000000" pitchFamily="2" charset="2"/>
              <a:buChar char="§"/>
            </a:pPr>
            <a:endParaRPr lang="en-US" sz="1600" dirty="0">
              <a:latin typeface="Roboto"/>
              <a:ea typeface="Roboto"/>
              <a:cs typeface="Roboto"/>
              <a:sym typeface="Roboto"/>
            </a:endParaRPr>
          </a:p>
          <a:p>
            <a:pPr lvl="0" rtl="0">
              <a:spcBef>
                <a:spcPts val="0"/>
              </a:spcBef>
              <a:spcAft>
                <a:spcPts val="0"/>
              </a:spcAft>
              <a:buFont typeface="Wingdings" panose="05000000000000000000" pitchFamily="2" charset="2"/>
              <a:buChar char="§"/>
            </a:pPr>
            <a:r>
              <a:rPr lang="en-US" sz="1600" dirty="0">
                <a:latin typeface="Roboto"/>
                <a:ea typeface="Roboto"/>
                <a:cs typeface="Roboto"/>
                <a:sym typeface="Roboto"/>
              </a:rPr>
              <a:t>Failure to submit an expense report within 90 days from the transaction date or 90 days of the trip end date will result in the amount of the related expense being reported as additional taxable income to the employee (BEX) per the University’s Accountable plan (</a:t>
            </a:r>
            <a:r>
              <a:rPr lang="en-US" sz="1600" b="1" dirty="0">
                <a:latin typeface="Roboto"/>
                <a:ea typeface="Roboto"/>
                <a:cs typeface="Roboto"/>
                <a:sym typeface="Roboto"/>
                <a:hlinkClick r:id="rId2">
                  <a:extLst>
                    <a:ext uri="{A12FA001-AC4F-418D-AE19-62706E023703}">
                      <ahyp:hlinkClr xmlns:ahyp="http://schemas.microsoft.com/office/drawing/2018/hyperlinkcolor" val="tx"/>
                    </a:ext>
                  </a:extLst>
                </a:hlinkClick>
              </a:rPr>
              <a:t>FPS: Business Expense Substantiation &amp; Tax Implications</a:t>
            </a:r>
            <a:r>
              <a:rPr lang="en-US" sz="1600" dirty="0">
                <a:latin typeface="Roboto"/>
                <a:ea typeface="Roboto"/>
                <a:cs typeface="Roboto"/>
                <a:sym typeface="Roboto"/>
              </a:rPr>
              <a:t>). </a:t>
            </a:r>
          </a:p>
          <a:p>
            <a:endParaRPr lang="en-US" sz="900" dirty="0">
              <a:solidFill>
                <a:schemeClr val="tx2"/>
              </a:solidFill>
            </a:endParaRPr>
          </a:p>
        </p:txBody>
      </p:sp>
      <p:grpSp>
        <p:nvGrpSpPr>
          <p:cNvPr id="14" name="Group 13">
            <a:extLst>
              <a:ext uri="{FF2B5EF4-FFF2-40B4-BE49-F238E27FC236}">
                <a16:creationId xmlns:a16="http://schemas.microsoft.com/office/drawing/2014/main" id="{569E5994-073E-4708-B3E6-43BFED0CEB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381784" y="4178643"/>
            <a:ext cx="3061444" cy="2297267"/>
            <a:chOff x="-305" y="-1"/>
            <a:chExt cx="3832880" cy="2876136"/>
          </a:xfrm>
        </p:grpSpPr>
        <p:sp>
          <p:nvSpPr>
            <p:cNvPr id="15" name="Freeform: Shape 14">
              <a:extLst>
                <a:ext uri="{FF2B5EF4-FFF2-40B4-BE49-F238E27FC236}">
                  <a16:creationId xmlns:a16="http://schemas.microsoft.com/office/drawing/2014/main" id="{532F818D-9087-4691-AABA-465619A0C2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8B7668A-5C96-4FB9-BFA9-38094EB87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BF4F95BD-8661-4C45-94E3-CF3159BF4C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E85BBF8A-E2FB-47F6-A60F-4FB855D50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Tax with solid fill">
            <a:extLst>
              <a:ext uri="{FF2B5EF4-FFF2-40B4-BE49-F238E27FC236}">
                <a16:creationId xmlns:a16="http://schemas.microsoft.com/office/drawing/2014/main" id="{C27CDF5F-513B-F24E-0813-A856841109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278981" y="1995949"/>
            <a:ext cx="3402524" cy="3402524"/>
          </a:xfrm>
          <a:prstGeom prst="rect">
            <a:avLst/>
          </a:prstGeom>
        </p:spPr>
      </p:pic>
      <p:grpSp>
        <p:nvGrpSpPr>
          <p:cNvPr id="20" name="Group 19">
            <a:extLst>
              <a:ext uri="{FF2B5EF4-FFF2-40B4-BE49-F238E27FC236}">
                <a16:creationId xmlns:a16="http://schemas.microsoft.com/office/drawing/2014/main" id="{DD81D498-EAA8-40F3-8230-AE4DEDA383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906190" y="0"/>
            <a:ext cx="3282247" cy="2837712"/>
            <a:chOff x="-305" y="-4155"/>
            <a:chExt cx="2514948" cy="2174333"/>
          </a:xfrm>
        </p:grpSpPr>
        <p:sp>
          <p:nvSpPr>
            <p:cNvPr id="21" name="Freeform: Shape 20">
              <a:extLst>
                <a:ext uri="{FF2B5EF4-FFF2-40B4-BE49-F238E27FC236}">
                  <a16:creationId xmlns:a16="http://schemas.microsoft.com/office/drawing/2014/main" id="{262F2402-5879-41A3-ACEC-6D2811BA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BD41895-A230-4959-97BA-80F516383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670BD54-10A6-4092-9E32-647B2F870D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C2B9A82-4826-4BF4-A16E-0B005FE761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32744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247EEB-5548-752F-0FD6-37A6D1CF59AB}"/>
              </a:ext>
            </a:extLst>
          </p:cNvPr>
          <p:cNvSpPr>
            <a:spLocks noGrp="1"/>
          </p:cNvSpPr>
          <p:nvPr>
            <p:ph type="title"/>
          </p:nvPr>
        </p:nvSpPr>
        <p:spPr>
          <a:xfrm>
            <a:off x="525955" y="168203"/>
            <a:ext cx="4766330" cy="918164"/>
          </a:xfrm>
        </p:spPr>
        <p:txBody>
          <a:bodyPr>
            <a:normAutofit/>
          </a:bodyPr>
          <a:lstStyle/>
          <a:p>
            <a:r>
              <a:rPr lang="en-US" sz="3600" b="1" dirty="0"/>
              <a:t>Contracts</a:t>
            </a:r>
          </a:p>
        </p:txBody>
      </p:sp>
      <p:sp>
        <p:nvSpPr>
          <p:cNvPr id="3" name="Content Placeholder 2">
            <a:extLst>
              <a:ext uri="{FF2B5EF4-FFF2-40B4-BE49-F238E27FC236}">
                <a16:creationId xmlns:a16="http://schemas.microsoft.com/office/drawing/2014/main" id="{F1AD134D-BEDE-2266-F6BD-048AF2507322}"/>
              </a:ext>
            </a:extLst>
          </p:cNvPr>
          <p:cNvSpPr>
            <a:spLocks noGrp="1"/>
          </p:cNvSpPr>
          <p:nvPr>
            <p:ph idx="1"/>
          </p:nvPr>
        </p:nvSpPr>
        <p:spPr>
          <a:xfrm>
            <a:off x="525955" y="1041067"/>
            <a:ext cx="5751871" cy="5480527"/>
          </a:xfrm>
        </p:spPr>
        <p:txBody>
          <a:bodyPr anchor="t">
            <a:noAutofit/>
          </a:bodyPr>
          <a:lstStyle/>
          <a:p>
            <a:pPr marL="0" indent="0">
              <a:buNone/>
            </a:pPr>
            <a:r>
              <a:rPr lang="en-US" sz="2000" b="1" dirty="0"/>
              <a:t>General rule is </a:t>
            </a:r>
            <a:r>
              <a:rPr lang="en-US" sz="2000" b="1" u="sng" dirty="0"/>
              <a:t>Do Not Sign Contracts</a:t>
            </a:r>
            <a:r>
              <a:rPr lang="en-US" sz="2000" b="1" dirty="0"/>
              <a:t>. </a:t>
            </a:r>
          </a:p>
          <a:p>
            <a:pPr marL="0" indent="0">
              <a:buNone/>
            </a:pPr>
            <a:r>
              <a:rPr lang="en-US" sz="2000" u="sng" dirty="0"/>
              <a:t>Expense Contracts*</a:t>
            </a:r>
          </a:p>
          <a:p>
            <a:pPr lvl="1"/>
            <a:r>
              <a:rPr lang="en-US" sz="2000" dirty="0"/>
              <a:t>Expenditure contracts of any dollar amount require Procurement Service Center approval. </a:t>
            </a:r>
          </a:p>
          <a:p>
            <a:pPr lvl="1"/>
            <a:r>
              <a:rPr lang="en-US" sz="2000" dirty="0"/>
              <a:t>PSC Purchasing Agents are the only individuals authorized to sign expenditure contracts for goods and services on behalf of the University.</a:t>
            </a:r>
          </a:p>
          <a:p>
            <a:pPr marL="0" indent="0">
              <a:buNone/>
            </a:pPr>
            <a:r>
              <a:rPr lang="en-US" sz="2000" i="1" dirty="0"/>
              <a:t>*Please note that subcontracts and certain research contracts may go through OGC.</a:t>
            </a:r>
          </a:p>
          <a:p>
            <a:pPr marL="0" indent="0">
              <a:buNone/>
            </a:pPr>
            <a:r>
              <a:rPr lang="en-US" sz="2000" u="sng" dirty="0"/>
              <a:t>Revenue</a:t>
            </a:r>
          </a:p>
          <a:p>
            <a:pPr lvl="1"/>
            <a:r>
              <a:rPr lang="en-US" sz="2000" dirty="0"/>
              <a:t>Sponsored Projects/Research</a:t>
            </a:r>
          </a:p>
          <a:p>
            <a:pPr lvl="1"/>
            <a:r>
              <a:rPr lang="en-US" sz="2000" dirty="0"/>
              <a:t>FFS/Self-Funded Revenues/Auxiliary</a:t>
            </a:r>
          </a:p>
          <a:p>
            <a:pPr lvl="1"/>
            <a:r>
              <a:rPr lang="en-US" sz="2000" dirty="0"/>
              <a:t>Fundraising, Gift, Gift-in-Kind Revenue</a:t>
            </a:r>
          </a:p>
          <a:p>
            <a:pPr marL="0" indent="0">
              <a:buNone/>
            </a:pPr>
            <a:r>
              <a:rPr lang="en-US" sz="2000" dirty="0"/>
              <a:t>Please see </a:t>
            </a:r>
            <a:r>
              <a:rPr lang="en-US" sz="2000" b="1" dirty="0">
                <a:solidFill>
                  <a:schemeClr val="tx2">
                    <a:lumMod val="75000"/>
                    <a:lumOff val="25000"/>
                  </a:schemeClr>
                </a:solidFill>
                <a:uFill>
                  <a:noFill/>
                </a:uFill>
                <a:hlinkClick r:id="rId2">
                  <a:extLst>
                    <a:ext uri="{A12FA001-AC4F-418D-AE19-62706E023703}">
                      <ahyp:hlinkClr xmlns:ahyp="http://schemas.microsoft.com/office/drawing/2018/hyperlinkcolor" val="tx"/>
                    </a:ext>
                  </a:extLst>
                </a:hlinkClick>
              </a:rPr>
              <a:t>OGC Website</a:t>
            </a:r>
            <a:r>
              <a:rPr lang="en-US" sz="2000" b="1" dirty="0">
                <a:solidFill>
                  <a:schemeClr val="tx2">
                    <a:lumMod val="75000"/>
                    <a:lumOff val="25000"/>
                  </a:schemeClr>
                </a:solidFill>
                <a:uFill>
                  <a:noFill/>
                </a:uFill>
              </a:rPr>
              <a:t> </a:t>
            </a:r>
            <a:r>
              <a:rPr lang="en-US" sz="2000" dirty="0">
                <a:uFill>
                  <a:noFill/>
                </a:uFill>
              </a:rPr>
              <a:t>for details on various contacts by topic.</a:t>
            </a:r>
            <a:endParaRPr lang="en-US" sz="2000" kern="1200" dirty="0">
              <a:latin typeface="+mn-lt"/>
              <a:ea typeface="+mn-ea"/>
              <a:cs typeface="+mn-cs"/>
            </a:endParaRPr>
          </a:p>
        </p:txBody>
      </p:sp>
      <p:grpSp>
        <p:nvGrpSpPr>
          <p:cNvPr id="25" name="Group 24">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6" name="Freeform: Shape 25">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Signature with solid fill">
            <a:extLst>
              <a:ext uri="{FF2B5EF4-FFF2-40B4-BE49-F238E27FC236}">
                <a16:creationId xmlns:a16="http://schemas.microsoft.com/office/drawing/2014/main" id="{054BB54F-F34E-0041-514B-30FCCDF4CD8F}"/>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08392" y="1819656"/>
            <a:ext cx="4142232" cy="4142232"/>
          </a:xfrm>
          <a:prstGeom prst="rect">
            <a:avLst/>
          </a:prstGeom>
        </p:spPr>
      </p:pic>
    </p:spTree>
    <p:extLst>
      <p:ext uri="{BB962C8B-B14F-4D97-AF65-F5344CB8AC3E}">
        <p14:creationId xmlns:p14="http://schemas.microsoft.com/office/powerpoint/2010/main" val="1996544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404501-EA2B-DDA5-26C4-D76B6B34A8F5}"/>
              </a:ext>
            </a:extLst>
          </p:cNvPr>
          <p:cNvSpPr>
            <a:spLocks noGrp="1"/>
          </p:cNvSpPr>
          <p:nvPr>
            <p:ph type="title"/>
          </p:nvPr>
        </p:nvSpPr>
        <p:spPr>
          <a:xfrm>
            <a:off x="1514945" y="393134"/>
            <a:ext cx="10044023" cy="877729"/>
          </a:xfrm>
        </p:spPr>
        <p:txBody>
          <a:bodyPr anchor="ctr">
            <a:normAutofit/>
          </a:bodyPr>
          <a:lstStyle/>
          <a:p>
            <a:r>
              <a:rPr lang="en-US" sz="4800" b="1" dirty="0">
                <a:solidFill>
                  <a:srgbClr val="FFFFFF"/>
                </a:solidFill>
              </a:rPr>
              <a:t>Resources</a:t>
            </a:r>
          </a:p>
        </p:txBody>
      </p:sp>
      <p:pic>
        <p:nvPicPr>
          <p:cNvPr id="7" name="Content Placeholder 6" descr="Books with solid fill">
            <a:extLst>
              <a:ext uri="{FF2B5EF4-FFF2-40B4-BE49-F238E27FC236}">
                <a16:creationId xmlns:a16="http://schemas.microsoft.com/office/drawing/2014/main" id="{87271DD1-8100-E7B2-9AE0-D9CFFF9DA4F8}"/>
              </a:ext>
            </a:extLst>
          </p:cNvPr>
          <p:cNvPicPr>
            <a:picLocks noChangeAspect="1"/>
          </p:cNvPicPr>
          <p:nvPr/>
        </p:nvPicPr>
        <p:blipFill>
          <a:blip r:embed="rId2">
            <a:lum bright="70000" contrast="-7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5324" y="411388"/>
            <a:ext cx="753178" cy="753178"/>
          </a:xfrm>
          <a:prstGeom prst="rect">
            <a:avLst/>
          </a:prstGeom>
        </p:spPr>
      </p:pic>
      <p:sp>
        <p:nvSpPr>
          <p:cNvPr id="4" name="Rectangle 3" descr="Books">
            <a:extLst>
              <a:ext uri="{FF2B5EF4-FFF2-40B4-BE49-F238E27FC236}">
                <a16:creationId xmlns:a16="http://schemas.microsoft.com/office/drawing/2014/main" id="{76B2AB4C-9E88-5ABE-AFEC-210D782EC6FB}"/>
              </a:ext>
            </a:extLst>
          </p:cNvPr>
          <p:cNvSpPr/>
          <p:nvPr/>
        </p:nvSpPr>
        <p:spPr>
          <a:xfrm>
            <a:off x="5799389" y="4207453"/>
            <a:ext cx="518922" cy="518922"/>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TextBox 8">
            <a:extLst>
              <a:ext uri="{FF2B5EF4-FFF2-40B4-BE49-F238E27FC236}">
                <a16:creationId xmlns:a16="http://schemas.microsoft.com/office/drawing/2014/main" id="{34F34A0A-B5A1-781D-4AD6-955F2D0FE5C7}"/>
              </a:ext>
            </a:extLst>
          </p:cNvPr>
          <p:cNvSpPr txBox="1"/>
          <p:nvPr/>
        </p:nvSpPr>
        <p:spPr>
          <a:xfrm>
            <a:off x="639020" y="1776018"/>
            <a:ext cx="11358582" cy="4862870"/>
          </a:xfrm>
          <a:prstGeom prst="rect">
            <a:avLst/>
          </a:prstGeom>
          <a:noFill/>
        </p:spPr>
        <p:txBody>
          <a:bodyPr wrap="square">
            <a:spAutoFit/>
          </a:bodyPr>
          <a:lstStyle/>
          <a:p>
            <a:pPr marR="41656" defTabSz="749808">
              <a:spcAft>
                <a:spcPts val="600"/>
              </a:spcAft>
            </a:pPr>
            <a:r>
              <a:rPr lang="en-US" sz="2000" b="1" u="sng" kern="1200" dirty="0">
                <a:solidFill>
                  <a:schemeClr val="tx1"/>
                </a:solidFill>
                <a:latin typeface="+mj-lt"/>
                <a:ea typeface="+mn-ea"/>
                <a:cs typeface="+mn-cs"/>
                <a:sym typeface="Montserrat"/>
              </a:rPr>
              <a:t>Contacts</a:t>
            </a:r>
            <a:r>
              <a:rPr lang="en-US" sz="2000" b="1" kern="1200" dirty="0">
                <a:solidFill>
                  <a:schemeClr val="tx1"/>
                </a:solidFill>
                <a:latin typeface="+mj-lt"/>
                <a:ea typeface="+mn-ea"/>
                <a:cs typeface="+mn-cs"/>
                <a:sym typeface="Montserrat"/>
              </a:rPr>
              <a:t> </a:t>
            </a:r>
          </a:p>
          <a:p>
            <a:pPr marL="457454" marR="41656" indent="-342900" defTabSz="749808">
              <a:spcAft>
                <a:spcPts val="600"/>
              </a:spcAft>
              <a:buSzPts val="1400"/>
              <a:buFont typeface="Wingdings" panose="05000000000000000000" pitchFamily="2" charset="2"/>
              <a:buChar char="§"/>
            </a:pPr>
            <a:r>
              <a:rPr lang="en-US" sz="2000" b="1" kern="1200" dirty="0">
                <a:solidFill>
                  <a:schemeClr val="tx1"/>
                </a:solidFill>
                <a:uFill>
                  <a:noFill/>
                </a:uFill>
                <a:latin typeface="+mj-lt"/>
                <a:ea typeface="+mn-ea"/>
                <a:cs typeface="+mn-cs"/>
              </a:rPr>
              <a:t>Denver &amp; Anschutz Fiscal Compliance: </a:t>
            </a:r>
            <a:r>
              <a:rPr lang="en-US" sz="2000" b="1" kern="1200" dirty="0">
                <a:solidFill>
                  <a:srgbClr val="0057A5"/>
                </a:solidFill>
                <a:uFill>
                  <a:noFill/>
                </a:uFill>
                <a:latin typeface="+mj-lt"/>
                <a:ea typeface="+mn-ea"/>
                <a:cs typeface="+mn-cs"/>
                <a:hlinkClick r:id="rId6">
                  <a:extLst>
                    <a:ext uri="{A12FA001-AC4F-418D-AE19-62706E023703}">
                      <ahyp:hlinkClr xmlns:ahyp="http://schemas.microsoft.com/office/drawing/2018/hyperlinkcolor" val="tx"/>
                    </a:ext>
                  </a:extLst>
                </a:hlinkClick>
              </a:rPr>
              <a:t>fs-compliance@ucdenver.edu</a:t>
            </a:r>
            <a:r>
              <a:rPr lang="en-US" sz="2000" b="1" kern="1200" dirty="0">
                <a:solidFill>
                  <a:srgbClr val="0057A5"/>
                </a:solidFill>
                <a:uFill>
                  <a:noFill/>
                </a:uFill>
                <a:latin typeface="+mj-lt"/>
                <a:ea typeface="+mn-ea"/>
                <a:cs typeface="+mn-cs"/>
              </a:rPr>
              <a:t> </a:t>
            </a:r>
          </a:p>
          <a:p>
            <a:pPr marL="457454" marR="41656" indent="-342900" defTabSz="749808">
              <a:spcAft>
                <a:spcPts val="600"/>
              </a:spcAft>
              <a:buSzPts val="1400"/>
              <a:buFont typeface="Wingdings" panose="05000000000000000000" pitchFamily="2" charset="2"/>
              <a:buChar char="§"/>
            </a:pPr>
            <a:r>
              <a:rPr lang="en-US" sz="2000" b="1" dirty="0">
                <a:uFill>
                  <a:noFill/>
                </a:uFill>
                <a:latin typeface="+mj-lt"/>
              </a:rPr>
              <a:t>Office of Grants and Contracts: </a:t>
            </a:r>
            <a:r>
              <a:rPr lang="en-US" sz="2000" b="1" dirty="0">
                <a:solidFill>
                  <a:schemeClr val="tx2">
                    <a:lumMod val="75000"/>
                    <a:lumOff val="25000"/>
                  </a:schemeClr>
                </a:solidFill>
                <a:uFill>
                  <a:noFill/>
                </a:uFill>
                <a:latin typeface="+mj-lt"/>
                <a:hlinkClick r:id="rId7">
                  <a:extLst>
                    <a:ext uri="{A12FA001-AC4F-418D-AE19-62706E023703}">
                      <ahyp:hlinkClr xmlns:ahyp="http://schemas.microsoft.com/office/drawing/2018/hyperlinkcolor" val="tx"/>
                    </a:ext>
                  </a:extLst>
                </a:hlinkClick>
              </a:rPr>
              <a:t>OGC Website</a:t>
            </a:r>
            <a:endParaRPr lang="en-US" sz="2000" b="1" kern="1200" dirty="0">
              <a:solidFill>
                <a:schemeClr val="tx2">
                  <a:lumMod val="75000"/>
                  <a:lumOff val="25000"/>
                </a:schemeClr>
              </a:solidFill>
              <a:latin typeface="+mj-lt"/>
              <a:ea typeface="+mn-ea"/>
              <a:cs typeface="+mn-cs"/>
            </a:endParaRPr>
          </a:p>
          <a:p>
            <a:pPr marL="457454" marR="31242" indent="-342900" defTabSz="749808">
              <a:spcAft>
                <a:spcPts val="600"/>
              </a:spcAft>
              <a:buSzPts val="1400"/>
              <a:buFont typeface="Wingdings" panose="05000000000000000000" pitchFamily="2" charset="2"/>
              <a:buChar char="§"/>
            </a:pPr>
            <a:r>
              <a:rPr lang="en-US" sz="2000" b="1" kern="1200" dirty="0">
                <a:solidFill>
                  <a:schemeClr val="tx1"/>
                </a:solidFill>
                <a:uFill>
                  <a:noFill/>
                </a:uFill>
                <a:latin typeface="+mj-lt"/>
                <a:ea typeface="+mn-ea"/>
                <a:cs typeface="+mn-cs"/>
              </a:rPr>
              <a:t>Commercial Card Team: </a:t>
            </a:r>
            <a:r>
              <a:rPr lang="en-US" sz="2000" b="1" kern="1200" dirty="0">
                <a:solidFill>
                  <a:srgbClr val="0057A5"/>
                </a:solidFill>
                <a:uFill>
                  <a:noFill/>
                </a:uFill>
                <a:latin typeface="+mj-lt"/>
                <a:ea typeface="+mn-ea"/>
                <a:cs typeface="+mn-cs"/>
              </a:rPr>
              <a:t>procurement.card@cu.edu</a:t>
            </a:r>
            <a:endParaRPr lang="en-US" sz="2000" b="1" kern="1200" dirty="0">
              <a:solidFill>
                <a:srgbClr val="0057A5"/>
              </a:solidFill>
              <a:latin typeface="+mj-lt"/>
              <a:ea typeface="+mn-ea"/>
              <a:cs typeface="+mn-cs"/>
            </a:endParaRPr>
          </a:p>
          <a:p>
            <a:pPr marL="457454" marR="31242" indent="-342900" defTabSz="749808">
              <a:spcAft>
                <a:spcPts val="600"/>
              </a:spcAft>
              <a:buSzPts val="1400"/>
              <a:buFont typeface="Wingdings" panose="05000000000000000000" pitchFamily="2" charset="2"/>
              <a:buChar char="§"/>
            </a:pPr>
            <a:r>
              <a:rPr lang="en-US" sz="2000" b="1" kern="1200" dirty="0">
                <a:solidFill>
                  <a:schemeClr val="tx1"/>
                </a:solidFill>
                <a:uFill>
                  <a:noFill/>
                </a:uFill>
                <a:latin typeface="+mj-lt"/>
                <a:ea typeface="+mn-ea"/>
                <a:cs typeface="+mn-cs"/>
              </a:rPr>
              <a:t>Procurement Service Center Service Desk: </a:t>
            </a:r>
            <a:r>
              <a:rPr lang="en-US" sz="2000" b="1" kern="1200" dirty="0">
                <a:solidFill>
                  <a:srgbClr val="0057A5"/>
                </a:solidFill>
                <a:uFill>
                  <a:noFill/>
                </a:uFill>
                <a:latin typeface="+mj-lt"/>
                <a:ea typeface="+mn-ea"/>
                <a:cs typeface="+mn-cs"/>
                <a:hlinkClick r:id="rId8">
                  <a:extLst>
                    <a:ext uri="{A12FA001-AC4F-418D-AE19-62706E023703}">
                      <ahyp:hlinkClr xmlns:ahyp="http://schemas.microsoft.com/office/drawing/2018/hyperlinkcolor" val="tx"/>
                    </a:ext>
                  </a:extLst>
                </a:hlinkClick>
              </a:rPr>
              <a:t>psc@cu.edu</a:t>
            </a:r>
            <a:r>
              <a:rPr lang="en-US" sz="2000" b="1" kern="1200" dirty="0">
                <a:solidFill>
                  <a:srgbClr val="0057A5"/>
                </a:solidFill>
                <a:uFill>
                  <a:noFill/>
                </a:uFill>
                <a:latin typeface="+mj-lt"/>
                <a:ea typeface="+mn-ea"/>
                <a:cs typeface="+mn-cs"/>
              </a:rPr>
              <a:t> </a:t>
            </a:r>
            <a:r>
              <a:rPr lang="en-US" sz="2000" kern="1200" dirty="0">
                <a:solidFill>
                  <a:schemeClr val="tx1"/>
                </a:solidFill>
                <a:uFill>
                  <a:noFill/>
                </a:uFill>
                <a:latin typeface="+mj-lt"/>
                <a:ea typeface="+mn-ea"/>
                <a:cs typeface="+mn-cs"/>
              </a:rPr>
              <a:t>(procurement)</a:t>
            </a:r>
          </a:p>
          <a:p>
            <a:pPr marL="457454" marR="31242" indent="-342900" defTabSz="749808">
              <a:spcAft>
                <a:spcPts val="600"/>
              </a:spcAft>
              <a:buSzPts val="1400"/>
              <a:buFont typeface="Wingdings" panose="05000000000000000000" pitchFamily="2" charset="2"/>
              <a:buChar char="§"/>
            </a:pPr>
            <a:r>
              <a:rPr lang="en-US" sz="2000" b="1" kern="1200" dirty="0">
                <a:solidFill>
                  <a:schemeClr val="tx1"/>
                </a:solidFill>
                <a:uFill>
                  <a:noFill/>
                </a:uFill>
                <a:latin typeface="+mj-lt"/>
                <a:ea typeface="+mn-ea"/>
                <a:cs typeface="+mn-cs"/>
              </a:rPr>
              <a:t>OUC Financial Services &amp; Solutions: </a:t>
            </a:r>
            <a:r>
              <a:rPr lang="en-US" sz="2000" b="1" kern="1200" dirty="0">
                <a:solidFill>
                  <a:srgbClr val="0057A5"/>
                </a:solidFill>
                <a:uFill>
                  <a:noFill/>
                </a:uFill>
                <a:latin typeface="+mj-lt"/>
                <a:ea typeface="+mn-ea"/>
                <a:cs typeface="+mn-cs"/>
                <a:hlinkClick r:id="rId9">
                  <a:extLst>
                    <a:ext uri="{A12FA001-AC4F-418D-AE19-62706E023703}">
                      <ahyp:hlinkClr xmlns:ahyp="http://schemas.microsoft.com/office/drawing/2018/hyperlinkcolor" val="tx"/>
                    </a:ext>
                  </a:extLst>
                </a:hlinkClick>
              </a:rPr>
              <a:t>fss@cu.edu</a:t>
            </a:r>
            <a:r>
              <a:rPr lang="en-US" sz="2000" b="1" kern="1200" dirty="0">
                <a:solidFill>
                  <a:srgbClr val="0057A5"/>
                </a:solidFill>
                <a:uFill>
                  <a:noFill/>
                </a:uFill>
                <a:latin typeface="+mj-lt"/>
                <a:ea typeface="+mn-ea"/>
                <a:cs typeface="+mn-cs"/>
              </a:rPr>
              <a:t> </a:t>
            </a:r>
            <a:r>
              <a:rPr lang="en-US" sz="2000" kern="1200" dirty="0">
                <a:solidFill>
                  <a:schemeClr val="tx1"/>
                </a:solidFill>
                <a:uFill>
                  <a:noFill/>
                </a:uFill>
                <a:latin typeface="+mj-lt"/>
                <a:ea typeface="+mn-ea"/>
                <a:cs typeface="+mn-cs"/>
              </a:rPr>
              <a:t>(finance)</a:t>
            </a:r>
          </a:p>
          <a:p>
            <a:pPr marL="342900" marR="41656" indent="-342900" defTabSz="749808">
              <a:spcAft>
                <a:spcPts val="600"/>
              </a:spcAft>
              <a:buFont typeface="Wingdings" panose="05000000000000000000" pitchFamily="2" charset="2"/>
              <a:buChar char="§"/>
            </a:pPr>
            <a:endParaRPr lang="en-US" sz="2000" b="1" kern="1200" dirty="0">
              <a:solidFill>
                <a:schemeClr val="tx1"/>
              </a:solidFill>
              <a:latin typeface="+mj-lt"/>
              <a:ea typeface="+mn-ea"/>
              <a:cs typeface="+mn-cs"/>
              <a:sym typeface="Montserrat"/>
            </a:endParaRPr>
          </a:p>
          <a:p>
            <a:pPr marR="41656" defTabSz="749808">
              <a:spcAft>
                <a:spcPts val="600"/>
              </a:spcAft>
            </a:pPr>
            <a:r>
              <a:rPr lang="en-US" sz="2000" b="1" u="sng" kern="1200" dirty="0">
                <a:solidFill>
                  <a:schemeClr val="tx1"/>
                </a:solidFill>
                <a:latin typeface="+mj-lt"/>
                <a:ea typeface="+mn-ea"/>
                <a:cs typeface="+mn-cs"/>
                <a:sym typeface="Montserrat"/>
              </a:rPr>
              <a:t>Forms &amp; Resources</a:t>
            </a:r>
            <a:endParaRPr lang="en-US" sz="2000" b="1" u="sng" kern="1200" dirty="0">
              <a:solidFill>
                <a:srgbClr val="0057A5"/>
              </a:solidFill>
              <a:uFill>
                <a:noFill/>
              </a:uFill>
              <a:latin typeface="+mj-lt"/>
              <a:hlinkClick r:id="rId10">
                <a:extLst>
                  <a:ext uri="{A12FA001-AC4F-418D-AE19-62706E023703}">
                    <ahyp:hlinkClr xmlns:ahyp="http://schemas.microsoft.com/office/drawing/2018/hyperlinkcolor" val="tx"/>
                  </a:ext>
                </a:extLst>
              </a:hlinkClick>
            </a:endParaRPr>
          </a:p>
          <a:p>
            <a:pPr marL="342900" marR="41656" indent="-342900" defTabSz="749808">
              <a:spcAft>
                <a:spcPts val="600"/>
              </a:spcAft>
              <a:buFont typeface="Wingdings" panose="05000000000000000000" pitchFamily="2" charset="2"/>
              <a:buChar char="§"/>
            </a:pPr>
            <a:r>
              <a:rPr lang="en-US" sz="2000" b="1" kern="1200" dirty="0">
                <a:solidFill>
                  <a:srgbClr val="0057A5"/>
                </a:solidFill>
                <a:uFill>
                  <a:noFill/>
                </a:uFill>
                <a:latin typeface="+mj-lt"/>
                <a:hlinkClick r:id="rId10">
                  <a:extLst>
                    <a:ext uri="{A12FA001-AC4F-418D-AE19-62706E023703}">
                      <ahyp:hlinkClr xmlns:ahyp="http://schemas.microsoft.com/office/drawing/2018/hyperlinkcolor" val="tx"/>
                    </a:ext>
                  </a:extLst>
                </a:hlinkClick>
              </a:rPr>
              <a:t>PSC Knowledge Base </a:t>
            </a:r>
            <a:r>
              <a:rPr lang="en-US" sz="2000" kern="1200" dirty="0">
                <a:solidFill>
                  <a:schemeClr val="tx1"/>
                </a:solidFill>
                <a:uFill>
                  <a:noFill/>
                </a:uFill>
                <a:latin typeface="+mj-lt"/>
                <a:ea typeface="+mn-ea"/>
                <a:cs typeface="+mn-cs"/>
              </a:rPr>
              <a:t>– hub of how-to articles for navigating the PSC’s systems for Concur &amp; CU Marketplace. </a:t>
            </a:r>
            <a:endParaRPr lang="en-US" sz="2000" b="1" dirty="0">
              <a:solidFill>
                <a:srgbClr val="0057A5"/>
              </a:solidFill>
              <a:uFill>
                <a:noFill/>
              </a:uFill>
              <a:latin typeface="+mj-lt"/>
            </a:endParaRPr>
          </a:p>
          <a:p>
            <a:pPr marL="342900" marR="41656" indent="-342900" defTabSz="749808">
              <a:spcAft>
                <a:spcPts val="600"/>
              </a:spcAft>
              <a:buFont typeface="Wingdings" panose="05000000000000000000" pitchFamily="2" charset="2"/>
              <a:buChar char="§"/>
            </a:pPr>
            <a:r>
              <a:rPr lang="en-US" sz="2000" b="1" kern="1200" dirty="0">
                <a:solidFill>
                  <a:srgbClr val="0057A5"/>
                </a:solidFill>
                <a:uFill>
                  <a:noFill/>
                </a:uFill>
                <a:latin typeface="+mj-lt"/>
                <a:ea typeface="+mn-ea"/>
                <a:cs typeface="+mn-cs"/>
                <a:hlinkClick r:id="rId11">
                  <a:extLst>
                    <a:ext uri="{A12FA001-AC4F-418D-AE19-62706E023703}">
                      <ahyp:hlinkClr xmlns:ahyp="http://schemas.microsoft.com/office/drawing/2018/hyperlinkcolor" val="tx"/>
                    </a:ext>
                  </a:extLst>
                </a:hlinkClick>
              </a:rPr>
              <a:t>Violation Notification (VN) Form </a:t>
            </a:r>
            <a:r>
              <a:rPr lang="en-US" sz="2000" kern="1200" dirty="0">
                <a:solidFill>
                  <a:schemeClr val="tx1"/>
                </a:solidFill>
                <a:uFill>
                  <a:noFill/>
                </a:uFill>
                <a:latin typeface="+mj-lt"/>
                <a:ea typeface="+mn-ea"/>
                <a:cs typeface="+mn-cs"/>
              </a:rPr>
              <a:t>– used to document and report a </a:t>
            </a:r>
            <a:r>
              <a:rPr lang="en-US" sz="2000" dirty="0">
                <a:uFill>
                  <a:noFill/>
                </a:uFill>
                <a:latin typeface="+mj-lt"/>
              </a:rPr>
              <a:t>transaction</a:t>
            </a:r>
            <a:r>
              <a:rPr lang="en-US" sz="2000" kern="1200" dirty="0">
                <a:solidFill>
                  <a:schemeClr val="tx1"/>
                </a:solidFill>
                <a:uFill>
                  <a:noFill/>
                </a:uFill>
                <a:latin typeface="+mj-lt"/>
                <a:ea typeface="+mn-ea"/>
                <a:cs typeface="+mn-cs"/>
              </a:rPr>
              <a:t> in violation of Procurement Card policies as described in the Procurement Card Handbook. Violations may result in card revocation.</a:t>
            </a:r>
          </a:p>
          <a:p>
            <a:pPr marL="342900" marR="41656" indent="-342900" defTabSz="749808">
              <a:spcAft>
                <a:spcPts val="600"/>
              </a:spcAft>
              <a:buFont typeface="Wingdings" panose="05000000000000000000" pitchFamily="2" charset="2"/>
              <a:buChar char="§"/>
            </a:pPr>
            <a:r>
              <a:rPr lang="en-US" sz="2000" b="1" kern="1200" dirty="0">
                <a:solidFill>
                  <a:srgbClr val="0057A5"/>
                </a:solidFill>
                <a:uFill>
                  <a:noFill/>
                </a:uFill>
                <a:latin typeface="+mj-lt"/>
                <a:hlinkClick r:id="rId12">
                  <a:extLst>
                    <a:ext uri="{A12FA001-AC4F-418D-AE19-62706E023703}">
                      <ahyp:hlinkClr xmlns:ahyp="http://schemas.microsoft.com/office/drawing/2018/hyperlinkcolor" val="tx"/>
                    </a:ext>
                  </a:extLst>
                </a:hlinkClick>
              </a:rPr>
              <a:t>CU EthicsLine </a:t>
            </a:r>
            <a:r>
              <a:rPr lang="en-US" sz="2000" kern="1200" dirty="0">
                <a:solidFill>
                  <a:schemeClr val="tx1"/>
                </a:solidFill>
                <a:uFill>
                  <a:noFill/>
                </a:uFill>
                <a:latin typeface="+mj-lt"/>
                <a:ea typeface="+mn-ea"/>
                <a:cs typeface="+mn-cs"/>
              </a:rPr>
              <a:t>– independent, anonymous way to report concerns or suspected misconduct</a:t>
            </a:r>
            <a:r>
              <a:rPr lang="en-US" kern="1200" dirty="0">
                <a:solidFill>
                  <a:schemeClr val="tx1"/>
                </a:solidFill>
                <a:uFill>
                  <a:noFill/>
                </a:uFill>
                <a:latin typeface="+mn-lt"/>
                <a:ea typeface="+mn-ea"/>
                <a:cs typeface="+mn-cs"/>
              </a:rPr>
              <a:t>. </a:t>
            </a:r>
            <a:endParaRPr lang="en-US" dirty="0">
              <a:solidFill>
                <a:schemeClr val="tx1"/>
              </a:solidFill>
              <a:uFill>
                <a:noFill/>
              </a:uFill>
            </a:endParaRPr>
          </a:p>
        </p:txBody>
      </p:sp>
    </p:spTree>
    <p:extLst>
      <p:ext uri="{BB962C8B-B14F-4D97-AF65-F5344CB8AC3E}">
        <p14:creationId xmlns:p14="http://schemas.microsoft.com/office/powerpoint/2010/main" val="541459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04C22C-383B-A7A3-F181-F2C494EE5AEF}"/>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b="1" kern="1200" dirty="0">
                <a:solidFill>
                  <a:srgbClr val="FFFFFF"/>
                </a:solidFill>
                <a:latin typeface="+mj-lt"/>
                <a:ea typeface="+mj-ea"/>
                <a:cs typeface="+mj-cs"/>
              </a:rPr>
              <a:t>Sponsored Projects Trainings</a:t>
            </a:r>
          </a:p>
        </p:txBody>
      </p:sp>
      <p:pic>
        <p:nvPicPr>
          <p:cNvPr id="4" name="Picture 3" descr="A close-up of a diagram&#10;&#10;Description automatically generated">
            <a:extLst>
              <a:ext uri="{FF2B5EF4-FFF2-40B4-BE49-F238E27FC236}">
                <a16:creationId xmlns:a16="http://schemas.microsoft.com/office/drawing/2014/main" id="{C0B283AC-DE82-8FBC-B18E-BE85511A03DB}"/>
              </a:ext>
            </a:extLst>
          </p:cNvPr>
          <p:cNvPicPr>
            <a:picLocks noChangeAspect="1"/>
          </p:cNvPicPr>
          <p:nvPr/>
        </p:nvPicPr>
        <p:blipFill>
          <a:blip r:embed="rId2"/>
          <a:stretch>
            <a:fillRect/>
          </a:stretch>
        </p:blipFill>
        <p:spPr>
          <a:xfrm>
            <a:off x="858162" y="1918773"/>
            <a:ext cx="10475671" cy="4452160"/>
          </a:xfrm>
          <a:prstGeom prst="rect">
            <a:avLst/>
          </a:prstGeom>
        </p:spPr>
      </p:pic>
      <p:sp>
        <p:nvSpPr>
          <p:cNvPr id="6" name="TextBox 5">
            <a:extLst>
              <a:ext uri="{FF2B5EF4-FFF2-40B4-BE49-F238E27FC236}">
                <a16:creationId xmlns:a16="http://schemas.microsoft.com/office/drawing/2014/main" id="{EDC68191-AB7A-6E2D-ACE7-9AB303A0FD82}"/>
              </a:ext>
            </a:extLst>
          </p:cNvPr>
          <p:cNvSpPr txBox="1"/>
          <p:nvPr/>
        </p:nvSpPr>
        <p:spPr>
          <a:xfrm>
            <a:off x="699713" y="1750055"/>
            <a:ext cx="5429516" cy="369332"/>
          </a:xfrm>
          <a:prstGeom prst="rect">
            <a:avLst/>
          </a:prstGeom>
          <a:noFill/>
        </p:spPr>
        <p:txBody>
          <a:bodyPr wrap="square" rtlCol="0">
            <a:spAutoFit/>
          </a:bodyPr>
          <a:lstStyle/>
          <a:p>
            <a:r>
              <a:rPr lang="en-US" b="1" dirty="0"/>
              <a:t>Register for upcoming courses in Skillsoft</a:t>
            </a:r>
          </a:p>
        </p:txBody>
      </p:sp>
      <p:sp>
        <p:nvSpPr>
          <p:cNvPr id="7" name="TextBox 6">
            <a:extLst>
              <a:ext uri="{FF2B5EF4-FFF2-40B4-BE49-F238E27FC236}">
                <a16:creationId xmlns:a16="http://schemas.microsoft.com/office/drawing/2014/main" id="{5CC6B07C-FBCB-192C-D60A-3D34638F8561}"/>
              </a:ext>
            </a:extLst>
          </p:cNvPr>
          <p:cNvSpPr txBox="1"/>
          <p:nvPr/>
        </p:nvSpPr>
        <p:spPr>
          <a:xfrm>
            <a:off x="699713" y="6238984"/>
            <a:ext cx="11319462" cy="369332"/>
          </a:xfrm>
          <a:prstGeom prst="rect">
            <a:avLst/>
          </a:prstGeom>
          <a:noFill/>
        </p:spPr>
        <p:txBody>
          <a:bodyPr wrap="square" rtlCol="0">
            <a:spAutoFit/>
          </a:bodyPr>
          <a:lstStyle/>
          <a:p>
            <a:r>
              <a:rPr lang="en-US" b="1" dirty="0"/>
              <a:t>Contact Shane Jernigan (</a:t>
            </a:r>
            <a:r>
              <a:rPr lang="en-US" b="1" dirty="0">
                <a:hlinkClick r:id="rId3"/>
              </a:rPr>
              <a:t>Shane.Jernigan@cuanschutz.edu</a:t>
            </a:r>
            <a:r>
              <a:rPr lang="en-US" b="1" dirty="0"/>
              <a:t>) with questions on upcoming training courses. </a:t>
            </a:r>
          </a:p>
        </p:txBody>
      </p:sp>
    </p:spTree>
    <p:extLst>
      <p:ext uri="{BB962C8B-B14F-4D97-AF65-F5344CB8AC3E}">
        <p14:creationId xmlns:p14="http://schemas.microsoft.com/office/powerpoint/2010/main" val="2878950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F6DF87-83B1-DDE7-DD96-0A120843F5E7}"/>
              </a:ext>
            </a:extLst>
          </p:cNvPr>
          <p:cNvSpPr>
            <a:spLocks noGrp="1"/>
          </p:cNvSpPr>
          <p:nvPr>
            <p:ph type="title"/>
          </p:nvPr>
        </p:nvSpPr>
        <p:spPr>
          <a:xfrm>
            <a:off x="6574587" y="2883371"/>
            <a:ext cx="4805996" cy="1297115"/>
          </a:xfrm>
        </p:spPr>
        <p:txBody>
          <a:bodyPr vert="horz" lIns="91440" tIns="45720" rIns="91440" bIns="45720" rtlCol="0" anchor="t">
            <a:normAutofit/>
          </a:bodyPr>
          <a:lstStyle/>
          <a:p>
            <a:pPr algn="ctr"/>
            <a:r>
              <a:rPr lang="en-US" sz="7200" b="1" kern="1200" dirty="0">
                <a:solidFill>
                  <a:schemeClr val="tx2"/>
                </a:solidFill>
                <a:latin typeface="+mj-lt"/>
                <a:ea typeface="+mj-ea"/>
                <a:cs typeface="+mj-cs"/>
              </a:rPr>
              <a:t>Questions</a:t>
            </a:r>
          </a:p>
        </p:txBody>
      </p:sp>
      <p:pic>
        <p:nvPicPr>
          <p:cNvPr id="7" name="Graphic 6" descr="Question mark">
            <a:extLst>
              <a:ext uri="{FF2B5EF4-FFF2-40B4-BE49-F238E27FC236}">
                <a16:creationId xmlns:a16="http://schemas.microsoft.com/office/drawing/2014/main" id="{4F9570C0-83E8-61A1-5BA2-62C950FFC4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78136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B9BCF45-2C4C-08D3-CC96-1435A8857578}"/>
              </a:ext>
            </a:extLst>
          </p:cNvPr>
          <p:cNvSpPr>
            <a:spLocks noGrp="1"/>
          </p:cNvSpPr>
          <p:nvPr>
            <p:ph type="title"/>
          </p:nvPr>
        </p:nvSpPr>
        <p:spPr>
          <a:xfrm>
            <a:off x="1371597" y="348865"/>
            <a:ext cx="10044023" cy="877729"/>
          </a:xfrm>
        </p:spPr>
        <p:txBody>
          <a:bodyPr anchor="ctr">
            <a:normAutofit/>
          </a:bodyPr>
          <a:lstStyle/>
          <a:p>
            <a:r>
              <a:rPr lang="en-US" sz="4000" b="1" dirty="0">
                <a:solidFill>
                  <a:srgbClr val="FFFFFF"/>
                </a:solidFill>
              </a:rPr>
              <a:t>Agenda</a:t>
            </a:r>
          </a:p>
        </p:txBody>
      </p:sp>
      <p:graphicFrame>
        <p:nvGraphicFramePr>
          <p:cNvPr id="5" name="Content Placeholder 2">
            <a:extLst>
              <a:ext uri="{FF2B5EF4-FFF2-40B4-BE49-F238E27FC236}">
                <a16:creationId xmlns:a16="http://schemas.microsoft.com/office/drawing/2014/main" id="{8D685978-A2A2-11A1-94A4-001F8ED34F1A}"/>
              </a:ext>
            </a:extLst>
          </p:cNvPr>
          <p:cNvGraphicFramePr>
            <a:graphicFrameLocks noGrp="1"/>
          </p:cNvGraphicFramePr>
          <p:nvPr>
            <p:ph idx="1"/>
            <p:extLst>
              <p:ext uri="{D42A27DB-BD31-4B8C-83A1-F6EECF244321}">
                <p14:modId xmlns:p14="http://schemas.microsoft.com/office/powerpoint/2010/main" val="201850541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811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015BA8BD-0C62-E5A8-F26F-657451BD1DAC}"/>
              </a:ext>
            </a:extLst>
          </p:cNvPr>
          <p:cNvSpPr>
            <a:spLocks noGrp="1"/>
          </p:cNvSpPr>
          <p:nvPr>
            <p:ph type="ctrTitle"/>
          </p:nvPr>
        </p:nvSpPr>
        <p:spPr>
          <a:xfrm>
            <a:off x="2026693" y="1030406"/>
            <a:ext cx="8147713" cy="3081242"/>
          </a:xfrm>
        </p:spPr>
        <p:txBody>
          <a:bodyPr anchor="ctr">
            <a:normAutofit/>
          </a:bodyPr>
          <a:lstStyle/>
          <a:p>
            <a:r>
              <a:rPr lang="en-US" sz="5400" b="1" dirty="0">
                <a:solidFill>
                  <a:srgbClr val="FFFFFF"/>
                </a:solidFill>
              </a:rPr>
              <a:t>Policy Overview</a:t>
            </a:r>
          </a:p>
        </p:txBody>
      </p:sp>
      <p:sp>
        <p:nvSpPr>
          <p:cNvPr id="5" name="Subtitle 4">
            <a:extLst>
              <a:ext uri="{FF2B5EF4-FFF2-40B4-BE49-F238E27FC236}">
                <a16:creationId xmlns:a16="http://schemas.microsoft.com/office/drawing/2014/main" id="{9C99B99B-15F4-4B0A-CB34-ED15A7529F46}"/>
              </a:ext>
            </a:extLst>
          </p:cNvPr>
          <p:cNvSpPr>
            <a:spLocks noGrp="1"/>
          </p:cNvSpPr>
          <p:nvPr>
            <p:ph type="subTitle" idx="1"/>
          </p:nvPr>
        </p:nvSpPr>
        <p:spPr>
          <a:xfrm>
            <a:off x="678059" y="5246993"/>
            <a:ext cx="10844979" cy="860620"/>
          </a:xfrm>
        </p:spPr>
        <p:txBody>
          <a:bodyPr anchor="ctr">
            <a:normAutofit/>
          </a:bodyPr>
          <a:lstStyle/>
          <a:p>
            <a:r>
              <a:rPr lang="en-US" b="1" i="1" dirty="0">
                <a:solidFill>
                  <a:schemeClr val="bg1"/>
                </a:solidFill>
              </a:rPr>
              <a:t>“What do you mean we have a Procurement Policy? I didn’t know!”</a:t>
            </a:r>
          </a:p>
          <a:p>
            <a:endParaRPr lang="en-US" dirty="0">
              <a:solidFill>
                <a:srgbClr val="FFFFFF"/>
              </a:solidFill>
            </a:endParaRPr>
          </a:p>
        </p:txBody>
      </p:sp>
      <p:sp>
        <p:nvSpPr>
          <p:cNvPr id="7" name="Rectangle 6" descr="Check List">
            <a:extLst>
              <a:ext uri="{FF2B5EF4-FFF2-40B4-BE49-F238E27FC236}">
                <a16:creationId xmlns:a16="http://schemas.microsoft.com/office/drawing/2014/main" id="{362294DE-EFC9-ECD1-F0ED-FAB19A031329}"/>
              </a:ext>
            </a:extLst>
          </p:cNvPr>
          <p:cNvSpPr/>
          <p:nvPr/>
        </p:nvSpPr>
        <p:spPr>
          <a:xfrm>
            <a:off x="5609082" y="3125225"/>
            <a:ext cx="968893" cy="918873"/>
          </a:xfrm>
          <a:prstGeom prst="rect">
            <a:avLst/>
          </a:prstGeom>
          <a:blipFill>
            <a:blip r:embed="rId2">
              <a:biLevel thresh="2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Tree>
    <p:extLst>
      <p:ext uri="{BB962C8B-B14F-4D97-AF65-F5344CB8AC3E}">
        <p14:creationId xmlns:p14="http://schemas.microsoft.com/office/powerpoint/2010/main" val="1807900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C0AB1EC3-D2CB-946E-C98B-7BFFC57EECC0}"/>
              </a:ext>
            </a:extLst>
          </p:cNvPr>
          <p:cNvSpPr>
            <a:spLocks noGrp="1"/>
          </p:cNvSpPr>
          <p:nvPr>
            <p:ph type="title"/>
          </p:nvPr>
        </p:nvSpPr>
        <p:spPr>
          <a:xfrm>
            <a:off x="1383564" y="348865"/>
            <a:ext cx="9718111" cy="1576446"/>
          </a:xfrm>
        </p:spPr>
        <p:txBody>
          <a:bodyPr anchor="ctr">
            <a:normAutofit/>
          </a:bodyPr>
          <a:lstStyle/>
          <a:p>
            <a:r>
              <a:rPr lang="en-US" sz="4000" b="1" dirty="0">
                <a:solidFill>
                  <a:srgbClr val="FFFFFF"/>
                </a:solidFill>
              </a:rPr>
              <a:t>APS 4014: Fiscal Roles &amp; Responsibilities</a:t>
            </a:r>
          </a:p>
        </p:txBody>
      </p:sp>
      <p:graphicFrame>
        <p:nvGraphicFramePr>
          <p:cNvPr id="10" name="Content Placeholder 7">
            <a:extLst>
              <a:ext uri="{FF2B5EF4-FFF2-40B4-BE49-F238E27FC236}">
                <a16:creationId xmlns:a16="http://schemas.microsoft.com/office/drawing/2014/main" id="{D256FB8F-D1B9-92A3-62A2-D84136CF5A16}"/>
              </a:ext>
            </a:extLst>
          </p:cNvPr>
          <p:cNvGraphicFramePr>
            <a:graphicFrameLocks noGrp="1"/>
          </p:cNvGraphicFramePr>
          <p:nvPr>
            <p:ph idx="1"/>
            <p:extLst>
              <p:ext uri="{D42A27DB-BD31-4B8C-83A1-F6EECF244321}">
                <p14:modId xmlns:p14="http://schemas.microsoft.com/office/powerpoint/2010/main" val="1843432819"/>
              </p:ext>
            </p:extLst>
          </p:nvPr>
        </p:nvGraphicFramePr>
        <p:xfrm>
          <a:off x="632084" y="2341733"/>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a:extLst>
              <a:ext uri="{FF2B5EF4-FFF2-40B4-BE49-F238E27FC236}">
                <a16:creationId xmlns:a16="http://schemas.microsoft.com/office/drawing/2014/main" id="{8BF352B5-0756-4CA7-8203-91B0EF6148E1}"/>
              </a:ext>
            </a:extLst>
          </p:cNvPr>
          <p:cNvSpPr/>
          <p:nvPr/>
        </p:nvSpPr>
        <p:spPr>
          <a:xfrm>
            <a:off x="-1" y="6204121"/>
            <a:ext cx="12192000" cy="675745"/>
          </a:xfrm>
          <a:prstGeom prst="rect">
            <a:avLst/>
          </a:prstGeom>
          <a:solidFill>
            <a:schemeClr val="accent1">
              <a:lumMod val="75000"/>
            </a:schemeClr>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ritical thinking - Free miscellaneous icons">
            <a:extLst>
              <a:ext uri="{FF2B5EF4-FFF2-40B4-BE49-F238E27FC236}">
                <a16:creationId xmlns:a16="http://schemas.microsoft.com/office/drawing/2014/main" id="{4663E228-8F4F-A74C-2E39-72AFC1AD0C68}"/>
              </a:ext>
            </a:extLst>
          </p:cNvPr>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1383564" y="6257013"/>
            <a:ext cx="551934" cy="56995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91A2BF0-90D6-FF24-3C14-DEE9772C7EB8}"/>
              </a:ext>
            </a:extLst>
          </p:cNvPr>
          <p:cNvSpPr txBox="1"/>
          <p:nvPr/>
        </p:nvSpPr>
        <p:spPr>
          <a:xfrm>
            <a:off x="2033601" y="6233535"/>
            <a:ext cx="8656396" cy="646331"/>
          </a:xfrm>
          <a:prstGeom prst="rect">
            <a:avLst/>
          </a:prstGeom>
          <a:noFill/>
        </p:spPr>
        <p:txBody>
          <a:bodyPr wrap="square" rtlCol="0">
            <a:spAutoFit/>
          </a:bodyPr>
          <a:lstStyle/>
          <a:p>
            <a:r>
              <a:rPr lang="en-US" sz="1800" b="1" spc="0" noProof="0" dirty="0">
                <a:solidFill>
                  <a:schemeClr val="bg1">
                    <a:lumMod val="95000"/>
                  </a:schemeClr>
                </a:solidFill>
              </a:rPr>
              <a:t>An employee may be held </a:t>
            </a:r>
            <a:r>
              <a:rPr lang="en-US" sz="1800" b="1" u="sng" spc="0" noProof="0" dirty="0">
                <a:solidFill>
                  <a:schemeClr val="bg1">
                    <a:lumMod val="95000"/>
                  </a:schemeClr>
                </a:solidFill>
              </a:rPr>
              <a:t>personally</a:t>
            </a:r>
            <a:r>
              <a:rPr lang="en-US" sz="1800" b="1" spc="0" noProof="0" dirty="0">
                <a:solidFill>
                  <a:schemeClr val="bg1">
                    <a:lumMod val="95000"/>
                  </a:schemeClr>
                </a:solidFill>
              </a:rPr>
              <a:t> liable when policies &amp; procedures are not followed regarding purchasing.</a:t>
            </a:r>
            <a:endParaRPr lang="en-US" b="1" dirty="0">
              <a:solidFill>
                <a:schemeClr val="bg1">
                  <a:lumMod val="95000"/>
                </a:schemeClr>
              </a:solidFill>
            </a:endParaRPr>
          </a:p>
        </p:txBody>
      </p:sp>
    </p:spTree>
    <p:extLst>
      <p:ext uri="{BB962C8B-B14F-4D97-AF65-F5344CB8AC3E}">
        <p14:creationId xmlns:p14="http://schemas.microsoft.com/office/powerpoint/2010/main" val="611764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D8EDD0-4B53-E023-3A1F-C5AF62BC88C3}"/>
              </a:ext>
            </a:extLst>
          </p:cNvPr>
          <p:cNvSpPr>
            <a:spLocks noGrp="1"/>
          </p:cNvSpPr>
          <p:nvPr>
            <p:ph type="title"/>
          </p:nvPr>
        </p:nvSpPr>
        <p:spPr>
          <a:xfrm>
            <a:off x="1371597" y="348865"/>
            <a:ext cx="10044023" cy="877729"/>
          </a:xfrm>
        </p:spPr>
        <p:txBody>
          <a:bodyPr anchor="ctr">
            <a:normAutofit/>
          </a:bodyPr>
          <a:lstStyle/>
          <a:p>
            <a:r>
              <a:rPr lang="en-US" sz="4000" b="1" dirty="0">
                <a:solidFill>
                  <a:srgbClr val="FFFFFF"/>
                </a:solidFill>
              </a:rPr>
              <a:t>APS 4015: Propriety of Expenses</a:t>
            </a:r>
          </a:p>
        </p:txBody>
      </p:sp>
      <p:sp>
        <p:nvSpPr>
          <p:cNvPr id="5" name="TextBox 4">
            <a:extLst>
              <a:ext uri="{FF2B5EF4-FFF2-40B4-BE49-F238E27FC236}">
                <a16:creationId xmlns:a16="http://schemas.microsoft.com/office/drawing/2014/main" id="{9FEB2719-33F4-A605-C3A3-05CF5DC87624}"/>
              </a:ext>
            </a:extLst>
          </p:cNvPr>
          <p:cNvSpPr txBox="1"/>
          <p:nvPr/>
        </p:nvSpPr>
        <p:spPr>
          <a:xfrm>
            <a:off x="488087" y="1874133"/>
            <a:ext cx="4231552" cy="3924151"/>
          </a:xfrm>
          <a:prstGeom prst="rect">
            <a:avLst/>
          </a:prstGeom>
          <a:noFill/>
        </p:spPr>
        <p:txBody>
          <a:bodyPr wrap="square">
            <a:spAutoFit/>
          </a:bodyPr>
          <a:lstStyle/>
          <a:p>
            <a:pPr defTabSz="758952">
              <a:spcAft>
                <a:spcPts val="600"/>
              </a:spcAft>
            </a:pPr>
            <a:r>
              <a:rPr lang="en-US" sz="1600" b="1" kern="1200" dirty="0">
                <a:latin typeface="Public Sans" panose="020B0604020202020204" charset="0"/>
                <a:ea typeface="+mn-ea"/>
                <a:cs typeface="+mn-cs"/>
              </a:rPr>
              <a:t>You must be able to answer “</a:t>
            </a:r>
            <a:r>
              <a:rPr lang="en-US" sz="1600" b="1" u="sng" kern="1200" dirty="0">
                <a:latin typeface="Public Sans" panose="020B0604020202020204" charset="0"/>
                <a:ea typeface="+mn-ea"/>
                <a:cs typeface="+mn-cs"/>
              </a:rPr>
              <a:t>YES</a:t>
            </a:r>
            <a:r>
              <a:rPr lang="en-US" sz="1600" b="1" kern="1200" dirty="0">
                <a:latin typeface="Public Sans" panose="020B0604020202020204" charset="0"/>
                <a:ea typeface="+mn-ea"/>
                <a:cs typeface="+mn-cs"/>
              </a:rPr>
              <a:t>” to each of the questions on the right for it to be an allowable use of University Funds.    </a:t>
            </a:r>
          </a:p>
          <a:p>
            <a:pPr defTabSz="758952">
              <a:spcAft>
                <a:spcPts val="600"/>
              </a:spcAft>
            </a:pPr>
            <a:endParaRPr lang="en-US" sz="1600" kern="1200" dirty="0">
              <a:latin typeface="Public Sans" panose="020B0604020202020204" charset="0"/>
              <a:ea typeface="+mn-ea"/>
              <a:cs typeface="+mn-cs"/>
            </a:endParaRPr>
          </a:p>
          <a:p>
            <a:pPr defTabSz="758952">
              <a:spcAft>
                <a:spcPts val="600"/>
              </a:spcAft>
            </a:pPr>
            <a:r>
              <a:rPr lang="en-US" sz="1600" b="1" kern="1200" dirty="0">
                <a:latin typeface="Public Sans" panose="020B0604020202020204" charset="0"/>
                <a:ea typeface="+mn-ea"/>
                <a:cs typeface="+mn-cs"/>
              </a:rPr>
              <a:t>Additional Considerations:</a:t>
            </a:r>
          </a:p>
          <a:p>
            <a:pPr marL="461963" indent="-234950" defTabSz="758952">
              <a:spcAft>
                <a:spcPts val="600"/>
              </a:spcAft>
              <a:buFont typeface="Arial" panose="020B0604020202020204" pitchFamily="34" charset="0"/>
              <a:buChar char="•"/>
            </a:pPr>
            <a:r>
              <a:rPr lang="en-US" sz="1600" kern="1200" dirty="0">
                <a:latin typeface="Public Sans" panose="020B0604020202020204" charset="0"/>
                <a:ea typeface="+mn-ea"/>
                <a:cs typeface="+mn-cs"/>
              </a:rPr>
              <a:t>Would a University outsider consider the expenditure to be a reasonable &amp; necessary expense of public funds?</a:t>
            </a:r>
            <a:endParaRPr lang="en-US" sz="1600" dirty="0">
              <a:latin typeface="Public Sans" panose="020B0604020202020204" charset="0"/>
            </a:endParaRPr>
          </a:p>
          <a:p>
            <a:pPr marL="461963" indent="-234950" defTabSz="758952">
              <a:spcAft>
                <a:spcPts val="600"/>
              </a:spcAft>
              <a:buFont typeface="Arial" panose="020B0604020202020204" pitchFamily="34" charset="0"/>
              <a:buChar char="•"/>
            </a:pPr>
            <a:r>
              <a:rPr lang="en-US" sz="1600" b="1" kern="1200" dirty="0">
                <a:latin typeface="Public Sans" panose="020B0604020202020204" charset="0"/>
                <a:ea typeface="+mn-ea"/>
                <a:cs typeface="+mn-cs"/>
              </a:rPr>
              <a:t>Is this expense allowable per the award agreement and is it in the budget &amp; budget period?</a:t>
            </a:r>
            <a:endParaRPr lang="en-US" sz="1600" b="1" dirty="0">
              <a:latin typeface="Public Sans" panose="020B0604020202020204" charset="0"/>
            </a:endParaRPr>
          </a:p>
          <a:p>
            <a:pPr marL="461963" indent="-234950" defTabSz="758952">
              <a:spcAft>
                <a:spcPts val="600"/>
              </a:spcAft>
              <a:buFont typeface="Arial" panose="020B0604020202020204" pitchFamily="34" charset="0"/>
              <a:buChar char="•"/>
            </a:pPr>
            <a:r>
              <a:rPr lang="en-US" sz="1600" kern="1200" dirty="0">
                <a:latin typeface="Public Sans" panose="020B0604020202020204" charset="0"/>
                <a:ea typeface="+mn-ea"/>
                <a:cs typeface="+mn-cs"/>
              </a:rPr>
              <a:t>Would you want others (ie. newspaper, radio, television) knowing &amp; reporting about what you have decided?</a:t>
            </a:r>
            <a:endParaRPr lang="en-US" sz="1600" dirty="0">
              <a:latin typeface="Public Sans" panose="020B0604020202020204" charset="0"/>
            </a:endParaRPr>
          </a:p>
        </p:txBody>
      </p:sp>
      <p:sp>
        <p:nvSpPr>
          <p:cNvPr id="10" name="Content Placeholder 5">
            <a:extLst>
              <a:ext uri="{FF2B5EF4-FFF2-40B4-BE49-F238E27FC236}">
                <a16:creationId xmlns:a16="http://schemas.microsoft.com/office/drawing/2014/main" id="{1EAD1432-C646-F191-9D7B-27C48CC56D58}"/>
              </a:ext>
            </a:extLst>
          </p:cNvPr>
          <p:cNvSpPr txBox="1">
            <a:spLocks/>
          </p:cNvSpPr>
          <p:nvPr/>
        </p:nvSpPr>
        <p:spPr>
          <a:xfrm>
            <a:off x="7237124" y="1874133"/>
            <a:ext cx="4065614" cy="3662541"/>
          </a:xfrm>
          <a:prstGeom prst="rect">
            <a:avLst/>
          </a:prstGeom>
          <a:noFill/>
        </p:spPr>
        <p:txBody>
          <a:bodyPr wrap="square" rtlCol="0">
            <a:spAutoFit/>
          </a:bodyPr>
          <a:lstStyle/>
          <a:p>
            <a:pPr defTabSz="758952">
              <a:spcAft>
                <a:spcPts val="600"/>
              </a:spcAft>
            </a:pPr>
            <a:r>
              <a:rPr lang="en-US" sz="1600" b="1" kern="1200" dirty="0">
                <a:solidFill>
                  <a:schemeClr val="tx1"/>
                </a:solidFill>
                <a:latin typeface="Public Sans" panose="020B0604020202020204" charset="0"/>
                <a:ea typeface="+mn-ea"/>
                <a:cs typeface="+mn-cs"/>
              </a:rPr>
              <a:t>Is the transaction…</a:t>
            </a:r>
            <a:endParaRPr lang="en-US" sz="1600" kern="1200" dirty="0">
              <a:solidFill>
                <a:schemeClr val="tx1"/>
              </a:solidFill>
              <a:latin typeface="Public Sans" panose="020B0604020202020204" charset="0"/>
              <a:ea typeface="+mn-ea"/>
              <a:cs typeface="+mn-cs"/>
            </a:endParaRPr>
          </a:p>
          <a:p>
            <a:pPr marL="284607" indent="-284607" defTabSz="758952">
              <a:spcAft>
                <a:spcPts val="600"/>
              </a:spcAft>
              <a:buAutoNum type="arabicPeriod"/>
            </a:pPr>
            <a:r>
              <a:rPr lang="en-US" sz="1600" kern="1200" dirty="0">
                <a:solidFill>
                  <a:schemeClr val="tx1"/>
                </a:solidFill>
                <a:latin typeface="Public Sans" panose="020B0604020202020204" charset="0"/>
                <a:ea typeface="+mn-ea"/>
                <a:cs typeface="+mn-cs"/>
              </a:rPr>
              <a:t>For Official University Business</a:t>
            </a:r>
          </a:p>
          <a:p>
            <a:pPr marL="284607" indent="-284607" defTabSz="758952">
              <a:spcAft>
                <a:spcPts val="600"/>
              </a:spcAft>
              <a:buAutoNum type="arabicPeriod"/>
            </a:pPr>
            <a:r>
              <a:rPr lang="en-US" sz="1600" kern="1200" dirty="0">
                <a:solidFill>
                  <a:schemeClr val="tx1"/>
                </a:solidFill>
                <a:latin typeface="Public Sans" panose="020B0604020202020204" charset="0"/>
                <a:ea typeface="+mn-ea"/>
                <a:cs typeface="+mn-cs"/>
              </a:rPr>
              <a:t>In the best interest of the University</a:t>
            </a:r>
          </a:p>
          <a:p>
            <a:pPr marL="284607" indent="-284607" defTabSz="758952">
              <a:spcAft>
                <a:spcPts val="600"/>
              </a:spcAft>
              <a:buAutoNum type="arabicPeriod"/>
            </a:pPr>
            <a:r>
              <a:rPr lang="en-US" sz="1600" kern="1200" dirty="0">
                <a:solidFill>
                  <a:schemeClr val="tx1"/>
                </a:solidFill>
                <a:latin typeface="Public Sans" panose="020B0604020202020204" charset="0"/>
                <a:ea typeface="+mn-ea"/>
                <a:cs typeface="+mn-cs"/>
              </a:rPr>
              <a:t>The most effective way to accomplish University business</a:t>
            </a:r>
          </a:p>
          <a:p>
            <a:pPr marL="284607" indent="-284607" defTabSz="758952">
              <a:spcAft>
                <a:spcPts val="600"/>
              </a:spcAft>
              <a:buAutoNum type="arabicPeriod"/>
            </a:pPr>
            <a:r>
              <a:rPr lang="en-US" sz="1600" kern="1200" dirty="0">
                <a:solidFill>
                  <a:schemeClr val="tx1"/>
                </a:solidFill>
                <a:latin typeface="Public Sans" panose="020B0604020202020204" charset="0"/>
                <a:ea typeface="+mn-ea"/>
                <a:cs typeface="+mn-cs"/>
              </a:rPr>
              <a:t>Compliant with laws, regulations, rules, policies, and restrictions</a:t>
            </a:r>
          </a:p>
          <a:p>
            <a:pPr marL="284607" indent="-284607" defTabSz="758952">
              <a:spcAft>
                <a:spcPts val="600"/>
              </a:spcAft>
              <a:buAutoNum type="arabicPeriod"/>
            </a:pPr>
            <a:r>
              <a:rPr lang="en-US" sz="1600" kern="1200" dirty="0">
                <a:solidFill>
                  <a:schemeClr val="tx1"/>
                </a:solidFill>
                <a:latin typeface="Public Sans" panose="020B0604020202020204" charset="0"/>
                <a:ea typeface="+mn-ea"/>
                <a:cs typeface="+mn-cs"/>
              </a:rPr>
              <a:t>Within available resources</a:t>
            </a:r>
          </a:p>
          <a:p>
            <a:pPr marL="284607" indent="-284607" defTabSz="758952">
              <a:spcAft>
                <a:spcPts val="600"/>
              </a:spcAft>
              <a:buAutoNum type="arabicPeriod"/>
            </a:pPr>
            <a:r>
              <a:rPr lang="en-US" sz="1600" kern="1200" dirty="0">
                <a:solidFill>
                  <a:schemeClr val="tx1"/>
                </a:solidFill>
                <a:latin typeface="Public Sans" panose="020B0604020202020204" charset="0"/>
                <a:ea typeface="+mn-ea"/>
                <a:cs typeface="+mn-cs"/>
              </a:rPr>
              <a:t>Directly beneficial to department</a:t>
            </a:r>
          </a:p>
          <a:p>
            <a:pPr marL="284607" indent="-284607" defTabSz="758952">
              <a:spcAft>
                <a:spcPts val="600"/>
              </a:spcAft>
              <a:buAutoNum type="arabicPeriod"/>
            </a:pPr>
            <a:r>
              <a:rPr lang="en-US" sz="1600" kern="1200" dirty="0">
                <a:solidFill>
                  <a:schemeClr val="tx1"/>
                </a:solidFill>
                <a:latin typeface="Public Sans" panose="020B0604020202020204" charset="0"/>
                <a:ea typeface="+mn-ea"/>
                <a:cs typeface="+mn-cs"/>
              </a:rPr>
              <a:t>Reasonable</a:t>
            </a:r>
          </a:p>
          <a:p>
            <a:pPr marL="284607" indent="-284607" defTabSz="758952">
              <a:spcAft>
                <a:spcPts val="600"/>
              </a:spcAft>
              <a:buAutoNum type="arabicPeriod"/>
            </a:pPr>
            <a:r>
              <a:rPr lang="en-US" sz="1600" kern="1200" dirty="0">
                <a:solidFill>
                  <a:schemeClr val="tx1"/>
                </a:solidFill>
                <a:latin typeface="Public Sans" panose="020B0604020202020204" charset="0"/>
                <a:ea typeface="+mn-ea"/>
                <a:cs typeface="+mn-cs"/>
              </a:rPr>
              <a:t>In Compliance with University </a:t>
            </a:r>
            <a:r>
              <a:rPr lang="en-US" sz="1600" dirty="0">
                <a:latin typeface="Public Sans" panose="020B0604020202020204" charset="0"/>
              </a:rPr>
              <a:t>                                         </a:t>
            </a:r>
            <a:r>
              <a:rPr lang="en-US" sz="1600" kern="1200" dirty="0">
                <a:solidFill>
                  <a:srgbClr val="0057A5"/>
                </a:solidFill>
                <a:latin typeface="Public Sans" panose="020B0604020202020204" charset="0"/>
                <a:ea typeface="+mn-ea"/>
                <a:cs typeface="+mn-cs"/>
                <a:hlinkClick r:id="rId2">
                  <a:extLst>
                    <a:ext uri="{A12FA001-AC4F-418D-AE19-62706E023703}">
                      <ahyp:hlinkClr xmlns:ahyp="http://schemas.microsoft.com/office/drawing/2018/hyperlinkcolor" val="tx"/>
                    </a:ext>
                  </a:extLst>
                </a:hlinkClick>
              </a:rPr>
              <a:t>Conflict of Interest Provisions</a:t>
            </a:r>
            <a:endParaRPr lang="en-US" sz="1600" dirty="0">
              <a:solidFill>
                <a:srgbClr val="0070C0"/>
              </a:solidFill>
              <a:latin typeface="Public Sans" panose="020B0604020202020204" charset="0"/>
            </a:endParaRPr>
          </a:p>
        </p:txBody>
      </p:sp>
      <p:pic>
        <p:nvPicPr>
          <p:cNvPr id="14" name="Graphic 13" descr="Dollar">
            <a:extLst>
              <a:ext uri="{FF2B5EF4-FFF2-40B4-BE49-F238E27FC236}">
                <a16:creationId xmlns:a16="http://schemas.microsoft.com/office/drawing/2014/main" id="{F98D29DE-A41A-2275-D72D-0710958A2A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40060" y="2714832"/>
            <a:ext cx="1981142" cy="1981142"/>
          </a:xfrm>
          <a:prstGeom prst="rect">
            <a:avLst/>
          </a:prstGeom>
        </p:spPr>
      </p:pic>
      <p:sp>
        <p:nvSpPr>
          <p:cNvPr id="16" name="Rectangle 15">
            <a:extLst>
              <a:ext uri="{FF2B5EF4-FFF2-40B4-BE49-F238E27FC236}">
                <a16:creationId xmlns:a16="http://schemas.microsoft.com/office/drawing/2014/main" id="{3F7919FE-176C-AE39-59D3-720942D81F53}"/>
              </a:ext>
            </a:extLst>
          </p:cNvPr>
          <p:cNvSpPr/>
          <p:nvPr/>
        </p:nvSpPr>
        <p:spPr>
          <a:xfrm>
            <a:off x="-1" y="5970383"/>
            <a:ext cx="12192000" cy="909484"/>
          </a:xfrm>
          <a:prstGeom prst="rect">
            <a:avLst/>
          </a:prstGeom>
          <a:solidFill>
            <a:schemeClr val="accent1">
              <a:lumMod val="75000"/>
            </a:schemeClr>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E33E98E-E9E5-7DA1-B62B-548C90098826}"/>
              </a:ext>
            </a:extLst>
          </p:cNvPr>
          <p:cNvSpPr txBox="1"/>
          <p:nvPr/>
        </p:nvSpPr>
        <p:spPr>
          <a:xfrm>
            <a:off x="3491269" y="6250822"/>
            <a:ext cx="6500194" cy="369332"/>
          </a:xfrm>
          <a:prstGeom prst="rect">
            <a:avLst/>
          </a:prstGeom>
          <a:noFill/>
        </p:spPr>
        <p:txBody>
          <a:bodyPr wrap="square" rtlCol="0">
            <a:spAutoFit/>
          </a:bodyPr>
          <a:lstStyle/>
          <a:p>
            <a:r>
              <a:rPr lang="en-US" dirty="0">
                <a:solidFill>
                  <a:srgbClr val="FDFDFD"/>
                </a:solidFill>
                <a:latin typeface="Public Sans" panose="020B0604020202020204"/>
              </a:rPr>
              <a:t>What procurement method is most appropriate for the expense? </a:t>
            </a:r>
          </a:p>
        </p:txBody>
      </p:sp>
      <p:pic>
        <p:nvPicPr>
          <p:cNvPr id="7" name="Picture 2" descr="Critical thinking - Free miscellaneous icons">
            <a:extLst>
              <a:ext uri="{FF2B5EF4-FFF2-40B4-BE49-F238E27FC236}">
                <a16:creationId xmlns:a16="http://schemas.microsoft.com/office/drawing/2014/main" id="{0BFF14B0-8D01-13F6-658B-A394A6A54DAA}"/>
              </a:ext>
            </a:extLst>
          </p:cNvPr>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2832333" y="6126730"/>
            <a:ext cx="551934" cy="569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489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3D4E8AC-803A-BBE2-BDA6-2C0C5AE32BAF}"/>
              </a:ext>
            </a:extLst>
          </p:cNvPr>
          <p:cNvSpPr>
            <a:spLocks noGrp="1"/>
          </p:cNvSpPr>
          <p:nvPr>
            <p:ph type="title"/>
          </p:nvPr>
        </p:nvSpPr>
        <p:spPr>
          <a:xfrm>
            <a:off x="1371597" y="348865"/>
            <a:ext cx="10044023" cy="877729"/>
          </a:xfrm>
        </p:spPr>
        <p:txBody>
          <a:bodyPr anchor="ctr">
            <a:normAutofit/>
          </a:bodyPr>
          <a:lstStyle/>
          <a:p>
            <a:r>
              <a:rPr lang="en-US" sz="4000" b="1" dirty="0">
                <a:solidFill>
                  <a:srgbClr val="FFFFFF"/>
                </a:solidFill>
              </a:rPr>
              <a:t>Procurement Policies</a:t>
            </a:r>
          </a:p>
        </p:txBody>
      </p:sp>
      <p:graphicFrame>
        <p:nvGraphicFramePr>
          <p:cNvPr id="6" name="Content Placeholder 4">
            <a:extLst>
              <a:ext uri="{FF2B5EF4-FFF2-40B4-BE49-F238E27FC236}">
                <a16:creationId xmlns:a16="http://schemas.microsoft.com/office/drawing/2014/main" id="{A7DDF4BB-7881-0380-F7D1-5699F2172DBE}"/>
              </a:ext>
            </a:extLst>
          </p:cNvPr>
          <p:cNvGraphicFramePr>
            <a:graphicFrameLocks noGrp="1"/>
          </p:cNvGraphicFramePr>
          <p:nvPr>
            <p:ph idx="1"/>
            <p:extLst>
              <p:ext uri="{D42A27DB-BD31-4B8C-83A1-F6EECF244321}">
                <p14:modId xmlns:p14="http://schemas.microsoft.com/office/powerpoint/2010/main" val="417691137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6505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7E3E2A-1D7D-3A70-2CD9-7F037C929A3A}"/>
              </a:ext>
            </a:extLst>
          </p:cNvPr>
          <p:cNvSpPr>
            <a:spLocks noGrp="1"/>
          </p:cNvSpPr>
          <p:nvPr>
            <p:ph type="title"/>
          </p:nvPr>
        </p:nvSpPr>
        <p:spPr>
          <a:xfrm>
            <a:off x="1371599" y="294538"/>
            <a:ext cx="9895951" cy="1033669"/>
          </a:xfrm>
        </p:spPr>
        <p:txBody>
          <a:bodyPr>
            <a:normAutofit/>
          </a:bodyPr>
          <a:lstStyle/>
          <a:p>
            <a:r>
              <a:rPr lang="en-US" sz="4000" b="1" dirty="0">
                <a:solidFill>
                  <a:srgbClr val="FFFFFF"/>
                </a:solidFill>
              </a:rPr>
              <a:t>Procurement Methods</a:t>
            </a:r>
          </a:p>
        </p:txBody>
      </p:sp>
      <p:sp>
        <p:nvSpPr>
          <p:cNvPr id="3" name="Content Placeholder 2">
            <a:extLst>
              <a:ext uri="{FF2B5EF4-FFF2-40B4-BE49-F238E27FC236}">
                <a16:creationId xmlns:a16="http://schemas.microsoft.com/office/drawing/2014/main" id="{401D0CAE-E59B-5F5C-BDFD-FEF7A6200756}"/>
              </a:ext>
            </a:extLst>
          </p:cNvPr>
          <p:cNvSpPr>
            <a:spLocks noGrp="1"/>
          </p:cNvSpPr>
          <p:nvPr>
            <p:ph idx="1"/>
          </p:nvPr>
        </p:nvSpPr>
        <p:spPr>
          <a:xfrm>
            <a:off x="229673" y="1775902"/>
            <a:ext cx="11732649" cy="4906297"/>
          </a:xfrm>
        </p:spPr>
        <p:txBody>
          <a:bodyPr anchor="ctr">
            <a:normAutofit/>
          </a:bodyPr>
          <a:lstStyle/>
          <a:p>
            <a:pPr marL="287338" lvl="7" indent="0">
              <a:spcAft>
                <a:spcPts val="1200"/>
              </a:spcAft>
              <a:buClr>
                <a:schemeClr val="dk1"/>
              </a:buClr>
              <a:buSzPts val="1100"/>
              <a:buNone/>
            </a:pPr>
            <a:r>
              <a:rPr lang="en-US" sz="1600" dirty="0">
                <a:latin typeface="Aptos (Body)"/>
                <a:ea typeface="Roboto" panose="02000000000000000000" pitchFamily="2" charset="0"/>
                <a:cs typeface="Roboto" panose="02000000000000000000" pitchFamily="2" charset="0"/>
              </a:rPr>
              <a:t>Proper Procurement rules and procedures must be followed for University business expenses. The University is liable for charges incurred on Travel &amp; Procurement Cards and pays the bills directly to the bank.</a:t>
            </a:r>
          </a:p>
          <a:p>
            <a:pPr marL="287338" lvl="7" indent="0">
              <a:spcAft>
                <a:spcPts val="1200"/>
              </a:spcAft>
              <a:buClr>
                <a:schemeClr val="dk1"/>
              </a:buClr>
              <a:buSzPts val="1100"/>
              <a:buNone/>
            </a:pPr>
            <a:r>
              <a:rPr lang="en-US" sz="1600" dirty="0">
                <a:latin typeface="Aptos (Body)"/>
                <a:ea typeface="Roboto" panose="02000000000000000000" pitchFamily="2" charset="0"/>
                <a:cs typeface="Roboto" panose="02000000000000000000" pitchFamily="2" charset="0"/>
              </a:rPr>
              <a:t>Mechanisms of </a:t>
            </a:r>
            <a:r>
              <a:rPr lang="en-US" sz="1600" b="1" dirty="0">
                <a:latin typeface="Aptos (Body)"/>
                <a:ea typeface="Roboto" panose="02000000000000000000" pitchFamily="2" charset="0"/>
                <a:cs typeface="Roboto" panose="02000000000000000000" pitchFamily="2" charset="0"/>
              </a:rPr>
              <a:t>Procurement (buying, purchasing, renting, leasing, or otherwise acquiring goods or services) </a:t>
            </a:r>
            <a:r>
              <a:rPr lang="en-US" sz="1600" dirty="0">
                <a:latin typeface="Aptos (Body)"/>
                <a:ea typeface="Roboto" panose="02000000000000000000" pitchFamily="2" charset="0"/>
                <a:cs typeface="Roboto" panose="02000000000000000000" pitchFamily="2" charset="0"/>
              </a:rPr>
              <a:t>for the University include:</a:t>
            </a:r>
          </a:p>
          <a:p>
            <a:pPr marL="804863" lvl="7" indent="-285750">
              <a:spcAft>
                <a:spcPts val="1200"/>
              </a:spcAft>
              <a:buClr>
                <a:schemeClr val="dk1"/>
              </a:buClr>
              <a:buSzPts val="1100"/>
              <a:buFont typeface="Wingdings" panose="05000000000000000000" pitchFamily="2" charset="2"/>
              <a:buChar char="§"/>
            </a:pPr>
            <a:r>
              <a:rPr lang="en-US" sz="1600" b="1" dirty="0">
                <a:latin typeface="Aptos (Body)"/>
                <a:ea typeface="Roboto" panose="02000000000000000000" pitchFamily="2" charset="0"/>
                <a:cs typeface="Roboto" panose="02000000000000000000" pitchFamily="2" charset="0"/>
              </a:rPr>
              <a:t>Procurement Card: </a:t>
            </a:r>
            <a:r>
              <a:rPr lang="en-US" sz="1600" dirty="0">
                <a:latin typeface="Aptos (Body)"/>
                <a:ea typeface="Roboto" panose="02000000000000000000" pitchFamily="2" charset="0"/>
                <a:cs typeface="Roboto" panose="02000000000000000000" pitchFamily="2" charset="0"/>
              </a:rPr>
              <a:t>used to place small-dollar orders directly with suppliers</a:t>
            </a:r>
          </a:p>
          <a:p>
            <a:pPr marL="804863" lvl="7" indent="-285750">
              <a:spcAft>
                <a:spcPts val="1200"/>
              </a:spcAft>
              <a:buClr>
                <a:schemeClr val="dk1"/>
              </a:buClr>
              <a:buSzPts val="1100"/>
              <a:buFont typeface="Wingdings" panose="05000000000000000000" pitchFamily="2" charset="2"/>
              <a:buChar char="§"/>
            </a:pPr>
            <a:r>
              <a:rPr lang="en-US" sz="1600" b="1" dirty="0">
                <a:latin typeface="Aptos (Body)"/>
                <a:ea typeface="Roboto" panose="02000000000000000000" pitchFamily="2" charset="0"/>
                <a:cs typeface="Roboto" panose="02000000000000000000" pitchFamily="2" charset="0"/>
              </a:rPr>
              <a:t>Travel Card: </a:t>
            </a:r>
            <a:r>
              <a:rPr lang="en-US" sz="1600" dirty="0">
                <a:latin typeface="Aptos (Body)"/>
                <a:ea typeface="Roboto" panose="02000000000000000000" pitchFamily="2" charset="0"/>
                <a:cs typeface="Roboto" panose="02000000000000000000" pitchFamily="2" charset="0"/>
              </a:rPr>
              <a:t>used to cover most University travel expenses</a:t>
            </a:r>
          </a:p>
          <a:p>
            <a:pPr marL="804863" lvl="7" indent="-285750">
              <a:spcAft>
                <a:spcPts val="1200"/>
              </a:spcAft>
              <a:buClr>
                <a:schemeClr val="dk1"/>
              </a:buClr>
              <a:buSzPts val="1100"/>
              <a:buFont typeface="Wingdings" panose="05000000000000000000" pitchFamily="2" charset="2"/>
              <a:buChar char="§"/>
            </a:pPr>
            <a:r>
              <a:rPr lang="en-US" sz="1600" b="1" dirty="0">
                <a:latin typeface="Aptos (Body)"/>
                <a:ea typeface="Roboto" panose="02000000000000000000" pitchFamily="2" charset="0"/>
                <a:cs typeface="Roboto" panose="02000000000000000000" pitchFamily="2" charset="0"/>
              </a:rPr>
              <a:t>Airfare/Ghost Card: </a:t>
            </a:r>
            <a:r>
              <a:rPr lang="en-US" sz="1600" dirty="0">
                <a:latin typeface="Aptos (Body)"/>
                <a:ea typeface="Roboto" panose="02000000000000000000" pitchFamily="2" charset="0"/>
                <a:cs typeface="Roboto" panose="02000000000000000000" pitchFamily="2" charset="0"/>
              </a:rPr>
              <a:t>airfare booking through Concur/CBT</a:t>
            </a:r>
          </a:p>
          <a:p>
            <a:pPr marL="804863" lvl="7" indent="-285750">
              <a:spcAft>
                <a:spcPts val="1200"/>
              </a:spcAft>
              <a:buClr>
                <a:schemeClr val="dk1"/>
              </a:buClr>
              <a:buSzPts val="1100"/>
              <a:buFont typeface="Wingdings" panose="05000000000000000000" pitchFamily="2" charset="2"/>
              <a:buChar char="§"/>
            </a:pPr>
            <a:r>
              <a:rPr lang="en-US" sz="1600" b="1" dirty="0">
                <a:latin typeface="Aptos (Body)"/>
                <a:ea typeface="Roboto" panose="02000000000000000000" pitchFamily="2" charset="0"/>
                <a:cs typeface="Roboto" panose="02000000000000000000" pitchFamily="2" charset="0"/>
              </a:rPr>
              <a:t>CU Marketplace: </a:t>
            </a:r>
            <a:r>
              <a:rPr lang="en-US" sz="1600" dirty="0">
                <a:latin typeface="Aptos (Body)"/>
                <a:ea typeface="Roboto" panose="02000000000000000000" pitchFamily="2" charset="0"/>
                <a:cs typeface="Roboto" panose="02000000000000000000" pitchFamily="2" charset="0"/>
              </a:rPr>
              <a:t>official procurement to pay system for the University</a:t>
            </a:r>
          </a:p>
          <a:p>
            <a:pPr marL="804863" lvl="7" indent="-285750">
              <a:spcAft>
                <a:spcPts val="1200"/>
              </a:spcAft>
              <a:buClr>
                <a:schemeClr val="dk1"/>
              </a:buClr>
              <a:buSzPts val="1100"/>
              <a:buFont typeface="Wingdings" panose="05000000000000000000" pitchFamily="2" charset="2"/>
              <a:buChar char="§"/>
            </a:pPr>
            <a:r>
              <a:rPr lang="en-US" sz="1600" b="1" dirty="0">
                <a:latin typeface="Aptos (Body)"/>
                <a:ea typeface="Roboto" panose="02000000000000000000" pitchFamily="2" charset="0"/>
                <a:cs typeface="Roboto" panose="02000000000000000000" pitchFamily="2" charset="0"/>
              </a:rPr>
              <a:t>Reimbursement:</a:t>
            </a:r>
            <a:r>
              <a:rPr lang="en-US" sz="1600" dirty="0">
                <a:latin typeface="Aptos (Body)"/>
                <a:ea typeface="Roboto" panose="02000000000000000000" pitchFamily="2" charset="0"/>
                <a:cs typeface="Roboto" panose="02000000000000000000" pitchFamily="2" charset="0"/>
              </a:rPr>
              <a:t> cash out of pocket</a:t>
            </a:r>
          </a:p>
          <a:p>
            <a:pPr marL="287338" lvl="7" indent="0">
              <a:spcAft>
                <a:spcPts val="1200"/>
              </a:spcAft>
              <a:buClr>
                <a:schemeClr val="dk1"/>
              </a:buClr>
              <a:buSzPts val="1100"/>
              <a:buNone/>
            </a:pPr>
            <a:r>
              <a:rPr lang="en-US" sz="1600" b="1" dirty="0">
                <a:solidFill>
                  <a:schemeClr val="accent1"/>
                </a:solidFill>
                <a:latin typeface="Aptos (Body)"/>
                <a:ea typeface="Roboto" panose="02000000000000000000" pitchFamily="2" charset="0"/>
                <a:cs typeface="Roboto" panose="02000000000000000000" pitchFamily="2" charset="0"/>
              </a:rPr>
              <a:t>Approving Officials within the University play a critical role in ensuring proper fiscal management of University resources. </a:t>
            </a:r>
            <a:r>
              <a:rPr kumimoji="0" lang="en-US" sz="1600" b="0" i="0" u="none" strike="noStrike" kern="0" cap="none" spc="0" normalizeH="0" baseline="0" noProof="0" dirty="0">
                <a:ln>
                  <a:noFill/>
                </a:ln>
                <a:effectLst/>
                <a:uLnTx/>
                <a:uFillTx/>
                <a:latin typeface="Aptos (Body)"/>
                <a:ea typeface="Roboto" panose="02000000000000000000" pitchFamily="2" charset="0"/>
                <a:cs typeface="Roboto" panose="02000000000000000000" pitchFamily="2" charset="0"/>
                <a:sym typeface="Arial"/>
              </a:rPr>
              <a:t>All expenses made using University funds must involve at least two different employees: a requestor and an approver. </a:t>
            </a:r>
          </a:p>
          <a:p>
            <a:pPr marL="0" indent="0">
              <a:buNone/>
            </a:pPr>
            <a:endParaRPr lang="en-US" sz="1100" dirty="0"/>
          </a:p>
        </p:txBody>
      </p:sp>
    </p:spTree>
    <p:extLst>
      <p:ext uri="{BB962C8B-B14F-4D97-AF65-F5344CB8AC3E}">
        <p14:creationId xmlns:p14="http://schemas.microsoft.com/office/powerpoint/2010/main" val="409927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FE5BD2E-CFB1-68AD-193C-57D5DD332BDD}"/>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078152-A0C7-EC10-CA77-28F5FA06023E}"/>
              </a:ext>
            </a:extLst>
          </p:cNvPr>
          <p:cNvSpPr>
            <a:spLocks noGrp="1"/>
          </p:cNvSpPr>
          <p:nvPr>
            <p:ph type="title"/>
          </p:nvPr>
        </p:nvSpPr>
        <p:spPr>
          <a:xfrm>
            <a:off x="826396" y="586855"/>
            <a:ext cx="4230100" cy="3387497"/>
          </a:xfrm>
        </p:spPr>
        <p:txBody>
          <a:bodyPr anchor="b">
            <a:normAutofit/>
          </a:bodyPr>
          <a:lstStyle/>
          <a:p>
            <a:pPr algn="r"/>
            <a:r>
              <a:rPr lang="en-US" sz="4000" b="1" dirty="0">
                <a:solidFill>
                  <a:srgbClr val="FFFFFF"/>
                </a:solidFill>
              </a:rPr>
              <a:t>Subaward Guidance</a:t>
            </a:r>
          </a:p>
        </p:txBody>
      </p:sp>
      <p:sp>
        <p:nvSpPr>
          <p:cNvPr id="3" name="Content Placeholder 2">
            <a:extLst>
              <a:ext uri="{FF2B5EF4-FFF2-40B4-BE49-F238E27FC236}">
                <a16:creationId xmlns:a16="http://schemas.microsoft.com/office/drawing/2014/main" id="{5C21AAD6-37FB-26F7-7F98-02860AF97C68}"/>
              </a:ext>
            </a:extLst>
          </p:cNvPr>
          <p:cNvSpPr>
            <a:spLocks noGrp="1"/>
          </p:cNvSpPr>
          <p:nvPr>
            <p:ph idx="1"/>
          </p:nvPr>
        </p:nvSpPr>
        <p:spPr>
          <a:xfrm>
            <a:off x="6275110" y="655975"/>
            <a:ext cx="4999348" cy="5546047"/>
          </a:xfrm>
        </p:spPr>
        <p:txBody>
          <a:bodyPr anchor="ctr">
            <a:normAutofit/>
          </a:bodyPr>
          <a:lstStyle/>
          <a:p>
            <a:pPr>
              <a:buFont typeface="Wingdings" panose="05000000000000000000" pitchFamily="2" charset="2"/>
              <a:buChar char="§"/>
            </a:pPr>
            <a:r>
              <a:rPr lang="en-US" sz="2000" dirty="0">
                <a:latin typeface="+mj-lt"/>
              </a:rPr>
              <a:t>Subrecipients must follow</a:t>
            </a:r>
            <a:r>
              <a:rPr lang="en-US" sz="2000" dirty="0">
                <a:effectLst/>
                <a:latin typeface="+mj-lt"/>
              </a:rPr>
              <a:t> their own travel and procurement policies.</a:t>
            </a:r>
          </a:p>
          <a:p>
            <a:pPr>
              <a:buFont typeface="Wingdings" panose="05000000000000000000" pitchFamily="2" charset="2"/>
              <a:buChar char="§"/>
            </a:pPr>
            <a:endParaRPr lang="en-US" sz="2000" dirty="0">
              <a:effectLst/>
              <a:latin typeface="+mj-lt"/>
            </a:endParaRPr>
          </a:p>
          <a:p>
            <a:pPr>
              <a:buFont typeface="Wingdings" panose="05000000000000000000" pitchFamily="2" charset="2"/>
              <a:buChar char="§"/>
            </a:pPr>
            <a:r>
              <a:rPr lang="en-US" sz="2000" dirty="0">
                <a:latin typeface="+mj-lt"/>
              </a:rPr>
              <a:t>M</a:t>
            </a:r>
            <a:r>
              <a:rPr lang="en-US" sz="2000" dirty="0">
                <a:effectLst/>
                <a:latin typeface="+mj-lt"/>
              </a:rPr>
              <a:t>any of the audit findings on our subawards have been that the subrecipient did not follow their own policies. </a:t>
            </a:r>
          </a:p>
          <a:p>
            <a:pPr>
              <a:buFont typeface="Wingdings" panose="05000000000000000000" pitchFamily="2" charset="2"/>
              <a:buChar char="§"/>
            </a:pPr>
            <a:endParaRPr lang="en-US" sz="2000" dirty="0">
              <a:effectLst/>
              <a:latin typeface="+mj-lt"/>
            </a:endParaRPr>
          </a:p>
          <a:p>
            <a:pPr>
              <a:buFont typeface="Wingdings" panose="05000000000000000000" pitchFamily="2" charset="2"/>
              <a:buChar char="§"/>
            </a:pPr>
            <a:r>
              <a:rPr lang="en-US" sz="2000" u="sng" dirty="0">
                <a:effectLst/>
                <a:latin typeface="+mj-lt"/>
              </a:rPr>
              <a:t>Before</a:t>
            </a:r>
            <a:r>
              <a:rPr lang="en-US" sz="2000" dirty="0">
                <a:effectLst/>
                <a:latin typeface="+mj-lt"/>
              </a:rPr>
              <a:t> processing travel or equipment, we should either:</a:t>
            </a:r>
          </a:p>
          <a:p>
            <a:pPr marL="914400" lvl="1" indent="-339725">
              <a:buFont typeface="Wingdings" panose="05000000000000000000" pitchFamily="2" charset="2"/>
              <a:buChar char="§"/>
            </a:pPr>
            <a:r>
              <a:rPr lang="en-US" sz="2000" dirty="0">
                <a:effectLst/>
                <a:latin typeface="+mj-lt"/>
              </a:rPr>
              <a:t>Review the subrecipient’s policies to ensure compliance, or </a:t>
            </a:r>
          </a:p>
          <a:p>
            <a:pPr marL="917575" lvl="1" indent="-342900">
              <a:buFont typeface="Wingdings" panose="05000000000000000000" pitchFamily="2" charset="2"/>
              <a:buChar char="§"/>
            </a:pPr>
            <a:r>
              <a:rPr lang="en-US" sz="2000" dirty="0">
                <a:latin typeface="+mj-lt"/>
              </a:rPr>
              <a:t>R</a:t>
            </a:r>
            <a:r>
              <a:rPr lang="en-US" sz="2000" dirty="0">
                <a:effectLst/>
                <a:latin typeface="+mj-lt"/>
              </a:rPr>
              <a:t>equire the subrecipient to provide a certification they have followed their own policies </a:t>
            </a:r>
            <a:endParaRPr lang="en-US" sz="2000" dirty="0">
              <a:latin typeface="+mj-lt"/>
            </a:endParaRPr>
          </a:p>
        </p:txBody>
      </p:sp>
    </p:spTree>
    <p:extLst>
      <p:ext uri="{BB962C8B-B14F-4D97-AF65-F5344CB8AC3E}">
        <p14:creationId xmlns:p14="http://schemas.microsoft.com/office/powerpoint/2010/main" val="17522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TotalTime>
  <Words>1968</Words>
  <Application>Microsoft Office PowerPoint</Application>
  <PresentationFormat>Widescreen</PresentationFormat>
  <Paragraphs>205</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Aptos</vt:lpstr>
      <vt:lpstr>Aptos (Body)</vt:lpstr>
      <vt:lpstr>Aptos Display</vt:lpstr>
      <vt:lpstr>Aptos Narrow</vt:lpstr>
      <vt:lpstr>Arial</vt:lpstr>
      <vt:lpstr>Calibri</vt:lpstr>
      <vt:lpstr>Public Sans</vt:lpstr>
      <vt:lpstr>Roboto</vt:lpstr>
      <vt:lpstr>Wingdings</vt:lpstr>
      <vt:lpstr>Office Theme</vt:lpstr>
      <vt:lpstr>Travel &amp; Procurement  Hot Topics</vt:lpstr>
      <vt:lpstr>Introductions</vt:lpstr>
      <vt:lpstr>Agenda</vt:lpstr>
      <vt:lpstr>Policy Overview</vt:lpstr>
      <vt:lpstr>APS 4014: Fiscal Roles &amp; Responsibilities</vt:lpstr>
      <vt:lpstr>APS 4015: Propriety of Expenses</vt:lpstr>
      <vt:lpstr>Procurement Policies</vt:lpstr>
      <vt:lpstr>Procurement Methods</vt:lpstr>
      <vt:lpstr>Subaward Guidance</vt:lpstr>
      <vt:lpstr>Travel</vt:lpstr>
      <vt:lpstr>General Travel Process</vt:lpstr>
      <vt:lpstr>Mileage</vt:lpstr>
      <vt:lpstr>Per Diem</vt:lpstr>
      <vt:lpstr>General Procurement</vt:lpstr>
      <vt:lpstr>Sensitive Expenses</vt:lpstr>
      <vt:lpstr>Gift Cards</vt:lpstr>
      <vt:lpstr>Study Subject Payments</vt:lpstr>
      <vt:lpstr>Documentation &amp; Support</vt:lpstr>
      <vt:lpstr>Inadvertent Personal Purchases</vt:lpstr>
      <vt:lpstr>Questionable Expenses</vt:lpstr>
      <vt:lpstr>Business Expense Substantiation and Tax Implications</vt:lpstr>
      <vt:lpstr>Contracts</vt:lpstr>
      <vt:lpstr>Resources</vt:lpstr>
      <vt:lpstr>Sponsored Projects Trainings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 &amp; Procurement  Hot Topics</dc:title>
  <dc:creator>Day, Holly</dc:creator>
  <cp:lastModifiedBy>Quane, Caroline</cp:lastModifiedBy>
  <cp:revision>35</cp:revision>
  <dcterms:created xsi:type="dcterms:W3CDTF">2024-01-16T21:19:19Z</dcterms:created>
  <dcterms:modified xsi:type="dcterms:W3CDTF">2024-02-22T17:23:12Z</dcterms:modified>
</cp:coreProperties>
</file>