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1" r:id="rId6"/>
    <p:sldId id="284" r:id="rId7"/>
    <p:sldId id="278" r:id="rId8"/>
    <p:sldId id="279" r:id="rId9"/>
    <p:sldId id="280" r:id="rId10"/>
    <p:sldId id="270" r:id="rId11"/>
    <p:sldId id="267" r:id="rId12"/>
    <p:sldId id="268" r:id="rId13"/>
    <p:sldId id="269" r:id="rId14"/>
    <p:sldId id="259" r:id="rId15"/>
    <p:sldId id="262" r:id="rId16"/>
    <p:sldId id="275" r:id="rId17"/>
    <p:sldId id="274" r:id="rId18"/>
    <p:sldId id="282" r:id="rId19"/>
    <p:sldId id="265" r:id="rId20"/>
    <p:sldId id="28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8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9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50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1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66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6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7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5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8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6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6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8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2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3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788A-DB4F-477F-9C8C-51A8469611B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51B73D-FEBB-499B-BA56-E3BE6D61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epers@ucdenver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pers@ucdenver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.edu/controller/epers-training" TargetMode="External"/><Relationship Id="rId2" Type="http://schemas.openxmlformats.org/officeDocument/2006/relationships/hyperlink" Target="https://universityofcolorado.skillport.com/skillportfe/main.action?path=summary/CUSTOMER_DEFINED/_scorm12_cu_u00055_00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pers@ucdenver.edu" TargetMode="External"/><Relationship Id="rId4" Type="http://schemas.openxmlformats.org/officeDocument/2006/relationships/hyperlink" Target="https://research.cuanschutz.edu/ogc/home/ogc-teams/post-award/time-and-effort-reportin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C133-F4C1-8F46-8059-9C3F6B844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Personal Effort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E755A-309B-39D5-2D92-9C203999C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EA4C-8320-7B00-249A-24A0B33E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</a:t>
            </a:r>
            <a:r>
              <a:rPr lang="en-US" dirty="0" err="1"/>
              <a:t>ePER</a:t>
            </a:r>
            <a:r>
              <a:rPr lang="en-US" dirty="0"/>
              <a:t> statuses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1F919-14BA-567E-019A-0A1B4EF62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96688"/>
            <a:ext cx="8596668" cy="3880773"/>
          </a:xfrm>
        </p:spPr>
        <p:txBody>
          <a:bodyPr/>
          <a:lstStyle/>
          <a:p>
            <a:r>
              <a:rPr lang="en-US" sz="2400" dirty="0"/>
              <a:t>There are four different outstanding statuses on an </a:t>
            </a:r>
            <a:r>
              <a:rPr lang="en-US" sz="2400" dirty="0" err="1"/>
              <a:t>ePER</a:t>
            </a:r>
            <a:r>
              <a:rPr lang="en-US" sz="2400" dirty="0"/>
              <a:t> report.</a:t>
            </a:r>
          </a:p>
          <a:p>
            <a:pPr lvl="1"/>
            <a:r>
              <a:rPr lang="en-US" sz="2400" dirty="0"/>
              <a:t>N – Not Certified</a:t>
            </a:r>
          </a:p>
          <a:p>
            <a:pPr lvl="1"/>
            <a:r>
              <a:rPr lang="en-US" sz="2400" dirty="0"/>
              <a:t>P - PET required (Pending Payroll Adjustment)</a:t>
            </a:r>
          </a:p>
          <a:p>
            <a:pPr lvl="1"/>
            <a:r>
              <a:rPr lang="en-US" sz="2400" dirty="0"/>
              <a:t>R - Revised PER Issued (Revised)</a:t>
            </a:r>
          </a:p>
          <a:p>
            <a:pPr lvl="1"/>
            <a:r>
              <a:rPr lang="en-US" sz="2400" dirty="0"/>
              <a:t>H - Hold (On Hold)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657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FFC7-FD70-80D5-2162-1ACD8C9A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</a:t>
            </a:r>
            <a:r>
              <a:rPr lang="en-US" dirty="0" err="1"/>
              <a:t>ePER</a:t>
            </a:r>
            <a:r>
              <a:rPr lang="en-US" dirty="0"/>
              <a:t> statuses mean?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FFEC9-2380-7F6D-F329-E19AB0FBE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4377"/>
            <a:ext cx="4947089" cy="4412739"/>
          </a:xfrm>
        </p:spPr>
        <p:txBody>
          <a:bodyPr/>
          <a:lstStyle/>
          <a:p>
            <a:r>
              <a:rPr lang="en-US" dirty="0"/>
              <a:t>P - PET required (Pending Payroll Adjustment)</a:t>
            </a:r>
          </a:p>
          <a:p>
            <a:pPr lvl="1"/>
            <a:r>
              <a:rPr lang="en-US" dirty="0"/>
              <a:t>The employee has tried certifying less than the pay with cost share.</a:t>
            </a:r>
          </a:p>
          <a:p>
            <a:pPr lvl="1"/>
            <a:r>
              <a:rPr lang="en-US" dirty="0"/>
              <a:t>If the employee believes their actual effort percentage is less than what their pay with cost share percentage is, the employee will need to work with the payroll liaison to create a PET to move pay off that sponsored project.</a:t>
            </a:r>
          </a:p>
          <a:p>
            <a:pPr lvl="1"/>
            <a:r>
              <a:rPr lang="en-US" dirty="0"/>
              <a:t>If the effort is correct, the employee needs to certify the actual effort percentage for greater than or equal to the pay with cost share.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E67F0-FC48-340F-3896-58D4D706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362" y="1337094"/>
            <a:ext cx="2897675" cy="5203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716B27-EEB7-6A64-D412-C17FDB5AF007}"/>
              </a:ext>
            </a:extLst>
          </p:cNvPr>
          <p:cNvSpPr/>
          <p:nvPr/>
        </p:nvSpPr>
        <p:spPr>
          <a:xfrm>
            <a:off x="8333117" y="4390845"/>
            <a:ext cx="940885" cy="25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69318-2082-ABF7-D5A3-125476CC4774}"/>
              </a:ext>
            </a:extLst>
          </p:cNvPr>
          <p:cNvSpPr/>
          <p:nvPr/>
        </p:nvSpPr>
        <p:spPr>
          <a:xfrm>
            <a:off x="6952891" y="1483743"/>
            <a:ext cx="1639018" cy="25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8854-7D39-3305-559D-4D72E14C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</a:t>
            </a:r>
            <a:r>
              <a:rPr lang="en-US" dirty="0" err="1"/>
              <a:t>ePER</a:t>
            </a:r>
            <a:r>
              <a:rPr lang="en-US" dirty="0"/>
              <a:t> statuses mean?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44FB-632D-067B-C3C5-8C01C701F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4317360" cy="3880773"/>
          </a:xfrm>
        </p:spPr>
        <p:txBody>
          <a:bodyPr/>
          <a:lstStyle/>
          <a:p>
            <a:r>
              <a:rPr lang="en-US" dirty="0"/>
              <a:t>R - Revised PER Issued (Revised)</a:t>
            </a:r>
          </a:p>
          <a:p>
            <a:pPr lvl="1"/>
            <a:r>
              <a:rPr lang="en-US" dirty="0"/>
              <a:t>Something in the system (typically a PET) was submitted that caused the </a:t>
            </a:r>
            <a:r>
              <a:rPr lang="en-US" dirty="0" err="1"/>
              <a:t>ePER</a:t>
            </a:r>
            <a:r>
              <a:rPr lang="en-US" dirty="0"/>
              <a:t> to change.</a:t>
            </a:r>
          </a:p>
          <a:p>
            <a:pPr lvl="1"/>
            <a:r>
              <a:rPr lang="en-US" dirty="0"/>
              <a:t>The employee will need to recertify for the updated effort.</a:t>
            </a:r>
          </a:p>
          <a:p>
            <a:pPr lvl="1"/>
            <a:r>
              <a:rPr lang="en-US" dirty="0"/>
              <a:t>If they have issues with the percentages, they need to work with their payroll liaison.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97B80-B928-0C5E-3CB9-8C05D57AA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15348"/>
            <a:ext cx="2936199" cy="5240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603571-0859-B817-07EE-47241D44A13B}"/>
              </a:ext>
            </a:extLst>
          </p:cNvPr>
          <p:cNvSpPr/>
          <p:nvPr/>
        </p:nvSpPr>
        <p:spPr>
          <a:xfrm>
            <a:off x="6616460" y="1431985"/>
            <a:ext cx="552091" cy="215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C6FA0D-46BB-7EDE-57A0-30433FF5A9BD}"/>
              </a:ext>
            </a:extLst>
          </p:cNvPr>
          <p:cNvSpPr/>
          <p:nvPr/>
        </p:nvSpPr>
        <p:spPr>
          <a:xfrm>
            <a:off x="6944264" y="3355675"/>
            <a:ext cx="1276710" cy="2415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5B62-2459-BD7D-22E6-97C61489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</a:t>
            </a:r>
            <a:r>
              <a:rPr lang="en-US" dirty="0" err="1"/>
              <a:t>ePER</a:t>
            </a:r>
            <a:r>
              <a:rPr lang="en-US" dirty="0"/>
              <a:t> statuses mean?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0C49-1A75-AFDA-3C93-4833A0AF3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420877" cy="3880773"/>
          </a:xfrm>
        </p:spPr>
        <p:txBody>
          <a:bodyPr/>
          <a:lstStyle/>
          <a:p>
            <a:r>
              <a:rPr lang="en-US" dirty="0"/>
              <a:t>H - Hold (On Hold)</a:t>
            </a:r>
          </a:p>
          <a:p>
            <a:pPr lvl="1"/>
            <a:r>
              <a:rPr lang="en-US" dirty="0"/>
              <a:t>Payroll suspense</a:t>
            </a:r>
          </a:p>
          <a:p>
            <a:pPr lvl="1"/>
            <a:r>
              <a:rPr lang="en-US" dirty="0"/>
              <a:t>Payroll error negative pay </a:t>
            </a:r>
          </a:p>
          <a:p>
            <a:pPr lvl="2"/>
            <a:r>
              <a:rPr lang="en-US" dirty="0"/>
              <a:t>Off cycle issue</a:t>
            </a:r>
          </a:p>
          <a:p>
            <a:pPr lvl="2"/>
            <a:r>
              <a:rPr lang="en-US" dirty="0"/>
              <a:t>Dock with funding change</a:t>
            </a:r>
          </a:p>
          <a:p>
            <a:pPr lvl="2"/>
            <a:r>
              <a:rPr lang="en-US" dirty="0"/>
              <a:t>Retroactive job changes</a:t>
            </a:r>
          </a:p>
          <a:p>
            <a:pPr lvl="1"/>
            <a:r>
              <a:rPr lang="en-US" dirty="0"/>
              <a:t>Effort with Cost Share exceeds 100%</a:t>
            </a:r>
          </a:p>
          <a:p>
            <a:pPr lvl="1"/>
            <a:r>
              <a:rPr lang="en-US" dirty="0"/>
              <a:t>Reach out to </a:t>
            </a:r>
            <a:r>
              <a:rPr lang="en-US" b="0" i="0" u="sng" dirty="0">
                <a:solidFill>
                  <a:srgbClr val="0056B3"/>
                </a:solidFill>
                <a:effectLst/>
                <a:latin typeface="Arial" panose="020B0604020202020204" pitchFamily="34" charset="0"/>
                <a:hlinkClick r:id="rId2"/>
              </a:rPr>
              <a:t>epers@ucdenver.edu</a:t>
            </a:r>
            <a:r>
              <a:rPr lang="en-US" dirty="0"/>
              <a:t> for questions and information related to potential payroll errors.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7BFA1-5938-2B98-E4BB-4019DFAB1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06311"/>
            <a:ext cx="2923942" cy="4816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71B051-8F07-1EE9-438B-55C827A98891}"/>
              </a:ext>
            </a:extLst>
          </p:cNvPr>
          <p:cNvSpPr/>
          <p:nvPr/>
        </p:nvSpPr>
        <p:spPr>
          <a:xfrm>
            <a:off x="6573328" y="1656272"/>
            <a:ext cx="569344" cy="274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99AF7-BA95-3196-036F-D4896B1FBCD0}"/>
              </a:ext>
            </a:extLst>
          </p:cNvPr>
          <p:cNvSpPr/>
          <p:nvPr/>
        </p:nvSpPr>
        <p:spPr>
          <a:xfrm>
            <a:off x="6927011" y="3804249"/>
            <a:ext cx="1000664" cy="274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2B40-4581-4F22-7E90-DE33733D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timeframe to certify </a:t>
            </a:r>
            <a:r>
              <a:rPr lang="en-US" dirty="0" err="1"/>
              <a:t>ePERs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D904-39D3-F69F-3736-A61CB289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timely manner to complete the </a:t>
            </a:r>
            <a:r>
              <a:rPr lang="en-US" dirty="0" err="1"/>
              <a:t>ePER</a:t>
            </a:r>
            <a:r>
              <a:rPr lang="en-US" dirty="0"/>
              <a:t> is 30 days from the day the </a:t>
            </a:r>
            <a:r>
              <a:rPr lang="en-US" dirty="0" err="1"/>
              <a:t>ePER</a:t>
            </a:r>
            <a:r>
              <a:rPr lang="en-US" dirty="0"/>
              <a:t> was generated, but policy indicates it must be certified within 120 days.</a:t>
            </a:r>
          </a:p>
          <a:p>
            <a:r>
              <a:rPr lang="en-US" dirty="0"/>
              <a:t>Reminders to certify are sent to the employee’s email every 30 days. </a:t>
            </a:r>
          </a:p>
          <a:p>
            <a:pPr lvl="1"/>
            <a:r>
              <a:rPr lang="en-US" dirty="0"/>
              <a:t>Please note that </a:t>
            </a:r>
            <a:r>
              <a:rPr lang="en-US" dirty="0" err="1"/>
              <a:t>ePERs</a:t>
            </a:r>
            <a:r>
              <a:rPr lang="en-US" dirty="0"/>
              <a:t> with a hold status will not receive emails until the hold is cleared.</a:t>
            </a:r>
          </a:p>
          <a:p>
            <a:r>
              <a:rPr lang="en-US" dirty="0"/>
              <a:t>If the employee has not certified their </a:t>
            </a:r>
            <a:r>
              <a:rPr lang="en-US" dirty="0" err="1"/>
              <a:t>ePER</a:t>
            </a:r>
            <a:r>
              <a:rPr lang="en-US" dirty="0"/>
              <a:t> by 120 days, they will get a reminder email every 10 days. The supervisor during the time of the </a:t>
            </a:r>
            <a:r>
              <a:rPr lang="en-US" dirty="0" err="1"/>
              <a:t>ePER</a:t>
            </a:r>
            <a:r>
              <a:rPr lang="en-US" dirty="0"/>
              <a:t> and the current supervisor will be cc’d in the reminder email until the </a:t>
            </a:r>
            <a:r>
              <a:rPr lang="en-US" dirty="0" err="1"/>
              <a:t>ePER</a:t>
            </a:r>
            <a:r>
              <a:rPr lang="en-US" dirty="0"/>
              <a:t> is certified.</a:t>
            </a:r>
          </a:p>
        </p:txBody>
      </p:sp>
    </p:spTree>
    <p:extLst>
      <p:ext uri="{BB962C8B-B14F-4D97-AF65-F5344CB8AC3E}">
        <p14:creationId xmlns:p14="http://schemas.microsoft.com/office/powerpoint/2010/main" val="405524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05AB3-215D-CBBD-841A-0D15365C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certify </a:t>
            </a:r>
            <a:r>
              <a:rPr lang="en-US" dirty="0" err="1"/>
              <a:t>ePER</a:t>
            </a:r>
            <a:r>
              <a:rPr lang="en-US" dirty="0"/>
              <a:t>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C343F-8920-AF08-008F-879AB6FF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11" y="2147977"/>
            <a:ext cx="9087768" cy="2078966"/>
          </a:xfrm>
        </p:spPr>
        <p:txBody>
          <a:bodyPr>
            <a:normAutofit/>
          </a:bodyPr>
          <a:lstStyle/>
          <a:p>
            <a:r>
              <a:rPr lang="en-US" dirty="0"/>
              <a:t>If the employee’s employment status is </a:t>
            </a:r>
            <a:r>
              <a:rPr lang="en-US" b="1" dirty="0"/>
              <a:t>active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The employee or the direct supervisor can certify the </a:t>
            </a:r>
            <a:r>
              <a:rPr lang="en-US" dirty="0" err="1"/>
              <a:t>ePER</a:t>
            </a:r>
            <a:r>
              <a:rPr lang="en-US" dirty="0"/>
              <a:t> in the system.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the employee’s employment status is </a:t>
            </a:r>
            <a:r>
              <a:rPr lang="en-US" b="1" dirty="0"/>
              <a:t>terminated…</a:t>
            </a:r>
            <a:endParaRPr lang="en-US" dirty="0"/>
          </a:p>
          <a:p>
            <a:pPr lvl="1"/>
            <a:r>
              <a:rPr lang="en-US" dirty="0"/>
              <a:t>The direct supervisor can certify the </a:t>
            </a:r>
            <a:r>
              <a:rPr lang="en-US" dirty="0" err="1"/>
              <a:t>ePER</a:t>
            </a:r>
            <a:r>
              <a:rPr lang="en-US" dirty="0"/>
              <a:t> in the system.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1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058F-7782-FA97-86C3-DB8DAB40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certify </a:t>
            </a:r>
            <a:r>
              <a:rPr lang="en-US" dirty="0" err="1"/>
              <a:t>ePER</a:t>
            </a:r>
            <a:r>
              <a:rPr lang="en-US" dirty="0"/>
              <a:t> reports?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F74F4-A301-BA44-98EA-022C4AE7D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78967"/>
            <a:ext cx="9182659" cy="4364966"/>
          </a:xfrm>
        </p:spPr>
        <p:txBody>
          <a:bodyPr>
            <a:normAutofit/>
          </a:bodyPr>
          <a:lstStyle/>
          <a:p>
            <a:r>
              <a:rPr lang="en-US" dirty="0"/>
              <a:t>If the employee and the employee’s supervisor employment status is </a:t>
            </a:r>
            <a:r>
              <a:rPr lang="en-US" b="1" dirty="0"/>
              <a:t>terminated…</a:t>
            </a:r>
            <a:endParaRPr lang="en-US" dirty="0"/>
          </a:p>
          <a:p>
            <a:pPr lvl="1"/>
            <a:r>
              <a:rPr lang="en-US" dirty="0"/>
              <a:t>Please reach out to </a:t>
            </a:r>
            <a:r>
              <a:rPr lang="en-US" b="0" i="0" u="sng" dirty="0">
                <a:solidFill>
                  <a:srgbClr val="0056B3"/>
                </a:solidFill>
                <a:effectLst/>
                <a:latin typeface="Arial" panose="020B0604020202020204" pitchFamily="34" charset="0"/>
                <a:hlinkClick r:id="rId2"/>
              </a:rPr>
              <a:t>epers@ucdenver.edu</a:t>
            </a:r>
            <a:r>
              <a:rPr lang="en-US" dirty="0"/>
              <a:t> for next steps.</a:t>
            </a:r>
          </a:p>
          <a:p>
            <a:pPr lvl="1"/>
            <a:r>
              <a:rPr lang="en-US" dirty="0"/>
              <a:t>OGC will provide guidance on options to certify the </a:t>
            </a:r>
            <a:r>
              <a:rPr lang="en-US" dirty="0" err="1"/>
              <a:t>ePER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ePER</a:t>
            </a:r>
            <a:r>
              <a:rPr lang="en-US" dirty="0"/>
              <a:t> will need to be certified via a PDF copy of the </a:t>
            </a:r>
            <a:r>
              <a:rPr lang="en-US" dirty="0" err="1"/>
              <a:t>ePER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PDF copy is required to have the following:</a:t>
            </a:r>
          </a:p>
          <a:p>
            <a:pPr lvl="2"/>
            <a:r>
              <a:rPr lang="en-US" dirty="0"/>
              <a:t>Statement of knowledge of the effort </a:t>
            </a:r>
          </a:p>
          <a:p>
            <a:pPr lvl="2"/>
            <a:r>
              <a:rPr lang="en-US" dirty="0"/>
              <a:t>The actual effort % filled out</a:t>
            </a:r>
          </a:p>
          <a:p>
            <a:pPr lvl="2"/>
            <a:r>
              <a:rPr lang="en-US" dirty="0"/>
              <a:t>A signature</a:t>
            </a:r>
          </a:p>
          <a:p>
            <a:pPr lvl="1"/>
            <a:r>
              <a:rPr lang="en-US" dirty="0"/>
              <a:t>The PDF should be returned to OGC and OGC will certify the </a:t>
            </a:r>
            <a:r>
              <a:rPr lang="en-US" dirty="0" err="1"/>
              <a:t>ePER</a:t>
            </a:r>
            <a:r>
              <a:rPr lang="en-US" dirty="0"/>
              <a:t> in the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0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66BD-C416-3ADB-0820-F8A2EB81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</a:t>
            </a:r>
            <a:r>
              <a:rPr lang="en-US" dirty="0" err="1"/>
              <a:t>ePERs</a:t>
            </a:r>
            <a:r>
              <a:rPr lang="en-US" dirty="0"/>
              <a:t> collected?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C06C-AA9C-D077-05A5-9DBAD2062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reminder emails sent to the employees.</a:t>
            </a:r>
          </a:p>
          <a:p>
            <a:r>
              <a:rPr lang="en-US" dirty="0"/>
              <a:t>The reminder emails sent to the employee and supervisor(s) after 120 days.</a:t>
            </a:r>
          </a:p>
          <a:p>
            <a:r>
              <a:rPr lang="en-US" dirty="0"/>
              <a:t>The uncertified report sent to the org fiscal manager at the beginning of each month.</a:t>
            </a:r>
          </a:p>
          <a:p>
            <a:r>
              <a:rPr lang="en-US" dirty="0"/>
              <a:t>The department’s own collection process for </a:t>
            </a:r>
            <a:r>
              <a:rPr lang="en-US" dirty="0" err="1"/>
              <a:t>ePERs</a:t>
            </a:r>
            <a:r>
              <a:rPr lang="en-US" dirty="0"/>
              <a:t>.</a:t>
            </a:r>
          </a:p>
          <a:p>
            <a:r>
              <a:rPr lang="en-US" dirty="0"/>
              <a:t>Direct contact from OGC administrators.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4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1A31-26BD-CAAE-F360-46244147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Uncertified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D4CC-B53D-47F7-3095-5CCCB39D2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4377"/>
            <a:ext cx="5585443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report is released at the beginning of every month.</a:t>
            </a:r>
          </a:p>
          <a:p>
            <a:r>
              <a:rPr lang="en-US" dirty="0"/>
              <a:t>It is sent to the person listed as the fiscal manager on the employee’s org.</a:t>
            </a:r>
          </a:p>
          <a:p>
            <a:pPr lvl="1"/>
            <a:r>
              <a:rPr lang="en-US" dirty="0"/>
              <a:t>The employee’s org is based off the job org listed in HCM.</a:t>
            </a:r>
          </a:p>
          <a:p>
            <a:pPr lvl="1"/>
            <a:r>
              <a:rPr lang="en-US" dirty="0"/>
              <a:t>It may be necessary to forward this email to someone else in the department.</a:t>
            </a:r>
          </a:p>
          <a:p>
            <a:r>
              <a:rPr lang="en-US" dirty="0"/>
              <a:t>The report will show you all the people with uncertified </a:t>
            </a:r>
            <a:r>
              <a:rPr lang="en-US" dirty="0" err="1"/>
              <a:t>ePERs</a:t>
            </a:r>
            <a:r>
              <a:rPr lang="en-US" dirty="0"/>
              <a:t> listed in the org.</a:t>
            </a:r>
          </a:p>
          <a:p>
            <a:r>
              <a:rPr lang="en-US" dirty="0"/>
              <a:t>We cannot retroactively change HCM data for employees (org, supervisor, ID, name,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4E29D-031D-9B1B-EBB1-4FA81A7CC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667" y="2465389"/>
            <a:ext cx="5390209" cy="2134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C71AAE-CBC8-0244-23F1-8AD7E344CC59}"/>
              </a:ext>
            </a:extLst>
          </p:cNvPr>
          <p:cNvSpPr/>
          <p:nvPr/>
        </p:nvSpPr>
        <p:spPr>
          <a:xfrm>
            <a:off x="6894776" y="4221339"/>
            <a:ext cx="1904167" cy="2242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88728-F04F-B794-0030-1269F0438DC5}"/>
              </a:ext>
            </a:extLst>
          </p:cNvPr>
          <p:cNvSpPr/>
          <p:nvPr/>
        </p:nvSpPr>
        <p:spPr>
          <a:xfrm>
            <a:off x="9361931" y="4221339"/>
            <a:ext cx="1567737" cy="2242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97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9D22-9CBB-EF18-B9DC-B2B92132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reports are available to departments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7CEA1-C112-3BD0-55AD-DFD4FF172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03292" cy="3880773"/>
          </a:xfrm>
        </p:spPr>
        <p:txBody>
          <a:bodyPr/>
          <a:lstStyle/>
          <a:p>
            <a:r>
              <a:rPr lang="en-US" dirty="0"/>
              <a:t>There are multiple reports that can be found in CU-Data that departments can use to monitor the uncertified </a:t>
            </a:r>
            <a:r>
              <a:rPr lang="en-US" dirty="0" err="1"/>
              <a:t>ePERs</a:t>
            </a:r>
            <a:r>
              <a:rPr lang="en-US" dirty="0"/>
              <a:t>.</a:t>
            </a:r>
          </a:p>
          <a:p>
            <a:r>
              <a:rPr lang="en-US" dirty="0"/>
              <a:t>The reports are located in the Team content folder, under </a:t>
            </a:r>
            <a:r>
              <a:rPr lang="en-US" dirty="0" err="1"/>
              <a:t>ePERs</a:t>
            </a:r>
            <a:r>
              <a:rPr lang="en-US" dirty="0"/>
              <a:t> tab.</a:t>
            </a:r>
          </a:p>
          <a:p>
            <a:r>
              <a:rPr lang="en-US" dirty="0"/>
              <a:t>The ‘</a:t>
            </a:r>
            <a:r>
              <a:rPr lang="en-US" dirty="0" err="1"/>
              <a:t>ePERs</a:t>
            </a:r>
            <a:r>
              <a:rPr lang="en-US" dirty="0"/>
              <a:t> by Award’ report will be coming soon.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8D2E3-00E8-8527-62A6-BBDF50FB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916" y="2268679"/>
            <a:ext cx="2518293" cy="332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93CA9AEB-EF78-AA74-4E74-7A8649F2B61A}"/>
              </a:ext>
            </a:extLst>
          </p:cNvPr>
          <p:cNvSpPr/>
          <p:nvPr/>
        </p:nvSpPr>
        <p:spPr>
          <a:xfrm>
            <a:off x="7504981" y="2786332"/>
            <a:ext cx="120770" cy="1380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F20B8B7A-E780-D416-6F44-D7A5D36B8D7F}"/>
              </a:ext>
            </a:extLst>
          </p:cNvPr>
          <p:cNvSpPr/>
          <p:nvPr/>
        </p:nvSpPr>
        <p:spPr>
          <a:xfrm>
            <a:off x="7504981" y="3622469"/>
            <a:ext cx="120770" cy="1380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56CBC91B-88C1-E8E4-C3FF-3B2FBAE960B7}"/>
              </a:ext>
            </a:extLst>
          </p:cNvPr>
          <p:cNvSpPr/>
          <p:nvPr/>
        </p:nvSpPr>
        <p:spPr>
          <a:xfrm>
            <a:off x="7504981" y="4039563"/>
            <a:ext cx="120770" cy="1380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FAFD338E-35D1-7F0C-F49E-65C9777F8112}"/>
              </a:ext>
            </a:extLst>
          </p:cNvPr>
          <p:cNvSpPr/>
          <p:nvPr/>
        </p:nvSpPr>
        <p:spPr>
          <a:xfrm>
            <a:off x="7504981" y="5373782"/>
            <a:ext cx="120770" cy="1380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6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BD29-33B2-E9BD-E74B-1D56979F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Effort Reporting?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4758-F264-A485-92CA-2519CE0D8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ePER</a:t>
            </a:r>
            <a:r>
              <a:rPr lang="en-US" dirty="0"/>
              <a:t> is an electronic Personnel Effort Report.</a:t>
            </a:r>
          </a:p>
          <a:p>
            <a:r>
              <a:rPr lang="en-US" dirty="0"/>
              <a:t>The University uses </a:t>
            </a:r>
            <a:r>
              <a:rPr lang="en-US" dirty="0" err="1"/>
              <a:t>ePERs</a:t>
            </a:r>
            <a:r>
              <a:rPr lang="en-US" dirty="0"/>
              <a:t> to comply with federal regulations commonly known as Uniform Guidance.</a:t>
            </a:r>
          </a:p>
          <a:p>
            <a:r>
              <a:rPr lang="en-US" dirty="0"/>
              <a:t>Every employee who is paid from or has committed cost sharing effort to a federally sponsored project is required to certify an </a:t>
            </a:r>
            <a:r>
              <a:rPr lang="en-US" dirty="0" err="1"/>
              <a:t>ePER</a:t>
            </a:r>
            <a:r>
              <a:rPr lang="en-US" dirty="0"/>
              <a:t>.</a:t>
            </a:r>
          </a:p>
          <a:p>
            <a:r>
              <a:rPr lang="en-US" dirty="0"/>
              <a:t>Certification confirms to the sponsor that the effort being put into a project matches the effort being paid by grant funding. </a:t>
            </a:r>
          </a:p>
          <a:p>
            <a:r>
              <a:rPr lang="en-US" dirty="0"/>
              <a:t>It is the employee and their supervisor’s responsibility to certify their efforts in a timely manner.</a:t>
            </a:r>
          </a:p>
          <a:p>
            <a:r>
              <a:rPr lang="en-US" dirty="0"/>
              <a:t>When you do not certify the </a:t>
            </a:r>
            <a:r>
              <a:rPr lang="en-US" dirty="0" err="1"/>
              <a:t>ePER</a:t>
            </a:r>
            <a:r>
              <a:rPr lang="en-US" dirty="0"/>
              <a:t> accurately or on time it puts the University at risk for potential penalties from the sponsoring agency.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2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045F-23D5-9B89-48A5-53667A22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Out and </a:t>
            </a:r>
            <a:r>
              <a:rPr lang="en-US" dirty="0" err="1"/>
              <a:t>ePERs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CF3F7-1815-63E6-2652-64E66A6EF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report to use to during close out is ‘All </a:t>
            </a:r>
            <a:r>
              <a:rPr lang="en-US" dirty="0" err="1"/>
              <a:t>ePERs</a:t>
            </a:r>
            <a:r>
              <a:rPr lang="en-US" dirty="0"/>
              <a:t> by Project’.</a:t>
            </a:r>
          </a:p>
          <a:p>
            <a:r>
              <a:rPr lang="en-US" dirty="0"/>
              <a:t>Any </a:t>
            </a:r>
            <a:r>
              <a:rPr lang="en-US" dirty="0" err="1"/>
              <a:t>ePER</a:t>
            </a:r>
            <a:r>
              <a:rPr lang="en-US" dirty="0"/>
              <a:t> with a hold status needs to be cleared in order to close a project.</a:t>
            </a:r>
          </a:p>
          <a:p>
            <a:r>
              <a:rPr lang="en-US" dirty="0"/>
              <a:t>It is highly recommended to have all </a:t>
            </a:r>
            <a:r>
              <a:rPr lang="en-US" dirty="0" err="1"/>
              <a:t>ePERs</a:t>
            </a:r>
            <a:r>
              <a:rPr lang="en-US" dirty="0"/>
              <a:t> completed to avoid the risk of needing to reopen the project.</a:t>
            </a:r>
          </a:p>
        </p:txBody>
      </p:sp>
    </p:spTree>
    <p:extLst>
      <p:ext uri="{BB962C8B-B14F-4D97-AF65-F5344CB8AC3E}">
        <p14:creationId xmlns:p14="http://schemas.microsoft.com/office/powerpoint/2010/main" val="1685554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BA2E-0D33-9910-2239-59E389F9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2454E-3192-86C5-FCC2-676B3904E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ePERs</a:t>
            </a:r>
            <a:r>
              <a:rPr lang="en-US" dirty="0"/>
              <a:t> Skillsoft Training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https://universityofcolorado.skillport.com/skillportfe/main.action?path=summary/CUSTOMER_DEFINED/_scorm12_cu_u00055_0001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dirty="0" err="1"/>
              <a:t>ePERs</a:t>
            </a:r>
            <a:r>
              <a:rPr lang="en-US" dirty="0"/>
              <a:t> Training Webpage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https://www.cu.edu/controller/epers-training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OGC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ePERs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Webpage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4"/>
              </a:rPr>
              <a:t>https://research.cuanschutz.edu/ogc/home/ogc-teams/post-award/time-and-effort-reporting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dirty="0" err="1"/>
              <a:t>ePERs</a:t>
            </a:r>
            <a:r>
              <a:rPr lang="en-US" dirty="0"/>
              <a:t> Email Contact</a:t>
            </a:r>
          </a:p>
          <a:p>
            <a:pPr lvl="1"/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epers@ucdenver.edu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0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D999FC-DBD5-A079-48B1-B143582E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500" y="2843842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4967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0E4A-D5E9-F169-D2E1-AC1E235F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employees receive their </a:t>
            </a:r>
            <a:r>
              <a:rPr lang="en-US" dirty="0" err="1"/>
              <a:t>ePERs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BE386-BCED-34A2-A4C4-6D8C365F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ePERs</a:t>
            </a:r>
            <a:r>
              <a:rPr lang="en-US" dirty="0"/>
              <a:t> are released at the end of every semester.</a:t>
            </a:r>
          </a:p>
          <a:p>
            <a:r>
              <a:rPr lang="en-US" dirty="0"/>
              <a:t>The employee will receive an email the day that they are released.</a:t>
            </a:r>
          </a:p>
          <a:p>
            <a:r>
              <a:rPr lang="en-US" dirty="0"/>
              <a:t>The </a:t>
            </a:r>
            <a:r>
              <a:rPr lang="en-US" dirty="0" err="1"/>
              <a:t>ePERs</a:t>
            </a:r>
            <a:r>
              <a:rPr lang="en-US" dirty="0"/>
              <a:t> are based off the below time range.</a:t>
            </a:r>
          </a:p>
          <a:p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52EC5DEB-DC0E-2472-0E3D-B01D65073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46861"/>
              </p:ext>
            </p:extLst>
          </p:nvPr>
        </p:nvGraphicFramePr>
        <p:xfrm>
          <a:off x="779257" y="3467819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286340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29897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1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January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– May 31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9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June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– August 31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24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September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– December 31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631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12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7172-AA9C-67AB-C6C2-EF7075BB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access Effort Reports as an employee or supervisor?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4346A-144A-AC5F-4164-B0FC9F39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394998" cy="3880773"/>
          </a:xfrm>
        </p:spPr>
        <p:txBody>
          <a:bodyPr/>
          <a:lstStyle/>
          <a:p>
            <a:r>
              <a:rPr lang="en-US" dirty="0"/>
              <a:t>Log into your campus portal.</a:t>
            </a:r>
          </a:p>
          <a:p>
            <a:r>
              <a:rPr lang="en-US" dirty="0"/>
              <a:t>Click on the CU Resources Home drop-down menu.</a:t>
            </a:r>
          </a:p>
          <a:p>
            <a:r>
              <a:rPr lang="en-US" dirty="0"/>
              <a:t>Select Business Tools.</a:t>
            </a:r>
          </a:p>
          <a:p>
            <a:r>
              <a:rPr lang="en-US" dirty="0"/>
              <a:t>Click on the </a:t>
            </a:r>
            <a:r>
              <a:rPr lang="en-US" dirty="0" err="1"/>
              <a:t>ePERs</a:t>
            </a:r>
            <a:r>
              <a:rPr lang="en-US" dirty="0"/>
              <a:t> tile.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64E11-EEDA-1EFD-974F-8C4CBB20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292" y="2160589"/>
            <a:ext cx="4724400" cy="332930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AE5C15-25DE-0A9A-8FF0-0BD1602908A7}"/>
              </a:ext>
            </a:extLst>
          </p:cNvPr>
          <p:cNvCxnSpPr>
            <a:cxnSpLocks/>
          </p:cNvCxnSpPr>
          <p:nvPr/>
        </p:nvCxnSpPr>
        <p:spPr>
          <a:xfrm>
            <a:off x="3648974" y="3890513"/>
            <a:ext cx="1742535" cy="1104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06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CC46-E0BC-DDBF-D23E-14571670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has access to </a:t>
            </a:r>
            <a:r>
              <a:rPr lang="en-US" dirty="0" err="1"/>
              <a:t>ePERs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9D141-116C-FABA-54F1-1D834A544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the </a:t>
            </a:r>
            <a:r>
              <a:rPr lang="en-US" dirty="0" err="1"/>
              <a:t>ePERs</a:t>
            </a:r>
            <a:r>
              <a:rPr lang="en-US" dirty="0"/>
              <a:t> tile is automatically generated for these scenarios:</a:t>
            </a:r>
          </a:p>
          <a:p>
            <a:pPr lvl="1"/>
            <a:r>
              <a:rPr lang="en-US" dirty="0"/>
              <a:t>The person is an employee paid by a sponsored project and has been issued their first </a:t>
            </a:r>
            <a:r>
              <a:rPr lang="en-US" dirty="0" err="1"/>
              <a:t>ePER</a:t>
            </a:r>
            <a:endParaRPr lang="en-US" dirty="0"/>
          </a:p>
          <a:p>
            <a:pPr lvl="1"/>
            <a:r>
              <a:rPr lang="en-US" dirty="0"/>
              <a:t>The person is a supervisor of an employee that receives an </a:t>
            </a:r>
            <a:r>
              <a:rPr lang="en-US" dirty="0" err="1"/>
              <a:t>ePER</a:t>
            </a:r>
            <a:endParaRPr lang="en-US" dirty="0"/>
          </a:p>
          <a:p>
            <a:pPr lvl="1"/>
            <a:r>
              <a:rPr lang="en-US" dirty="0"/>
              <a:t>The person is a PI listed on a sponsored project on an </a:t>
            </a:r>
            <a:r>
              <a:rPr lang="en-US" dirty="0" err="1"/>
              <a:t>ePER</a:t>
            </a:r>
            <a:endParaRPr lang="en-US" dirty="0"/>
          </a:p>
          <a:p>
            <a:pPr lvl="1"/>
            <a:r>
              <a:rPr lang="en-US" dirty="0"/>
              <a:t>The person is an OGC administrator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7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7DFC-C873-6321-CC05-236BEB87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Rules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56F7-7126-B108-EDBF-90120F71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Every employee paid by a federally sponsored project must certify their effort.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ePER</a:t>
            </a:r>
            <a:r>
              <a:rPr lang="en-US" dirty="0"/>
              <a:t> must be certified in a timely manner every semester.</a:t>
            </a:r>
          </a:p>
          <a:p>
            <a:pPr>
              <a:buFont typeface="+mj-lt"/>
              <a:buAutoNum type="arabicPeriod"/>
            </a:pPr>
            <a:r>
              <a:rPr lang="en-US" dirty="0"/>
              <a:t>Total effort for all positions (sponsored and non-sponsored) combined must equal 100%. Project effort is measured by the percentage of your total work, and the </a:t>
            </a:r>
            <a:r>
              <a:rPr lang="en-US" dirty="0" err="1"/>
              <a:t>ePERs</a:t>
            </a:r>
            <a:r>
              <a:rPr lang="en-US" dirty="0"/>
              <a:t> cannot be certified unless the total effort equals 100%.</a:t>
            </a:r>
          </a:p>
          <a:p>
            <a:pPr>
              <a:buFont typeface="+mj-lt"/>
              <a:buAutoNum type="arabicPeriod"/>
            </a:pPr>
            <a:r>
              <a:rPr lang="en-US" dirty="0"/>
              <a:t>Effort reports are generated based on the posted salary entered into PeopleSoft; they should be certified base on the actual work expended on the project. If these amounts differ, the employee needs to contact their payroll liaison or supervisor. </a:t>
            </a:r>
          </a:p>
          <a:p>
            <a:pPr>
              <a:buFont typeface="+mj-lt"/>
              <a:buAutoNum type="arabicPeriod"/>
            </a:pPr>
            <a:r>
              <a:rPr lang="en-US" dirty="0"/>
              <a:t>Effort that involved committed cost sharing must be reported. </a:t>
            </a:r>
          </a:p>
        </p:txBody>
      </p:sp>
    </p:spTree>
    <p:extLst>
      <p:ext uri="{BB962C8B-B14F-4D97-AF65-F5344CB8AC3E}">
        <p14:creationId xmlns:p14="http://schemas.microsoft.com/office/powerpoint/2010/main" val="183610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3552-C5A7-6809-075D-ECBC38C8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sections on the </a:t>
            </a:r>
            <a:r>
              <a:rPr lang="en-US" dirty="0" err="1"/>
              <a:t>ePER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45FBD-21C3-0DD6-7D6D-419F336CA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19842"/>
            <a:ext cx="8725296" cy="51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0C4B-034F-727A-F5A0-A37757F6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sections on the </a:t>
            </a:r>
            <a:r>
              <a:rPr lang="en-US" dirty="0" err="1"/>
              <a:t>ePER</a:t>
            </a:r>
            <a:r>
              <a:rPr lang="en-US" dirty="0"/>
              <a:t>?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50931-BD97-1E62-054B-6C4FF9E3A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9AC97-A877-83B0-33C7-AA74665F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0" y="1552754"/>
            <a:ext cx="8785413" cy="49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6F39-C2DE-55EC-3774-B43F16DA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sections on the </a:t>
            </a:r>
            <a:r>
              <a:rPr lang="en-US" dirty="0" err="1"/>
              <a:t>ePER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A484D-7C75-2F4B-19C2-A07BB0F2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09" y="1279174"/>
            <a:ext cx="7886858" cy="54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452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2548</TotalTime>
  <Words>1302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Open Sans</vt:lpstr>
      <vt:lpstr>Trebuchet MS</vt:lpstr>
      <vt:lpstr>Wingdings 3</vt:lpstr>
      <vt:lpstr>Facet</vt:lpstr>
      <vt:lpstr>Personal Effort Reporting</vt:lpstr>
      <vt:lpstr>What is Effort Reporting?</vt:lpstr>
      <vt:lpstr>When do employees receive their ePERs?</vt:lpstr>
      <vt:lpstr>Where can I access Effort Reports as an employee or supervisor?</vt:lpstr>
      <vt:lpstr>Who has access to ePERs?</vt:lpstr>
      <vt:lpstr>Five Rules to Remember</vt:lpstr>
      <vt:lpstr>What are the sections on the ePER?</vt:lpstr>
      <vt:lpstr>What are the sections on the ePER? Cont</vt:lpstr>
      <vt:lpstr>What are the sections on the ePER?</vt:lpstr>
      <vt:lpstr>What do the ePER statuses mean?</vt:lpstr>
      <vt:lpstr>What do the ePER statuses mean? Cont.</vt:lpstr>
      <vt:lpstr>What do the ePER statuses mean? Cont.</vt:lpstr>
      <vt:lpstr>What do the ePER statuses mean? Cont.</vt:lpstr>
      <vt:lpstr>What is the timeframe to certify ePERs?</vt:lpstr>
      <vt:lpstr>Who can certify ePER reports?</vt:lpstr>
      <vt:lpstr>Who can certify ePER reports? Cont.</vt:lpstr>
      <vt:lpstr>How are ePERs collected?</vt:lpstr>
      <vt:lpstr>Monthly Uncertified Report</vt:lpstr>
      <vt:lpstr>What reports are available to departments to use?</vt:lpstr>
      <vt:lpstr>Close Out and ePERs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Effort Reporting</dc:title>
  <dc:creator>Nemecek, Amy</dc:creator>
  <cp:lastModifiedBy>Nemecek, Amy</cp:lastModifiedBy>
  <cp:revision>32</cp:revision>
  <dcterms:created xsi:type="dcterms:W3CDTF">2023-09-20T18:24:54Z</dcterms:created>
  <dcterms:modified xsi:type="dcterms:W3CDTF">2023-09-27T15:30:20Z</dcterms:modified>
</cp:coreProperties>
</file>