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 id="2147483859" r:id="rId2"/>
  </p:sldMasterIdLst>
  <p:notesMasterIdLst>
    <p:notesMasterId r:id="rId33"/>
  </p:notesMasterIdLst>
  <p:handoutMasterIdLst>
    <p:handoutMasterId r:id="rId34"/>
  </p:handoutMasterIdLst>
  <p:sldIdLst>
    <p:sldId id="329" r:id="rId3"/>
    <p:sldId id="276" r:id="rId4"/>
    <p:sldId id="310" r:id="rId5"/>
    <p:sldId id="302" r:id="rId6"/>
    <p:sldId id="330" r:id="rId7"/>
    <p:sldId id="331" r:id="rId8"/>
    <p:sldId id="303" r:id="rId9"/>
    <p:sldId id="304" r:id="rId10"/>
    <p:sldId id="312" r:id="rId11"/>
    <p:sldId id="322" r:id="rId12"/>
    <p:sldId id="315" r:id="rId13"/>
    <p:sldId id="323" r:id="rId14"/>
    <p:sldId id="324" r:id="rId15"/>
    <p:sldId id="325" r:id="rId16"/>
    <p:sldId id="320" r:id="rId17"/>
    <p:sldId id="328" r:id="rId18"/>
    <p:sldId id="308" r:id="rId19"/>
    <p:sldId id="321" r:id="rId20"/>
    <p:sldId id="313" r:id="rId21"/>
    <p:sldId id="326" r:id="rId22"/>
    <p:sldId id="309" r:id="rId23"/>
    <p:sldId id="307" r:id="rId24"/>
    <p:sldId id="300" r:id="rId25"/>
    <p:sldId id="332" r:id="rId26"/>
    <p:sldId id="284" r:id="rId27"/>
    <p:sldId id="285" r:id="rId28"/>
    <p:sldId id="286" r:id="rId29"/>
    <p:sldId id="293" r:id="rId30"/>
    <p:sldId id="295" r:id="rId31"/>
    <p:sldId id="296"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natsidji, Koffi" initials="G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7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G:\AR%20Manager\Cash%20Flow%20for%20Team%20Talk%20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IPER\OGC_SHARED\AR%20Manager\Cash%20Flow%20for%20Team%20Talk%2020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 in Microsoft PowerPoint]Sheet1'!$B$15</c:f>
              <c:strCache>
                <c:ptCount val="1"/>
                <c:pt idx="0">
                  <c:v>#REF!</c:v>
                </c:pt>
              </c:strCache>
            </c:strRef>
          </c:tx>
          <c:explosion val="1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7F-4AA7-A573-8DA9076FC0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7F-4AA7-A573-8DA9076FC05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7F-4AA7-A573-8DA9076FC05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7F-4AA7-A573-8DA9076FC05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C7F-4AA7-A573-8DA9076FC05A}"/>
              </c:ext>
            </c:extLst>
          </c:dPt>
          <c:cat>
            <c:numRef>
              <c:f>[1]Sheet1!$A$16:$A$20</c:f>
              <c:numCache>
                <c:formatCode>General</c:formatCode>
                <c:ptCount val="5"/>
                <c:pt idx="0">
                  <c:v>0</c:v>
                </c:pt>
                <c:pt idx="1">
                  <c:v>0</c:v>
                </c:pt>
                <c:pt idx="2">
                  <c:v>0</c:v>
                </c:pt>
                <c:pt idx="3">
                  <c:v>0</c:v>
                </c:pt>
                <c:pt idx="4">
                  <c:v>0</c:v>
                </c:pt>
              </c:numCache>
            </c:numRef>
          </c:cat>
          <c:val>
            <c:numRef>
              <c:f>[1]Sheet1!$B$16:$B$20</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A-5C7F-4AA7-A573-8DA9076FC05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'FY23 Team Talks'!$B$1</c:f>
              <c:strCache>
                <c:ptCount val="1"/>
                <c:pt idx="0">
                  <c:v>Grand 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E4-4249-8201-3DADADF90F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0E4-4249-8201-3DADADF90F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E4-4249-8201-3DADADF90F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0E4-4249-8201-3DADADF90FD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'FY23 Team Talks'!$A$2:$A$5</c:f>
              <c:strCache>
                <c:ptCount val="4"/>
                <c:pt idx="0">
                  <c:v>Electronic</c:v>
                </c:pt>
                <c:pt idx="1">
                  <c:v>Journal Entries</c:v>
                </c:pt>
                <c:pt idx="2">
                  <c:v>Lock Box</c:v>
                </c:pt>
                <c:pt idx="3">
                  <c:v>Paper Checks</c:v>
                </c:pt>
              </c:strCache>
            </c:strRef>
          </c:cat>
          <c:val>
            <c:numRef>
              <c:f>'FY23 Team Talks'!$B$2:$B$5</c:f>
              <c:numCache>
                <c:formatCode>_(* #,##0.00_);_(* \(#,##0.00\);_(* "-"??_);_(@_)</c:formatCode>
                <c:ptCount val="4"/>
                <c:pt idx="0">
                  <c:v>536613118.14999992</c:v>
                </c:pt>
                <c:pt idx="1">
                  <c:v>29173604.09</c:v>
                </c:pt>
                <c:pt idx="2">
                  <c:v>79996978.309999987</c:v>
                </c:pt>
                <c:pt idx="3">
                  <c:v>29858660.240000002</c:v>
                </c:pt>
              </c:numCache>
            </c:numRef>
          </c:val>
          <c:extLst>
            <c:ext xmlns:c16="http://schemas.microsoft.com/office/drawing/2014/chart" uri="{C3380CC4-5D6E-409C-BE32-E72D297353CC}">
              <c16:uniqueId val="{00000008-D0E4-4249-8201-3DADADF90FD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research.cuanschutz.edu/ogc/newsletter" TargetMode="External"/><Relationship Id="rId1" Type="http://schemas.openxmlformats.org/officeDocument/2006/relationships/hyperlink" Target="mailto:OGC.4Payments@ucdenver.edu" TargetMode="Externa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8.png"/><Relationship Id="rId5" Type="http://schemas.openxmlformats.org/officeDocument/2006/relationships/hyperlink" Target="mailto:OGC.4Payments@ucdenver.edu" TargetMode="External"/><Relationship Id="rId10" Type="http://schemas.openxmlformats.org/officeDocument/2006/relationships/hyperlink" Target="https://research.cuanschutz.edu/ogc/newsletter" TargetMode="External"/><Relationship Id="rId4" Type="http://schemas.openxmlformats.org/officeDocument/2006/relationships/image" Target="../media/image7.svg"/><Relationship Id="rId9"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394A7-8CEA-4CCA-AEAC-09F400A439F4}"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9035234A-8FAB-4AAA-8CA7-77CECB3BC71B}">
      <dgm:prSet/>
      <dgm:spPr/>
      <dgm:t>
        <a:bodyPr/>
        <a:lstStyle/>
        <a:p>
          <a:r>
            <a:rPr lang="en-US" dirty="0">
              <a:latin typeface="Century Schoolbook" panose="02040604050505020304" pitchFamily="18" charset="0"/>
            </a:rPr>
            <a:t>Introduction</a:t>
          </a:r>
        </a:p>
      </dgm:t>
    </dgm:pt>
    <dgm:pt modelId="{256E8A2A-265D-45C7-AF9F-3111371C795D}" type="parTrans" cxnId="{473BADDE-86F7-4765-B4B2-6DB34140736A}">
      <dgm:prSet/>
      <dgm:spPr/>
      <dgm:t>
        <a:bodyPr/>
        <a:lstStyle/>
        <a:p>
          <a:endParaRPr lang="en-US"/>
        </a:p>
      </dgm:t>
    </dgm:pt>
    <dgm:pt modelId="{3432AD85-37F5-458E-82C5-FC291920C7FD}" type="sibTrans" cxnId="{473BADDE-86F7-4765-B4B2-6DB34140736A}">
      <dgm:prSet/>
      <dgm:spPr/>
      <dgm:t>
        <a:bodyPr/>
        <a:lstStyle/>
        <a:p>
          <a:endParaRPr lang="en-US"/>
        </a:p>
      </dgm:t>
    </dgm:pt>
    <dgm:pt modelId="{38327129-197E-4540-8D71-B898FF7C024E}">
      <dgm:prSet/>
      <dgm:spPr/>
      <dgm:t>
        <a:bodyPr/>
        <a:lstStyle/>
        <a:p>
          <a:r>
            <a:rPr lang="en-US" dirty="0">
              <a:latin typeface="Century Schoolbook" panose="02040604050505020304" pitchFamily="18" charset="0"/>
            </a:rPr>
            <a:t>Incoming Payment Methods</a:t>
          </a:r>
        </a:p>
      </dgm:t>
    </dgm:pt>
    <dgm:pt modelId="{D397C172-D357-404C-AFFD-13F8C8C6D00B}" type="parTrans" cxnId="{D48FF7B7-453C-416C-B950-FC61F568BF85}">
      <dgm:prSet/>
      <dgm:spPr/>
      <dgm:t>
        <a:bodyPr/>
        <a:lstStyle/>
        <a:p>
          <a:endParaRPr lang="en-US"/>
        </a:p>
      </dgm:t>
    </dgm:pt>
    <dgm:pt modelId="{64EC256C-E015-4EB6-9FFC-CF6CBBA81A78}" type="sibTrans" cxnId="{D48FF7B7-453C-416C-B950-FC61F568BF85}">
      <dgm:prSet/>
      <dgm:spPr/>
      <dgm:t>
        <a:bodyPr/>
        <a:lstStyle/>
        <a:p>
          <a:endParaRPr lang="en-US"/>
        </a:p>
      </dgm:t>
    </dgm:pt>
    <dgm:pt modelId="{2F4C6BF3-50DF-4F0F-BE52-C39E75EC3344}">
      <dgm:prSet/>
      <dgm:spPr/>
      <dgm:t>
        <a:bodyPr/>
        <a:lstStyle/>
        <a:p>
          <a:r>
            <a:rPr lang="en-US" dirty="0">
              <a:latin typeface="Century Schoolbook" panose="02040604050505020304" pitchFamily="18" charset="0"/>
            </a:rPr>
            <a:t>Clinical Trial/Dept. Invoiced</a:t>
          </a:r>
        </a:p>
      </dgm:t>
    </dgm:pt>
    <dgm:pt modelId="{CA7B4EAB-A5C9-4B08-AC95-DFE7C6EFAF72}" type="parTrans" cxnId="{91639097-1750-46A4-8346-2C81C900C35A}">
      <dgm:prSet/>
      <dgm:spPr/>
      <dgm:t>
        <a:bodyPr/>
        <a:lstStyle/>
        <a:p>
          <a:endParaRPr lang="en-US"/>
        </a:p>
      </dgm:t>
    </dgm:pt>
    <dgm:pt modelId="{2EE6F3BD-F8A8-4174-828B-98A6938092C0}" type="sibTrans" cxnId="{91639097-1750-46A4-8346-2C81C900C35A}">
      <dgm:prSet/>
      <dgm:spPr/>
      <dgm:t>
        <a:bodyPr/>
        <a:lstStyle/>
        <a:p>
          <a:endParaRPr lang="en-US"/>
        </a:p>
      </dgm:t>
    </dgm:pt>
    <dgm:pt modelId="{96DAABE9-5AD8-4317-A9AA-B35135056263}">
      <dgm:prSet/>
      <dgm:spPr/>
      <dgm:t>
        <a:bodyPr/>
        <a:lstStyle/>
        <a:p>
          <a:r>
            <a:rPr lang="en-US" dirty="0">
              <a:latin typeface="Century Schoolbook" panose="02040604050505020304" pitchFamily="18" charset="0"/>
            </a:rPr>
            <a:t>Tools to Research Payments Received</a:t>
          </a:r>
        </a:p>
      </dgm:t>
    </dgm:pt>
    <dgm:pt modelId="{D2ADC3BA-894B-4F32-BE4B-D7A22F065604}" type="parTrans" cxnId="{41056232-138A-41C6-B132-C806E745FE73}">
      <dgm:prSet/>
      <dgm:spPr/>
      <dgm:t>
        <a:bodyPr/>
        <a:lstStyle/>
        <a:p>
          <a:endParaRPr lang="en-US"/>
        </a:p>
      </dgm:t>
    </dgm:pt>
    <dgm:pt modelId="{3DAE7FD6-69DB-478F-BD84-9EF92B02859D}" type="sibTrans" cxnId="{41056232-138A-41C6-B132-C806E745FE73}">
      <dgm:prSet/>
      <dgm:spPr/>
      <dgm:t>
        <a:bodyPr/>
        <a:lstStyle/>
        <a:p>
          <a:endParaRPr lang="en-US"/>
        </a:p>
      </dgm:t>
    </dgm:pt>
    <dgm:pt modelId="{BA064FDF-132E-4DF6-A505-7A792C189032}">
      <dgm:prSet/>
      <dgm:spPr/>
      <dgm:t>
        <a:bodyPr/>
        <a:lstStyle/>
        <a:p>
          <a:r>
            <a:rPr lang="en-US" dirty="0">
              <a:latin typeface="Century Schoolbook" panose="02040604050505020304" pitchFamily="18" charset="0"/>
            </a:rPr>
            <a:t>On Account Payments</a:t>
          </a:r>
        </a:p>
      </dgm:t>
    </dgm:pt>
    <dgm:pt modelId="{EFC2145D-2183-495F-B15A-ED95AD30E1B6}" type="parTrans" cxnId="{F2A14FCC-D2A5-422A-8B40-205741D702DA}">
      <dgm:prSet/>
      <dgm:spPr/>
      <dgm:t>
        <a:bodyPr/>
        <a:lstStyle/>
        <a:p>
          <a:endParaRPr lang="en-US"/>
        </a:p>
      </dgm:t>
    </dgm:pt>
    <dgm:pt modelId="{85BA3170-9D03-4368-8AAE-F4B27154BC9A}" type="sibTrans" cxnId="{F2A14FCC-D2A5-422A-8B40-205741D702DA}">
      <dgm:prSet/>
      <dgm:spPr/>
      <dgm:t>
        <a:bodyPr/>
        <a:lstStyle/>
        <a:p>
          <a:endParaRPr lang="en-US"/>
        </a:p>
      </dgm:t>
    </dgm:pt>
    <dgm:pt modelId="{975F9E5F-8162-4545-9B30-AB95E52E9F4B}">
      <dgm:prSet/>
      <dgm:spPr/>
      <dgm:t>
        <a:bodyPr/>
        <a:lstStyle/>
        <a:p>
          <a:r>
            <a:rPr lang="en-US" dirty="0">
              <a:latin typeface="Century Schoolbook" panose="02040604050505020304" pitchFamily="18" charset="0"/>
            </a:rPr>
            <a:t>Questions </a:t>
          </a:r>
        </a:p>
      </dgm:t>
    </dgm:pt>
    <dgm:pt modelId="{CFD66C3D-EB25-42BD-AE35-D07830048B1C}" type="sibTrans" cxnId="{807D69AC-F41E-454E-ACC8-0ABF6AC0F856}">
      <dgm:prSet/>
      <dgm:spPr/>
      <dgm:t>
        <a:bodyPr/>
        <a:lstStyle/>
        <a:p>
          <a:endParaRPr lang="en-US"/>
        </a:p>
      </dgm:t>
    </dgm:pt>
    <dgm:pt modelId="{94950ED3-B16C-458F-A9DD-4C7E1B5FC4B9}" type="parTrans" cxnId="{807D69AC-F41E-454E-ACC8-0ABF6AC0F856}">
      <dgm:prSet/>
      <dgm:spPr/>
      <dgm:t>
        <a:bodyPr/>
        <a:lstStyle/>
        <a:p>
          <a:endParaRPr lang="en-US"/>
        </a:p>
      </dgm:t>
    </dgm:pt>
    <dgm:pt modelId="{0A6D297E-4C49-4817-8F09-2397EAAB4102}">
      <dgm:prSet/>
      <dgm:spPr/>
      <dgm:t>
        <a:bodyPr/>
        <a:lstStyle/>
        <a:p>
          <a:r>
            <a:rPr lang="en-US" dirty="0">
              <a:latin typeface="Century Schoolbook" panose="02040604050505020304" pitchFamily="18" charset="0"/>
            </a:rPr>
            <a:t>Contact information</a:t>
          </a:r>
        </a:p>
      </dgm:t>
    </dgm:pt>
    <dgm:pt modelId="{760F59B4-EA26-463C-871D-FB5EE13760A1}" type="sibTrans" cxnId="{FF64BDA7-D26E-44DD-8B6D-36C3ABEA707D}">
      <dgm:prSet/>
      <dgm:spPr/>
      <dgm:t>
        <a:bodyPr/>
        <a:lstStyle/>
        <a:p>
          <a:endParaRPr lang="en-US"/>
        </a:p>
      </dgm:t>
    </dgm:pt>
    <dgm:pt modelId="{867C2ED6-B122-4E27-BFB1-B73D44B9230C}" type="parTrans" cxnId="{FF64BDA7-D26E-44DD-8B6D-36C3ABEA707D}">
      <dgm:prSet/>
      <dgm:spPr/>
      <dgm:t>
        <a:bodyPr/>
        <a:lstStyle/>
        <a:p>
          <a:endParaRPr lang="en-US"/>
        </a:p>
      </dgm:t>
    </dgm:pt>
    <dgm:pt modelId="{82D3C6C6-64DA-4B2B-A7C5-7641AF223F52}">
      <dgm:prSet/>
      <dgm:spPr/>
      <dgm:t>
        <a:bodyPr/>
        <a:lstStyle/>
        <a:p>
          <a:r>
            <a:rPr lang="en-US" dirty="0">
              <a:latin typeface="Century Schoolbook" panose="02040604050505020304" pitchFamily="18" charset="0"/>
            </a:rPr>
            <a:t>Update</a:t>
          </a:r>
        </a:p>
      </dgm:t>
    </dgm:pt>
    <dgm:pt modelId="{A95621B0-FCAF-458E-A8F2-FF977FAD7C5A}" type="sibTrans" cxnId="{396F011B-7606-4950-942F-4AC27CF6FBD7}">
      <dgm:prSet/>
      <dgm:spPr/>
      <dgm:t>
        <a:bodyPr/>
        <a:lstStyle/>
        <a:p>
          <a:endParaRPr lang="en-US"/>
        </a:p>
      </dgm:t>
    </dgm:pt>
    <dgm:pt modelId="{2E89BE6F-2A8A-48A8-BD77-737CCF1BD351}" type="parTrans" cxnId="{396F011B-7606-4950-942F-4AC27CF6FBD7}">
      <dgm:prSet/>
      <dgm:spPr/>
      <dgm:t>
        <a:bodyPr/>
        <a:lstStyle/>
        <a:p>
          <a:endParaRPr lang="en-US"/>
        </a:p>
      </dgm:t>
    </dgm:pt>
    <dgm:pt modelId="{0871AB78-4ACE-4CAD-87BE-D2AE7BD5FB92}">
      <dgm:prSet/>
      <dgm:spPr/>
      <dgm:t>
        <a:bodyPr/>
        <a:lstStyle/>
        <a:p>
          <a:r>
            <a:rPr lang="en-US" dirty="0">
              <a:latin typeface="Century Schoolbook" panose="02040604050505020304" pitchFamily="18" charset="0"/>
            </a:rPr>
            <a:t>Challenges</a:t>
          </a:r>
        </a:p>
      </dgm:t>
    </dgm:pt>
    <dgm:pt modelId="{B6AB172B-4B98-4B70-828F-C08EE1D121D9}" type="sibTrans" cxnId="{C133B0DB-558F-4CD3-82F0-22D6AD258B50}">
      <dgm:prSet/>
      <dgm:spPr/>
      <dgm:t>
        <a:bodyPr/>
        <a:lstStyle/>
        <a:p>
          <a:endParaRPr lang="en-US"/>
        </a:p>
      </dgm:t>
    </dgm:pt>
    <dgm:pt modelId="{F479CD10-9C90-425F-9508-767E6256F9B4}" type="parTrans" cxnId="{C133B0DB-558F-4CD3-82F0-22D6AD258B50}">
      <dgm:prSet/>
      <dgm:spPr/>
      <dgm:t>
        <a:bodyPr/>
        <a:lstStyle/>
        <a:p>
          <a:endParaRPr lang="en-US"/>
        </a:p>
      </dgm:t>
    </dgm:pt>
    <dgm:pt modelId="{D241A692-2512-47CA-AB82-F87726E5538E}">
      <dgm:prSet/>
      <dgm:spPr/>
      <dgm:t>
        <a:bodyPr/>
        <a:lstStyle/>
        <a:p>
          <a:r>
            <a:rPr lang="en-US" dirty="0">
              <a:latin typeface="Century Schoolbook" panose="02040604050505020304" pitchFamily="18" charset="0"/>
            </a:rPr>
            <a:t>Cash Flow and Payment Count</a:t>
          </a:r>
        </a:p>
      </dgm:t>
    </dgm:pt>
    <dgm:pt modelId="{0DB58920-361E-4D1F-A862-5ECD22C5AA9D}" type="sibTrans" cxnId="{EEA8CB7D-3FA5-4DC7-A33A-10EABFBEF44F}">
      <dgm:prSet/>
      <dgm:spPr/>
      <dgm:t>
        <a:bodyPr/>
        <a:lstStyle/>
        <a:p>
          <a:endParaRPr lang="en-US"/>
        </a:p>
      </dgm:t>
    </dgm:pt>
    <dgm:pt modelId="{E623429F-77A6-4C80-893C-895BCD86205B}" type="parTrans" cxnId="{EEA8CB7D-3FA5-4DC7-A33A-10EABFBEF44F}">
      <dgm:prSet/>
      <dgm:spPr/>
      <dgm:t>
        <a:bodyPr/>
        <a:lstStyle/>
        <a:p>
          <a:endParaRPr lang="en-US"/>
        </a:p>
      </dgm:t>
    </dgm:pt>
    <dgm:pt modelId="{10CD767D-5E8C-42CE-970F-FD6829AD4AA8}">
      <dgm:prSet/>
      <dgm:spPr/>
      <dgm:t>
        <a:bodyPr/>
        <a:lstStyle/>
        <a:p>
          <a:r>
            <a:rPr lang="en-US" dirty="0">
              <a:latin typeface="Century Schoolbook" panose="02040604050505020304" pitchFamily="18" charset="0"/>
            </a:rPr>
            <a:t>Post Award</a:t>
          </a:r>
        </a:p>
      </dgm:t>
    </dgm:pt>
    <dgm:pt modelId="{F83D9931-20F7-4219-BCB6-A0F5208F85E2}" type="parTrans" cxnId="{50E9D72F-B9AF-4B4E-9432-FD51401A84A0}">
      <dgm:prSet/>
      <dgm:spPr/>
    </dgm:pt>
    <dgm:pt modelId="{91E664F9-2F0B-4057-B2D3-66BD4F8C8498}" type="sibTrans" cxnId="{50E9D72F-B9AF-4B4E-9432-FD51401A84A0}">
      <dgm:prSet/>
      <dgm:spPr/>
    </dgm:pt>
    <dgm:pt modelId="{CFDA479C-7209-4B0F-AB52-1C060E771B19}" type="pres">
      <dgm:prSet presAssocID="{C2F394A7-8CEA-4CCA-AEAC-09F400A439F4}" presName="linear" presStyleCnt="0">
        <dgm:presLayoutVars>
          <dgm:dir/>
          <dgm:animLvl val="lvl"/>
          <dgm:resizeHandles val="exact"/>
        </dgm:presLayoutVars>
      </dgm:prSet>
      <dgm:spPr/>
    </dgm:pt>
    <dgm:pt modelId="{A6D3B269-F3AC-40E0-8B83-C996EF5E9209}" type="pres">
      <dgm:prSet presAssocID="{9035234A-8FAB-4AAA-8CA7-77CECB3BC71B}" presName="parentLin" presStyleCnt="0"/>
      <dgm:spPr/>
    </dgm:pt>
    <dgm:pt modelId="{C5C0AC98-1639-4F43-9FCF-13652D085DA5}" type="pres">
      <dgm:prSet presAssocID="{9035234A-8FAB-4AAA-8CA7-77CECB3BC71B}" presName="parentLeftMargin" presStyleLbl="node1" presStyleIdx="0" presStyleCnt="11"/>
      <dgm:spPr/>
    </dgm:pt>
    <dgm:pt modelId="{A6E9E5C9-92F6-4D90-ADCF-63908638F2EF}" type="pres">
      <dgm:prSet presAssocID="{9035234A-8FAB-4AAA-8CA7-77CECB3BC71B}" presName="parentText" presStyleLbl="node1" presStyleIdx="0" presStyleCnt="11">
        <dgm:presLayoutVars>
          <dgm:chMax val="0"/>
          <dgm:bulletEnabled val="1"/>
        </dgm:presLayoutVars>
      </dgm:prSet>
      <dgm:spPr/>
    </dgm:pt>
    <dgm:pt modelId="{4EB7D3AC-9E16-4E18-9F97-C8EDF79F1EC5}" type="pres">
      <dgm:prSet presAssocID="{9035234A-8FAB-4AAA-8CA7-77CECB3BC71B}" presName="negativeSpace" presStyleCnt="0"/>
      <dgm:spPr/>
    </dgm:pt>
    <dgm:pt modelId="{AF280739-A8BD-4E08-A963-E73668F03BBB}" type="pres">
      <dgm:prSet presAssocID="{9035234A-8FAB-4AAA-8CA7-77CECB3BC71B}" presName="childText" presStyleLbl="conFgAcc1" presStyleIdx="0" presStyleCnt="11">
        <dgm:presLayoutVars>
          <dgm:bulletEnabled val="1"/>
        </dgm:presLayoutVars>
      </dgm:prSet>
      <dgm:spPr/>
    </dgm:pt>
    <dgm:pt modelId="{2C08AA57-CA14-4DB5-B8A7-CA0388216DF9}" type="pres">
      <dgm:prSet presAssocID="{3432AD85-37F5-458E-82C5-FC291920C7FD}" presName="spaceBetweenRectangles" presStyleCnt="0"/>
      <dgm:spPr/>
    </dgm:pt>
    <dgm:pt modelId="{A8F74E7D-AE0F-4917-8747-21CEB352EC1B}" type="pres">
      <dgm:prSet presAssocID="{38327129-197E-4540-8D71-B898FF7C024E}" presName="parentLin" presStyleCnt="0"/>
      <dgm:spPr/>
    </dgm:pt>
    <dgm:pt modelId="{7CC33B3F-2792-44A0-AABB-BF8D34FD701E}" type="pres">
      <dgm:prSet presAssocID="{38327129-197E-4540-8D71-B898FF7C024E}" presName="parentLeftMargin" presStyleLbl="node1" presStyleIdx="0" presStyleCnt="11"/>
      <dgm:spPr/>
    </dgm:pt>
    <dgm:pt modelId="{9574343C-FD7B-4DE7-8329-7B742CA3D413}" type="pres">
      <dgm:prSet presAssocID="{38327129-197E-4540-8D71-B898FF7C024E}" presName="parentText" presStyleLbl="node1" presStyleIdx="1" presStyleCnt="11" custLinFactNeighborX="8596" custLinFactNeighborY="18829">
        <dgm:presLayoutVars>
          <dgm:chMax val="0"/>
          <dgm:bulletEnabled val="1"/>
        </dgm:presLayoutVars>
      </dgm:prSet>
      <dgm:spPr/>
    </dgm:pt>
    <dgm:pt modelId="{338EEAF0-DDF1-4FBC-A58B-55058DB7BA7C}" type="pres">
      <dgm:prSet presAssocID="{38327129-197E-4540-8D71-B898FF7C024E}" presName="negativeSpace" presStyleCnt="0"/>
      <dgm:spPr/>
    </dgm:pt>
    <dgm:pt modelId="{8CF3FF4E-8F51-4B90-9B22-38DB41E32E84}" type="pres">
      <dgm:prSet presAssocID="{38327129-197E-4540-8D71-B898FF7C024E}" presName="childText" presStyleLbl="conFgAcc1" presStyleIdx="1" presStyleCnt="11">
        <dgm:presLayoutVars>
          <dgm:bulletEnabled val="1"/>
        </dgm:presLayoutVars>
      </dgm:prSet>
      <dgm:spPr/>
    </dgm:pt>
    <dgm:pt modelId="{3E636987-179B-4B12-86E7-ECDB44CDD4B9}" type="pres">
      <dgm:prSet presAssocID="{64EC256C-E015-4EB6-9FFC-CF6CBBA81A78}" presName="spaceBetweenRectangles" presStyleCnt="0"/>
      <dgm:spPr/>
    </dgm:pt>
    <dgm:pt modelId="{F844B999-ABA0-48E9-B8A4-B7D69384FAB1}" type="pres">
      <dgm:prSet presAssocID="{D241A692-2512-47CA-AB82-F87726E5538E}" presName="parentLin" presStyleCnt="0"/>
      <dgm:spPr/>
    </dgm:pt>
    <dgm:pt modelId="{3E3F901E-3618-4444-BD02-1D3B2E6D6BE6}" type="pres">
      <dgm:prSet presAssocID="{D241A692-2512-47CA-AB82-F87726E5538E}" presName="parentLeftMargin" presStyleLbl="node1" presStyleIdx="1" presStyleCnt="11"/>
      <dgm:spPr/>
    </dgm:pt>
    <dgm:pt modelId="{EB0DB8E6-A68D-4A96-A9DD-5281BE93213F}" type="pres">
      <dgm:prSet presAssocID="{D241A692-2512-47CA-AB82-F87726E5538E}" presName="parentText" presStyleLbl="node1" presStyleIdx="2" presStyleCnt="11" custLinFactNeighborX="8596" custLinFactNeighborY="-6385">
        <dgm:presLayoutVars>
          <dgm:chMax val="0"/>
          <dgm:bulletEnabled val="1"/>
        </dgm:presLayoutVars>
      </dgm:prSet>
      <dgm:spPr/>
    </dgm:pt>
    <dgm:pt modelId="{B616D5BB-1645-43B1-887D-49D4EF752B26}" type="pres">
      <dgm:prSet presAssocID="{D241A692-2512-47CA-AB82-F87726E5538E}" presName="negativeSpace" presStyleCnt="0"/>
      <dgm:spPr/>
    </dgm:pt>
    <dgm:pt modelId="{C94B6183-BDA0-46FB-B20B-F93109C56E85}" type="pres">
      <dgm:prSet presAssocID="{D241A692-2512-47CA-AB82-F87726E5538E}" presName="childText" presStyleLbl="conFgAcc1" presStyleIdx="2" presStyleCnt="11">
        <dgm:presLayoutVars>
          <dgm:bulletEnabled val="1"/>
        </dgm:presLayoutVars>
      </dgm:prSet>
      <dgm:spPr/>
    </dgm:pt>
    <dgm:pt modelId="{F949255B-EABF-4DCD-B14E-B6C870041F10}" type="pres">
      <dgm:prSet presAssocID="{0DB58920-361E-4D1F-A862-5ECD22C5AA9D}" presName="spaceBetweenRectangles" presStyleCnt="0"/>
      <dgm:spPr/>
    </dgm:pt>
    <dgm:pt modelId="{36669E96-95FA-4405-A9B1-2E0B9564EE56}" type="pres">
      <dgm:prSet presAssocID="{2F4C6BF3-50DF-4F0F-BE52-C39E75EC3344}" presName="parentLin" presStyleCnt="0"/>
      <dgm:spPr/>
    </dgm:pt>
    <dgm:pt modelId="{FA9E07A0-83A8-4FB1-B9F9-3DD19A843B54}" type="pres">
      <dgm:prSet presAssocID="{2F4C6BF3-50DF-4F0F-BE52-C39E75EC3344}" presName="parentLeftMargin" presStyleLbl="node1" presStyleIdx="2" presStyleCnt="11"/>
      <dgm:spPr/>
    </dgm:pt>
    <dgm:pt modelId="{FF17B54C-AC1D-4571-B165-07FA94F513B1}" type="pres">
      <dgm:prSet presAssocID="{2F4C6BF3-50DF-4F0F-BE52-C39E75EC3344}" presName="parentText" presStyleLbl="node1" presStyleIdx="3" presStyleCnt="11">
        <dgm:presLayoutVars>
          <dgm:chMax val="0"/>
          <dgm:bulletEnabled val="1"/>
        </dgm:presLayoutVars>
      </dgm:prSet>
      <dgm:spPr/>
    </dgm:pt>
    <dgm:pt modelId="{37B64E96-3B26-4174-AFF8-492CD9B6B2CB}" type="pres">
      <dgm:prSet presAssocID="{2F4C6BF3-50DF-4F0F-BE52-C39E75EC3344}" presName="negativeSpace" presStyleCnt="0"/>
      <dgm:spPr/>
    </dgm:pt>
    <dgm:pt modelId="{BDE5AD5C-A8D7-4BDC-B727-8B0C442CC368}" type="pres">
      <dgm:prSet presAssocID="{2F4C6BF3-50DF-4F0F-BE52-C39E75EC3344}" presName="childText" presStyleLbl="conFgAcc1" presStyleIdx="3" presStyleCnt="11">
        <dgm:presLayoutVars>
          <dgm:bulletEnabled val="1"/>
        </dgm:presLayoutVars>
      </dgm:prSet>
      <dgm:spPr/>
    </dgm:pt>
    <dgm:pt modelId="{A28E0D4C-F0D3-416E-A52F-701164ACC014}" type="pres">
      <dgm:prSet presAssocID="{2EE6F3BD-F8A8-4174-828B-98A6938092C0}" presName="spaceBetweenRectangles" presStyleCnt="0"/>
      <dgm:spPr/>
    </dgm:pt>
    <dgm:pt modelId="{2C6D36F5-919B-413E-A900-52405198A874}" type="pres">
      <dgm:prSet presAssocID="{96DAABE9-5AD8-4317-A9AA-B35135056263}" presName="parentLin" presStyleCnt="0"/>
      <dgm:spPr/>
    </dgm:pt>
    <dgm:pt modelId="{CCCCDD5D-C4DF-4371-B1FF-3A07C3199BAA}" type="pres">
      <dgm:prSet presAssocID="{96DAABE9-5AD8-4317-A9AA-B35135056263}" presName="parentLeftMargin" presStyleLbl="node1" presStyleIdx="3" presStyleCnt="11"/>
      <dgm:spPr/>
    </dgm:pt>
    <dgm:pt modelId="{A34E81E5-D418-42F2-821B-CDAC3E3D757F}" type="pres">
      <dgm:prSet presAssocID="{96DAABE9-5AD8-4317-A9AA-B35135056263}" presName="parentText" presStyleLbl="node1" presStyleIdx="4" presStyleCnt="11">
        <dgm:presLayoutVars>
          <dgm:chMax val="0"/>
          <dgm:bulletEnabled val="1"/>
        </dgm:presLayoutVars>
      </dgm:prSet>
      <dgm:spPr/>
    </dgm:pt>
    <dgm:pt modelId="{6616B5C2-B186-4454-8BA1-8144F29B5499}" type="pres">
      <dgm:prSet presAssocID="{96DAABE9-5AD8-4317-A9AA-B35135056263}" presName="negativeSpace" presStyleCnt="0"/>
      <dgm:spPr/>
    </dgm:pt>
    <dgm:pt modelId="{48B79B1A-01D1-44EA-A3B8-2D4B4BCDE6DA}" type="pres">
      <dgm:prSet presAssocID="{96DAABE9-5AD8-4317-A9AA-B35135056263}" presName="childText" presStyleLbl="conFgAcc1" presStyleIdx="4" presStyleCnt="11" custLinFactNeighborX="276" custLinFactNeighborY="50003">
        <dgm:presLayoutVars>
          <dgm:bulletEnabled val="1"/>
        </dgm:presLayoutVars>
      </dgm:prSet>
      <dgm:spPr/>
    </dgm:pt>
    <dgm:pt modelId="{D03C17A1-AAAD-4DAE-A090-D3B21EC5EEE9}" type="pres">
      <dgm:prSet presAssocID="{3DAE7FD6-69DB-478F-BD84-9EF92B02859D}" presName="spaceBetweenRectangles" presStyleCnt="0"/>
      <dgm:spPr/>
    </dgm:pt>
    <dgm:pt modelId="{F5F5B594-97BB-47FD-95D6-0C4355A9B343}" type="pres">
      <dgm:prSet presAssocID="{BA064FDF-132E-4DF6-A505-7A792C189032}" presName="parentLin" presStyleCnt="0"/>
      <dgm:spPr/>
    </dgm:pt>
    <dgm:pt modelId="{5D165F9B-953F-4032-A776-5CC8AAB7836D}" type="pres">
      <dgm:prSet presAssocID="{BA064FDF-132E-4DF6-A505-7A792C189032}" presName="parentLeftMargin" presStyleLbl="node1" presStyleIdx="4" presStyleCnt="11"/>
      <dgm:spPr/>
    </dgm:pt>
    <dgm:pt modelId="{B138A63E-752B-40C1-8CF4-D6A6E83FFFAB}" type="pres">
      <dgm:prSet presAssocID="{BA064FDF-132E-4DF6-A505-7A792C189032}" presName="parentText" presStyleLbl="node1" presStyleIdx="5" presStyleCnt="11">
        <dgm:presLayoutVars>
          <dgm:chMax val="0"/>
          <dgm:bulletEnabled val="1"/>
        </dgm:presLayoutVars>
      </dgm:prSet>
      <dgm:spPr/>
    </dgm:pt>
    <dgm:pt modelId="{151EBED4-7E2A-43FC-8921-A5DBE1E30F0A}" type="pres">
      <dgm:prSet presAssocID="{BA064FDF-132E-4DF6-A505-7A792C189032}" presName="negativeSpace" presStyleCnt="0"/>
      <dgm:spPr/>
    </dgm:pt>
    <dgm:pt modelId="{EF0E45BD-798C-480E-9CFF-35F2A16B7BBA}" type="pres">
      <dgm:prSet presAssocID="{BA064FDF-132E-4DF6-A505-7A792C189032}" presName="childText" presStyleLbl="conFgAcc1" presStyleIdx="5" presStyleCnt="11">
        <dgm:presLayoutVars>
          <dgm:bulletEnabled val="1"/>
        </dgm:presLayoutVars>
      </dgm:prSet>
      <dgm:spPr/>
    </dgm:pt>
    <dgm:pt modelId="{F60F26C0-5D38-498A-9089-D433D911D797}" type="pres">
      <dgm:prSet presAssocID="{85BA3170-9D03-4368-8AAE-F4B27154BC9A}" presName="spaceBetweenRectangles" presStyleCnt="0"/>
      <dgm:spPr/>
    </dgm:pt>
    <dgm:pt modelId="{1E05BD29-728A-4F9B-A279-63C99CD635BD}" type="pres">
      <dgm:prSet presAssocID="{0871AB78-4ACE-4CAD-87BE-D2AE7BD5FB92}" presName="parentLin" presStyleCnt="0"/>
      <dgm:spPr/>
    </dgm:pt>
    <dgm:pt modelId="{08879F36-7DDE-4409-8856-F6A994E1663B}" type="pres">
      <dgm:prSet presAssocID="{0871AB78-4ACE-4CAD-87BE-D2AE7BD5FB92}" presName="parentLeftMargin" presStyleLbl="node1" presStyleIdx="5" presStyleCnt="11"/>
      <dgm:spPr/>
    </dgm:pt>
    <dgm:pt modelId="{E59F2D64-96C9-45F0-835C-E9CBBDBE6C4A}" type="pres">
      <dgm:prSet presAssocID="{0871AB78-4ACE-4CAD-87BE-D2AE7BD5FB92}" presName="parentText" presStyleLbl="node1" presStyleIdx="6" presStyleCnt="11">
        <dgm:presLayoutVars>
          <dgm:chMax val="0"/>
          <dgm:bulletEnabled val="1"/>
        </dgm:presLayoutVars>
      </dgm:prSet>
      <dgm:spPr/>
    </dgm:pt>
    <dgm:pt modelId="{501C51D7-C71D-461E-9729-3405816358AE}" type="pres">
      <dgm:prSet presAssocID="{0871AB78-4ACE-4CAD-87BE-D2AE7BD5FB92}" presName="negativeSpace" presStyleCnt="0"/>
      <dgm:spPr/>
    </dgm:pt>
    <dgm:pt modelId="{3D6D0526-D681-4838-8526-E2C4D1C8F155}" type="pres">
      <dgm:prSet presAssocID="{0871AB78-4ACE-4CAD-87BE-D2AE7BD5FB92}" presName="childText" presStyleLbl="conFgAcc1" presStyleIdx="6" presStyleCnt="11">
        <dgm:presLayoutVars>
          <dgm:bulletEnabled val="1"/>
        </dgm:presLayoutVars>
      </dgm:prSet>
      <dgm:spPr/>
    </dgm:pt>
    <dgm:pt modelId="{3B9879AE-13CB-4FDE-9AEE-04B31B94DF41}" type="pres">
      <dgm:prSet presAssocID="{B6AB172B-4B98-4B70-828F-C08EE1D121D9}" presName="spaceBetweenRectangles" presStyleCnt="0"/>
      <dgm:spPr/>
    </dgm:pt>
    <dgm:pt modelId="{404C0D8A-CC15-45EA-879A-F9EBF209361F}" type="pres">
      <dgm:prSet presAssocID="{82D3C6C6-64DA-4B2B-A7C5-7641AF223F52}" presName="parentLin" presStyleCnt="0"/>
      <dgm:spPr/>
    </dgm:pt>
    <dgm:pt modelId="{0FFE047B-2C68-4799-B8C5-71A9BD209128}" type="pres">
      <dgm:prSet presAssocID="{82D3C6C6-64DA-4B2B-A7C5-7641AF223F52}" presName="parentLeftMargin" presStyleLbl="node1" presStyleIdx="6" presStyleCnt="11"/>
      <dgm:spPr/>
    </dgm:pt>
    <dgm:pt modelId="{A931BE21-776A-4E27-9FF5-7E3EB883A5EE}" type="pres">
      <dgm:prSet presAssocID="{82D3C6C6-64DA-4B2B-A7C5-7641AF223F52}" presName="parentText" presStyleLbl="node1" presStyleIdx="7" presStyleCnt="11">
        <dgm:presLayoutVars>
          <dgm:chMax val="0"/>
          <dgm:bulletEnabled val="1"/>
        </dgm:presLayoutVars>
      </dgm:prSet>
      <dgm:spPr/>
    </dgm:pt>
    <dgm:pt modelId="{36C51504-DF5A-487B-8A5A-97FBBF54F1D9}" type="pres">
      <dgm:prSet presAssocID="{82D3C6C6-64DA-4B2B-A7C5-7641AF223F52}" presName="negativeSpace" presStyleCnt="0"/>
      <dgm:spPr/>
    </dgm:pt>
    <dgm:pt modelId="{5175CB89-FD4A-44E7-AB23-5198939DBA12}" type="pres">
      <dgm:prSet presAssocID="{82D3C6C6-64DA-4B2B-A7C5-7641AF223F52}" presName="childText" presStyleLbl="conFgAcc1" presStyleIdx="7" presStyleCnt="11">
        <dgm:presLayoutVars>
          <dgm:bulletEnabled val="1"/>
        </dgm:presLayoutVars>
      </dgm:prSet>
      <dgm:spPr/>
    </dgm:pt>
    <dgm:pt modelId="{1060ADAA-76C3-4E0C-B5A4-4F965A5FF807}" type="pres">
      <dgm:prSet presAssocID="{A95621B0-FCAF-458E-A8F2-FF977FAD7C5A}" presName="spaceBetweenRectangles" presStyleCnt="0"/>
      <dgm:spPr/>
    </dgm:pt>
    <dgm:pt modelId="{626CA8E8-CDBC-4BCE-BDAB-E6E206D9F58D}" type="pres">
      <dgm:prSet presAssocID="{0A6D297E-4C49-4817-8F09-2397EAAB4102}" presName="parentLin" presStyleCnt="0"/>
      <dgm:spPr/>
    </dgm:pt>
    <dgm:pt modelId="{C5D82D02-6EAB-4883-BF37-7C937D25A990}" type="pres">
      <dgm:prSet presAssocID="{0A6D297E-4C49-4817-8F09-2397EAAB4102}" presName="parentLeftMargin" presStyleLbl="node1" presStyleIdx="7" presStyleCnt="11"/>
      <dgm:spPr/>
    </dgm:pt>
    <dgm:pt modelId="{73174DA8-835A-4B9D-87C5-229CE601AECC}" type="pres">
      <dgm:prSet presAssocID="{0A6D297E-4C49-4817-8F09-2397EAAB4102}" presName="parentText" presStyleLbl="node1" presStyleIdx="8" presStyleCnt="11" custLinFactNeighborX="17271" custLinFactNeighborY="-794">
        <dgm:presLayoutVars>
          <dgm:chMax val="0"/>
          <dgm:bulletEnabled val="1"/>
        </dgm:presLayoutVars>
      </dgm:prSet>
      <dgm:spPr/>
    </dgm:pt>
    <dgm:pt modelId="{1AECC582-0451-456A-9E0A-4D9342C82B5C}" type="pres">
      <dgm:prSet presAssocID="{0A6D297E-4C49-4817-8F09-2397EAAB4102}" presName="negativeSpace" presStyleCnt="0"/>
      <dgm:spPr/>
    </dgm:pt>
    <dgm:pt modelId="{60B30A73-2F39-444A-B72D-0DB47972AA51}" type="pres">
      <dgm:prSet presAssocID="{0A6D297E-4C49-4817-8F09-2397EAAB4102}" presName="childText" presStyleLbl="conFgAcc1" presStyleIdx="8" presStyleCnt="11">
        <dgm:presLayoutVars>
          <dgm:bulletEnabled val="1"/>
        </dgm:presLayoutVars>
      </dgm:prSet>
      <dgm:spPr/>
    </dgm:pt>
    <dgm:pt modelId="{6CB3C4ED-E489-4B1A-BEEF-1F27545CE399}" type="pres">
      <dgm:prSet presAssocID="{760F59B4-EA26-463C-871D-FB5EE13760A1}" presName="spaceBetweenRectangles" presStyleCnt="0"/>
      <dgm:spPr/>
    </dgm:pt>
    <dgm:pt modelId="{32F9426B-F9A3-4AD6-8168-4C83B094B039}" type="pres">
      <dgm:prSet presAssocID="{975F9E5F-8162-4545-9B30-AB95E52E9F4B}" presName="parentLin" presStyleCnt="0"/>
      <dgm:spPr/>
    </dgm:pt>
    <dgm:pt modelId="{4C082A93-0933-40A0-A428-2A997977F2C1}" type="pres">
      <dgm:prSet presAssocID="{975F9E5F-8162-4545-9B30-AB95E52E9F4B}" presName="parentLeftMargin" presStyleLbl="node1" presStyleIdx="8" presStyleCnt="11"/>
      <dgm:spPr/>
    </dgm:pt>
    <dgm:pt modelId="{ABA56F6D-142C-4DBB-9B44-EB51FC00A61F}" type="pres">
      <dgm:prSet presAssocID="{975F9E5F-8162-4545-9B30-AB95E52E9F4B}" presName="parentText" presStyleLbl="node1" presStyleIdx="9" presStyleCnt="11">
        <dgm:presLayoutVars>
          <dgm:chMax val="0"/>
          <dgm:bulletEnabled val="1"/>
        </dgm:presLayoutVars>
      </dgm:prSet>
      <dgm:spPr/>
    </dgm:pt>
    <dgm:pt modelId="{390D18BB-5B81-4020-8F86-D956EC05C078}" type="pres">
      <dgm:prSet presAssocID="{975F9E5F-8162-4545-9B30-AB95E52E9F4B}" presName="negativeSpace" presStyleCnt="0"/>
      <dgm:spPr/>
    </dgm:pt>
    <dgm:pt modelId="{FAFC0796-ED7D-4266-9AFE-F1254ACBDCD7}" type="pres">
      <dgm:prSet presAssocID="{975F9E5F-8162-4545-9B30-AB95E52E9F4B}" presName="childText" presStyleLbl="conFgAcc1" presStyleIdx="9" presStyleCnt="11">
        <dgm:presLayoutVars>
          <dgm:bulletEnabled val="1"/>
        </dgm:presLayoutVars>
      </dgm:prSet>
      <dgm:spPr/>
    </dgm:pt>
    <dgm:pt modelId="{98116499-1BC5-4A84-AB30-1703909FFF72}" type="pres">
      <dgm:prSet presAssocID="{CFD66C3D-EB25-42BD-AE35-D07830048B1C}" presName="spaceBetweenRectangles" presStyleCnt="0"/>
      <dgm:spPr/>
    </dgm:pt>
    <dgm:pt modelId="{DC4A4B4B-7DD3-4F3A-BF75-FE31843AF338}" type="pres">
      <dgm:prSet presAssocID="{10CD767D-5E8C-42CE-970F-FD6829AD4AA8}" presName="parentLin" presStyleCnt="0"/>
      <dgm:spPr/>
    </dgm:pt>
    <dgm:pt modelId="{67A1C732-E9DB-420A-BACC-E72FB57051EF}" type="pres">
      <dgm:prSet presAssocID="{10CD767D-5E8C-42CE-970F-FD6829AD4AA8}" presName="parentLeftMargin" presStyleLbl="node1" presStyleIdx="9" presStyleCnt="11"/>
      <dgm:spPr/>
    </dgm:pt>
    <dgm:pt modelId="{57C7D70B-8F6A-4209-BA8B-E5C291250564}" type="pres">
      <dgm:prSet presAssocID="{10CD767D-5E8C-42CE-970F-FD6829AD4AA8}" presName="parentText" presStyleLbl="node1" presStyleIdx="10" presStyleCnt="11">
        <dgm:presLayoutVars>
          <dgm:chMax val="0"/>
          <dgm:bulletEnabled val="1"/>
        </dgm:presLayoutVars>
      </dgm:prSet>
      <dgm:spPr/>
    </dgm:pt>
    <dgm:pt modelId="{053E82C8-E4B0-4F7B-A3C6-D6E5102D02F3}" type="pres">
      <dgm:prSet presAssocID="{10CD767D-5E8C-42CE-970F-FD6829AD4AA8}" presName="negativeSpace" presStyleCnt="0"/>
      <dgm:spPr/>
    </dgm:pt>
    <dgm:pt modelId="{F0D31E09-D5A2-4A30-B70E-1B22537CC21F}" type="pres">
      <dgm:prSet presAssocID="{10CD767D-5E8C-42CE-970F-FD6829AD4AA8}" presName="childText" presStyleLbl="conFgAcc1" presStyleIdx="10" presStyleCnt="11">
        <dgm:presLayoutVars>
          <dgm:bulletEnabled val="1"/>
        </dgm:presLayoutVars>
      </dgm:prSet>
      <dgm:spPr/>
    </dgm:pt>
  </dgm:ptLst>
  <dgm:cxnLst>
    <dgm:cxn modelId="{396F011B-7606-4950-942F-4AC27CF6FBD7}" srcId="{C2F394A7-8CEA-4CCA-AEAC-09F400A439F4}" destId="{82D3C6C6-64DA-4B2B-A7C5-7641AF223F52}" srcOrd="7" destOrd="0" parTransId="{2E89BE6F-2A8A-48A8-BD77-737CCF1BD351}" sibTransId="{A95621B0-FCAF-458E-A8F2-FF977FAD7C5A}"/>
    <dgm:cxn modelId="{EBFDE21C-1459-4E2E-93BC-2808884596E8}" type="presOf" srcId="{82D3C6C6-64DA-4B2B-A7C5-7641AF223F52}" destId="{0FFE047B-2C68-4799-B8C5-71A9BD209128}" srcOrd="0" destOrd="0" presId="urn:microsoft.com/office/officeart/2005/8/layout/list1"/>
    <dgm:cxn modelId="{50E9D72F-B9AF-4B4E-9432-FD51401A84A0}" srcId="{C2F394A7-8CEA-4CCA-AEAC-09F400A439F4}" destId="{10CD767D-5E8C-42CE-970F-FD6829AD4AA8}" srcOrd="10" destOrd="0" parTransId="{F83D9931-20F7-4219-BCB6-A0F5208F85E2}" sibTransId="{91E664F9-2F0B-4057-B2D3-66BD4F8C8498}"/>
    <dgm:cxn modelId="{41056232-138A-41C6-B132-C806E745FE73}" srcId="{C2F394A7-8CEA-4CCA-AEAC-09F400A439F4}" destId="{96DAABE9-5AD8-4317-A9AA-B35135056263}" srcOrd="4" destOrd="0" parTransId="{D2ADC3BA-894B-4F32-BE4B-D7A22F065604}" sibTransId="{3DAE7FD6-69DB-478F-BD84-9EF92B02859D}"/>
    <dgm:cxn modelId="{1B44155B-7C06-4A14-A060-BB7FA50CD7D2}" type="presOf" srcId="{38327129-197E-4540-8D71-B898FF7C024E}" destId="{9574343C-FD7B-4DE7-8329-7B742CA3D413}" srcOrd="1" destOrd="0" presId="urn:microsoft.com/office/officeart/2005/8/layout/list1"/>
    <dgm:cxn modelId="{024EC25B-B8D5-40E4-B8B4-BB4F69C967CB}" type="presOf" srcId="{C2F394A7-8CEA-4CCA-AEAC-09F400A439F4}" destId="{CFDA479C-7209-4B0F-AB52-1C060E771B19}" srcOrd="0" destOrd="0" presId="urn:microsoft.com/office/officeart/2005/8/layout/list1"/>
    <dgm:cxn modelId="{0EF5246E-E270-426B-ABF4-FE1792DCB3BC}" type="presOf" srcId="{2F4C6BF3-50DF-4F0F-BE52-C39E75EC3344}" destId="{FF17B54C-AC1D-4571-B165-07FA94F513B1}" srcOrd="1" destOrd="0" presId="urn:microsoft.com/office/officeart/2005/8/layout/list1"/>
    <dgm:cxn modelId="{16117456-CA0A-4750-94D5-5C3C55D2B318}" type="presOf" srcId="{0A6D297E-4C49-4817-8F09-2397EAAB4102}" destId="{C5D82D02-6EAB-4883-BF37-7C937D25A990}" srcOrd="0" destOrd="0" presId="urn:microsoft.com/office/officeart/2005/8/layout/list1"/>
    <dgm:cxn modelId="{D0E54557-0C6A-4930-8FB8-77A90BBC75B3}" type="presOf" srcId="{9035234A-8FAB-4AAA-8CA7-77CECB3BC71B}" destId="{C5C0AC98-1639-4F43-9FCF-13652D085DA5}" srcOrd="0" destOrd="0" presId="urn:microsoft.com/office/officeart/2005/8/layout/list1"/>
    <dgm:cxn modelId="{1D789157-6B42-41DB-928E-ACC685C6B7A1}" type="presOf" srcId="{10CD767D-5E8C-42CE-970F-FD6829AD4AA8}" destId="{67A1C732-E9DB-420A-BACC-E72FB57051EF}" srcOrd="0" destOrd="0" presId="urn:microsoft.com/office/officeart/2005/8/layout/list1"/>
    <dgm:cxn modelId="{DE46737A-5B19-4CCD-86DC-E0CAD85BC8BB}" type="presOf" srcId="{D241A692-2512-47CA-AB82-F87726E5538E}" destId="{3E3F901E-3618-4444-BD02-1D3B2E6D6BE6}" srcOrd="0" destOrd="0" presId="urn:microsoft.com/office/officeart/2005/8/layout/list1"/>
    <dgm:cxn modelId="{7224B05A-787B-4E01-B572-E22884B4B66E}" type="presOf" srcId="{96DAABE9-5AD8-4317-A9AA-B35135056263}" destId="{CCCCDD5D-C4DF-4371-B1FF-3A07C3199BAA}" srcOrd="0" destOrd="0" presId="urn:microsoft.com/office/officeart/2005/8/layout/list1"/>
    <dgm:cxn modelId="{391DD65A-AC20-45CD-AEC3-33DFCE6005DD}" type="presOf" srcId="{96DAABE9-5AD8-4317-A9AA-B35135056263}" destId="{A34E81E5-D418-42F2-821B-CDAC3E3D757F}" srcOrd="1" destOrd="0" presId="urn:microsoft.com/office/officeart/2005/8/layout/list1"/>
    <dgm:cxn modelId="{EEA8CB7D-3FA5-4DC7-A33A-10EABFBEF44F}" srcId="{C2F394A7-8CEA-4CCA-AEAC-09F400A439F4}" destId="{D241A692-2512-47CA-AB82-F87726E5538E}" srcOrd="2" destOrd="0" parTransId="{E623429F-77A6-4C80-893C-895BCD86205B}" sibTransId="{0DB58920-361E-4D1F-A862-5ECD22C5AA9D}"/>
    <dgm:cxn modelId="{81CB5A7E-9E5F-4144-8C9E-B64C62D7CD80}" type="presOf" srcId="{2F4C6BF3-50DF-4F0F-BE52-C39E75EC3344}" destId="{FA9E07A0-83A8-4FB1-B9F9-3DD19A843B54}" srcOrd="0" destOrd="0" presId="urn:microsoft.com/office/officeart/2005/8/layout/list1"/>
    <dgm:cxn modelId="{27708F7F-0509-482A-91D9-21994DF999EF}" type="presOf" srcId="{BA064FDF-132E-4DF6-A505-7A792C189032}" destId="{5D165F9B-953F-4032-A776-5CC8AAB7836D}" srcOrd="0" destOrd="0" presId="urn:microsoft.com/office/officeart/2005/8/layout/list1"/>
    <dgm:cxn modelId="{3BF6AB8E-7B70-4D4D-9159-4FACEF16EC5C}" type="presOf" srcId="{D241A692-2512-47CA-AB82-F87726E5538E}" destId="{EB0DB8E6-A68D-4A96-A9DD-5281BE93213F}" srcOrd="1" destOrd="0" presId="urn:microsoft.com/office/officeart/2005/8/layout/list1"/>
    <dgm:cxn modelId="{8D0AE18F-D349-4686-9A07-79D851D40F5E}" type="presOf" srcId="{82D3C6C6-64DA-4B2B-A7C5-7641AF223F52}" destId="{A931BE21-776A-4E27-9FF5-7E3EB883A5EE}" srcOrd="1" destOrd="0" presId="urn:microsoft.com/office/officeart/2005/8/layout/list1"/>
    <dgm:cxn modelId="{91639097-1750-46A4-8346-2C81C900C35A}" srcId="{C2F394A7-8CEA-4CCA-AEAC-09F400A439F4}" destId="{2F4C6BF3-50DF-4F0F-BE52-C39E75EC3344}" srcOrd="3" destOrd="0" parTransId="{CA7B4EAB-A5C9-4B08-AC95-DFE7C6EFAF72}" sibTransId="{2EE6F3BD-F8A8-4174-828B-98A6938092C0}"/>
    <dgm:cxn modelId="{444B989D-F83E-46B4-804A-1C0F0727C6CD}" type="presOf" srcId="{0871AB78-4ACE-4CAD-87BE-D2AE7BD5FB92}" destId="{E59F2D64-96C9-45F0-835C-E9CBBDBE6C4A}" srcOrd="1" destOrd="0" presId="urn:microsoft.com/office/officeart/2005/8/layout/list1"/>
    <dgm:cxn modelId="{D5E677A3-8565-4830-B80B-990539E06C44}" type="presOf" srcId="{975F9E5F-8162-4545-9B30-AB95E52E9F4B}" destId="{ABA56F6D-142C-4DBB-9B44-EB51FC00A61F}" srcOrd="1" destOrd="0" presId="urn:microsoft.com/office/officeart/2005/8/layout/list1"/>
    <dgm:cxn modelId="{FF64BDA7-D26E-44DD-8B6D-36C3ABEA707D}" srcId="{C2F394A7-8CEA-4CCA-AEAC-09F400A439F4}" destId="{0A6D297E-4C49-4817-8F09-2397EAAB4102}" srcOrd="8" destOrd="0" parTransId="{867C2ED6-B122-4E27-BFB1-B73D44B9230C}" sibTransId="{760F59B4-EA26-463C-871D-FB5EE13760A1}"/>
    <dgm:cxn modelId="{807D69AC-F41E-454E-ACC8-0ABF6AC0F856}" srcId="{C2F394A7-8CEA-4CCA-AEAC-09F400A439F4}" destId="{975F9E5F-8162-4545-9B30-AB95E52E9F4B}" srcOrd="9" destOrd="0" parTransId="{94950ED3-B16C-458F-A9DD-4C7E1B5FC4B9}" sibTransId="{CFD66C3D-EB25-42BD-AE35-D07830048B1C}"/>
    <dgm:cxn modelId="{0C53B9AE-6A40-4979-BB9B-E7D568C00A1D}" type="presOf" srcId="{38327129-197E-4540-8D71-B898FF7C024E}" destId="{7CC33B3F-2792-44A0-AABB-BF8D34FD701E}" srcOrd="0" destOrd="0" presId="urn:microsoft.com/office/officeart/2005/8/layout/list1"/>
    <dgm:cxn modelId="{D48FF7B7-453C-416C-B950-FC61F568BF85}" srcId="{C2F394A7-8CEA-4CCA-AEAC-09F400A439F4}" destId="{38327129-197E-4540-8D71-B898FF7C024E}" srcOrd="1" destOrd="0" parTransId="{D397C172-D357-404C-AFFD-13F8C8C6D00B}" sibTransId="{64EC256C-E015-4EB6-9FFC-CF6CBBA81A78}"/>
    <dgm:cxn modelId="{F2A14FCC-D2A5-422A-8B40-205741D702DA}" srcId="{C2F394A7-8CEA-4CCA-AEAC-09F400A439F4}" destId="{BA064FDF-132E-4DF6-A505-7A792C189032}" srcOrd="5" destOrd="0" parTransId="{EFC2145D-2183-495F-B15A-ED95AD30E1B6}" sibTransId="{85BA3170-9D03-4368-8AAE-F4B27154BC9A}"/>
    <dgm:cxn modelId="{A731DACC-763B-4D74-84D2-EE8625883CC8}" type="presOf" srcId="{0A6D297E-4C49-4817-8F09-2397EAAB4102}" destId="{73174DA8-835A-4B9D-87C5-229CE601AECC}" srcOrd="1" destOrd="0" presId="urn:microsoft.com/office/officeart/2005/8/layout/list1"/>
    <dgm:cxn modelId="{C133B0DB-558F-4CD3-82F0-22D6AD258B50}" srcId="{C2F394A7-8CEA-4CCA-AEAC-09F400A439F4}" destId="{0871AB78-4ACE-4CAD-87BE-D2AE7BD5FB92}" srcOrd="6" destOrd="0" parTransId="{F479CD10-9C90-425F-9508-767E6256F9B4}" sibTransId="{B6AB172B-4B98-4B70-828F-C08EE1D121D9}"/>
    <dgm:cxn modelId="{473BADDE-86F7-4765-B4B2-6DB34140736A}" srcId="{C2F394A7-8CEA-4CCA-AEAC-09F400A439F4}" destId="{9035234A-8FAB-4AAA-8CA7-77CECB3BC71B}" srcOrd="0" destOrd="0" parTransId="{256E8A2A-265D-45C7-AF9F-3111371C795D}" sibTransId="{3432AD85-37F5-458E-82C5-FC291920C7FD}"/>
    <dgm:cxn modelId="{102BC3DE-8AFB-4E87-89F2-08019D7605A0}" type="presOf" srcId="{0871AB78-4ACE-4CAD-87BE-D2AE7BD5FB92}" destId="{08879F36-7DDE-4409-8856-F6A994E1663B}" srcOrd="0" destOrd="0" presId="urn:microsoft.com/office/officeart/2005/8/layout/list1"/>
    <dgm:cxn modelId="{03FBA1EB-4AD3-42B9-A03D-67B242CF6B76}" type="presOf" srcId="{BA064FDF-132E-4DF6-A505-7A792C189032}" destId="{B138A63E-752B-40C1-8CF4-D6A6E83FFFAB}" srcOrd="1" destOrd="0" presId="urn:microsoft.com/office/officeart/2005/8/layout/list1"/>
    <dgm:cxn modelId="{5BFEADEF-D230-448F-8331-EEE1420CD9A4}" type="presOf" srcId="{10CD767D-5E8C-42CE-970F-FD6829AD4AA8}" destId="{57C7D70B-8F6A-4209-BA8B-E5C291250564}" srcOrd="1" destOrd="0" presId="urn:microsoft.com/office/officeart/2005/8/layout/list1"/>
    <dgm:cxn modelId="{ABD244F0-8A8F-41A4-BEF7-3989C7C4EE8D}" type="presOf" srcId="{975F9E5F-8162-4545-9B30-AB95E52E9F4B}" destId="{4C082A93-0933-40A0-A428-2A997977F2C1}" srcOrd="0" destOrd="0" presId="urn:microsoft.com/office/officeart/2005/8/layout/list1"/>
    <dgm:cxn modelId="{545F12F1-D2DF-42D4-BB25-1FBF74053DAE}" type="presOf" srcId="{9035234A-8FAB-4AAA-8CA7-77CECB3BC71B}" destId="{A6E9E5C9-92F6-4D90-ADCF-63908638F2EF}" srcOrd="1" destOrd="0" presId="urn:microsoft.com/office/officeart/2005/8/layout/list1"/>
    <dgm:cxn modelId="{00F0420A-5117-40D5-B407-0BA89BE09964}" type="presParOf" srcId="{CFDA479C-7209-4B0F-AB52-1C060E771B19}" destId="{A6D3B269-F3AC-40E0-8B83-C996EF5E9209}" srcOrd="0" destOrd="0" presId="urn:microsoft.com/office/officeart/2005/8/layout/list1"/>
    <dgm:cxn modelId="{20E33673-EFCB-45F8-9106-92274E3F17BA}" type="presParOf" srcId="{A6D3B269-F3AC-40E0-8B83-C996EF5E9209}" destId="{C5C0AC98-1639-4F43-9FCF-13652D085DA5}" srcOrd="0" destOrd="0" presId="urn:microsoft.com/office/officeart/2005/8/layout/list1"/>
    <dgm:cxn modelId="{35FAD11F-3C85-4E61-9766-0BE85F1C224A}" type="presParOf" srcId="{A6D3B269-F3AC-40E0-8B83-C996EF5E9209}" destId="{A6E9E5C9-92F6-4D90-ADCF-63908638F2EF}" srcOrd="1" destOrd="0" presId="urn:microsoft.com/office/officeart/2005/8/layout/list1"/>
    <dgm:cxn modelId="{B40B2FB7-B995-42F7-B058-09278A0EE9F4}" type="presParOf" srcId="{CFDA479C-7209-4B0F-AB52-1C060E771B19}" destId="{4EB7D3AC-9E16-4E18-9F97-C8EDF79F1EC5}" srcOrd="1" destOrd="0" presId="urn:microsoft.com/office/officeart/2005/8/layout/list1"/>
    <dgm:cxn modelId="{A453E117-1CFC-4E2B-8A01-93AE4DE8420B}" type="presParOf" srcId="{CFDA479C-7209-4B0F-AB52-1C060E771B19}" destId="{AF280739-A8BD-4E08-A963-E73668F03BBB}" srcOrd="2" destOrd="0" presId="urn:microsoft.com/office/officeart/2005/8/layout/list1"/>
    <dgm:cxn modelId="{7CA0BDD5-7F4E-420F-8B25-34926EF22E61}" type="presParOf" srcId="{CFDA479C-7209-4B0F-AB52-1C060E771B19}" destId="{2C08AA57-CA14-4DB5-B8A7-CA0388216DF9}" srcOrd="3" destOrd="0" presId="urn:microsoft.com/office/officeart/2005/8/layout/list1"/>
    <dgm:cxn modelId="{142B6A06-E1B1-4205-B7DA-CBDA7EB921E7}" type="presParOf" srcId="{CFDA479C-7209-4B0F-AB52-1C060E771B19}" destId="{A8F74E7D-AE0F-4917-8747-21CEB352EC1B}" srcOrd="4" destOrd="0" presId="urn:microsoft.com/office/officeart/2005/8/layout/list1"/>
    <dgm:cxn modelId="{4EACEE16-D30A-4481-B33C-670AC884FE28}" type="presParOf" srcId="{A8F74E7D-AE0F-4917-8747-21CEB352EC1B}" destId="{7CC33B3F-2792-44A0-AABB-BF8D34FD701E}" srcOrd="0" destOrd="0" presId="urn:microsoft.com/office/officeart/2005/8/layout/list1"/>
    <dgm:cxn modelId="{6D59CEDE-D60C-4D9B-BCF0-055BC3D9D9D9}" type="presParOf" srcId="{A8F74E7D-AE0F-4917-8747-21CEB352EC1B}" destId="{9574343C-FD7B-4DE7-8329-7B742CA3D413}" srcOrd="1" destOrd="0" presId="urn:microsoft.com/office/officeart/2005/8/layout/list1"/>
    <dgm:cxn modelId="{5D38C1D9-33B7-4AC4-BAAD-97055218DD01}" type="presParOf" srcId="{CFDA479C-7209-4B0F-AB52-1C060E771B19}" destId="{338EEAF0-DDF1-4FBC-A58B-55058DB7BA7C}" srcOrd="5" destOrd="0" presId="urn:microsoft.com/office/officeart/2005/8/layout/list1"/>
    <dgm:cxn modelId="{63F32850-0D2B-438A-9AE0-825551C11C31}" type="presParOf" srcId="{CFDA479C-7209-4B0F-AB52-1C060E771B19}" destId="{8CF3FF4E-8F51-4B90-9B22-38DB41E32E84}" srcOrd="6" destOrd="0" presId="urn:microsoft.com/office/officeart/2005/8/layout/list1"/>
    <dgm:cxn modelId="{7A019E98-6C9D-480A-A1AC-A6CAE39FCA67}" type="presParOf" srcId="{CFDA479C-7209-4B0F-AB52-1C060E771B19}" destId="{3E636987-179B-4B12-86E7-ECDB44CDD4B9}" srcOrd="7" destOrd="0" presId="urn:microsoft.com/office/officeart/2005/8/layout/list1"/>
    <dgm:cxn modelId="{A60924B9-2A43-425A-965B-4F24B8C265E5}" type="presParOf" srcId="{CFDA479C-7209-4B0F-AB52-1C060E771B19}" destId="{F844B999-ABA0-48E9-B8A4-B7D69384FAB1}" srcOrd="8" destOrd="0" presId="urn:microsoft.com/office/officeart/2005/8/layout/list1"/>
    <dgm:cxn modelId="{FD38F062-A45D-4D26-BFB0-219F9BF9C80B}" type="presParOf" srcId="{F844B999-ABA0-48E9-B8A4-B7D69384FAB1}" destId="{3E3F901E-3618-4444-BD02-1D3B2E6D6BE6}" srcOrd="0" destOrd="0" presId="urn:microsoft.com/office/officeart/2005/8/layout/list1"/>
    <dgm:cxn modelId="{3E745B97-F5A7-4CA1-B1FB-129A5A171B3C}" type="presParOf" srcId="{F844B999-ABA0-48E9-B8A4-B7D69384FAB1}" destId="{EB0DB8E6-A68D-4A96-A9DD-5281BE93213F}" srcOrd="1" destOrd="0" presId="urn:microsoft.com/office/officeart/2005/8/layout/list1"/>
    <dgm:cxn modelId="{66CC35FB-A3DC-4A61-996F-60296906347E}" type="presParOf" srcId="{CFDA479C-7209-4B0F-AB52-1C060E771B19}" destId="{B616D5BB-1645-43B1-887D-49D4EF752B26}" srcOrd="9" destOrd="0" presId="urn:microsoft.com/office/officeart/2005/8/layout/list1"/>
    <dgm:cxn modelId="{07028390-E315-4503-9F56-57F2700C560D}" type="presParOf" srcId="{CFDA479C-7209-4B0F-AB52-1C060E771B19}" destId="{C94B6183-BDA0-46FB-B20B-F93109C56E85}" srcOrd="10" destOrd="0" presId="urn:microsoft.com/office/officeart/2005/8/layout/list1"/>
    <dgm:cxn modelId="{11BAC2D7-C6C3-41CA-A4C6-6C769857D215}" type="presParOf" srcId="{CFDA479C-7209-4B0F-AB52-1C060E771B19}" destId="{F949255B-EABF-4DCD-B14E-B6C870041F10}" srcOrd="11" destOrd="0" presId="urn:microsoft.com/office/officeart/2005/8/layout/list1"/>
    <dgm:cxn modelId="{2B170EEB-3D0B-4C0A-979D-CE3223829F38}" type="presParOf" srcId="{CFDA479C-7209-4B0F-AB52-1C060E771B19}" destId="{36669E96-95FA-4405-A9B1-2E0B9564EE56}" srcOrd="12" destOrd="0" presId="urn:microsoft.com/office/officeart/2005/8/layout/list1"/>
    <dgm:cxn modelId="{D916205E-B1C9-48DD-A877-11E3800A3EC6}" type="presParOf" srcId="{36669E96-95FA-4405-A9B1-2E0B9564EE56}" destId="{FA9E07A0-83A8-4FB1-B9F9-3DD19A843B54}" srcOrd="0" destOrd="0" presId="urn:microsoft.com/office/officeart/2005/8/layout/list1"/>
    <dgm:cxn modelId="{A7156A33-9A4D-4C0A-A096-99915AD8B7E4}" type="presParOf" srcId="{36669E96-95FA-4405-A9B1-2E0B9564EE56}" destId="{FF17B54C-AC1D-4571-B165-07FA94F513B1}" srcOrd="1" destOrd="0" presId="urn:microsoft.com/office/officeart/2005/8/layout/list1"/>
    <dgm:cxn modelId="{B1456537-9412-4342-8B71-79A329810C1F}" type="presParOf" srcId="{CFDA479C-7209-4B0F-AB52-1C060E771B19}" destId="{37B64E96-3B26-4174-AFF8-492CD9B6B2CB}" srcOrd="13" destOrd="0" presId="urn:microsoft.com/office/officeart/2005/8/layout/list1"/>
    <dgm:cxn modelId="{C57601BB-F997-4B15-A3C7-04933A70110D}" type="presParOf" srcId="{CFDA479C-7209-4B0F-AB52-1C060E771B19}" destId="{BDE5AD5C-A8D7-4BDC-B727-8B0C442CC368}" srcOrd="14" destOrd="0" presId="urn:microsoft.com/office/officeart/2005/8/layout/list1"/>
    <dgm:cxn modelId="{C5B55543-3656-4B30-9BF0-730B4CE4AAF9}" type="presParOf" srcId="{CFDA479C-7209-4B0F-AB52-1C060E771B19}" destId="{A28E0D4C-F0D3-416E-A52F-701164ACC014}" srcOrd="15" destOrd="0" presId="urn:microsoft.com/office/officeart/2005/8/layout/list1"/>
    <dgm:cxn modelId="{DA2038AC-A29F-4930-B933-2551557D4569}" type="presParOf" srcId="{CFDA479C-7209-4B0F-AB52-1C060E771B19}" destId="{2C6D36F5-919B-413E-A900-52405198A874}" srcOrd="16" destOrd="0" presId="urn:microsoft.com/office/officeart/2005/8/layout/list1"/>
    <dgm:cxn modelId="{2A9F9472-B0BF-497F-B4B2-CAE7E347F5AC}" type="presParOf" srcId="{2C6D36F5-919B-413E-A900-52405198A874}" destId="{CCCCDD5D-C4DF-4371-B1FF-3A07C3199BAA}" srcOrd="0" destOrd="0" presId="urn:microsoft.com/office/officeart/2005/8/layout/list1"/>
    <dgm:cxn modelId="{C8673D63-9BA5-4CC7-862B-7EF8F76F7782}" type="presParOf" srcId="{2C6D36F5-919B-413E-A900-52405198A874}" destId="{A34E81E5-D418-42F2-821B-CDAC3E3D757F}" srcOrd="1" destOrd="0" presId="urn:microsoft.com/office/officeart/2005/8/layout/list1"/>
    <dgm:cxn modelId="{6B7857AF-5EEF-43D3-96DE-F945150AA9EE}" type="presParOf" srcId="{CFDA479C-7209-4B0F-AB52-1C060E771B19}" destId="{6616B5C2-B186-4454-8BA1-8144F29B5499}" srcOrd="17" destOrd="0" presId="urn:microsoft.com/office/officeart/2005/8/layout/list1"/>
    <dgm:cxn modelId="{1CF8EABA-82A4-41B9-9413-0E48A1199BDA}" type="presParOf" srcId="{CFDA479C-7209-4B0F-AB52-1C060E771B19}" destId="{48B79B1A-01D1-44EA-A3B8-2D4B4BCDE6DA}" srcOrd="18" destOrd="0" presId="urn:microsoft.com/office/officeart/2005/8/layout/list1"/>
    <dgm:cxn modelId="{8A4D502C-5CD4-47EB-BEC8-992E5C873A5B}" type="presParOf" srcId="{CFDA479C-7209-4B0F-AB52-1C060E771B19}" destId="{D03C17A1-AAAD-4DAE-A090-D3B21EC5EEE9}" srcOrd="19" destOrd="0" presId="urn:microsoft.com/office/officeart/2005/8/layout/list1"/>
    <dgm:cxn modelId="{A7637E99-7514-431B-B1CD-06030D049765}" type="presParOf" srcId="{CFDA479C-7209-4B0F-AB52-1C060E771B19}" destId="{F5F5B594-97BB-47FD-95D6-0C4355A9B343}" srcOrd="20" destOrd="0" presId="urn:microsoft.com/office/officeart/2005/8/layout/list1"/>
    <dgm:cxn modelId="{2BF25EEC-D0EF-4A20-AA1D-4E584E548538}" type="presParOf" srcId="{F5F5B594-97BB-47FD-95D6-0C4355A9B343}" destId="{5D165F9B-953F-4032-A776-5CC8AAB7836D}" srcOrd="0" destOrd="0" presId="urn:microsoft.com/office/officeart/2005/8/layout/list1"/>
    <dgm:cxn modelId="{C5AB1DE1-9E1E-413B-BCCC-DA3ACB9124F6}" type="presParOf" srcId="{F5F5B594-97BB-47FD-95D6-0C4355A9B343}" destId="{B138A63E-752B-40C1-8CF4-D6A6E83FFFAB}" srcOrd="1" destOrd="0" presId="urn:microsoft.com/office/officeart/2005/8/layout/list1"/>
    <dgm:cxn modelId="{9765B9D2-DE3A-4E8E-91C2-CC7B7C5B4C7E}" type="presParOf" srcId="{CFDA479C-7209-4B0F-AB52-1C060E771B19}" destId="{151EBED4-7E2A-43FC-8921-A5DBE1E30F0A}" srcOrd="21" destOrd="0" presId="urn:microsoft.com/office/officeart/2005/8/layout/list1"/>
    <dgm:cxn modelId="{E86F039F-8645-43EC-9B43-9BBDB57841CB}" type="presParOf" srcId="{CFDA479C-7209-4B0F-AB52-1C060E771B19}" destId="{EF0E45BD-798C-480E-9CFF-35F2A16B7BBA}" srcOrd="22" destOrd="0" presId="urn:microsoft.com/office/officeart/2005/8/layout/list1"/>
    <dgm:cxn modelId="{3F1AE67A-4ACA-4786-8890-B0B9BF427DB6}" type="presParOf" srcId="{CFDA479C-7209-4B0F-AB52-1C060E771B19}" destId="{F60F26C0-5D38-498A-9089-D433D911D797}" srcOrd="23" destOrd="0" presId="urn:microsoft.com/office/officeart/2005/8/layout/list1"/>
    <dgm:cxn modelId="{4B610BBF-6DA3-4BBB-B6BE-2007E882DC2F}" type="presParOf" srcId="{CFDA479C-7209-4B0F-AB52-1C060E771B19}" destId="{1E05BD29-728A-4F9B-A279-63C99CD635BD}" srcOrd="24" destOrd="0" presId="urn:microsoft.com/office/officeart/2005/8/layout/list1"/>
    <dgm:cxn modelId="{A0666C80-A9BF-475B-9BE2-827C9A6D7334}" type="presParOf" srcId="{1E05BD29-728A-4F9B-A279-63C99CD635BD}" destId="{08879F36-7DDE-4409-8856-F6A994E1663B}" srcOrd="0" destOrd="0" presId="urn:microsoft.com/office/officeart/2005/8/layout/list1"/>
    <dgm:cxn modelId="{A9A0F69C-8A4F-49DE-ABE0-38596F630260}" type="presParOf" srcId="{1E05BD29-728A-4F9B-A279-63C99CD635BD}" destId="{E59F2D64-96C9-45F0-835C-E9CBBDBE6C4A}" srcOrd="1" destOrd="0" presId="urn:microsoft.com/office/officeart/2005/8/layout/list1"/>
    <dgm:cxn modelId="{9FD60C59-F1EC-4D22-8449-93AE997110DA}" type="presParOf" srcId="{CFDA479C-7209-4B0F-AB52-1C060E771B19}" destId="{501C51D7-C71D-461E-9729-3405816358AE}" srcOrd="25" destOrd="0" presId="urn:microsoft.com/office/officeart/2005/8/layout/list1"/>
    <dgm:cxn modelId="{E4A2ADF0-4BE8-4378-8903-D9E70518F81D}" type="presParOf" srcId="{CFDA479C-7209-4B0F-AB52-1C060E771B19}" destId="{3D6D0526-D681-4838-8526-E2C4D1C8F155}" srcOrd="26" destOrd="0" presId="urn:microsoft.com/office/officeart/2005/8/layout/list1"/>
    <dgm:cxn modelId="{55F72E1E-2148-4321-A91F-3E09D0DAEB9E}" type="presParOf" srcId="{CFDA479C-7209-4B0F-AB52-1C060E771B19}" destId="{3B9879AE-13CB-4FDE-9AEE-04B31B94DF41}" srcOrd="27" destOrd="0" presId="urn:microsoft.com/office/officeart/2005/8/layout/list1"/>
    <dgm:cxn modelId="{51D7E726-545F-43C6-A78E-C1F303EB1364}" type="presParOf" srcId="{CFDA479C-7209-4B0F-AB52-1C060E771B19}" destId="{404C0D8A-CC15-45EA-879A-F9EBF209361F}" srcOrd="28" destOrd="0" presId="urn:microsoft.com/office/officeart/2005/8/layout/list1"/>
    <dgm:cxn modelId="{53E6CE73-19F6-4BDA-954D-6E7C2E26D082}" type="presParOf" srcId="{404C0D8A-CC15-45EA-879A-F9EBF209361F}" destId="{0FFE047B-2C68-4799-B8C5-71A9BD209128}" srcOrd="0" destOrd="0" presId="urn:microsoft.com/office/officeart/2005/8/layout/list1"/>
    <dgm:cxn modelId="{65DAF7FE-B705-4FEE-AF62-DF8C0AC1F746}" type="presParOf" srcId="{404C0D8A-CC15-45EA-879A-F9EBF209361F}" destId="{A931BE21-776A-4E27-9FF5-7E3EB883A5EE}" srcOrd="1" destOrd="0" presId="urn:microsoft.com/office/officeart/2005/8/layout/list1"/>
    <dgm:cxn modelId="{4BE802B1-FA14-450D-A449-DDE78B27D2D1}" type="presParOf" srcId="{CFDA479C-7209-4B0F-AB52-1C060E771B19}" destId="{36C51504-DF5A-487B-8A5A-97FBBF54F1D9}" srcOrd="29" destOrd="0" presId="urn:microsoft.com/office/officeart/2005/8/layout/list1"/>
    <dgm:cxn modelId="{523528DF-5633-4E4B-9B48-664A8D8197DB}" type="presParOf" srcId="{CFDA479C-7209-4B0F-AB52-1C060E771B19}" destId="{5175CB89-FD4A-44E7-AB23-5198939DBA12}" srcOrd="30" destOrd="0" presId="urn:microsoft.com/office/officeart/2005/8/layout/list1"/>
    <dgm:cxn modelId="{FB9BF1E1-E6DA-43C7-ABF4-F89506CBF908}" type="presParOf" srcId="{CFDA479C-7209-4B0F-AB52-1C060E771B19}" destId="{1060ADAA-76C3-4E0C-B5A4-4F965A5FF807}" srcOrd="31" destOrd="0" presId="urn:microsoft.com/office/officeart/2005/8/layout/list1"/>
    <dgm:cxn modelId="{F8D680A9-DD49-48D1-BF8C-FECCA2364332}" type="presParOf" srcId="{CFDA479C-7209-4B0F-AB52-1C060E771B19}" destId="{626CA8E8-CDBC-4BCE-BDAB-E6E206D9F58D}" srcOrd="32" destOrd="0" presId="urn:microsoft.com/office/officeart/2005/8/layout/list1"/>
    <dgm:cxn modelId="{4607F319-B6C2-4C4D-A992-DA82A725E078}" type="presParOf" srcId="{626CA8E8-CDBC-4BCE-BDAB-E6E206D9F58D}" destId="{C5D82D02-6EAB-4883-BF37-7C937D25A990}" srcOrd="0" destOrd="0" presId="urn:microsoft.com/office/officeart/2005/8/layout/list1"/>
    <dgm:cxn modelId="{BFA8C4EB-E0EA-4F8F-ADE7-24413774EE5D}" type="presParOf" srcId="{626CA8E8-CDBC-4BCE-BDAB-E6E206D9F58D}" destId="{73174DA8-835A-4B9D-87C5-229CE601AECC}" srcOrd="1" destOrd="0" presId="urn:microsoft.com/office/officeart/2005/8/layout/list1"/>
    <dgm:cxn modelId="{B1A97533-9DF5-4502-A609-68FE26425A30}" type="presParOf" srcId="{CFDA479C-7209-4B0F-AB52-1C060E771B19}" destId="{1AECC582-0451-456A-9E0A-4D9342C82B5C}" srcOrd="33" destOrd="0" presId="urn:microsoft.com/office/officeart/2005/8/layout/list1"/>
    <dgm:cxn modelId="{C5804378-A451-42C4-9998-67265E71F12A}" type="presParOf" srcId="{CFDA479C-7209-4B0F-AB52-1C060E771B19}" destId="{60B30A73-2F39-444A-B72D-0DB47972AA51}" srcOrd="34" destOrd="0" presId="urn:microsoft.com/office/officeart/2005/8/layout/list1"/>
    <dgm:cxn modelId="{FADBA37E-9068-40F5-A3F2-B63EDD4DBD5E}" type="presParOf" srcId="{CFDA479C-7209-4B0F-AB52-1C060E771B19}" destId="{6CB3C4ED-E489-4B1A-BEEF-1F27545CE399}" srcOrd="35" destOrd="0" presId="urn:microsoft.com/office/officeart/2005/8/layout/list1"/>
    <dgm:cxn modelId="{16C929AF-E406-4BF3-B733-2F538A336438}" type="presParOf" srcId="{CFDA479C-7209-4B0F-AB52-1C060E771B19}" destId="{32F9426B-F9A3-4AD6-8168-4C83B094B039}" srcOrd="36" destOrd="0" presId="urn:microsoft.com/office/officeart/2005/8/layout/list1"/>
    <dgm:cxn modelId="{412EFA14-1E7F-4A61-B484-2C29021033EC}" type="presParOf" srcId="{32F9426B-F9A3-4AD6-8168-4C83B094B039}" destId="{4C082A93-0933-40A0-A428-2A997977F2C1}" srcOrd="0" destOrd="0" presId="urn:microsoft.com/office/officeart/2005/8/layout/list1"/>
    <dgm:cxn modelId="{87931353-83CB-4995-8D2B-E546E62BA5ED}" type="presParOf" srcId="{32F9426B-F9A3-4AD6-8168-4C83B094B039}" destId="{ABA56F6D-142C-4DBB-9B44-EB51FC00A61F}" srcOrd="1" destOrd="0" presId="urn:microsoft.com/office/officeart/2005/8/layout/list1"/>
    <dgm:cxn modelId="{DCC6AE2F-7C99-486C-BA53-84A9F787B70C}" type="presParOf" srcId="{CFDA479C-7209-4B0F-AB52-1C060E771B19}" destId="{390D18BB-5B81-4020-8F86-D956EC05C078}" srcOrd="37" destOrd="0" presId="urn:microsoft.com/office/officeart/2005/8/layout/list1"/>
    <dgm:cxn modelId="{6D9F7A93-3EA7-4998-901E-96FE4E5FB073}" type="presParOf" srcId="{CFDA479C-7209-4B0F-AB52-1C060E771B19}" destId="{FAFC0796-ED7D-4266-9AFE-F1254ACBDCD7}" srcOrd="38" destOrd="0" presId="urn:microsoft.com/office/officeart/2005/8/layout/list1"/>
    <dgm:cxn modelId="{D6AB42D0-B847-4035-96C2-035611D5C35F}" type="presParOf" srcId="{CFDA479C-7209-4B0F-AB52-1C060E771B19}" destId="{98116499-1BC5-4A84-AB30-1703909FFF72}" srcOrd="39" destOrd="0" presId="urn:microsoft.com/office/officeart/2005/8/layout/list1"/>
    <dgm:cxn modelId="{B7F61FDB-FD06-4E9B-9069-8A9D58C1DF29}" type="presParOf" srcId="{CFDA479C-7209-4B0F-AB52-1C060E771B19}" destId="{DC4A4B4B-7DD3-4F3A-BF75-FE31843AF338}" srcOrd="40" destOrd="0" presId="urn:microsoft.com/office/officeart/2005/8/layout/list1"/>
    <dgm:cxn modelId="{9B1C038B-43AB-4388-AC61-2E9C3605D804}" type="presParOf" srcId="{DC4A4B4B-7DD3-4F3A-BF75-FE31843AF338}" destId="{67A1C732-E9DB-420A-BACC-E72FB57051EF}" srcOrd="0" destOrd="0" presId="urn:microsoft.com/office/officeart/2005/8/layout/list1"/>
    <dgm:cxn modelId="{0D21D460-AABF-4268-9244-13E0CE9A5125}" type="presParOf" srcId="{DC4A4B4B-7DD3-4F3A-BF75-FE31843AF338}" destId="{57C7D70B-8F6A-4209-BA8B-E5C291250564}" srcOrd="1" destOrd="0" presId="urn:microsoft.com/office/officeart/2005/8/layout/list1"/>
    <dgm:cxn modelId="{75A2FFD3-C551-4DAC-814A-557888F6A290}" type="presParOf" srcId="{CFDA479C-7209-4B0F-AB52-1C060E771B19}" destId="{053E82C8-E4B0-4F7B-A3C6-D6E5102D02F3}" srcOrd="41" destOrd="0" presId="urn:microsoft.com/office/officeart/2005/8/layout/list1"/>
    <dgm:cxn modelId="{7405E454-C383-4349-92A5-D36FAE9DFEEC}" type="presParOf" srcId="{CFDA479C-7209-4B0F-AB52-1C060E771B19}" destId="{F0D31E09-D5A2-4A30-B70E-1B22537CC21F}" srcOrd="4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16459-D150-41D6-B540-60AF67FA40E8}"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E74C2698-B9A8-4E6E-96D1-C4B2812EEF0B}">
      <dgm:prSet/>
      <dgm:spPr/>
      <dgm:t>
        <a:bodyPr/>
        <a:lstStyle/>
        <a:p>
          <a:r>
            <a:rPr lang="en-US" dirty="0">
              <a:latin typeface="Century Schoolbook" panose="02040604050505020304" pitchFamily="18" charset="0"/>
            </a:rPr>
            <a:t>There are four methods by which OGC receives payments:</a:t>
          </a:r>
        </a:p>
      </dgm:t>
    </dgm:pt>
    <dgm:pt modelId="{C8B48484-3E50-4E1F-85FD-BF589E568BD6}" type="parTrans" cxnId="{FA23B08A-0EC8-4FF4-8347-67A92CF426C5}">
      <dgm:prSet/>
      <dgm:spPr/>
      <dgm:t>
        <a:bodyPr/>
        <a:lstStyle/>
        <a:p>
          <a:endParaRPr lang="en-US"/>
        </a:p>
      </dgm:t>
    </dgm:pt>
    <dgm:pt modelId="{641B6DDB-2B68-45BA-BE7C-F1F2517CB025}" type="sibTrans" cxnId="{FA23B08A-0EC8-4FF4-8347-67A92CF426C5}">
      <dgm:prSet/>
      <dgm:spPr/>
      <dgm:t>
        <a:bodyPr/>
        <a:lstStyle/>
        <a:p>
          <a:endParaRPr lang="en-US"/>
        </a:p>
      </dgm:t>
    </dgm:pt>
    <dgm:pt modelId="{01F8D397-B700-4913-9295-01A58377BC3F}">
      <dgm:prSet/>
      <dgm:spPr/>
      <dgm:t>
        <a:bodyPr/>
        <a:lstStyle/>
        <a:p>
          <a:r>
            <a:rPr lang="en-US" b="1" dirty="0">
              <a:latin typeface="Century Schoolbook" panose="02040604050505020304" pitchFamily="18" charset="0"/>
            </a:rPr>
            <a:t>Lockbox</a:t>
          </a:r>
          <a:r>
            <a:rPr lang="en-US" dirty="0">
              <a:latin typeface="Century Schoolbook" panose="02040604050505020304" pitchFamily="18" charset="0"/>
            </a:rPr>
            <a:t>: checks sent to Wells Fargo; Wells Fargo deposits the checks into OGC bank account and retains a copy of the checks and associated backup</a:t>
          </a:r>
        </a:p>
      </dgm:t>
    </dgm:pt>
    <dgm:pt modelId="{10FB435E-B0FE-416D-84F4-3B0A289787AB}" type="parTrans" cxnId="{E4DC19E4-3F94-4C21-B526-35A2A0BAF57E}">
      <dgm:prSet/>
      <dgm:spPr/>
      <dgm:t>
        <a:bodyPr/>
        <a:lstStyle/>
        <a:p>
          <a:endParaRPr lang="en-US"/>
        </a:p>
      </dgm:t>
    </dgm:pt>
    <dgm:pt modelId="{912A3A75-762A-4346-A1EE-A9B69320C993}" type="sibTrans" cxnId="{E4DC19E4-3F94-4C21-B526-35A2A0BAF57E}">
      <dgm:prSet/>
      <dgm:spPr/>
      <dgm:t>
        <a:bodyPr/>
        <a:lstStyle/>
        <a:p>
          <a:endParaRPr lang="en-US"/>
        </a:p>
      </dgm:t>
    </dgm:pt>
    <dgm:pt modelId="{3A0FB9B6-50C8-402E-B3E9-88EBCA148040}">
      <dgm:prSet/>
      <dgm:spPr/>
      <dgm:t>
        <a:bodyPr/>
        <a:lstStyle/>
        <a:p>
          <a:r>
            <a:rPr lang="en-US" b="1" dirty="0">
              <a:latin typeface="Century Schoolbook" panose="02040604050505020304" pitchFamily="18" charset="0"/>
            </a:rPr>
            <a:t>Electronic: EFT</a:t>
          </a:r>
          <a:r>
            <a:rPr lang="en-US" dirty="0">
              <a:latin typeface="Century Schoolbook" panose="02040604050505020304" pitchFamily="18" charset="0"/>
            </a:rPr>
            <a:t> (Electronic Fund Transfer), ACH (Automated Clearing House) or </a:t>
          </a:r>
          <a:r>
            <a:rPr lang="en-US" b="1" dirty="0">
              <a:latin typeface="Century Schoolbook" panose="02040604050505020304" pitchFamily="18" charset="0"/>
            </a:rPr>
            <a:t>Wire</a:t>
          </a:r>
          <a:r>
            <a:rPr lang="en-US" dirty="0">
              <a:latin typeface="Century Schoolbook" panose="02040604050505020304" pitchFamily="18" charset="0"/>
            </a:rPr>
            <a:t> </a:t>
          </a:r>
          <a:r>
            <a:rPr lang="en-US" b="1" dirty="0">
              <a:latin typeface="Century Schoolbook" panose="02040604050505020304" pitchFamily="18" charset="0"/>
            </a:rPr>
            <a:t>Transfer</a:t>
          </a:r>
          <a:endParaRPr lang="en-US" dirty="0">
            <a:latin typeface="Century Schoolbook" panose="02040604050505020304" pitchFamily="18" charset="0"/>
          </a:endParaRPr>
        </a:p>
      </dgm:t>
    </dgm:pt>
    <dgm:pt modelId="{BD9CE834-1DD2-4965-A686-D3FC0D5B16E5}" type="parTrans" cxnId="{24574479-1D1D-4858-AAAC-D7F38526F2EF}">
      <dgm:prSet/>
      <dgm:spPr/>
      <dgm:t>
        <a:bodyPr/>
        <a:lstStyle/>
        <a:p>
          <a:endParaRPr lang="en-US"/>
        </a:p>
      </dgm:t>
    </dgm:pt>
    <dgm:pt modelId="{EB24241F-C419-4AD0-B70A-B6EA53A24184}" type="sibTrans" cxnId="{24574479-1D1D-4858-AAAC-D7F38526F2EF}">
      <dgm:prSet/>
      <dgm:spPr/>
      <dgm:t>
        <a:bodyPr/>
        <a:lstStyle/>
        <a:p>
          <a:endParaRPr lang="en-US"/>
        </a:p>
      </dgm:t>
    </dgm:pt>
    <dgm:pt modelId="{FA8DD394-41A0-4C82-9EDB-0C8E70C37403}">
      <dgm:prSet/>
      <dgm:spPr/>
      <dgm:t>
        <a:bodyPr/>
        <a:lstStyle/>
        <a:p>
          <a:r>
            <a:rPr lang="en-US" b="1" dirty="0">
              <a:latin typeface="Century Schoolbook" panose="02040604050505020304" pitchFamily="18" charset="0"/>
            </a:rPr>
            <a:t>Paper</a:t>
          </a:r>
          <a:r>
            <a:rPr lang="en-US" dirty="0"/>
            <a:t> “live” </a:t>
          </a:r>
          <a:r>
            <a:rPr lang="en-US" b="1" dirty="0"/>
            <a:t>checks</a:t>
          </a:r>
          <a:endParaRPr lang="en-US" dirty="0"/>
        </a:p>
      </dgm:t>
    </dgm:pt>
    <dgm:pt modelId="{6498CCD9-2A0B-4DED-9F11-DDCDCF9798F7}" type="parTrans" cxnId="{92D9DED8-20FE-4FA0-994C-EF89FE0BA694}">
      <dgm:prSet/>
      <dgm:spPr/>
      <dgm:t>
        <a:bodyPr/>
        <a:lstStyle/>
        <a:p>
          <a:endParaRPr lang="en-US"/>
        </a:p>
      </dgm:t>
    </dgm:pt>
    <dgm:pt modelId="{0820F358-5B7E-4BE5-A612-20BDABE80E4F}" type="sibTrans" cxnId="{92D9DED8-20FE-4FA0-994C-EF89FE0BA694}">
      <dgm:prSet/>
      <dgm:spPr/>
      <dgm:t>
        <a:bodyPr/>
        <a:lstStyle/>
        <a:p>
          <a:endParaRPr lang="en-US"/>
        </a:p>
      </dgm:t>
    </dgm:pt>
    <dgm:pt modelId="{364D2E75-193E-417B-9BF6-9975C8A9CAB0}">
      <dgm:prSet/>
      <dgm:spPr/>
      <dgm:t>
        <a:bodyPr/>
        <a:lstStyle/>
        <a:p>
          <a:r>
            <a:rPr lang="en-US" b="1" dirty="0">
              <a:latin typeface="Century Schoolbook" panose="02040604050505020304" pitchFamily="18" charset="0"/>
            </a:rPr>
            <a:t>Journal Entry: </a:t>
          </a:r>
          <a:r>
            <a:rPr lang="en-US" b="0" dirty="0">
              <a:latin typeface="Century Schoolbook" panose="02040604050505020304" pitchFamily="18" charset="0"/>
            </a:rPr>
            <a:t>payments received by campus partners, i.e., Central Departments, and other campuses.</a:t>
          </a:r>
        </a:p>
      </dgm:t>
    </dgm:pt>
    <dgm:pt modelId="{F5306327-D9E9-48D1-9FAF-CB1CA2F6F2C1}" type="parTrans" cxnId="{8B688F21-5257-4B86-A3B2-C3414B083B34}">
      <dgm:prSet/>
      <dgm:spPr/>
      <dgm:t>
        <a:bodyPr/>
        <a:lstStyle/>
        <a:p>
          <a:endParaRPr lang="en-US"/>
        </a:p>
      </dgm:t>
    </dgm:pt>
    <dgm:pt modelId="{E4B481CD-1EEA-4C94-B1CE-CE3D3A6F3D44}" type="sibTrans" cxnId="{8B688F21-5257-4B86-A3B2-C3414B083B34}">
      <dgm:prSet/>
      <dgm:spPr/>
      <dgm:t>
        <a:bodyPr/>
        <a:lstStyle/>
        <a:p>
          <a:endParaRPr lang="en-US"/>
        </a:p>
      </dgm:t>
    </dgm:pt>
    <dgm:pt modelId="{F67FF459-F897-4F0C-B6B6-7569A70604C0}" type="pres">
      <dgm:prSet presAssocID="{79616459-D150-41D6-B540-60AF67FA40E8}" presName="vert0" presStyleCnt="0">
        <dgm:presLayoutVars>
          <dgm:dir/>
          <dgm:animOne val="branch"/>
          <dgm:animLvl val="lvl"/>
        </dgm:presLayoutVars>
      </dgm:prSet>
      <dgm:spPr/>
    </dgm:pt>
    <dgm:pt modelId="{4970C0D6-4BE3-4780-BB2F-1649B2556E33}" type="pres">
      <dgm:prSet presAssocID="{E74C2698-B9A8-4E6E-96D1-C4B2812EEF0B}" presName="thickLine" presStyleLbl="alignNode1" presStyleIdx="0" presStyleCnt="1"/>
      <dgm:spPr/>
    </dgm:pt>
    <dgm:pt modelId="{580B6904-C7AA-459B-B042-4F5CD2202CC9}" type="pres">
      <dgm:prSet presAssocID="{E74C2698-B9A8-4E6E-96D1-C4B2812EEF0B}" presName="horz1" presStyleCnt="0"/>
      <dgm:spPr/>
    </dgm:pt>
    <dgm:pt modelId="{BEDF619E-1314-4160-8317-8483E79D4714}" type="pres">
      <dgm:prSet presAssocID="{E74C2698-B9A8-4E6E-96D1-C4B2812EEF0B}" presName="tx1" presStyleLbl="revTx" presStyleIdx="0" presStyleCnt="5"/>
      <dgm:spPr/>
    </dgm:pt>
    <dgm:pt modelId="{7402D00E-DF3D-4857-ABEE-CDC1A692BB09}" type="pres">
      <dgm:prSet presAssocID="{E74C2698-B9A8-4E6E-96D1-C4B2812EEF0B}" presName="vert1" presStyleCnt="0"/>
      <dgm:spPr/>
    </dgm:pt>
    <dgm:pt modelId="{5063B616-BC58-459A-B8DA-11A0FB9F6D71}" type="pres">
      <dgm:prSet presAssocID="{01F8D397-B700-4913-9295-01A58377BC3F}" presName="vertSpace2a" presStyleCnt="0"/>
      <dgm:spPr/>
    </dgm:pt>
    <dgm:pt modelId="{E35B896C-B9EE-4D8E-BDEF-106D9C486F6A}" type="pres">
      <dgm:prSet presAssocID="{01F8D397-B700-4913-9295-01A58377BC3F}" presName="horz2" presStyleCnt="0"/>
      <dgm:spPr/>
    </dgm:pt>
    <dgm:pt modelId="{CE1B0B5C-4ABD-4360-8F3D-A9EA60420FA3}" type="pres">
      <dgm:prSet presAssocID="{01F8D397-B700-4913-9295-01A58377BC3F}" presName="horzSpace2" presStyleCnt="0"/>
      <dgm:spPr/>
    </dgm:pt>
    <dgm:pt modelId="{8F78975E-C8D1-4D5B-AD2D-C94425E7FD7B}" type="pres">
      <dgm:prSet presAssocID="{01F8D397-B700-4913-9295-01A58377BC3F}" presName="tx2" presStyleLbl="revTx" presStyleIdx="1" presStyleCnt="5"/>
      <dgm:spPr/>
    </dgm:pt>
    <dgm:pt modelId="{8A01E1C4-C333-4AE2-9BA6-CC7ED809F541}" type="pres">
      <dgm:prSet presAssocID="{01F8D397-B700-4913-9295-01A58377BC3F}" presName="vert2" presStyleCnt="0"/>
      <dgm:spPr/>
    </dgm:pt>
    <dgm:pt modelId="{3B2EC595-6B17-4308-A28D-F2C08CACEAA1}" type="pres">
      <dgm:prSet presAssocID="{01F8D397-B700-4913-9295-01A58377BC3F}" presName="thinLine2b" presStyleLbl="callout" presStyleIdx="0" presStyleCnt="4"/>
      <dgm:spPr/>
    </dgm:pt>
    <dgm:pt modelId="{72AC6824-9432-43A0-A962-74B5E46F1CFF}" type="pres">
      <dgm:prSet presAssocID="{01F8D397-B700-4913-9295-01A58377BC3F}" presName="vertSpace2b" presStyleCnt="0"/>
      <dgm:spPr/>
    </dgm:pt>
    <dgm:pt modelId="{5C06E0B7-D0A8-465C-A5CE-3F3B684A1AC4}" type="pres">
      <dgm:prSet presAssocID="{3A0FB9B6-50C8-402E-B3E9-88EBCA148040}" presName="horz2" presStyleCnt="0"/>
      <dgm:spPr/>
    </dgm:pt>
    <dgm:pt modelId="{D18F57DE-BC4D-463D-8389-E4D1E0EC0E8F}" type="pres">
      <dgm:prSet presAssocID="{3A0FB9B6-50C8-402E-B3E9-88EBCA148040}" presName="horzSpace2" presStyleCnt="0"/>
      <dgm:spPr/>
    </dgm:pt>
    <dgm:pt modelId="{E7E50B62-9020-415A-8B60-3A2196C52CB0}" type="pres">
      <dgm:prSet presAssocID="{3A0FB9B6-50C8-402E-B3E9-88EBCA148040}" presName="tx2" presStyleLbl="revTx" presStyleIdx="2" presStyleCnt="5"/>
      <dgm:spPr/>
    </dgm:pt>
    <dgm:pt modelId="{AC7738C8-8F7F-4804-B790-347656E0267A}" type="pres">
      <dgm:prSet presAssocID="{3A0FB9B6-50C8-402E-B3E9-88EBCA148040}" presName="vert2" presStyleCnt="0"/>
      <dgm:spPr/>
    </dgm:pt>
    <dgm:pt modelId="{3D5871A3-953A-4E1D-8457-7CC32A935E2D}" type="pres">
      <dgm:prSet presAssocID="{3A0FB9B6-50C8-402E-B3E9-88EBCA148040}" presName="thinLine2b" presStyleLbl="callout" presStyleIdx="1" presStyleCnt="4"/>
      <dgm:spPr/>
    </dgm:pt>
    <dgm:pt modelId="{79A13384-FC68-47DA-B677-99C4032D734B}" type="pres">
      <dgm:prSet presAssocID="{3A0FB9B6-50C8-402E-B3E9-88EBCA148040}" presName="vertSpace2b" presStyleCnt="0"/>
      <dgm:spPr/>
    </dgm:pt>
    <dgm:pt modelId="{EE7F78EB-E10B-4CA2-94F3-8EEFCF63891D}" type="pres">
      <dgm:prSet presAssocID="{FA8DD394-41A0-4C82-9EDB-0C8E70C37403}" presName="horz2" presStyleCnt="0"/>
      <dgm:spPr/>
    </dgm:pt>
    <dgm:pt modelId="{19C77D8E-7E4F-4B7F-892B-05762B3E7AAE}" type="pres">
      <dgm:prSet presAssocID="{FA8DD394-41A0-4C82-9EDB-0C8E70C37403}" presName="horzSpace2" presStyleCnt="0"/>
      <dgm:spPr/>
    </dgm:pt>
    <dgm:pt modelId="{65018693-245D-4F7A-81B7-B264934056CA}" type="pres">
      <dgm:prSet presAssocID="{FA8DD394-41A0-4C82-9EDB-0C8E70C37403}" presName="tx2" presStyleLbl="revTx" presStyleIdx="3" presStyleCnt="5"/>
      <dgm:spPr/>
    </dgm:pt>
    <dgm:pt modelId="{58E003DE-9E22-4589-B586-97C08379FE00}" type="pres">
      <dgm:prSet presAssocID="{FA8DD394-41A0-4C82-9EDB-0C8E70C37403}" presName="vert2" presStyleCnt="0"/>
      <dgm:spPr/>
    </dgm:pt>
    <dgm:pt modelId="{E6F36091-0A32-479B-9FB6-2BC714437289}" type="pres">
      <dgm:prSet presAssocID="{FA8DD394-41A0-4C82-9EDB-0C8E70C37403}" presName="thinLine2b" presStyleLbl="callout" presStyleIdx="2" presStyleCnt="4"/>
      <dgm:spPr/>
    </dgm:pt>
    <dgm:pt modelId="{F10726BF-C878-44B3-BF2A-C05D021B85AC}" type="pres">
      <dgm:prSet presAssocID="{FA8DD394-41A0-4C82-9EDB-0C8E70C37403}" presName="vertSpace2b" presStyleCnt="0"/>
      <dgm:spPr/>
    </dgm:pt>
    <dgm:pt modelId="{07F58792-F540-4D07-8EA9-A16394F4866D}" type="pres">
      <dgm:prSet presAssocID="{364D2E75-193E-417B-9BF6-9975C8A9CAB0}" presName="horz2" presStyleCnt="0"/>
      <dgm:spPr/>
    </dgm:pt>
    <dgm:pt modelId="{9E827FE9-7CB8-4B7A-BF92-BEAE4E385E82}" type="pres">
      <dgm:prSet presAssocID="{364D2E75-193E-417B-9BF6-9975C8A9CAB0}" presName="horzSpace2" presStyleCnt="0"/>
      <dgm:spPr/>
    </dgm:pt>
    <dgm:pt modelId="{D0FD8006-A6F1-45AF-A64F-203DAFFD6AE8}" type="pres">
      <dgm:prSet presAssocID="{364D2E75-193E-417B-9BF6-9975C8A9CAB0}" presName="tx2" presStyleLbl="revTx" presStyleIdx="4" presStyleCnt="5"/>
      <dgm:spPr/>
    </dgm:pt>
    <dgm:pt modelId="{5904F160-310D-472C-AC9B-511B2F564310}" type="pres">
      <dgm:prSet presAssocID="{364D2E75-193E-417B-9BF6-9975C8A9CAB0}" presName="vert2" presStyleCnt="0"/>
      <dgm:spPr/>
    </dgm:pt>
    <dgm:pt modelId="{A8996039-C266-42E9-ACAD-72A15B729661}" type="pres">
      <dgm:prSet presAssocID="{364D2E75-193E-417B-9BF6-9975C8A9CAB0}" presName="thinLine2b" presStyleLbl="callout" presStyleIdx="3" presStyleCnt="4"/>
      <dgm:spPr/>
    </dgm:pt>
    <dgm:pt modelId="{EDE21E89-683D-4E8D-85C6-E926084B923C}" type="pres">
      <dgm:prSet presAssocID="{364D2E75-193E-417B-9BF6-9975C8A9CAB0}" presName="vertSpace2b" presStyleCnt="0"/>
      <dgm:spPr/>
    </dgm:pt>
  </dgm:ptLst>
  <dgm:cxnLst>
    <dgm:cxn modelId="{8B688F21-5257-4B86-A3B2-C3414B083B34}" srcId="{E74C2698-B9A8-4E6E-96D1-C4B2812EEF0B}" destId="{364D2E75-193E-417B-9BF6-9975C8A9CAB0}" srcOrd="3" destOrd="0" parTransId="{F5306327-D9E9-48D1-9FAF-CB1CA2F6F2C1}" sibTransId="{E4B481CD-1EEA-4C94-B1CE-CE3D3A6F3D44}"/>
    <dgm:cxn modelId="{C0A78D64-1B82-48CF-81A3-94EA3E785D57}" type="presOf" srcId="{01F8D397-B700-4913-9295-01A58377BC3F}" destId="{8F78975E-C8D1-4D5B-AD2D-C94425E7FD7B}" srcOrd="0" destOrd="0" presId="urn:microsoft.com/office/officeart/2008/layout/LinedList"/>
    <dgm:cxn modelId="{288B2B76-1955-4C3F-BAE8-4FC0C2F1F014}" type="presOf" srcId="{FA8DD394-41A0-4C82-9EDB-0C8E70C37403}" destId="{65018693-245D-4F7A-81B7-B264934056CA}" srcOrd="0" destOrd="0" presId="urn:microsoft.com/office/officeart/2008/layout/LinedList"/>
    <dgm:cxn modelId="{24574479-1D1D-4858-AAAC-D7F38526F2EF}" srcId="{E74C2698-B9A8-4E6E-96D1-C4B2812EEF0B}" destId="{3A0FB9B6-50C8-402E-B3E9-88EBCA148040}" srcOrd="1" destOrd="0" parTransId="{BD9CE834-1DD2-4965-A686-D3FC0D5B16E5}" sibTransId="{EB24241F-C419-4AD0-B70A-B6EA53A24184}"/>
    <dgm:cxn modelId="{FA23B08A-0EC8-4FF4-8347-67A92CF426C5}" srcId="{79616459-D150-41D6-B540-60AF67FA40E8}" destId="{E74C2698-B9A8-4E6E-96D1-C4B2812EEF0B}" srcOrd="0" destOrd="0" parTransId="{C8B48484-3E50-4E1F-85FD-BF589E568BD6}" sibTransId="{641B6DDB-2B68-45BA-BE7C-F1F2517CB025}"/>
    <dgm:cxn modelId="{34B77CA0-6737-411D-92A3-D68455D8D7AF}" type="presOf" srcId="{3A0FB9B6-50C8-402E-B3E9-88EBCA148040}" destId="{E7E50B62-9020-415A-8B60-3A2196C52CB0}" srcOrd="0" destOrd="0" presId="urn:microsoft.com/office/officeart/2008/layout/LinedList"/>
    <dgm:cxn modelId="{13BAC6B6-17D8-48DA-9D5F-093E0E9E0D2E}" type="presOf" srcId="{364D2E75-193E-417B-9BF6-9975C8A9CAB0}" destId="{D0FD8006-A6F1-45AF-A64F-203DAFFD6AE8}" srcOrd="0" destOrd="0" presId="urn:microsoft.com/office/officeart/2008/layout/LinedList"/>
    <dgm:cxn modelId="{15F2D4CB-E71A-416F-A4B1-947FAC99361F}" type="presOf" srcId="{E74C2698-B9A8-4E6E-96D1-C4B2812EEF0B}" destId="{BEDF619E-1314-4160-8317-8483E79D4714}" srcOrd="0" destOrd="0" presId="urn:microsoft.com/office/officeart/2008/layout/LinedList"/>
    <dgm:cxn modelId="{CEA232CC-19A6-4B61-B174-5FC8918C38F8}" type="presOf" srcId="{79616459-D150-41D6-B540-60AF67FA40E8}" destId="{F67FF459-F897-4F0C-B6B6-7569A70604C0}" srcOrd="0" destOrd="0" presId="urn:microsoft.com/office/officeart/2008/layout/LinedList"/>
    <dgm:cxn modelId="{92D9DED8-20FE-4FA0-994C-EF89FE0BA694}" srcId="{E74C2698-B9A8-4E6E-96D1-C4B2812EEF0B}" destId="{FA8DD394-41A0-4C82-9EDB-0C8E70C37403}" srcOrd="2" destOrd="0" parTransId="{6498CCD9-2A0B-4DED-9F11-DDCDCF9798F7}" sibTransId="{0820F358-5B7E-4BE5-A612-20BDABE80E4F}"/>
    <dgm:cxn modelId="{E4DC19E4-3F94-4C21-B526-35A2A0BAF57E}" srcId="{E74C2698-B9A8-4E6E-96D1-C4B2812EEF0B}" destId="{01F8D397-B700-4913-9295-01A58377BC3F}" srcOrd="0" destOrd="0" parTransId="{10FB435E-B0FE-416D-84F4-3B0A289787AB}" sibTransId="{912A3A75-762A-4346-A1EE-A9B69320C993}"/>
    <dgm:cxn modelId="{C0A58007-FD0B-4723-B3AA-F315216D7937}" type="presParOf" srcId="{F67FF459-F897-4F0C-B6B6-7569A70604C0}" destId="{4970C0D6-4BE3-4780-BB2F-1649B2556E33}" srcOrd="0" destOrd="0" presId="urn:microsoft.com/office/officeart/2008/layout/LinedList"/>
    <dgm:cxn modelId="{A1DF537A-69F1-4308-A600-8EDB01B8E3E1}" type="presParOf" srcId="{F67FF459-F897-4F0C-B6B6-7569A70604C0}" destId="{580B6904-C7AA-459B-B042-4F5CD2202CC9}" srcOrd="1" destOrd="0" presId="urn:microsoft.com/office/officeart/2008/layout/LinedList"/>
    <dgm:cxn modelId="{86C390FF-776C-41A3-8540-62D609A267DF}" type="presParOf" srcId="{580B6904-C7AA-459B-B042-4F5CD2202CC9}" destId="{BEDF619E-1314-4160-8317-8483E79D4714}" srcOrd="0" destOrd="0" presId="urn:microsoft.com/office/officeart/2008/layout/LinedList"/>
    <dgm:cxn modelId="{1C076F5E-15D4-4639-B640-62D6AB3D31DD}" type="presParOf" srcId="{580B6904-C7AA-459B-B042-4F5CD2202CC9}" destId="{7402D00E-DF3D-4857-ABEE-CDC1A692BB09}" srcOrd="1" destOrd="0" presId="urn:microsoft.com/office/officeart/2008/layout/LinedList"/>
    <dgm:cxn modelId="{44372350-6AB6-4D9B-9F62-DD9FC868DC3C}" type="presParOf" srcId="{7402D00E-DF3D-4857-ABEE-CDC1A692BB09}" destId="{5063B616-BC58-459A-B8DA-11A0FB9F6D71}" srcOrd="0" destOrd="0" presId="urn:microsoft.com/office/officeart/2008/layout/LinedList"/>
    <dgm:cxn modelId="{E562B443-D797-4D1C-BF19-6857428631E0}" type="presParOf" srcId="{7402D00E-DF3D-4857-ABEE-CDC1A692BB09}" destId="{E35B896C-B9EE-4D8E-BDEF-106D9C486F6A}" srcOrd="1" destOrd="0" presId="urn:microsoft.com/office/officeart/2008/layout/LinedList"/>
    <dgm:cxn modelId="{6F70248C-A2FD-429B-8EC1-CCD06A6701B3}" type="presParOf" srcId="{E35B896C-B9EE-4D8E-BDEF-106D9C486F6A}" destId="{CE1B0B5C-4ABD-4360-8F3D-A9EA60420FA3}" srcOrd="0" destOrd="0" presId="urn:microsoft.com/office/officeart/2008/layout/LinedList"/>
    <dgm:cxn modelId="{271CA3B1-5257-473F-BDEB-ED31A9AD62E7}" type="presParOf" srcId="{E35B896C-B9EE-4D8E-BDEF-106D9C486F6A}" destId="{8F78975E-C8D1-4D5B-AD2D-C94425E7FD7B}" srcOrd="1" destOrd="0" presId="urn:microsoft.com/office/officeart/2008/layout/LinedList"/>
    <dgm:cxn modelId="{A9A996D2-16FB-48F8-8D39-D9C535D13626}" type="presParOf" srcId="{E35B896C-B9EE-4D8E-BDEF-106D9C486F6A}" destId="{8A01E1C4-C333-4AE2-9BA6-CC7ED809F541}" srcOrd="2" destOrd="0" presId="urn:microsoft.com/office/officeart/2008/layout/LinedList"/>
    <dgm:cxn modelId="{319CFE5F-A46C-4993-85C2-F7CC4322596D}" type="presParOf" srcId="{7402D00E-DF3D-4857-ABEE-CDC1A692BB09}" destId="{3B2EC595-6B17-4308-A28D-F2C08CACEAA1}" srcOrd="2" destOrd="0" presId="urn:microsoft.com/office/officeart/2008/layout/LinedList"/>
    <dgm:cxn modelId="{9885A47D-3DAA-4522-854E-9FDEEC38F3D1}" type="presParOf" srcId="{7402D00E-DF3D-4857-ABEE-CDC1A692BB09}" destId="{72AC6824-9432-43A0-A962-74B5E46F1CFF}" srcOrd="3" destOrd="0" presId="urn:microsoft.com/office/officeart/2008/layout/LinedList"/>
    <dgm:cxn modelId="{7089B97D-CA0A-4888-9600-ADDFB5D8D3E5}" type="presParOf" srcId="{7402D00E-DF3D-4857-ABEE-CDC1A692BB09}" destId="{5C06E0B7-D0A8-465C-A5CE-3F3B684A1AC4}" srcOrd="4" destOrd="0" presId="urn:microsoft.com/office/officeart/2008/layout/LinedList"/>
    <dgm:cxn modelId="{C10BEE93-9AFD-4AB0-A3B7-B628A5EB829C}" type="presParOf" srcId="{5C06E0B7-D0A8-465C-A5CE-3F3B684A1AC4}" destId="{D18F57DE-BC4D-463D-8389-E4D1E0EC0E8F}" srcOrd="0" destOrd="0" presId="urn:microsoft.com/office/officeart/2008/layout/LinedList"/>
    <dgm:cxn modelId="{9B2E2E6E-1AD4-4AFE-8B2A-2EC4E805DBBA}" type="presParOf" srcId="{5C06E0B7-D0A8-465C-A5CE-3F3B684A1AC4}" destId="{E7E50B62-9020-415A-8B60-3A2196C52CB0}" srcOrd="1" destOrd="0" presId="urn:microsoft.com/office/officeart/2008/layout/LinedList"/>
    <dgm:cxn modelId="{3CD17E5E-08B8-456A-8CEE-1C21BE06C84A}" type="presParOf" srcId="{5C06E0B7-D0A8-465C-A5CE-3F3B684A1AC4}" destId="{AC7738C8-8F7F-4804-B790-347656E0267A}" srcOrd="2" destOrd="0" presId="urn:microsoft.com/office/officeart/2008/layout/LinedList"/>
    <dgm:cxn modelId="{1E6BC22E-669E-4F54-8CDE-E2E628C1423D}" type="presParOf" srcId="{7402D00E-DF3D-4857-ABEE-CDC1A692BB09}" destId="{3D5871A3-953A-4E1D-8457-7CC32A935E2D}" srcOrd="5" destOrd="0" presId="urn:microsoft.com/office/officeart/2008/layout/LinedList"/>
    <dgm:cxn modelId="{86955512-6512-4815-9D3B-B62E5F5FF49D}" type="presParOf" srcId="{7402D00E-DF3D-4857-ABEE-CDC1A692BB09}" destId="{79A13384-FC68-47DA-B677-99C4032D734B}" srcOrd="6" destOrd="0" presId="urn:microsoft.com/office/officeart/2008/layout/LinedList"/>
    <dgm:cxn modelId="{F1DA116D-B7AF-4C5B-B831-A55839238631}" type="presParOf" srcId="{7402D00E-DF3D-4857-ABEE-CDC1A692BB09}" destId="{EE7F78EB-E10B-4CA2-94F3-8EEFCF63891D}" srcOrd="7" destOrd="0" presId="urn:microsoft.com/office/officeart/2008/layout/LinedList"/>
    <dgm:cxn modelId="{A8CDD81C-A59E-4632-8F0D-A81BD859B68A}" type="presParOf" srcId="{EE7F78EB-E10B-4CA2-94F3-8EEFCF63891D}" destId="{19C77D8E-7E4F-4B7F-892B-05762B3E7AAE}" srcOrd="0" destOrd="0" presId="urn:microsoft.com/office/officeart/2008/layout/LinedList"/>
    <dgm:cxn modelId="{5D11D461-F621-43C8-B6AA-9D7F65007EDE}" type="presParOf" srcId="{EE7F78EB-E10B-4CA2-94F3-8EEFCF63891D}" destId="{65018693-245D-4F7A-81B7-B264934056CA}" srcOrd="1" destOrd="0" presId="urn:microsoft.com/office/officeart/2008/layout/LinedList"/>
    <dgm:cxn modelId="{F53EF52A-766D-49BE-9BB5-2A19EE542F73}" type="presParOf" srcId="{EE7F78EB-E10B-4CA2-94F3-8EEFCF63891D}" destId="{58E003DE-9E22-4589-B586-97C08379FE00}" srcOrd="2" destOrd="0" presId="urn:microsoft.com/office/officeart/2008/layout/LinedList"/>
    <dgm:cxn modelId="{8414BECD-65AB-4B54-8834-C00C7AA72AD5}" type="presParOf" srcId="{7402D00E-DF3D-4857-ABEE-CDC1A692BB09}" destId="{E6F36091-0A32-479B-9FB6-2BC714437289}" srcOrd="8" destOrd="0" presId="urn:microsoft.com/office/officeart/2008/layout/LinedList"/>
    <dgm:cxn modelId="{705371C1-204C-4D96-ADC1-8ABD541971D6}" type="presParOf" srcId="{7402D00E-DF3D-4857-ABEE-CDC1A692BB09}" destId="{F10726BF-C878-44B3-BF2A-C05D021B85AC}" srcOrd="9" destOrd="0" presId="urn:microsoft.com/office/officeart/2008/layout/LinedList"/>
    <dgm:cxn modelId="{20DF3AD6-236A-4A22-9A8D-B0935482A434}" type="presParOf" srcId="{7402D00E-DF3D-4857-ABEE-CDC1A692BB09}" destId="{07F58792-F540-4D07-8EA9-A16394F4866D}" srcOrd="10" destOrd="0" presId="urn:microsoft.com/office/officeart/2008/layout/LinedList"/>
    <dgm:cxn modelId="{120B4ED2-A8CD-4211-A3F3-B91842A3323E}" type="presParOf" srcId="{07F58792-F540-4D07-8EA9-A16394F4866D}" destId="{9E827FE9-7CB8-4B7A-BF92-BEAE4E385E82}" srcOrd="0" destOrd="0" presId="urn:microsoft.com/office/officeart/2008/layout/LinedList"/>
    <dgm:cxn modelId="{C66FD549-F56E-4478-AA66-9765CF835084}" type="presParOf" srcId="{07F58792-F540-4D07-8EA9-A16394F4866D}" destId="{D0FD8006-A6F1-45AF-A64F-203DAFFD6AE8}" srcOrd="1" destOrd="0" presId="urn:microsoft.com/office/officeart/2008/layout/LinedList"/>
    <dgm:cxn modelId="{F57AC4A5-D447-42AC-98C8-715D1F887318}" type="presParOf" srcId="{07F58792-F540-4D07-8EA9-A16394F4866D}" destId="{5904F160-310D-472C-AC9B-511B2F564310}" srcOrd="2" destOrd="0" presId="urn:microsoft.com/office/officeart/2008/layout/LinedList"/>
    <dgm:cxn modelId="{D26D0619-2291-438B-A8AB-C5FAAA6269B5}" type="presParOf" srcId="{7402D00E-DF3D-4857-ABEE-CDC1A692BB09}" destId="{A8996039-C266-42E9-ACAD-72A15B729661}" srcOrd="11" destOrd="0" presId="urn:microsoft.com/office/officeart/2008/layout/LinedList"/>
    <dgm:cxn modelId="{035BC15B-115A-4A6C-9504-070578132A7F}" type="presParOf" srcId="{7402D00E-DF3D-4857-ABEE-CDC1A692BB09}" destId="{EDE21E89-683D-4E8D-85C6-E926084B923C}"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458042-67A4-4A2A-8897-8A48E694320F}"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77A6F222-2780-4DB9-ADF4-3037A433AFEA}">
      <dgm:prSet/>
      <dgm:spPr/>
      <dgm:t>
        <a:bodyPr/>
        <a:lstStyle/>
        <a:p>
          <a:r>
            <a:rPr lang="en-US" dirty="0">
              <a:latin typeface="Century Schoolbook" panose="02040604050505020304" pitchFamily="18" charset="0"/>
            </a:rPr>
            <a:t>Refresher from OGC Billing Team Talk September 2024</a:t>
          </a:r>
        </a:p>
      </dgm:t>
    </dgm:pt>
    <dgm:pt modelId="{637CD25C-ED27-4266-AE72-B76431EB0E15}" type="parTrans" cxnId="{44F076AF-5238-4FCE-B2D7-3A07B93AB444}">
      <dgm:prSet/>
      <dgm:spPr/>
      <dgm:t>
        <a:bodyPr/>
        <a:lstStyle/>
        <a:p>
          <a:endParaRPr lang="en-US"/>
        </a:p>
      </dgm:t>
    </dgm:pt>
    <dgm:pt modelId="{DFA83A27-593C-41B8-A608-41C203A5C36F}" type="sibTrans" cxnId="{44F076AF-5238-4FCE-B2D7-3A07B93AB444}">
      <dgm:prSet/>
      <dgm:spPr/>
      <dgm:t>
        <a:bodyPr/>
        <a:lstStyle/>
        <a:p>
          <a:endParaRPr lang="en-US"/>
        </a:p>
      </dgm:t>
    </dgm:pt>
    <dgm:pt modelId="{542769F2-EA9E-4D79-8A27-6CFFD6BC9BCC}">
      <dgm:prSet/>
      <dgm:spPr/>
      <dgm:t>
        <a:bodyPr/>
        <a:lstStyle/>
        <a:p>
          <a:r>
            <a:rPr lang="en-US" dirty="0">
              <a:latin typeface="Century Schoolbook" panose="02040604050505020304" pitchFamily="18" charset="0"/>
            </a:rPr>
            <a:t>Office of Grants and Contracts maintains billing for all sponsored awards except non-federal/private clinical trials</a:t>
          </a:r>
        </a:p>
      </dgm:t>
    </dgm:pt>
    <dgm:pt modelId="{8D53DD90-F420-4E98-B9A3-D5B44EC8F369}" type="parTrans" cxnId="{F9699D44-00AA-4841-8150-880CD4AB4F88}">
      <dgm:prSet/>
      <dgm:spPr/>
      <dgm:t>
        <a:bodyPr/>
        <a:lstStyle/>
        <a:p>
          <a:endParaRPr lang="en-US"/>
        </a:p>
      </dgm:t>
    </dgm:pt>
    <dgm:pt modelId="{A8368432-C7C0-4E41-A54D-F545EF0546AA}" type="sibTrans" cxnId="{F9699D44-00AA-4841-8150-880CD4AB4F88}">
      <dgm:prSet/>
      <dgm:spPr/>
      <dgm:t>
        <a:bodyPr/>
        <a:lstStyle/>
        <a:p>
          <a:endParaRPr lang="en-US"/>
        </a:p>
      </dgm:t>
    </dgm:pt>
    <dgm:pt modelId="{75B1716E-A8E4-4122-8302-347EA7399AD0}">
      <dgm:prSet/>
      <dgm:spPr/>
      <dgm:t>
        <a:bodyPr/>
        <a:lstStyle/>
        <a:p>
          <a:r>
            <a:rPr lang="en-US" b="0" i="0" baseline="0" dirty="0">
              <a:latin typeface="Century Schoolbook" panose="02040604050505020304" pitchFamily="18" charset="0"/>
            </a:rPr>
            <a:t>For department-billed non-federal clinical trials, copy </a:t>
          </a:r>
          <a:r>
            <a:rPr lang="en-US" b="1" i="0" baseline="0" dirty="0">
              <a:solidFill>
                <a:srgbClr val="00B050"/>
              </a:solidFill>
              <a:latin typeface="Century Schoolbook" panose="020406040505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OGC.4Payments@ucdenver.edu</a:t>
          </a:r>
          <a:r>
            <a:rPr lang="en-US" b="1" i="0" baseline="0" dirty="0">
              <a:solidFill>
                <a:srgbClr val="00B050"/>
              </a:solidFill>
              <a:latin typeface="Century Schoolbook" panose="02040604050505020304" pitchFamily="18" charset="0"/>
            </a:rPr>
            <a:t> </a:t>
          </a:r>
          <a:r>
            <a:rPr lang="en-US" b="0" i="0" baseline="0" dirty="0">
              <a:latin typeface="Century Schoolbook" panose="02040604050505020304" pitchFamily="18" charset="0"/>
            </a:rPr>
            <a:t>on the submission.</a:t>
          </a:r>
          <a:endParaRPr lang="en-US" dirty="0">
            <a:latin typeface="Century Schoolbook" panose="02040604050505020304" pitchFamily="18" charset="0"/>
          </a:endParaRPr>
        </a:p>
      </dgm:t>
    </dgm:pt>
    <dgm:pt modelId="{27B6A31B-AA06-4CA8-86F9-710A9D75F25B}" type="parTrans" cxnId="{788097A5-B866-46C5-8260-61FBFC6401A0}">
      <dgm:prSet/>
      <dgm:spPr/>
      <dgm:t>
        <a:bodyPr/>
        <a:lstStyle/>
        <a:p>
          <a:endParaRPr lang="en-US"/>
        </a:p>
      </dgm:t>
    </dgm:pt>
    <dgm:pt modelId="{BC054777-07F8-41D8-BCB5-6AA93E79977A}" type="sibTrans" cxnId="{788097A5-B866-46C5-8260-61FBFC6401A0}">
      <dgm:prSet/>
      <dgm:spPr/>
      <dgm:t>
        <a:bodyPr/>
        <a:lstStyle/>
        <a:p>
          <a:endParaRPr lang="en-US"/>
        </a:p>
      </dgm:t>
    </dgm:pt>
    <dgm:pt modelId="{8D351E28-FC3F-40C0-A95C-FEC5AEF770C2}">
      <dgm:prSet/>
      <dgm:spPr/>
      <dgm:t>
        <a:bodyPr/>
        <a:lstStyle/>
        <a:p>
          <a:r>
            <a:rPr lang="en-US" dirty="0">
              <a:latin typeface="Century Schoolbook" panose="02040604050505020304" pitchFamily="18" charset="0"/>
            </a:rPr>
            <a:t>For department-billed projects, the OGC AR Team will create an invoice in PeopleSoft 9.2 when payment is received.</a:t>
          </a:r>
        </a:p>
      </dgm:t>
    </dgm:pt>
    <dgm:pt modelId="{F796CE77-3CCD-47DF-8CD7-A71D3613A70F}" type="parTrans" cxnId="{9C216D70-E16B-4C44-B58C-F8A07407AB85}">
      <dgm:prSet/>
      <dgm:spPr/>
      <dgm:t>
        <a:bodyPr/>
        <a:lstStyle/>
        <a:p>
          <a:endParaRPr lang="en-US"/>
        </a:p>
      </dgm:t>
    </dgm:pt>
    <dgm:pt modelId="{D1D1D26C-FBE7-40D9-8F42-27FEE62C1189}" type="sibTrans" cxnId="{9C216D70-E16B-4C44-B58C-F8A07407AB85}">
      <dgm:prSet/>
      <dgm:spPr/>
      <dgm:t>
        <a:bodyPr/>
        <a:lstStyle/>
        <a:p>
          <a:endParaRPr lang="en-US"/>
        </a:p>
      </dgm:t>
    </dgm:pt>
    <dgm:pt modelId="{E286864F-8F88-43F3-9A44-C00112AF14B8}">
      <dgm:prSet/>
      <dgm:spPr/>
      <dgm:t>
        <a:bodyPr/>
        <a:lstStyle/>
        <a:p>
          <a:r>
            <a:rPr lang="en-US" dirty="0">
              <a:latin typeface="Century Schoolbook" panose="02040604050505020304" pitchFamily="18" charset="0"/>
            </a:rPr>
            <a:t>Billing Team talk slides and recording are on the OGC website under </a:t>
          </a:r>
          <a:r>
            <a:rPr lang="en-US" dirty="0">
              <a:latin typeface="Century Schoolbook" panose="02040604050505020304" pitchFamily="18" charset="0"/>
              <a:hlinkClick xmlns:r="http://schemas.openxmlformats.org/officeDocument/2006/relationships" r:id="rId2"/>
            </a:rPr>
            <a:t>News &amp; Team Talks</a:t>
          </a:r>
          <a:r>
            <a:rPr lang="en-US" dirty="0">
              <a:latin typeface="Century Schoolbook" panose="02040604050505020304" pitchFamily="18" charset="0"/>
            </a:rPr>
            <a:t>.</a:t>
          </a:r>
        </a:p>
      </dgm:t>
    </dgm:pt>
    <dgm:pt modelId="{AEFF908B-6CF3-466E-8D27-BE719A226585}" type="parTrans" cxnId="{CA6B3571-CFD4-4550-AE9B-1002EF3A9F8E}">
      <dgm:prSet/>
      <dgm:spPr/>
      <dgm:t>
        <a:bodyPr/>
        <a:lstStyle/>
        <a:p>
          <a:endParaRPr lang="en-US"/>
        </a:p>
      </dgm:t>
    </dgm:pt>
    <dgm:pt modelId="{F33C2349-4BF6-45B5-8CFB-56602EFAC1CD}" type="sibTrans" cxnId="{CA6B3571-CFD4-4550-AE9B-1002EF3A9F8E}">
      <dgm:prSet/>
      <dgm:spPr/>
      <dgm:t>
        <a:bodyPr/>
        <a:lstStyle/>
        <a:p>
          <a:endParaRPr lang="en-US"/>
        </a:p>
      </dgm:t>
    </dgm:pt>
    <dgm:pt modelId="{7D84984C-4C97-4EDA-8457-E8CAD89EF7AB}" type="pres">
      <dgm:prSet presAssocID="{63458042-67A4-4A2A-8897-8A48E694320F}" presName="root" presStyleCnt="0">
        <dgm:presLayoutVars>
          <dgm:dir/>
          <dgm:resizeHandles val="exact"/>
        </dgm:presLayoutVars>
      </dgm:prSet>
      <dgm:spPr/>
    </dgm:pt>
    <dgm:pt modelId="{B92180D1-90B1-4257-A330-A3741DDDE89D}" type="pres">
      <dgm:prSet presAssocID="{77A6F222-2780-4DB9-ADF4-3037A433AFEA}" presName="compNode" presStyleCnt="0"/>
      <dgm:spPr/>
    </dgm:pt>
    <dgm:pt modelId="{42E84CB2-71B1-40C1-81EA-2B0C9501714D}" type="pres">
      <dgm:prSet presAssocID="{77A6F222-2780-4DB9-ADF4-3037A433AFEA}" presName="bgRect" presStyleLbl="bgShp" presStyleIdx="0" presStyleCnt="4"/>
      <dgm:spPr/>
    </dgm:pt>
    <dgm:pt modelId="{581B60DC-4972-499F-BACA-0BEF6DE6F958}" type="pres">
      <dgm:prSet presAssocID="{77A6F222-2780-4DB9-ADF4-3037A433AFEA}"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FA3EA2B0-B77C-4EDF-A3B9-FD6223858E77}" type="pres">
      <dgm:prSet presAssocID="{77A6F222-2780-4DB9-ADF4-3037A433AFEA}" presName="spaceRect" presStyleCnt="0"/>
      <dgm:spPr/>
    </dgm:pt>
    <dgm:pt modelId="{C5D3C0C0-5877-48C7-B766-E49C3EC405C4}" type="pres">
      <dgm:prSet presAssocID="{77A6F222-2780-4DB9-ADF4-3037A433AFEA}" presName="parTx" presStyleLbl="revTx" presStyleIdx="0" presStyleCnt="5">
        <dgm:presLayoutVars>
          <dgm:chMax val="0"/>
          <dgm:chPref val="0"/>
        </dgm:presLayoutVars>
      </dgm:prSet>
      <dgm:spPr/>
    </dgm:pt>
    <dgm:pt modelId="{4589626F-8199-4202-A0DF-6CC2642AB3B4}" type="pres">
      <dgm:prSet presAssocID="{DFA83A27-593C-41B8-A608-41C203A5C36F}" presName="sibTrans" presStyleCnt="0"/>
      <dgm:spPr/>
    </dgm:pt>
    <dgm:pt modelId="{B4B168EA-0B66-4F7C-B671-0799EB077293}" type="pres">
      <dgm:prSet presAssocID="{542769F2-EA9E-4D79-8A27-6CFFD6BC9BCC}" presName="compNode" presStyleCnt="0"/>
      <dgm:spPr/>
    </dgm:pt>
    <dgm:pt modelId="{4429F03F-20F2-4542-A7F5-25732665E433}" type="pres">
      <dgm:prSet presAssocID="{542769F2-EA9E-4D79-8A27-6CFFD6BC9BCC}" presName="bgRect" presStyleLbl="bgShp" presStyleIdx="1" presStyleCnt="4"/>
      <dgm:spPr/>
    </dgm:pt>
    <dgm:pt modelId="{C0982FFE-4B2C-431F-9965-B4E58501B0CC}" type="pres">
      <dgm:prSet presAssocID="{542769F2-EA9E-4D79-8A27-6CFFD6BC9BCC}"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CF1F0569-9340-4676-A40F-39966A2DF44C}" type="pres">
      <dgm:prSet presAssocID="{542769F2-EA9E-4D79-8A27-6CFFD6BC9BCC}" presName="spaceRect" presStyleCnt="0"/>
      <dgm:spPr/>
    </dgm:pt>
    <dgm:pt modelId="{87509AC3-0B6A-4F72-B558-D46F20CAC787}" type="pres">
      <dgm:prSet presAssocID="{542769F2-EA9E-4D79-8A27-6CFFD6BC9BCC}" presName="parTx" presStyleLbl="revTx" presStyleIdx="1" presStyleCnt="5">
        <dgm:presLayoutVars>
          <dgm:chMax val="0"/>
          <dgm:chPref val="0"/>
        </dgm:presLayoutVars>
      </dgm:prSet>
      <dgm:spPr/>
    </dgm:pt>
    <dgm:pt modelId="{DFBFC059-C6FA-4B6E-AB44-07AFD46A79C5}" type="pres">
      <dgm:prSet presAssocID="{542769F2-EA9E-4D79-8A27-6CFFD6BC9BCC}" presName="desTx" presStyleLbl="revTx" presStyleIdx="2" presStyleCnt="5">
        <dgm:presLayoutVars/>
      </dgm:prSet>
      <dgm:spPr/>
    </dgm:pt>
    <dgm:pt modelId="{B7B64FBB-EAB7-48FC-A557-E3C21E447500}" type="pres">
      <dgm:prSet presAssocID="{A8368432-C7C0-4E41-A54D-F545EF0546AA}" presName="sibTrans" presStyleCnt="0"/>
      <dgm:spPr/>
    </dgm:pt>
    <dgm:pt modelId="{60BE2E3B-1BD3-44A3-A89E-46E444938D0F}" type="pres">
      <dgm:prSet presAssocID="{8D351E28-FC3F-40C0-A95C-FEC5AEF770C2}" presName="compNode" presStyleCnt="0"/>
      <dgm:spPr/>
    </dgm:pt>
    <dgm:pt modelId="{8FE1EAA8-9A27-4154-9819-5BE6ACE3AE05}" type="pres">
      <dgm:prSet presAssocID="{8D351E28-FC3F-40C0-A95C-FEC5AEF770C2}" presName="bgRect" presStyleLbl="bgShp" presStyleIdx="2" presStyleCnt="4"/>
      <dgm:spPr/>
    </dgm:pt>
    <dgm:pt modelId="{0C2E8F05-59CD-4D22-947E-7E4E5238B0E0}" type="pres">
      <dgm:prSet presAssocID="{8D351E28-FC3F-40C0-A95C-FEC5AEF770C2}"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owchart"/>
        </a:ext>
      </dgm:extLst>
    </dgm:pt>
    <dgm:pt modelId="{61430BA4-8132-45F5-834E-17CE5291B470}" type="pres">
      <dgm:prSet presAssocID="{8D351E28-FC3F-40C0-A95C-FEC5AEF770C2}" presName="spaceRect" presStyleCnt="0"/>
      <dgm:spPr/>
    </dgm:pt>
    <dgm:pt modelId="{B956BCD9-A10D-4B77-8253-CEF67FF27EC7}" type="pres">
      <dgm:prSet presAssocID="{8D351E28-FC3F-40C0-A95C-FEC5AEF770C2}" presName="parTx" presStyleLbl="revTx" presStyleIdx="3" presStyleCnt="5">
        <dgm:presLayoutVars>
          <dgm:chMax val="0"/>
          <dgm:chPref val="0"/>
        </dgm:presLayoutVars>
      </dgm:prSet>
      <dgm:spPr/>
    </dgm:pt>
    <dgm:pt modelId="{3C1352E9-D693-4593-8CE4-ED03E01FBAF4}" type="pres">
      <dgm:prSet presAssocID="{D1D1D26C-FBE7-40D9-8F42-27FEE62C1189}" presName="sibTrans" presStyleCnt="0"/>
      <dgm:spPr/>
    </dgm:pt>
    <dgm:pt modelId="{6D69B134-F041-4668-901E-5D8BDF18FD15}" type="pres">
      <dgm:prSet presAssocID="{E286864F-8F88-43F3-9A44-C00112AF14B8}" presName="compNode" presStyleCnt="0"/>
      <dgm:spPr/>
    </dgm:pt>
    <dgm:pt modelId="{BFF50CE0-5146-461F-A75C-A7FBF1DFC29F}" type="pres">
      <dgm:prSet presAssocID="{E286864F-8F88-43F3-9A44-C00112AF14B8}" presName="bgRect" presStyleLbl="bgShp" presStyleIdx="3" presStyleCnt="4"/>
      <dgm:spPr/>
    </dgm:pt>
    <dgm:pt modelId="{1B240F22-B8B6-433E-94D5-A4CFD40D7436}" type="pres">
      <dgm:prSet presAssocID="{E286864F-8F88-43F3-9A44-C00112AF14B8}"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odcast"/>
        </a:ext>
      </dgm:extLst>
    </dgm:pt>
    <dgm:pt modelId="{A2032989-A505-4E45-8AF2-9B86454842FE}" type="pres">
      <dgm:prSet presAssocID="{E286864F-8F88-43F3-9A44-C00112AF14B8}" presName="spaceRect" presStyleCnt="0"/>
      <dgm:spPr/>
    </dgm:pt>
    <dgm:pt modelId="{B827B243-C229-424D-A067-FE74709AC937}" type="pres">
      <dgm:prSet presAssocID="{E286864F-8F88-43F3-9A44-C00112AF14B8}" presName="parTx" presStyleLbl="revTx" presStyleIdx="4" presStyleCnt="5">
        <dgm:presLayoutVars>
          <dgm:chMax val="0"/>
          <dgm:chPref val="0"/>
        </dgm:presLayoutVars>
      </dgm:prSet>
      <dgm:spPr/>
    </dgm:pt>
  </dgm:ptLst>
  <dgm:cxnLst>
    <dgm:cxn modelId="{F9095609-05D3-40DC-96F8-B3846EB18567}" type="presOf" srcId="{8D351E28-FC3F-40C0-A95C-FEC5AEF770C2}" destId="{B956BCD9-A10D-4B77-8253-CEF67FF27EC7}" srcOrd="0" destOrd="0" presId="urn:microsoft.com/office/officeart/2018/2/layout/IconVerticalSolidList"/>
    <dgm:cxn modelId="{A6467D24-B280-4C9B-AFE9-C9A2B02C9776}" type="presOf" srcId="{E286864F-8F88-43F3-9A44-C00112AF14B8}" destId="{B827B243-C229-424D-A067-FE74709AC937}" srcOrd="0" destOrd="0" presId="urn:microsoft.com/office/officeart/2018/2/layout/IconVerticalSolidList"/>
    <dgm:cxn modelId="{F9699D44-00AA-4841-8150-880CD4AB4F88}" srcId="{63458042-67A4-4A2A-8897-8A48E694320F}" destId="{542769F2-EA9E-4D79-8A27-6CFFD6BC9BCC}" srcOrd="1" destOrd="0" parTransId="{8D53DD90-F420-4E98-B9A3-D5B44EC8F369}" sibTransId="{A8368432-C7C0-4E41-A54D-F545EF0546AA}"/>
    <dgm:cxn modelId="{B135CC67-E164-49A0-8EDC-B1F7240781DC}" type="presOf" srcId="{77A6F222-2780-4DB9-ADF4-3037A433AFEA}" destId="{C5D3C0C0-5877-48C7-B766-E49C3EC405C4}" srcOrd="0" destOrd="0" presId="urn:microsoft.com/office/officeart/2018/2/layout/IconVerticalSolidList"/>
    <dgm:cxn modelId="{9C216D70-E16B-4C44-B58C-F8A07407AB85}" srcId="{63458042-67A4-4A2A-8897-8A48E694320F}" destId="{8D351E28-FC3F-40C0-A95C-FEC5AEF770C2}" srcOrd="2" destOrd="0" parTransId="{F796CE77-3CCD-47DF-8CD7-A71D3613A70F}" sibTransId="{D1D1D26C-FBE7-40D9-8F42-27FEE62C1189}"/>
    <dgm:cxn modelId="{CA6B3571-CFD4-4550-AE9B-1002EF3A9F8E}" srcId="{63458042-67A4-4A2A-8897-8A48E694320F}" destId="{E286864F-8F88-43F3-9A44-C00112AF14B8}" srcOrd="3" destOrd="0" parTransId="{AEFF908B-6CF3-466E-8D27-BE719A226585}" sibTransId="{F33C2349-4BF6-45B5-8CFB-56602EFAC1CD}"/>
    <dgm:cxn modelId="{E5F1FD9B-5687-44A1-BBAC-E927BCEAF679}" type="presOf" srcId="{63458042-67A4-4A2A-8897-8A48E694320F}" destId="{7D84984C-4C97-4EDA-8457-E8CAD89EF7AB}" srcOrd="0" destOrd="0" presId="urn:microsoft.com/office/officeart/2018/2/layout/IconVerticalSolidList"/>
    <dgm:cxn modelId="{788097A5-B866-46C5-8260-61FBFC6401A0}" srcId="{542769F2-EA9E-4D79-8A27-6CFFD6BC9BCC}" destId="{75B1716E-A8E4-4122-8302-347EA7399AD0}" srcOrd="0" destOrd="0" parTransId="{27B6A31B-AA06-4CA8-86F9-710A9D75F25B}" sibTransId="{BC054777-07F8-41D8-BCB5-6AA93E79977A}"/>
    <dgm:cxn modelId="{44F076AF-5238-4FCE-B2D7-3A07B93AB444}" srcId="{63458042-67A4-4A2A-8897-8A48E694320F}" destId="{77A6F222-2780-4DB9-ADF4-3037A433AFEA}" srcOrd="0" destOrd="0" parTransId="{637CD25C-ED27-4266-AE72-B76431EB0E15}" sibTransId="{DFA83A27-593C-41B8-A608-41C203A5C36F}"/>
    <dgm:cxn modelId="{B88678DB-E709-4622-91DE-F372C9B54EA3}" type="presOf" srcId="{542769F2-EA9E-4D79-8A27-6CFFD6BC9BCC}" destId="{87509AC3-0B6A-4F72-B558-D46F20CAC787}" srcOrd="0" destOrd="0" presId="urn:microsoft.com/office/officeart/2018/2/layout/IconVerticalSolidList"/>
    <dgm:cxn modelId="{556D60F4-868C-4493-AB85-E4CE0FF15E40}" type="presOf" srcId="{75B1716E-A8E4-4122-8302-347EA7399AD0}" destId="{DFBFC059-C6FA-4B6E-AB44-07AFD46A79C5}" srcOrd="0" destOrd="0" presId="urn:microsoft.com/office/officeart/2018/2/layout/IconVerticalSolidList"/>
    <dgm:cxn modelId="{8187C1AA-2226-4CB4-ADD7-1376A25E7FD4}" type="presParOf" srcId="{7D84984C-4C97-4EDA-8457-E8CAD89EF7AB}" destId="{B92180D1-90B1-4257-A330-A3741DDDE89D}" srcOrd="0" destOrd="0" presId="urn:microsoft.com/office/officeart/2018/2/layout/IconVerticalSolidList"/>
    <dgm:cxn modelId="{B4993CDB-AFCA-4E03-97B9-D6156173C7B7}" type="presParOf" srcId="{B92180D1-90B1-4257-A330-A3741DDDE89D}" destId="{42E84CB2-71B1-40C1-81EA-2B0C9501714D}" srcOrd="0" destOrd="0" presId="urn:microsoft.com/office/officeart/2018/2/layout/IconVerticalSolidList"/>
    <dgm:cxn modelId="{BEED3BCB-580E-4525-BBD5-8442595134D2}" type="presParOf" srcId="{B92180D1-90B1-4257-A330-A3741DDDE89D}" destId="{581B60DC-4972-499F-BACA-0BEF6DE6F958}" srcOrd="1" destOrd="0" presId="urn:microsoft.com/office/officeart/2018/2/layout/IconVerticalSolidList"/>
    <dgm:cxn modelId="{009C4C66-3BF7-4F7A-BCA1-4179E3E9E8EF}" type="presParOf" srcId="{B92180D1-90B1-4257-A330-A3741DDDE89D}" destId="{FA3EA2B0-B77C-4EDF-A3B9-FD6223858E77}" srcOrd="2" destOrd="0" presId="urn:microsoft.com/office/officeart/2018/2/layout/IconVerticalSolidList"/>
    <dgm:cxn modelId="{4A34C943-FAE9-44A9-88BD-ED5715183202}" type="presParOf" srcId="{B92180D1-90B1-4257-A330-A3741DDDE89D}" destId="{C5D3C0C0-5877-48C7-B766-E49C3EC405C4}" srcOrd="3" destOrd="0" presId="urn:microsoft.com/office/officeart/2018/2/layout/IconVerticalSolidList"/>
    <dgm:cxn modelId="{EF7F9C52-A30B-4031-9770-B2EF906FF0B1}" type="presParOf" srcId="{7D84984C-4C97-4EDA-8457-E8CAD89EF7AB}" destId="{4589626F-8199-4202-A0DF-6CC2642AB3B4}" srcOrd="1" destOrd="0" presId="urn:microsoft.com/office/officeart/2018/2/layout/IconVerticalSolidList"/>
    <dgm:cxn modelId="{E9D6D941-B2BB-4F42-B603-F2EC102621B0}" type="presParOf" srcId="{7D84984C-4C97-4EDA-8457-E8CAD89EF7AB}" destId="{B4B168EA-0B66-4F7C-B671-0799EB077293}" srcOrd="2" destOrd="0" presId="urn:microsoft.com/office/officeart/2018/2/layout/IconVerticalSolidList"/>
    <dgm:cxn modelId="{5DFFAB6F-B005-4E2A-99CA-4A785DB33CC4}" type="presParOf" srcId="{B4B168EA-0B66-4F7C-B671-0799EB077293}" destId="{4429F03F-20F2-4542-A7F5-25732665E433}" srcOrd="0" destOrd="0" presId="urn:microsoft.com/office/officeart/2018/2/layout/IconVerticalSolidList"/>
    <dgm:cxn modelId="{07A27E18-87E0-4C16-8C41-3A731BCD017A}" type="presParOf" srcId="{B4B168EA-0B66-4F7C-B671-0799EB077293}" destId="{C0982FFE-4B2C-431F-9965-B4E58501B0CC}" srcOrd="1" destOrd="0" presId="urn:microsoft.com/office/officeart/2018/2/layout/IconVerticalSolidList"/>
    <dgm:cxn modelId="{1FB4743B-5FF6-4329-BF3A-3CD2F1CEF2BA}" type="presParOf" srcId="{B4B168EA-0B66-4F7C-B671-0799EB077293}" destId="{CF1F0569-9340-4676-A40F-39966A2DF44C}" srcOrd="2" destOrd="0" presId="urn:microsoft.com/office/officeart/2018/2/layout/IconVerticalSolidList"/>
    <dgm:cxn modelId="{C4917F27-CFF2-4D2C-A226-3254DAC9E193}" type="presParOf" srcId="{B4B168EA-0B66-4F7C-B671-0799EB077293}" destId="{87509AC3-0B6A-4F72-B558-D46F20CAC787}" srcOrd="3" destOrd="0" presId="urn:microsoft.com/office/officeart/2018/2/layout/IconVerticalSolidList"/>
    <dgm:cxn modelId="{3459849C-036A-4F1E-A08E-2C909B7C4494}" type="presParOf" srcId="{B4B168EA-0B66-4F7C-B671-0799EB077293}" destId="{DFBFC059-C6FA-4B6E-AB44-07AFD46A79C5}" srcOrd="4" destOrd="0" presId="urn:microsoft.com/office/officeart/2018/2/layout/IconVerticalSolidList"/>
    <dgm:cxn modelId="{2E5050D6-88C4-424C-AAAF-8545CEC1755F}" type="presParOf" srcId="{7D84984C-4C97-4EDA-8457-E8CAD89EF7AB}" destId="{B7B64FBB-EAB7-48FC-A557-E3C21E447500}" srcOrd="3" destOrd="0" presId="urn:microsoft.com/office/officeart/2018/2/layout/IconVerticalSolidList"/>
    <dgm:cxn modelId="{82A4003D-372F-4800-A614-A16E14E519E9}" type="presParOf" srcId="{7D84984C-4C97-4EDA-8457-E8CAD89EF7AB}" destId="{60BE2E3B-1BD3-44A3-A89E-46E444938D0F}" srcOrd="4" destOrd="0" presId="urn:microsoft.com/office/officeart/2018/2/layout/IconVerticalSolidList"/>
    <dgm:cxn modelId="{B9275A03-4B2F-487B-93EC-323784B035B4}" type="presParOf" srcId="{60BE2E3B-1BD3-44A3-A89E-46E444938D0F}" destId="{8FE1EAA8-9A27-4154-9819-5BE6ACE3AE05}" srcOrd="0" destOrd="0" presId="urn:microsoft.com/office/officeart/2018/2/layout/IconVerticalSolidList"/>
    <dgm:cxn modelId="{1C3F08FE-C308-4993-B0C6-8FF9577C085D}" type="presParOf" srcId="{60BE2E3B-1BD3-44A3-A89E-46E444938D0F}" destId="{0C2E8F05-59CD-4D22-947E-7E4E5238B0E0}" srcOrd="1" destOrd="0" presId="urn:microsoft.com/office/officeart/2018/2/layout/IconVerticalSolidList"/>
    <dgm:cxn modelId="{E7D4A8D3-B62C-4E0D-B316-25648CAC6F9A}" type="presParOf" srcId="{60BE2E3B-1BD3-44A3-A89E-46E444938D0F}" destId="{61430BA4-8132-45F5-834E-17CE5291B470}" srcOrd="2" destOrd="0" presId="urn:microsoft.com/office/officeart/2018/2/layout/IconVerticalSolidList"/>
    <dgm:cxn modelId="{17E2ED06-419C-4BE7-9BAD-22213DAF869C}" type="presParOf" srcId="{60BE2E3B-1BD3-44A3-A89E-46E444938D0F}" destId="{B956BCD9-A10D-4B77-8253-CEF67FF27EC7}" srcOrd="3" destOrd="0" presId="urn:microsoft.com/office/officeart/2018/2/layout/IconVerticalSolidList"/>
    <dgm:cxn modelId="{B4DFE3B5-A7DF-4A86-B651-C1F22651E32C}" type="presParOf" srcId="{7D84984C-4C97-4EDA-8457-E8CAD89EF7AB}" destId="{3C1352E9-D693-4593-8CE4-ED03E01FBAF4}" srcOrd="5" destOrd="0" presId="urn:microsoft.com/office/officeart/2018/2/layout/IconVerticalSolidList"/>
    <dgm:cxn modelId="{069901CF-D083-4126-B6CE-CA653CC419E2}" type="presParOf" srcId="{7D84984C-4C97-4EDA-8457-E8CAD89EF7AB}" destId="{6D69B134-F041-4668-901E-5D8BDF18FD15}" srcOrd="6" destOrd="0" presId="urn:microsoft.com/office/officeart/2018/2/layout/IconVerticalSolidList"/>
    <dgm:cxn modelId="{C9816E22-DD2F-4677-B1DF-51D322F09BCD}" type="presParOf" srcId="{6D69B134-F041-4668-901E-5D8BDF18FD15}" destId="{BFF50CE0-5146-461F-A75C-A7FBF1DFC29F}" srcOrd="0" destOrd="0" presId="urn:microsoft.com/office/officeart/2018/2/layout/IconVerticalSolidList"/>
    <dgm:cxn modelId="{6AFEF0D0-26CB-4956-9423-A915533EF827}" type="presParOf" srcId="{6D69B134-F041-4668-901E-5D8BDF18FD15}" destId="{1B240F22-B8B6-433E-94D5-A4CFD40D7436}" srcOrd="1" destOrd="0" presId="urn:microsoft.com/office/officeart/2018/2/layout/IconVerticalSolidList"/>
    <dgm:cxn modelId="{DBCA9063-026C-41B4-93E2-862CEB9AF70F}" type="presParOf" srcId="{6D69B134-F041-4668-901E-5D8BDF18FD15}" destId="{A2032989-A505-4E45-8AF2-9B86454842FE}" srcOrd="2" destOrd="0" presId="urn:microsoft.com/office/officeart/2018/2/layout/IconVerticalSolidList"/>
    <dgm:cxn modelId="{DF200B5B-847C-41F8-8365-BDBE50DB5B88}" type="presParOf" srcId="{6D69B134-F041-4668-901E-5D8BDF18FD15}" destId="{B827B243-C229-424D-A067-FE74709AC93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21C64B-EC91-4BAA-9F98-063AABA37ECB}"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097403C7-B74A-4786-8018-A66E34960393}">
      <dgm:prSet/>
      <dgm:spPr/>
      <dgm:t>
        <a:bodyPr/>
        <a:lstStyle/>
        <a:p>
          <a:pPr>
            <a:lnSpc>
              <a:spcPct val="100000"/>
            </a:lnSpc>
            <a:defRPr b="1"/>
          </a:pPr>
          <a:r>
            <a:rPr lang="en-US" b="1"/>
            <a:t>Identifying payments</a:t>
          </a:r>
          <a:endParaRPr lang="en-US"/>
        </a:p>
      </dgm:t>
    </dgm:pt>
    <dgm:pt modelId="{D563D288-9E1F-47CC-A699-DC3A57FF9A40}" type="parTrans" cxnId="{2E629A82-242E-4390-8A80-07263D339843}">
      <dgm:prSet/>
      <dgm:spPr/>
      <dgm:t>
        <a:bodyPr/>
        <a:lstStyle/>
        <a:p>
          <a:endParaRPr lang="en-US"/>
        </a:p>
      </dgm:t>
    </dgm:pt>
    <dgm:pt modelId="{A32EC9C0-B825-4BCD-8665-4E4A343B79CE}" type="sibTrans" cxnId="{2E629A82-242E-4390-8A80-07263D339843}">
      <dgm:prSet/>
      <dgm:spPr/>
      <dgm:t>
        <a:bodyPr/>
        <a:lstStyle/>
        <a:p>
          <a:endParaRPr lang="en-US"/>
        </a:p>
      </dgm:t>
    </dgm:pt>
    <dgm:pt modelId="{6BCF2638-51A3-4C8B-A4F1-522BEEC09B5B}">
      <dgm:prSet/>
      <dgm:spPr/>
      <dgm:t>
        <a:bodyPr/>
        <a:lstStyle/>
        <a:p>
          <a:pPr>
            <a:lnSpc>
              <a:spcPct val="100000"/>
            </a:lnSpc>
            <a:defRPr b="1"/>
          </a:pPr>
          <a:r>
            <a:rPr lang="en-US"/>
            <a:t>Electronic payments come with little to no identifying information</a:t>
          </a:r>
        </a:p>
      </dgm:t>
    </dgm:pt>
    <dgm:pt modelId="{0A538321-B8F2-4EDD-A37D-41BC73801F54}" type="parTrans" cxnId="{3B8248AB-8FFD-4F66-9C3F-572A01976A33}">
      <dgm:prSet/>
      <dgm:spPr/>
      <dgm:t>
        <a:bodyPr/>
        <a:lstStyle/>
        <a:p>
          <a:endParaRPr lang="en-US"/>
        </a:p>
      </dgm:t>
    </dgm:pt>
    <dgm:pt modelId="{85AE026F-BB69-4C4A-AAAF-E6F2B16F34F5}" type="sibTrans" cxnId="{3B8248AB-8FFD-4F66-9C3F-572A01976A33}">
      <dgm:prSet/>
      <dgm:spPr/>
      <dgm:t>
        <a:bodyPr/>
        <a:lstStyle/>
        <a:p>
          <a:endParaRPr lang="en-US"/>
        </a:p>
      </dgm:t>
    </dgm:pt>
    <dgm:pt modelId="{14ECF5DD-5B73-4072-A686-ABE23EE911D0}">
      <dgm:prSet/>
      <dgm:spPr/>
      <dgm:t>
        <a:bodyPr/>
        <a:lstStyle/>
        <a:p>
          <a:pPr>
            <a:lnSpc>
              <a:spcPct val="100000"/>
            </a:lnSpc>
          </a:pPr>
          <a:r>
            <a:rPr lang="en-US" dirty="0"/>
            <a:t>Shared Tax ID</a:t>
          </a:r>
        </a:p>
      </dgm:t>
    </dgm:pt>
    <dgm:pt modelId="{390CA1B7-0704-4D0A-978A-C5AE004602BA}" type="parTrans" cxnId="{C3EEB8C0-0758-4C88-B6C4-1AAECB868BBD}">
      <dgm:prSet/>
      <dgm:spPr/>
      <dgm:t>
        <a:bodyPr/>
        <a:lstStyle/>
        <a:p>
          <a:endParaRPr lang="en-US"/>
        </a:p>
      </dgm:t>
    </dgm:pt>
    <dgm:pt modelId="{285AED13-921A-418F-801C-AA1AE73BEA44}" type="sibTrans" cxnId="{C3EEB8C0-0758-4C88-B6C4-1AAECB868BBD}">
      <dgm:prSet/>
      <dgm:spPr/>
      <dgm:t>
        <a:bodyPr/>
        <a:lstStyle/>
        <a:p>
          <a:endParaRPr lang="en-US"/>
        </a:p>
      </dgm:t>
    </dgm:pt>
    <dgm:pt modelId="{1C800B0D-71E4-4675-AE5A-0DDF13655359}">
      <dgm:prSet/>
      <dgm:spPr/>
      <dgm:t>
        <a:bodyPr/>
        <a:lstStyle/>
        <a:p>
          <a:pPr>
            <a:lnSpc>
              <a:spcPct val="100000"/>
            </a:lnSpc>
          </a:pPr>
          <a:r>
            <a:rPr lang="en-US"/>
            <a:t>Share sponsors/payors</a:t>
          </a:r>
        </a:p>
      </dgm:t>
    </dgm:pt>
    <dgm:pt modelId="{6E52BC6D-FB41-4494-9AAE-65F1FF8E099F}" type="parTrans" cxnId="{34CE1B7C-5A0C-4C50-9BA5-596716CCFA3D}">
      <dgm:prSet/>
      <dgm:spPr/>
      <dgm:t>
        <a:bodyPr/>
        <a:lstStyle/>
        <a:p>
          <a:endParaRPr lang="en-US"/>
        </a:p>
      </dgm:t>
    </dgm:pt>
    <dgm:pt modelId="{8E874AFA-1DE3-44B5-85A6-0F747B4969FF}" type="sibTrans" cxnId="{34CE1B7C-5A0C-4C50-9BA5-596716CCFA3D}">
      <dgm:prSet/>
      <dgm:spPr/>
      <dgm:t>
        <a:bodyPr/>
        <a:lstStyle/>
        <a:p>
          <a:endParaRPr lang="en-US"/>
        </a:p>
      </dgm:t>
    </dgm:pt>
    <dgm:pt modelId="{1253C98B-19B2-4A59-BFF7-1A8DC9663A4B}">
      <dgm:prSet/>
      <dgm:spPr/>
      <dgm:t>
        <a:bodyPr/>
        <a:lstStyle/>
        <a:p>
          <a:pPr>
            <a:lnSpc>
              <a:spcPct val="100000"/>
            </a:lnSpc>
          </a:pPr>
          <a:r>
            <a:rPr lang="en-US"/>
            <a:t>Clinical trials, record sponsor and payor/CRO are different</a:t>
          </a:r>
        </a:p>
      </dgm:t>
    </dgm:pt>
    <dgm:pt modelId="{C75D7CFA-F1FD-47B1-A4C6-A753164C9764}" type="parTrans" cxnId="{22D83C8C-5CF5-4A6A-ABF3-725C2175B46A}">
      <dgm:prSet/>
      <dgm:spPr/>
      <dgm:t>
        <a:bodyPr/>
        <a:lstStyle/>
        <a:p>
          <a:endParaRPr lang="en-US"/>
        </a:p>
      </dgm:t>
    </dgm:pt>
    <dgm:pt modelId="{697B16E7-8E42-46E2-B096-A1F840CFC6EE}" type="sibTrans" cxnId="{22D83C8C-5CF5-4A6A-ABF3-725C2175B46A}">
      <dgm:prSet/>
      <dgm:spPr/>
      <dgm:t>
        <a:bodyPr/>
        <a:lstStyle/>
        <a:p>
          <a:endParaRPr lang="en-US"/>
        </a:p>
      </dgm:t>
    </dgm:pt>
    <dgm:pt modelId="{9EEFDEAC-85B5-4ACA-BF42-70114FD70442}">
      <dgm:prSet/>
      <dgm:spPr/>
      <dgm:t>
        <a:bodyPr/>
        <a:lstStyle/>
        <a:p>
          <a:pPr>
            <a:lnSpc>
              <a:spcPct val="100000"/>
            </a:lnSpc>
            <a:defRPr b="1"/>
          </a:pPr>
          <a:r>
            <a:rPr lang="en-US" b="1"/>
            <a:t>Reimbursements on restricted funds</a:t>
          </a:r>
          <a:endParaRPr lang="en-US"/>
        </a:p>
      </dgm:t>
    </dgm:pt>
    <dgm:pt modelId="{0C399DA7-5B5B-4C9A-A5C2-F34FD147CAF2}" type="parTrans" cxnId="{845A9246-3501-43A8-A82C-F97A43EC28A1}">
      <dgm:prSet/>
      <dgm:spPr/>
      <dgm:t>
        <a:bodyPr/>
        <a:lstStyle/>
        <a:p>
          <a:endParaRPr lang="en-US"/>
        </a:p>
      </dgm:t>
    </dgm:pt>
    <dgm:pt modelId="{20E1AB20-74D6-4A87-8898-F2E1F9A930F3}" type="sibTrans" cxnId="{845A9246-3501-43A8-A82C-F97A43EC28A1}">
      <dgm:prSet/>
      <dgm:spPr/>
      <dgm:t>
        <a:bodyPr/>
        <a:lstStyle/>
        <a:p>
          <a:endParaRPr lang="en-US"/>
        </a:p>
      </dgm:t>
    </dgm:pt>
    <dgm:pt modelId="{04BBD418-1DBF-4414-A1CF-063DA0D6BA1C}">
      <dgm:prSet/>
      <dgm:spPr/>
      <dgm:t>
        <a:bodyPr/>
        <a:lstStyle/>
        <a:p>
          <a:pPr>
            <a:lnSpc>
              <a:spcPct val="100000"/>
            </a:lnSpc>
          </a:pPr>
          <a:r>
            <a:rPr lang="en-US" dirty="0"/>
            <a:t>Cash Receipts dropped off to Bursar</a:t>
          </a:r>
        </a:p>
      </dgm:t>
    </dgm:pt>
    <dgm:pt modelId="{EFD01DB0-2C74-45C3-BA91-382CAFD1403A}" type="parTrans" cxnId="{6BA52475-296B-42B2-8964-48103ACC1CDF}">
      <dgm:prSet/>
      <dgm:spPr/>
      <dgm:t>
        <a:bodyPr/>
        <a:lstStyle/>
        <a:p>
          <a:endParaRPr lang="en-US"/>
        </a:p>
      </dgm:t>
    </dgm:pt>
    <dgm:pt modelId="{C224908D-F83A-4319-8E41-F588D71A07ED}" type="sibTrans" cxnId="{6BA52475-296B-42B2-8964-48103ACC1CDF}">
      <dgm:prSet/>
      <dgm:spPr/>
      <dgm:t>
        <a:bodyPr/>
        <a:lstStyle/>
        <a:p>
          <a:endParaRPr lang="en-US"/>
        </a:p>
      </dgm:t>
    </dgm:pt>
    <dgm:pt modelId="{E565E6E8-D124-4588-A227-0F975666EF59}">
      <dgm:prSet/>
      <dgm:spPr/>
      <dgm:t>
        <a:bodyPr/>
        <a:lstStyle/>
        <a:p>
          <a:pPr>
            <a:lnSpc>
              <a:spcPct val="100000"/>
            </a:lnSpc>
          </a:pPr>
          <a:r>
            <a:rPr lang="en-US"/>
            <a:t>Procurement- reconciling Concur</a:t>
          </a:r>
        </a:p>
      </dgm:t>
    </dgm:pt>
    <dgm:pt modelId="{993500BB-D7EE-4C07-A94D-7D0AD2495309}" type="parTrans" cxnId="{0D8FAFBA-6A0A-4508-A47D-9F8D7AB213AC}">
      <dgm:prSet/>
      <dgm:spPr/>
      <dgm:t>
        <a:bodyPr/>
        <a:lstStyle/>
        <a:p>
          <a:endParaRPr lang="en-US"/>
        </a:p>
      </dgm:t>
    </dgm:pt>
    <dgm:pt modelId="{55ED6686-D0BA-4378-B175-0C89EF36D97D}" type="sibTrans" cxnId="{0D8FAFBA-6A0A-4508-A47D-9F8D7AB213AC}">
      <dgm:prSet/>
      <dgm:spPr/>
      <dgm:t>
        <a:bodyPr/>
        <a:lstStyle/>
        <a:p>
          <a:endParaRPr lang="en-US"/>
        </a:p>
      </dgm:t>
    </dgm:pt>
    <dgm:pt modelId="{4582000D-5375-44A8-90E7-2E9D9D676381}" type="pres">
      <dgm:prSet presAssocID="{6721C64B-EC91-4BAA-9F98-063AABA37ECB}" presName="root" presStyleCnt="0">
        <dgm:presLayoutVars>
          <dgm:dir/>
          <dgm:resizeHandles val="exact"/>
        </dgm:presLayoutVars>
      </dgm:prSet>
      <dgm:spPr/>
    </dgm:pt>
    <dgm:pt modelId="{2B50D5CB-1D5D-42EF-B475-C71A785E41D0}" type="pres">
      <dgm:prSet presAssocID="{097403C7-B74A-4786-8018-A66E34960393}" presName="compNode" presStyleCnt="0"/>
      <dgm:spPr/>
    </dgm:pt>
    <dgm:pt modelId="{2BC1DF4D-C853-4B30-9A90-CA63457441B2}" type="pres">
      <dgm:prSet presAssocID="{097403C7-B74A-4786-8018-A66E349603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E100CCE2-2071-4100-A9AA-A6526DF80279}" type="pres">
      <dgm:prSet presAssocID="{097403C7-B74A-4786-8018-A66E34960393}" presName="iconSpace" presStyleCnt="0"/>
      <dgm:spPr/>
    </dgm:pt>
    <dgm:pt modelId="{E6A576A0-B913-4665-A160-D358CA67DD0A}" type="pres">
      <dgm:prSet presAssocID="{097403C7-B74A-4786-8018-A66E34960393}" presName="parTx" presStyleLbl="revTx" presStyleIdx="0" presStyleCnt="6">
        <dgm:presLayoutVars>
          <dgm:chMax val="0"/>
          <dgm:chPref val="0"/>
        </dgm:presLayoutVars>
      </dgm:prSet>
      <dgm:spPr/>
    </dgm:pt>
    <dgm:pt modelId="{2C4E481E-483A-4BAA-9A3B-5BCDBD184FD1}" type="pres">
      <dgm:prSet presAssocID="{097403C7-B74A-4786-8018-A66E34960393}" presName="txSpace" presStyleCnt="0"/>
      <dgm:spPr/>
    </dgm:pt>
    <dgm:pt modelId="{58971937-E135-471F-85E7-AB88945EB0D7}" type="pres">
      <dgm:prSet presAssocID="{097403C7-B74A-4786-8018-A66E34960393}" presName="desTx" presStyleLbl="revTx" presStyleIdx="1" presStyleCnt="6">
        <dgm:presLayoutVars/>
      </dgm:prSet>
      <dgm:spPr/>
    </dgm:pt>
    <dgm:pt modelId="{36BCA20D-2570-4759-B57C-D328A36197AE}" type="pres">
      <dgm:prSet presAssocID="{A32EC9C0-B825-4BCD-8665-4E4A343B79CE}" presName="sibTrans" presStyleCnt="0"/>
      <dgm:spPr/>
    </dgm:pt>
    <dgm:pt modelId="{C8C2F3AD-2D64-4196-ACB9-524724BECAF4}" type="pres">
      <dgm:prSet presAssocID="{6BCF2638-51A3-4C8B-A4F1-522BEEC09B5B}" presName="compNode" presStyleCnt="0"/>
      <dgm:spPr/>
    </dgm:pt>
    <dgm:pt modelId="{38D03547-E91B-4131-ABFE-546C63FD071D}" type="pres">
      <dgm:prSet presAssocID="{6BCF2638-51A3-4C8B-A4F1-522BEEC09B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683E525E-2A17-426D-89F5-C0AAEC94EDD0}" type="pres">
      <dgm:prSet presAssocID="{6BCF2638-51A3-4C8B-A4F1-522BEEC09B5B}" presName="iconSpace" presStyleCnt="0"/>
      <dgm:spPr/>
    </dgm:pt>
    <dgm:pt modelId="{3D1E9921-ED2B-413D-AEC6-1FB7AF536C5B}" type="pres">
      <dgm:prSet presAssocID="{6BCF2638-51A3-4C8B-A4F1-522BEEC09B5B}" presName="parTx" presStyleLbl="revTx" presStyleIdx="2" presStyleCnt="6">
        <dgm:presLayoutVars>
          <dgm:chMax val="0"/>
          <dgm:chPref val="0"/>
        </dgm:presLayoutVars>
      </dgm:prSet>
      <dgm:spPr/>
    </dgm:pt>
    <dgm:pt modelId="{5EE62360-84F5-44A0-9A93-18E9BEB73DC9}" type="pres">
      <dgm:prSet presAssocID="{6BCF2638-51A3-4C8B-A4F1-522BEEC09B5B}" presName="txSpace" presStyleCnt="0"/>
      <dgm:spPr/>
    </dgm:pt>
    <dgm:pt modelId="{05CFBFF2-E77B-4068-B956-091D373630AB}" type="pres">
      <dgm:prSet presAssocID="{6BCF2638-51A3-4C8B-A4F1-522BEEC09B5B}" presName="desTx" presStyleLbl="revTx" presStyleIdx="3" presStyleCnt="6">
        <dgm:presLayoutVars/>
      </dgm:prSet>
      <dgm:spPr/>
    </dgm:pt>
    <dgm:pt modelId="{BF93387D-EDD7-4955-B539-1DD8682223F6}" type="pres">
      <dgm:prSet presAssocID="{85AE026F-BB69-4C4A-AAAF-E6F2B16F34F5}" presName="sibTrans" presStyleCnt="0"/>
      <dgm:spPr/>
    </dgm:pt>
    <dgm:pt modelId="{45B79FE0-60FD-408B-BF74-FCD623E256C4}" type="pres">
      <dgm:prSet presAssocID="{9EEFDEAC-85B5-4ACA-BF42-70114FD70442}" presName="compNode" presStyleCnt="0"/>
      <dgm:spPr/>
    </dgm:pt>
    <dgm:pt modelId="{2F1C44E0-8649-446F-968F-066773E75766}" type="pres">
      <dgm:prSet presAssocID="{9EEFDEAC-85B5-4ACA-BF42-70114FD704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C6F2A585-2431-4686-B1FF-645EA467EA5D}" type="pres">
      <dgm:prSet presAssocID="{9EEFDEAC-85B5-4ACA-BF42-70114FD70442}" presName="iconSpace" presStyleCnt="0"/>
      <dgm:spPr/>
    </dgm:pt>
    <dgm:pt modelId="{3FA08821-DD2E-4DEA-96C0-E1FCEB461A26}" type="pres">
      <dgm:prSet presAssocID="{9EEFDEAC-85B5-4ACA-BF42-70114FD70442}" presName="parTx" presStyleLbl="revTx" presStyleIdx="4" presStyleCnt="6">
        <dgm:presLayoutVars>
          <dgm:chMax val="0"/>
          <dgm:chPref val="0"/>
        </dgm:presLayoutVars>
      </dgm:prSet>
      <dgm:spPr/>
    </dgm:pt>
    <dgm:pt modelId="{68CAD85D-401B-4EE3-BD99-03B000BF5B83}" type="pres">
      <dgm:prSet presAssocID="{9EEFDEAC-85B5-4ACA-BF42-70114FD70442}" presName="txSpace" presStyleCnt="0"/>
      <dgm:spPr/>
    </dgm:pt>
    <dgm:pt modelId="{124CF405-E028-4A7D-9B0C-29B8AA35B749}" type="pres">
      <dgm:prSet presAssocID="{9EEFDEAC-85B5-4ACA-BF42-70114FD70442}" presName="desTx" presStyleLbl="revTx" presStyleIdx="5" presStyleCnt="6" custLinFactNeighborX="-6509" custLinFactNeighborY="-31867">
        <dgm:presLayoutVars/>
      </dgm:prSet>
      <dgm:spPr/>
    </dgm:pt>
  </dgm:ptLst>
  <dgm:cxnLst>
    <dgm:cxn modelId="{4282310F-6AD9-4F5C-9E71-EAD86AAF2F33}" type="presOf" srcId="{097403C7-B74A-4786-8018-A66E34960393}" destId="{E6A576A0-B913-4665-A160-D358CA67DD0A}" srcOrd="0" destOrd="0" presId="urn:microsoft.com/office/officeart/2018/2/layout/IconLabelDescriptionList"/>
    <dgm:cxn modelId="{4273DE22-F9FB-4959-A094-D80B2F2F57C2}" type="presOf" srcId="{E565E6E8-D124-4588-A227-0F975666EF59}" destId="{124CF405-E028-4A7D-9B0C-29B8AA35B749}" srcOrd="0" destOrd="1" presId="urn:microsoft.com/office/officeart/2018/2/layout/IconLabelDescriptionList"/>
    <dgm:cxn modelId="{845A9246-3501-43A8-A82C-F97A43EC28A1}" srcId="{6721C64B-EC91-4BAA-9F98-063AABA37ECB}" destId="{9EEFDEAC-85B5-4ACA-BF42-70114FD70442}" srcOrd="2" destOrd="0" parTransId="{0C399DA7-5B5B-4C9A-A5C2-F34FD147CAF2}" sibTransId="{20E1AB20-74D6-4A87-8898-F2E1F9A930F3}"/>
    <dgm:cxn modelId="{E75C4951-DE56-4B6B-BB98-0531AE120040}" type="presOf" srcId="{1253C98B-19B2-4A59-BFF7-1A8DC9663A4B}" destId="{05CFBFF2-E77B-4068-B956-091D373630AB}" srcOrd="0" destOrd="2" presId="urn:microsoft.com/office/officeart/2018/2/layout/IconLabelDescriptionList"/>
    <dgm:cxn modelId="{6BA52475-296B-42B2-8964-48103ACC1CDF}" srcId="{9EEFDEAC-85B5-4ACA-BF42-70114FD70442}" destId="{04BBD418-1DBF-4414-A1CF-063DA0D6BA1C}" srcOrd="0" destOrd="0" parTransId="{EFD01DB0-2C74-45C3-BA91-382CAFD1403A}" sibTransId="{C224908D-F83A-4319-8E41-F588D71A07ED}"/>
    <dgm:cxn modelId="{34CE1B7C-5A0C-4C50-9BA5-596716CCFA3D}" srcId="{6BCF2638-51A3-4C8B-A4F1-522BEEC09B5B}" destId="{1C800B0D-71E4-4675-AE5A-0DDF13655359}" srcOrd="1" destOrd="0" parTransId="{6E52BC6D-FB41-4494-9AAE-65F1FF8E099F}" sibTransId="{8E874AFA-1DE3-44B5-85A6-0F747B4969FF}"/>
    <dgm:cxn modelId="{2E629A82-242E-4390-8A80-07263D339843}" srcId="{6721C64B-EC91-4BAA-9F98-063AABA37ECB}" destId="{097403C7-B74A-4786-8018-A66E34960393}" srcOrd="0" destOrd="0" parTransId="{D563D288-9E1F-47CC-A699-DC3A57FF9A40}" sibTransId="{A32EC9C0-B825-4BCD-8665-4E4A343B79CE}"/>
    <dgm:cxn modelId="{22D83C8C-5CF5-4A6A-ABF3-725C2175B46A}" srcId="{6BCF2638-51A3-4C8B-A4F1-522BEEC09B5B}" destId="{1253C98B-19B2-4A59-BFF7-1A8DC9663A4B}" srcOrd="2" destOrd="0" parTransId="{C75D7CFA-F1FD-47B1-A4C6-A753164C9764}" sibTransId="{697B16E7-8E42-46E2-B096-A1F840CFC6EE}"/>
    <dgm:cxn modelId="{3B8248AB-8FFD-4F66-9C3F-572A01976A33}" srcId="{6721C64B-EC91-4BAA-9F98-063AABA37ECB}" destId="{6BCF2638-51A3-4C8B-A4F1-522BEEC09B5B}" srcOrd="1" destOrd="0" parTransId="{0A538321-B8F2-4EDD-A37D-41BC73801F54}" sibTransId="{85AE026F-BB69-4C4A-AAAF-E6F2B16F34F5}"/>
    <dgm:cxn modelId="{E742A6AC-080C-4836-BAB5-3F8A7CF038EF}" type="presOf" srcId="{14ECF5DD-5B73-4072-A686-ABE23EE911D0}" destId="{05CFBFF2-E77B-4068-B956-091D373630AB}" srcOrd="0" destOrd="0" presId="urn:microsoft.com/office/officeart/2018/2/layout/IconLabelDescriptionList"/>
    <dgm:cxn modelId="{0D8FAFBA-6A0A-4508-A47D-9F8D7AB213AC}" srcId="{9EEFDEAC-85B5-4ACA-BF42-70114FD70442}" destId="{E565E6E8-D124-4588-A227-0F975666EF59}" srcOrd="1" destOrd="0" parTransId="{993500BB-D7EE-4C07-A94D-7D0AD2495309}" sibTransId="{55ED6686-D0BA-4378-B175-0C89EF36D97D}"/>
    <dgm:cxn modelId="{C3EEB8C0-0758-4C88-B6C4-1AAECB868BBD}" srcId="{6BCF2638-51A3-4C8B-A4F1-522BEEC09B5B}" destId="{14ECF5DD-5B73-4072-A686-ABE23EE911D0}" srcOrd="0" destOrd="0" parTransId="{390CA1B7-0704-4D0A-978A-C5AE004602BA}" sibTransId="{285AED13-921A-418F-801C-AA1AE73BEA44}"/>
    <dgm:cxn modelId="{CEE3B0D4-0719-4259-BA68-5DEE3B45D93A}" type="presOf" srcId="{6BCF2638-51A3-4C8B-A4F1-522BEEC09B5B}" destId="{3D1E9921-ED2B-413D-AEC6-1FB7AF536C5B}" srcOrd="0" destOrd="0" presId="urn:microsoft.com/office/officeart/2018/2/layout/IconLabelDescriptionList"/>
    <dgm:cxn modelId="{BD69BEEB-9B1B-40C1-A154-0E70EF4822ED}" type="presOf" srcId="{9EEFDEAC-85B5-4ACA-BF42-70114FD70442}" destId="{3FA08821-DD2E-4DEA-96C0-E1FCEB461A26}" srcOrd="0" destOrd="0" presId="urn:microsoft.com/office/officeart/2018/2/layout/IconLabelDescriptionList"/>
    <dgm:cxn modelId="{092AA6F4-3259-4BB3-A7E4-6825E0480187}" type="presOf" srcId="{6721C64B-EC91-4BAA-9F98-063AABA37ECB}" destId="{4582000D-5375-44A8-90E7-2E9D9D676381}" srcOrd="0" destOrd="0" presId="urn:microsoft.com/office/officeart/2018/2/layout/IconLabelDescriptionList"/>
    <dgm:cxn modelId="{433F19FC-BFAF-4068-8382-A70FFF5E3974}" type="presOf" srcId="{04BBD418-1DBF-4414-A1CF-063DA0D6BA1C}" destId="{124CF405-E028-4A7D-9B0C-29B8AA35B749}" srcOrd="0" destOrd="0" presId="urn:microsoft.com/office/officeart/2018/2/layout/IconLabelDescriptionList"/>
    <dgm:cxn modelId="{28E5DAFE-0069-4F31-9E37-07889ECBA510}" type="presOf" srcId="{1C800B0D-71E4-4675-AE5A-0DDF13655359}" destId="{05CFBFF2-E77B-4068-B956-091D373630AB}" srcOrd="0" destOrd="1" presId="urn:microsoft.com/office/officeart/2018/2/layout/IconLabelDescriptionList"/>
    <dgm:cxn modelId="{E14519CC-BFA0-4747-902B-88B53E80887D}" type="presParOf" srcId="{4582000D-5375-44A8-90E7-2E9D9D676381}" destId="{2B50D5CB-1D5D-42EF-B475-C71A785E41D0}" srcOrd="0" destOrd="0" presId="urn:microsoft.com/office/officeart/2018/2/layout/IconLabelDescriptionList"/>
    <dgm:cxn modelId="{5BF128A0-43C4-4409-B7FE-D4296F4E4866}" type="presParOf" srcId="{2B50D5CB-1D5D-42EF-B475-C71A785E41D0}" destId="{2BC1DF4D-C853-4B30-9A90-CA63457441B2}" srcOrd="0" destOrd="0" presId="urn:microsoft.com/office/officeart/2018/2/layout/IconLabelDescriptionList"/>
    <dgm:cxn modelId="{DA6A16BB-54DE-4021-BAFE-4E78E2E6995D}" type="presParOf" srcId="{2B50D5CB-1D5D-42EF-B475-C71A785E41D0}" destId="{E100CCE2-2071-4100-A9AA-A6526DF80279}" srcOrd="1" destOrd="0" presId="urn:microsoft.com/office/officeart/2018/2/layout/IconLabelDescriptionList"/>
    <dgm:cxn modelId="{AF154A22-B72E-4638-B932-5697E04E2ADA}" type="presParOf" srcId="{2B50D5CB-1D5D-42EF-B475-C71A785E41D0}" destId="{E6A576A0-B913-4665-A160-D358CA67DD0A}" srcOrd="2" destOrd="0" presId="urn:microsoft.com/office/officeart/2018/2/layout/IconLabelDescriptionList"/>
    <dgm:cxn modelId="{712AFBDA-61E4-451F-BF63-481649AF2E04}" type="presParOf" srcId="{2B50D5CB-1D5D-42EF-B475-C71A785E41D0}" destId="{2C4E481E-483A-4BAA-9A3B-5BCDBD184FD1}" srcOrd="3" destOrd="0" presId="urn:microsoft.com/office/officeart/2018/2/layout/IconLabelDescriptionList"/>
    <dgm:cxn modelId="{99AB90A1-7577-4361-BA93-D34A9447F8E7}" type="presParOf" srcId="{2B50D5CB-1D5D-42EF-B475-C71A785E41D0}" destId="{58971937-E135-471F-85E7-AB88945EB0D7}" srcOrd="4" destOrd="0" presId="urn:microsoft.com/office/officeart/2018/2/layout/IconLabelDescriptionList"/>
    <dgm:cxn modelId="{389F57AE-8CE1-435C-84BB-F6E57BDD7CFB}" type="presParOf" srcId="{4582000D-5375-44A8-90E7-2E9D9D676381}" destId="{36BCA20D-2570-4759-B57C-D328A36197AE}" srcOrd="1" destOrd="0" presId="urn:microsoft.com/office/officeart/2018/2/layout/IconLabelDescriptionList"/>
    <dgm:cxn modelId="{65A1AD66-8974-4032-A7F0-D107F7490D30}" type="presParOf" srcId="{4582000D-5375-44A8-90E7-2E9D9D676381}" destId="{C8C2F3AD-2D64-4196-ACB9-524724BECAF4}" srcOrd="2" destOrd="0" presId="urn:microsoft.com/office/officeart/2018/2/layout/IconLabelDescriptionList"/>
    <dgm:cxn modelId="{68956764-427B-48A0-A737-3712E5022A3A}" type="presParOf" srcId="{C8C2F3AD-2D64-4196-ACB9-524724BECAF4}" destId="{38D03547-E91B-4131-ABFE-546C63FD071D}" srcOrd="0" destOrd="0" presId="urn:microsoft.com/office/officeart/2018/2/layout/IconLabelDescriptionList"/>
    <dgm:cxn modelId="{791084B4-88C6-4B32-B564-44F4F14D68EE}" type="presParOf" srcId="{C8C2F3AD-2D64-4196-ACB9-524724BECAF4}" destId="{683E525E-2A17-426D-89F5-C0AAEC94EDD0}" srcOrd="1" destOrd="0" presId="urn:microsoft.com/office/officeart/2018/2/layout/IconLabelDescriptionList"/>
    <dgm:cxn modelId="{523D34ED-2629-4F39-B592-B62A796F2F54}" type="presParOf" srcId="{C8C2F3AD-2D64-4196-ACB9-524724BECAF4}" destId="{3D1E9921-ED2B-413D-AEC6-1FB7AF536C5B}" srcOrd="2" destOrd="0" presId="urn:microsoft.com/office/officeart/2018/2/layout/IconLabelDescriptionList"/>
    <dgm:cxn modelId="{2CB93368-1679-483F-8750-3262BB7825DC}" type="presParOf" srcId="{C8C2F3AD-2D64-4196-ACB9-524724BECAF4}" destId="{5EE62360-84F5-44A0-9A93-18E9BEB73DC9}" srcOrd="3" destOrd="0" presId="urn:microsoft.com/office/officeart/2018/2/layout/IconLabelDescriptionList"/>
    <dgm:cxn modelId="{2B5636AA-A100-4051-AFE9-8BE87FD3B3CE}" type="presParOf" srcId="{C8C2F3AD-2D64-4196-ACB9-524724BECAF4}" destId="{05CFBFF2-E77B-4068-B956-091D373630AB}" srcOrd="4" destOrd="0" presId="urn:microsoft.com/office/officeart/2018/2/layout/IconLabelDescriptionList"/>
    <dgm:cxn modelId="{1F4A5C12-FC37-4C6C-9BBB-A60727D4C3DF}" type="presParOf" srcId="{4582000D-5375-44A8-90E7-2E9D9D676381}" destId="{BF93387D-EDD7-4955-B539-1DD8682223F6}" srcOrd="3" destOrd="0" presId="urn:microsoft.com/office/officeart/2018/2/layout/IconLabelDescriptionList"/>
    <dgm:cxn modelId="{601A6C27-677B-4003-BAAD-C1EEA64E91A6}" type="presParOf" srcId="{4582000D-5375-44A8-90E7-2E9D9D676381}" destId="{45B79FE0-60FD-408B-BF74-FCD623E256C4}" srcOrd="4" destOrd="0" presId="urn:microsoft.com/office/officeart/2018/2/layout/IconLabelDescriptionList"/>
    <dgm:cxn modelId="{D5D16ABA-A90F-48B5-857C-347C68CFF69D}" type="presParOf" srcId="{45B79FE0-60FD-408B-BF74-FCD623E256C4}" destId="{2F1C44E0-8649-446F-968F-066773E75766}" srcOrd="0" destOrd="0" presId="urn:microsoft.com/office/officeart/2018/2/layout/IconLabelDescriptionList"/>
    <dgm:cxn modelId="{C0685759-2308-4B17-8B50-E735F2B9C964}" type="presParOf" srcId="{45B79FE0-60FD-408B-BF74-FCD623E256C4}" destId="{C6F2A585-2431-4686-B1FF-645EA467EA5D}" srcOrd="1" destOrd="0" presId="urn:microsoft.com/office/officeart/2018/2/layout/IconLabelDescriptionList"/>
    <dgm:cxn modelId="{42FCE2F5-9303-4E81-845B-B52AE7DB829A}" type="presParOf" srcId="{45B79FE0-60FD-408B-BF74-FCD623E256C4}" destId="{3FA08821-DD2E-4DEA-96C0-E1FCEB461A26}" srcOrd="2" destOrd="0" presId="urn:microsoft.com/office/officeart/2018/2/layout/IconLabelDescriptionList"/>
    <dgm:cxn modelId="{4600FB55-D061-4303-8A04-84285FF61026}" type="presParOf" srcId="{45B79FE0-60FD-408B-BF74-FCD623E256C4}" destId="{68CAD85D-401B-4EE3-BD99-03B000BF5B83}" srcOrd="3" destOrd="0" presId="urn:microsoft.com/office/officeart/2018/2/layout/IconLabelDescriptionList"/>
    <dgm:cxn modelId="{BB62C5C0-3E0A-4C7A-9B0A-2FB6A8F53D40}" type="presParOf" srcId="{45B79FE0-60FD-408B-BF74-FCD623E256C4}" destId="{124CF405-E028-4A7D-9B0C-29B8AA35B749}"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949A49-15D4-4C90-A594-3284A7EFE9A0}"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A00BAC0D-1152-4508-9E58-1B8C24A47AC0}">
      <dgm:prSet/>
      <dgm:spPr/>
      <dgm:t>
        <a:bodyPr/>
        <a:lstStyle/>
        <a:p>
          <a:pPr algn="l"/>
          <a:r>
            <a:rPr lang="en-US" dirty="0"/>
            <a:t>Lockbox address change in June 2025</a:t>
          </a:r>
        </a:p>
      </dgm:t>
    </dgm:pt>
    <dgm:pt modelId="{78F2362E-D654-4D3F-91ED-3EC3E778DC75}" type="parTrans" cxnId="{CD870A75-0642-4632-9CCF-BB9077E8F786}">
      <dgm:prSet/>
      <dgm:spPr/>
      <dgm:t>
        <a:bodyPr/>
        <a:lstStyle/>
        <a:p>
          <a:endParaRPr lang="en-US"/>
        </a:p>
      </dgm:t>
    </dgm:pt>
    <dgm:pt modelId="{7E3AE051-98D6-4EFD-8CAD-740DA4F5B4E0}" type="sibTrans" cxnId="{CD870A75-0642-4632-9CCF-BB9077E8F786}">
      <dgm:prSet/>
      <dgm:spPr/>
      <dgm:t>
        <a:bodyPr/>
        <a:lstStyle/>
        <a:p>
          <a:endParaRPr lang="en-US"/>
        </a:p>
      </dgm:t>
    </dgm:pt>
    <dgm:pt modelId="{1427CECA-9B64-4DE0-BB60-65EEB8B1AE09}" type="pres">
      <dgm:prSet presAssocID="{5F949A49-15D4-4C90-A594-3284A7EFE9A0}" presName="Name0" presStyleCnt="0">
        <dgm:presLayoutVars>
          <dgm:dir/>
          <dgm:animLvl val="lvl"/>
          <dgm:resizeHandles val="exact"/>
        </dgm:presLayoutVars>
      </dgm:prSet>
      <dgm:spPr/>
    </dgm:pt>
    <dgm:pt modelId="{EFDF2AD3-9E86-4BCD-BE18-BEEA503851BC}" type="pres">
      <dgm:prSet presAssocID="{A00BAC0D-1152-4508-9E58-1B8C24A47AC0}" presName="composite" presStyleCnt="0"/>
      <dgm:spPr/>
    </dgm:pt>
    <dgm:pt modelId="{83891EED-E576-4E2C-AE32-4DC9971CD20F}" type="pres">
      <dgm:prSet presAssocID="{A00BAC0D-1152-4508-9E58-1B8C24A47AC0}" presName="parTx" presStyleLbl="alignNode1" presStyleIdx="0" presStyleCnt="1">
        <dgm:presLayoutVars>
          <dgm:chMax val="0"/>
          <dgm:chPref val="0"/>
          <dgm:bulletEnabled val="1"/>
        </dgm:presLayoutVars>
      </dgm:prSet>
      <dgm:spPr/>
    </dgm:pt>
    <dgm:pt modelId="{27CAC326-A4DA-4938-A0A5-A20A8FB9FE67}" type="pres">
      <dgm:prSet presAssocID="{A00BAC0D-1152-4508-9E58-1B8C24A47AC0}" presName="desTx" presStyleLbl="alignAccFollowNode1" presStyleIdx="0" presStyleCnt="1">
        <dgm:presLayoutVars>
          <dgm:bulletEnabled val="1"/>
        </dgm:presLayoutVars>
      </dgm:prSet>
      <dgm:spPr/>
    </dgm:pt>
  </dgm:ptLst>
  <dgm:cxnLst>
    <dgm:cxn modelId="{A4835440-8956-48C8-8262-003358B4A8B6}" type="presOf" srcId="{A00BAC0D-1152-4508-9E58-1B8C24A47AC0}" destId="{83891EED-E576-4E2C-AE32-4DC9971CD20F}" srcOrd="0" destOrd="0" presId="urn:microsoft.com/office/officeart/2005/8/layout/hList1"/>
    <dgm:cxn modelId="{CD870A75-0642-4632-9CCF-BB9077E8F786}" srcId="{5F949A49-15D4-4C90-A594-3284A7EFE9A0}" destId="{A00BAC0D-1152-4508-9E58-1B8C24A47AC0}" srcOrd="0" destOrd="0" parTransId="{78F2362E-D654-4D3F-91ED-3EC3E778DC75}" sibTransId="{7E3AE051-98D6-4EFD-8CAD-740DA4F5B4E0}"/>
    <dgm:cxn modelId="{93E4B2C7-4E24-4B47-8235-01E59CE10726}" type="presOf" srcId="{5F949A49-15D4-4C90-A594-3284A7EFE9A0}" destId="{1427CECA-9B64-4DE0-BB60-65EEB8B1AE09}" srcOrd="0" destOrd="0" presId="urn:microsoft.com/office/officeart/2005/8/layout/hList1"/>
    <dgm:cxn modelId="{78F45BAA-D31F-4956-BA89-3799BE39DB7B}" type="presParOf" srcId="{1427CECA-9B64-4DE0-BB60-65EEB8B1AE09}" destId="{EFDF2AD3-9E86-4BCD-BE18-BEEA503851BC}" srcOrd="0" destOrd="0" presId="urn:microsoft.com/office/officeart/2005/8/layout/hList1"/>
    <dgm:cxn modelId="{832C64BD-D8A8-4F2A-B900-7422B577DE6F}" type="presParOf" srcId="{EFDF2AD3-9E86-4BCD-BE18-BEEA503851BC}" destId="{83891EED-E576-4E2C-AE32-4DC9971CD20F}" srcOrd="0" destOrd="0" presId="urn:microsoft.com/office/officeart/2005/8/layout/hList1"/>
    <dgm:cxn modelId="{6081ECC8-09F7-453B-A5CC-400737026832}" type="presParOf" srcId="{EFDF2AD3-9E86-4BCD-BE18-BEEA503851BC}" destId="{27CAC326-A4DA-4938-A0A5-A20A8FB9FE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80739-A8BD-4E08-A963-E73668F03BBB}">
      <dsp:nvSpPr>
        <dsp:cNvPr id="0" name=""/>
        <dsp:cNvSpPr/>
      </dsp:nvSpPr>
      <dsp:spPr>
        <a:xfrm>
          <a:off x="0" y="304128"/>
          <a:ext cx="4435656" cy="25200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E9E5C9-92F6-4D90-ADCF-63908638F2EF}">
      <dsp:nvSpPr>
        <dsp:cNvPr id="0" name=""/>
        <dsp:cNvSpPr/>
      </dsp:nvSpPr>
      <dsp:spPr>
        <a:xfrm>
          <a:off x="221782" y="156528"/>
          <a:ext cx="3104959" cy="295200"/>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Century Schoolbook" panose="02040604050505020304" pitchFamily="18" charset="0"/>
            </a:rPr>
            <a:t>Introduction</a:t>
          </a:r>
        </a:p>
      </dsp:txBody>
      <dsp:txXfrm>
        <a:off x="236192" y="170938"/>
        <a:ext cx="3076139" cy="266380"/>
      </dsp:txXfrm>
    </dsp:sp>
    <dsp:sp modelId="{8CF3FF4E-8F51-4B90-9B22-38DB41E32E84}">
      <dsp:nvSpPr>
        <dsp:cNvPr id="0" name=""/>
        <dsp:cNvSpPr/>
      </dsp:nvSpPr>
      <dsp:spPr>
        <a:xfrm>
          <a:off x="0" y="757728"/>
          <a:ext cx="4435656" cy="25200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74343C-FD7B-4DE7-8329-7B742CA3D413}">
      <dsp:nvSpPr>
        <dsp:cNvPr id="0" name=""/>
        <dsp:cNvSpPr/>
      </dsp:nvSpPr>
      <dsp:spPr>
        <a:xfrm>
          <a:off x="240847" y="665711"/>
          <a:ext cx="3104959" cy="295200"/>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Century Schoolbook" panose="02040604050505020304" pitchFamily="18" charset="0"/>
            </a:rPr>
            <a:t>Incoming Payment Methods</a:t>
          </a:r>
        </a:p>
      </dsp:txBody>
      <dsp:txXfrm>
        <a:off x="255257" y="680121"/>
        <a:ext cx="3076139" cy="266380"/>
      </dsp:txXfrm>
    </dsp:sp>
    <dsp:sp modelId="{C94B6183-BDA0-46FB-B20B-F93109C56E85}">
      <dsp:nvSpPr>
        <dsp:cNvPr id="0" name=""/>
        <dsp:cNvSpPr/>
      </dsp:nvSpPr>
      <dsp:spPr>
        <a:xfrm>
          <a:off x="0" y="1211328"/>
          <a:ext cx="4435656" cy="25200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0DB8E6-A68D-4A96-A9DD-5281BE93213F}">
      <dsp:nvSpPr>
        <dsp:cNvPr id="0" name=""/>
        <dsp:cNvSpPr/>
      </dsp:nvSpPr>
      <dsp:spPr>
        <a:xfrm>
          <a:off x="240847" y="1044879"/>
          <a:ext cx="3104959" cy="295200"/>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Century Schoolbook" panose="02040604050505020304" pitchFamily="18" charset="0"/>
            </a:rPr>
            <a:t>Cash Flow and Payment Count</a:t>
          </a:r>
        </a:p>
      </dsp:txBody>
      <dsp:txXfrm>
        <a:off x="255257" y="1059289"/>
        <a:ext cx="3076139" cy="266380"/>
      </dsp:txXfrm>
    </dsp:sp>
    <dsp:sp modelId="{BDE5AD5C-A8D7-4BDC-B727-8B0C442CC368}">
      <dsp:nvSpPr>
        <dsp:cNvPr id="0" name=""/>
        <dsp:cNvSpPr/>
      </dsp:nvSpPr>
      <dsp:spPr>
        <a:xfrm>
          <a:off x="0" y="1664928"/>
          <a:ext cx="4435656" cy="25200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F17B54C-AC1D-4571-B165-07FA94F513B1}">
      <dsp:nvSpPr>
        <dsp:cNvPr id="0" name=""/>
        <dsp:cNvSpPr/>
      </dsp:nvSpPr>
      <dsp:spPr>
        <a:xfrm>
          <a:off x="221782" y="1517328"/>
          <a:ext cx="3104959" cy="295200"/>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Century Schoolbook" panose="02040604050505020304" pitchFamily="18" charset="0"/>
            </a:rPr>
            <a:t>Clinical Trial/Dept. Invoiced</a:t>
          </a:r>
        </a:p>
      </dsp:txBody>
      <dsp:txXfrm>
        <a:off x="236192" y="1531738"/>
        <a:ext cx="3076139" cy="266380"/>
      </dsp:txXfrm>
    </dsp:sp>
    <dsp:sp modelId="{48B79B1A-01D1-44EA-A3B8-2D4B4BCDE6DA}">
      <dsp:nvSpPr>
        <dsp:cNvPr id="0" name=""/>
        <dsp:cNvSpPr/>
      </dsp:nvSpPr>
      <dsp:spPr>
        <a:xfrm>
          <a:off x="0" y="2145530"/>
          <a:ext cx="4435656" cy="25200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34E81E5-D418-42F2-821B-CDAC3E3D757F}">
      <dsp:nvSpPr>
        <dsp:cNvPr id="0" name=""/>
        <dsp:cNvSpPr/>
      </dsp:nvSpPr>
      <dsp:spPr>
        <a:xfrm>
          <a:off x="221782" y="1970928"/>
          <a:ext cx="3104959" cy="295200"/>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Century Schoolbook" panose="02040604050505020304" pitchFamily="18" charset="0"/>
            </a:rPr>
            <a:t>Tools to Research Payments Received</a:t>
          </a:r>
        </a:p>
      </dsp:txBody>
      <dsp:txXfrm>
        <a:off x="236192" y="1985338"/>
        <a:ext cx="3076139" cy="266380"/>
      </dsp:txXfrm>
    </dsp:sp>
    <dsp:sp modelId="{EF0E45BD-798C-480E-9CFF-35F2A16B7BBA}">
      <dsp:nvSpPr>
        <dsp:cNvPr id="0" name=""/>
        <dsp:cNvSpPr/>
      </dsp:nvSpPr>
      <dsp:spPr>
        <a:xfrm>
          <a:off x="0" y="2572128"/>
          <a:ext cx="4435656" cy="25200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38A63E-752B-40C1-8CF4-D6A6E83FFFAB}">
      <dsp:nvSpPr>
        <dsp:cNvPr id="0" name=""/>
        <dsp:cNvSpPr/>
      </dsp:nvSpPr>
      <dsp:spPr>
        <a:xfrm>
          <a:off x="221782" y="2424528"/>
          <a:ext cx="3104959" cy="295200"/>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Century Schoolbook" panose="02040604050505020304" pitchFamily="18" charset="0"/>
            </a:rPr>
            <a:t>On Account Payments</a:t>
          </a:r>
        </a:p>
      </dsp:txBody>
      <dsp:txXfrm>
        <a:off x="236192" y="2438938"/>
        <a:ext cx="3076139" cy="266380"/>
      </dsp:txXfrm>
    </dsp:sp>
    <dsp:sp modelId="{3D6D0526-D681-4838-8526-E2C4D1C8F155}">
      <dsp:nvSpPr>
        <dsp:cNvPr id="0" name=""/>
        <dsp:cNvSpPr/>
      </dsp:nvSpPr>
      <dsp:spPr>
        <a:xfrm>
          <a:off x="0" y="3025728"/>
          <a:ext cx="4435656" cy="25200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9F2D64-96C9-45F0-835C-E9CBBDBE6C4A}">
      <dsp:nvSpPr>
        <dsp:cNvPr id="0" name=""/>
        <dsp:cNvSpPr/>
      </dsp:nvSpPr>
      <dsp:spPr>
        <a:xfrm>
          <a:off x="221782" y="2878128"/>
          <a:ext cx="3104959" cy="295200"/>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Century Schoolbook" panose="02040604050505020304" pitchFamily="18" charset="0"/>
            </a:rPr>
            <a:t>Challenges</a:t>
          </a:r>
        </a:p>
      </dsp:txBody>
      <dsp:txXfrm>
        <a:off x="236192" y="2892538"/>
        <a:ext cx="3076139" cy="266380"/>
      </dsp:txXfrm>
    </dsp:sp>
    <dsp:sp modelId="{5175CB89-FD4A-44E7-AB23-5198939DBA12}">
      <dsp:nvSpPr>
        <dsp:cNvPr id="0" name=""/>
        <dsp:cNvSpPr/>
      </dsp:nvSpPr>
      <dsp:spPr>
        <a:xfrm>
          <a:off x="0" y="3479328"/>
          <a:ext cx="4435656" cy="25200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931BE21-776A-4E27-9FF5-7E3EB883A5EE}">
      <dsp:nvSpPr>
        <dsp:cNvPr id="0" name=""/>
        <dsp:cNvSpPr/>
      </dsp:nvSpPr>
      <dsp:spPr>
        <a:xfrm>
          <a:off x="221782" y="3331728"/>
          <a:ext cx="3104959" cy="295200"/>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Century Schoolbook" panose="02040604050505020304" pitchFamily="18" charset="0"/>
            </a:rPr>
            <a:t>Update</a:t>
          </a:r>
        </a:p>
      </dsp:txBody>
      <dsp:txXfrm>
        <a:off x="236192" y="3346138"/>
        <a:ext cx="3076139" cy="266380"/>
      </dsp:txXfrm>
    </dsp:sp>
    <dsp:sp modelId="{60B30A73-2F39-444A-B72D-0DB47972AA51}">
      <dsp:nvSpPr>
        <dsp:cNvPr id="0" name=""/>
        <dsp:cNvSpPr/>
      </dsp:nvSpPr>
      <dsp:spPr>
        <a:xfrm>
          <a:off x="0" y="3932928"/>
          <a:ext cx="4435656" cy="25200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3174DA8-835A-4B9D-87C5-229CE601AECC}">
      <dsp:nvSpPr>
        <dsp:cNvPr id="0" name=""/>
        <dsp:cNvSpPr/>
      </dsp:nvSpPr>
      <dsp:spPr>
        <a:xfrm>
          <a:off x="260086" y="3782984"/>
          <a:ext cx="3104959" cy="295200"/>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Century Schoolbook" panose="02040604050505020304" pitchFamily="18" charset="0"/>
            </a:rPr>
            <a:t>Contact information</a:t>
          </a:r>
        </a:p>
      </dsp:txBody>
      <dsp:txXfrm>
        <a:off x="274496" y="3797394"/>
        <a:ext cx="3076139" cy="266380"/>
      </dsp:txXfrm>
    </dsp:sp>
    <dsp:sp modelId="{FAFC0796-ED7D-4266-9AFE-F1254ACBDCD7}">
      <dsp:nvSpPr>
        <dsp:cNvPr id="0" name=""/>
        <dsp:cNvSpPr/>
      </dsp:nvSpPr>
      <dsp:spPr>
        <a:xfrm>
          <a:off x="0" y="4386528"/>
          <a:ext cx="4435656" cy="25200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A56F6D-142C-4DBB-9B44-EB51FC00A61F}">
      <dsp:nvSpPr>
        <dsp:cNvPr id="0" name=""/>
        <dsp:cNvSpPr/>
      </dsp:nvSpPr>
      <dsp:spPr>
        <a:xfrm>
          <a:off x="221782" y="4238928"/>
          <a:ext cx="3104959" cy="295200"/>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Century Schoolbook" panose="02040604050505020304" pitchFamily="18" charset="0"/>
            </a:rPr>
            <a:t>Questions </a:t>
          </a:r>
        </a:p>
      </dsp:txBody>
      <dsp:txXfrm>
        <a:off x="236192" y="4253338"/>
        <a:ext cx="3076139" cy="266380"/>
      </dsp:txXfrm>
    </dsp:sp>
    <dsp:sp modelId="{F0D31E09-D5A2-4A30-B70E-1B22537CC21F}">
      <dsp:nvSpPr>
        <dsp:cNvPr id="0" name=""/>
        <dsp:cNvSpPr/>
      </dsp:nvSpPr>
      <dsp:spPr>
        <a:xfrm>
          <a:off x="0" y="4840128"/>
          <a:ext cx="4435656" cy="25200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C7D70B-8F6A-4209-BA8B-E5C291250564}">
      <dsp:nvSpPr>
        <dsp:cNvPr id="0" name=""/>
        <dsp:cNvSpPr/>
      </dsp:nvSpPr>
      <dsp:spPr>
        <a:xfrm>
          <a:off x="221782" y="4692528"/>
          <a:ext cx="3104959" cy="295200"/>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7360" tIns="0" rIns="117360"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Century Schoolbook" panose="02040604050505020304" pitchFamily="18" charset="0"/>
            </a:rPr>
            <a:t>Post Award</a:t>
          </a:r>
        </a:p>
      </dsp:txBody>
      <dsp:txXfrm>
        <a:off x="236192" y="4706938"/>
        <a:ext cx="3076139"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0C0D6-4BE3-4780-BB2F-1649B2556E33}">
      <dsp:nvSpPr>
        <dsp:cNvPr id="0" name=""/>
        <dsp:cNvSpPr/>
      </dsp:nvSpPr>
      <dsp:spPr>
        <a:xfrm>
          <a:off x="0" y="0"/>
          <a:ext cx="6447501"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EDF619E-1314-4160-8317-8483E79D4714}">
      <dsp:nvSpPr>
        <dsp:cNvPr id="0" name=""/>
        <dsp:cNvSpPr/>
      </dsp:nvSpPr>
      <dsp:spPr>
        <a:xfrm>
          <a:off x="0" y="0"/>
          <a:ext cx="1289500" cy="3880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Century Schoolbook" panose="02040604050505020304" pitchFamily="18" charset="0"/>
            </a:rPr>
            <a:t>There are four methods by which OGC receives payments:</a:t>
          </a:r>
        </a:p>
      </dsp:txBody>
      <dsp:txXfrm>
        <a:off x="0" y="0"/>
        <a:ext cx="1289500" cy="3880773"/>
      </dsp:txXfrm>
    </dsp:sp>
    <dsp:sp modelId="{8F78975E-C8D1-4D5B-AD2D-C94425E7FD7B}">
      <dsp:nvSpPr>
        <dsp:cNvPr id="0" name=""/>
        <dsp:cNvSpPr/>
      </dsp:nvSpPr>
      <dsp:spPr>
        <a:xfrm>
          <a:off x="1386212" y="45619"/>
          <a:ext cx="5061288" cy="912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entury Schoolbook" panose="02040604050505020304" pitchFamily="18" charset="0"/>
            </a:rPr>
            <a:t>Lockbox</a:t>
          </a:r>
          <a:r>
            <a:rPr lang="en-US" sz="1600" kern="1200" dirty="0">
              <a:latin typeface="Century Schoolbook" panose="02040604050505020304" pitchFamily="18" charset="0"/>
            </a:rPr>
            <a:t>: checks sent to Wells Fargo; Wells Fargo deposits the checks into OGC bank account and retains a copy of the checks and associated backup</a:t>
          </a:r>
        </a:p>
      </dsp:txBody>
      <dsp:txXfrm>
        <a:off x="1386212" y="45619"/>
        <a:ext cx="5061288" cy="912398"/>
      </dsp:txXfrm>
    </dsp:sp>
    <dsp:sp modelId="{3B2EC595-6B17-4308-A28D-F2C08CACEAA1}">
      <dsp:nvSpPr>
        <dsp:cNvPr id="0" name=""/>
        <dsp:cNvSpPr/>
      </dsp:nvSpPr>
      <dsp:spPr>
        <a:xfrm>
          <a:off x="1289500" y="958018"/>
          <a:ext cx="5158000"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E7E50B62-9020-415A-8B60-3A2196C52CB0}">
      <dsp:nvSpPr>
        <dsp:cNvPr id="0" name=""/>
        <dsp:cNvSpPr/>
      </dsp:nvSpPr>
      <dsp:spPr>
        <a:xfrm>
          <a:off x="1386212" y="1003638"/>
          <a:ext cx="5061288" cy="912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entury Schoolbook" panose="02040604050505020304" pitchFamily="18" charset="0"/>
            </a:rPr>
            <a:t>Electronic: EFT</a:t>
          </a:r>
          <a:r>
            <a:rPr lang="en-US" sz="1600" kern="1200" dirty="0">
              <a:latin typeface="Century Schoolbook" panose="02040604050505020304" pitchFamily="18" charset="0"/>
            </a:rPr>
            <a:t> (Electronic Fund Transfer), ACH (Automated Clearing House) or </a:t>
          </a:r>
          <a:r>
            <a:rPr lang="en-US" sz="1600" b="1" kern="1200" dirty="0">
              <a:latin typeface="Century Schoolbook" panose="02040604050505020304" pitchFamily="18" charset="0"/>
            </a:rPr>
            <a:t>Wire</a:t>
          </a:r>
          <a:r>
            <a:rPr lang="en-US" sz="1600" kern="1200" dirty="0">
              <a:latin typeface="Century Schoolbook" panose="02040604050505020304" pitchFamily="18" charset="0"/>
            </a:rPr>
            <a:t> </a:t>
          </a:r>
          <a:r>
            <a:rPr lang="en-US" sz="1600" b="1" kern="1200" dirty="0">
              <a:latin typeface="Century Schoolbook" panose="02040604050505020304" pitchFamily="18" charset="0"/>
            </a:rPr>
            <a:t>Transfer</a:t>
          </a:r>
          <a:endParaRPr lang="en-US" sz="1600" kern="1200" dirty="0">
            <a:latin typeface="Century Schoolbook" panose="02040604050505020304" pitchFamily="18" charset="0"/>
          </a:endParaRPr>
        </a:p>
      </dsp:txBody>
      <dsp:txXfrm>
        <a:off x="1386212" y="1003638"/>
        <a:ext cx="5061288" cy="912398"/>
      </dsp:txXfrm>
    </dsp:sp>
    <dsp:sp modelId="{3D5871A3-953A-4E1D-8457-7CC32A935E2D}">
      <dsp:nvSpPr>
        <dsp:cNvPr id="0" name=""/>
        <dsp:cNvSpPr/>
      </dsp:nvSpPr>
      <dsp:spPr>
        <a:xfrm>
          <a:off x="1289500" y="1916036"/>
          <a:ext cx="5158000"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5018693-245D-4F7A-81B7-B264934056CA}">
      <dsp:nvSpPr>
        <dsp:cNvPr id="0" name=""/>
        <dsp:cNvSpPr/>
      </dsp:nvSpPr>
      <dsp:spPr>
        <a:xfrm>
          <a:off x="1386212" y="1961656"/>
          <a:ext cx="5061288" cy="912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entury Schoolbook" panose="02040604050505020304" pitchFamily="18" charset="0"/>
            </a:rPr>
            <a:t>Paper</a:t>
          </a:r>
          <a:r>
            <a:rPr lang="en-US" sz="1600" kern="1200" dirty="0"/>
            <a:t> “live” </a:t>
          </a:r>
          <a:r>
            <a:rPr lang="en-US" sz="1600" b="1" kern="1200" dirty="0"/>
            <a:t>checks</a:t>
          </a:r>
          <a:endParaRPr lang="en-US" sz="1600" kern="1200" dirty="0"/>
        </a:p>
      </dsp:txBody>
      <dsp:txXfrm>
        <a:off x="1386212" y="1961656"/>
        <a:ext cx="5061288" cy="912398"/>
      </dsp:txXfrm>
    </dsp:sp>
    <dsp:sp modelId="{E6F36091-0A32-479B-9FB6-2BC714437289}">
      <dsp:nvSpPr>
        <dsp:cNvPr id="0" name=""/>
        <dsp:cNvSpPr/>
      </dsp:nvSpPr>
      <dsp:spPr>
        <a:xfrm>
          <a:off x="1289500" y="2874055"/>
          <a:ext cx="5158000"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0FD8006-A6F1-45AF-A64F-203DAFFD6AE8}">
      <dsp:nvSpPr>
        <dsp:cNvPr id="0" name=""/>
        <dsp:cNvSpPr/>
      </dsp:nvSpPr>
      <dsp:spPr>
        <a:xfrm>
          <a:off x="1386212" y="2919675"/>
          <a:ext cx="5061288" cy="912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Century Schoolbook" panose="02040604050505020304" pitchFamily="18" charset="0"/>
            </a:rPr>
            <a:t>Journal Entry: </a:t>
          </a:r>
          <a:r>
            <a:rPr lang="en-US" sz="1600" b="0" kern="1200" dirty="0">
              <a:latin typeface="Century Schoolbook" panose="02040604050505020304" pitchFamily="18" charset="0"/>
            </a:rPr>
            <a:t>payments received by campus partners, i.e., Central Departments, and other campuses.</a:t>
          </a:r>
        </a:p>
      </dsp:txBody>
      <dsp:txXfrm>
        <a:off x="1386212" y="2919675"/>
        <a:ext cx="5061288" cy="912398"/>
      </dsp:txXfrm>
    </dsp:sp>
    <dsp:sp modelId="{A8996039-C266-42E9-ACAD-72A15B729661}">
      <dsp:nvSpPr>
        <dsp:cNvPr id="0" name=""/>
        <dsp:cNvSpPr/>
      </dsp:nvSpPr>
      <dsp:spPr>
        <a:xfrm>
          <a:off x="1289500" y="3832073"/>
          <a:ext cx="5158000"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84CB2-71B1-40C1-81EA-2B0C9501714D}">
      <dsp:nvSpPr>
        <dsp:cNvPr id="0" name=""/>
        <dsp:cNvSpPr/>
      </dsp:nvSpPr>
      <dsp:spPr>
        <a:xfrm>
          <a:off x="0" y="3696"/>
          <a:ext cx="7213600" cy="743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B60DC-4972-499F-BACA-0BEF6DE6F958}">
      <dsp:nvSpPr>
        <dsp:cNvPr id="0" name=""/>
        <dsp:cNvSpPr/>
      </dsp:nvSpPr>
      <dsp:spPr>
        <a:xfrm>
          <a:off x="225054" y="171092"/>
          <a:ext cx="409590" cy="4091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D3C0C0-5877-48C7-B766-E49C3EC405C4}">
      <dsp:nvSpPr>
        <dsp:cNvPr id="0" name=""/>
        <dsp:cNvSpPr/>
      </dsp:nvSpPr>
      <dsp:spPr>
        <a:xfrm>
          <a:off x="859699" y="3696"/>
          <a:ext cx="6289462" cy="86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41" tIns="91041" rIns="91041" bIns="91041"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Schoolbook" panose="02040604050505020304" pitchFamily="18" charset="0"/>
            </a:rPr>
            <a:t>Refresher from OGC Billing Team Talk September 2024</a:t>
          </a:r>
        </a:p>
      </dsp:txBody>
      <dsp:txXfrm>
        <a:off x="859699" y="3696"/>
        <a:ext cx="6289462" cy="860229"/>
      </dsp:txXfrm>
    </dsp:sp>
    <dsp:sp modelId="{4429F03F-20F2-4542-A7F5-25732665E433}">
      <dsp:nvSpPr>
        <dsp:cNvPr id="0" name=""/>
        <dsp:cNvSpPr/>
      </dsp:nvSpPr>
      <dsp:spPr>
        <a:xfrm>
          <a:off x="0" y="1078982"/>
          <a:ext cx="7213600" cy="743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982FFE-4B2C-431F-9965-B4E58501B0CC}">
      <dsp:nvSpPr>
        <dsp:cNvPr id="0" name=""/>
        <dsp:cNvSpPr/>
      </dsp:nvSpPr>
      <dsp:spPr>
        <a:xfrm>
          <a:off x="225054" y="1246378"/>
          <a:ext cx="409590" cy="4091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509AC3-0B6A-4F72-B558-D46F20CAC787}">
      <dsp:nvSpPr>
        <dsp:cNvPr id="0" name=""/>
        <dsp:cNvSpPr/>
      </dsp:nvSpPr>
      <dsp:spPr>
        <a:xfrm>
          <a:off x="859699" y="1078982"/>
          <a:ext cx="3246120" cy="86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41" tIns="91041" rIns="91041" bIns="91041"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Schoolbook" panose="02040604050505020304" pitchFamily="18" charset="0"/>
            </a:rPr>
            <a:t>Office of Grants and Contracts maintains billing for all sponsored awards except non-federal/private clinical trials</a:t>
          </a:r>
        </a:p>
      </dsp:txBody>
      <dsp:txXfrm>
        <a:off x="859699" y="1078982"/>
        <a:ext cx="3246120" cy="860229"/>
      </dsp:txXfrm>
    </dsp:sp>
    <dsp:sp modelId="{DFBFC059-C6FA-4B6E-AB44-07AFD46A79C5}">
      <dsp:nvSpPr>
        <dsp:cNvPr id="0" name=""/>
        <dsp:cNvSpPr/>
      </dsp:nvSpPr>
      <dsp:spPr>
        <a:xfrm>
          <a:off x="4105819" y="1078982"/>
          <a:ext cx="3043342" cy="743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38" tIns="78738" rIns="78738" bIns="78738" numCol="1" spcCol="1270" anchor="ctr" anchorCtr="0">
          <a:noAutofit/>
        </a:bodyPr>
        <a:lstStyle/>
        <a:p>
          <a:pPr marL="0" lvl="0" indent="0" algn="l" defTabSz="488950">
            <a:lnSpc>
              <a:spcPct val="90000"/>
            </a:lnSpc>
            <a:spcBef>
              <a:spcPct val="0"/>
            </a:spcBef>
            <a:spcAft>
              <a:spcPct val="35000"/>
            </a:spcAft>
            <a:buNone/>
          </a:pPr>
          <a:r>
            <a:rPr lang="en-US" sz="1100" b="0" i="0" kern="1200" baseline="0" dirty="0">
              <a:latin typeface="Century Schoolbook" panose="02040604050505020304" pitchFamily="18" charset="0"/>
            </a:rPr>
            <a:t>For department-billed non-federal clinical trials, copy </a:t>
          </a:r>
          <a:r>
            <a:rPr lang="en-US" sz="1100" b="1" i="0" kern="1200" baseline="0" dirty="0">
              <a:solidFill>
                <a:srgbClr val="00B050"/>
              </a:solidFill>
              <a:latin typeface="Century Schoolbook" panose="02040604050505020304" pitchFamily="18" charset="0"/>
              <a:hlinkClick xmlns:r="http://schemas.openxmlformats.org/officeDocument/2006/relationships" r:id="rId5">
                <a:extLst>
                  <a:ext uri="{A12FA001-AC4F-418D-AE19-62706E023703}">
                    <ahyp:hlinkClr xmlns:ahyp="http://schemas.microsoft.com/office/drawing/2018/hyperlinkcolor" val="tx"/>
                  </a:ext>
                </a:extLst>
              </a:hlinkClick>
            </a:rPr>
            <a:t>OGC.4Payments@ucdenver.edu</a:t>
          </a:r>
          <a:r>
            <a:rPr lang="en-US" sz="1100" b="1" i="0" kern="1200" baseline="0" dirty="0">
              <a:solidFill>
                <a:srgbClr val="00B050"/>
              </a:solidFill>
              <a:latin typeface="Century Schoolbook" panose="02040604050505020304" pitchFamily="18" charset="0"/>
            </a:rPr>
            <a:t> </a:t>
          </a:r>
          <a:r>
            <a:rPr lang="en-US" sz="1100" b="0" i="0" kern="1200" baseline="0" dirty="0">
              <a:latin typeface="Century Schoolbook" panose="02040604050505020304" pitchFamily="18" charset="0"/>
            </a:rPr>
            <a:t>on the submission.</a:t>
          </a:r>
          <a:endParaRPr lang="en-US" sz="1100" kern="1200" dirty="0">
            <a:latin typeface="Century Schoolbook" panose="02040604050505020304" pitchFamily="18" charset="0"/>
          </a:endParaRPr>
        </a:p>
      </dsp:txBody>
      <dsp:txXfrm>
        <a:off x="4105819" y="1078982"/>
        <a:ext cx="3043342" cy="743982"/>
      </dsp:txXfrm>
    </dsp:sp>
    <dsp:sp modelId="{8FE1EAA8-9A27-4154-9819-5BE6ACE3AE05}">
      <dsp:nvSpPr>
        <dsp:cNvPr id="0" name=""/>
        <dsp:cNvSpPr/>
      </dsp:nvSpPr>
      <dsp:spPr>
        <a:xfrm>
          <a:off x="0" y="2154269"/>
          <a:ext cx="7213600" cy="743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2E8F05-59CD-4D22-947E-7E4E5238B0E0}">
      <dsp:nvSpPr>
        <dsp:cNvPr id="0" name=""/>
        <dsp:cNvSpPr/>
      </dsp:nvSpPr>
      <dsp:spPr>
        <a:xfrm>
          <a:off x="225054" y="2321665"/>
          <a:ext cx="409590" cy="40919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56BCD9-A10D-4B77-8253-CEF67FF27EC7}">
      <dsp:nvSpPr>
        <dsp:cNvPr id="0" name=""/>
        <dsp:cNvSpPr/>
      </dsp:nvSpPr>
      <dsp:spPr>
        <a:xfrm>
          <a:off x="859699" y="2154269"/>
          <a:ext cx="6289462" cy="86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41" tIns="91041" rIns="91041" bIns="91041"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Schoolbook" panose="02040604050505020304" pitchFamily="18" charset="0"/>
            </a:rPr>
            <a:t>For department-billed projects, the OGC AR Team will create an invoice in PeopleSoft 9.2 when payment is received.</a:t>
          </a:r>
        </a:p>
      </dsp:txBody>
      <dsp:txXfrm>
        <a:off x="859699" y="2154269"/>
        <a:ext cx="6289462" cy="860229"/>
      </dsp:txXfrm>
    </dsp:sp>
    <dsp:sp modelId="{BFF50CE0-5146-461F-A75C-A7FBF1DFC29F}">
      <dsp:nvSpPr>
        <dsp:cNvPr id="0" name=""/>
        <dsp:cNvSpPr/>
      </dsp:nvSpPr>
      <dsp:spPr>
        <a:xfrm>
          <a:off x="0" y="3229556"/>
          <a:ext cx="7213600" cy="7439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240F22-B8B6-433E-94D5-A4CFD40D7436}">
      <dsp:nvSpPr>
        <dsp:cNvPr id="0" name=""/>
        <dsp:cNvSpPr/>
      </dsp:nvSpPr>
      <dsp:spPr>
        <a:xfrm>
          <a:off x="225054" y="3396952"/>
          <a:ext cx="409590" cy="40919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27B243-C229-424D-A067-FE74709AC937}">
      <dsp:nvSpPr>
        <dsp:cNvPr id="0" name=""/>
        <dsp:cNvSpPr/>
      </dsp:nvSpPr>
      <dsp:spPr>
        <a:xfrm>
          <a:off x="859699" y="3229556"/>
          <a:ext cx="6289462" cy="860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41" tIns="91041" rIns="91041" bIns="91041"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Schoolbook" panose="02040604050505020304" pitchFamily="18" charset="0"/>
            </a:rPr>
            <a:t>Billing Team talk slides and recording are on the OGC website under </a:t>
          </a:r>
          <a:r>
            <a:rPr lang="en-US" sz="1400" kern="1200" dirty="0">
              <a:latin typeface="Century Schoolbook" panose="02040604050505020304" pitchFamily="18" charset="0"/>
              <a:hlinkClick xmlns:r="http://schemas.openxmlformats.org/officeDocument/2006/relationships" r:id="rId10"/>
            </a:rPr>
            <a:t>News &amp; Team Talks</a:t>
          </a:r>
          <a:r>
            <a:rPr lang="en-US" sz="1400" kern="1200" dirty="0">
              <a:latin typeface="Century Schoolbook" panose="02040604050505020304" pitchFamily="18" charset="0"/>
            </a:rPr>
            <a:t>.</a:t>
          </a:r>
        </a:p>
      </dsp:txBody>
      <dsp:txXfrm>
        <a:off x="859699" y="3229556"/>
        <a:ext cx="6289462" cy="860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1DF4D-C853-4B30-9A90-CA63457441B2}">
      <dsp:nvSpPr>
        <dsp:cNvPr id="0" name=""/>
        <dsp:cNvSpPr/>
      </dsp:nvSpPr>
      <dsp:spPr>
        <a:xfrm>
          <a:off x="2807" y="601633"/>
          <a:ext cx="524917" cy="5249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A576A0-B913-4665-A160-D358CA67DD0A}">
      <dsp:nvSpPr>
        <dsp:cNvPr id="0" name=""/>
        <dsp:cNvSpPr/>
      </dsp:nvSpPr>
      <dsp:spPr>
        <a:xfrm>
          <a:off x="2807" y="1241684"/>
          <a:ext cx="1499765" cy="1036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Identifying payments</a:t>
          </a:r>
          <a:endParaRPr lang="en-US" sz="1400" kern="1200"/>
        </a:p>
      </dsp:txBody>
      <dsp:txXfrm>
        <a:off x="2807" y="1241684"/>
        <a:ext cx="1499765" cy="1036947"/>
      </dsp:txXfrm>
    </dsp:sp>
    <dsp:sp modelId="{58971937-E135-471F-85E7-AB88945EB0D7}">
      <dsp:nvSpPr>
        <dsp:cNvPr id="0" name=""/>
        <dsp:cNvSpPr/>
      </dsp:nvSpPr>
      <dsp:spPr>
        <a:xfrm>
          <a:off x="2807" y="2332181"/>
          <a:ext cx="1499765" cy="946957"/>
        </a:xfrm>
        <a:prstGeom prst="rect">
          <a:avLst/>
        </a:prstGeom>
        <a:noFill/>
        <a:ln>
          <a:noFill/>
        </a:ln>
        <a:effectLst/>
      </dsp:spPr>
      <dsp:style>
        <a:lnRef idx="0">
          <a:scrgbClr r="0" g="0" b="0"/>
        </a:lnRef>
        <a:fillRef idx="0">
          <a:scrgbClr r="0" g="0" b="0"/>
        </a:fillRef>
        <a:effectRef idx="0">
          <a:scrgbClr r="0" g="0" b="0"/>
        </a:effectRef>
        <a:fontRef idx="minor"/>
      </dsp:style>
    </dsp:sp>
    <dsp:sp modelId="{38D03547-E91B-4131-ABFE-546C63FD071D}">
      <dsp:nvSpPr>
        <dsp:cNvPr id="0" name=""/>
        <dsp:cNvSpPr/>
      </dsp:nvSpPr>
      <dsp:spPr>
        <a:xfrm>
          <a:off x="1765032" y="601633"/>
          <a:ext cx="524917" cy="5249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1E9921-ED2B-413D-AEC6-1FB7AF536C5B}">
      <dsp:nvSpPr>
        <dsp:cNvPr id="0" name=""/>
        <dsp:cNvSpPr/>
      </dsp:nvSpPr>
      <dsp:spPr>
        <a:xfrm>
          <a:off x="1765032" y="1241684"/>
          <a:ext cx="1499765" cy="1036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Electronic payments come with little to no identifying information</a:t>
          </a:r>
        </a:p>
      </dsp:txBody>
      <dsp:txXfrm>
        <a:off x="1765032" y="1241684"/>
        <a:ext cx="1499765" cy="1036947"/>
      </dsp:txXfrm>
    </dsp:sp>
    <dsp:sp modelId="{05CFBFF2-E77B-4068-B956-091D373630AB}">
      <dsp:nvSpPr>
        <dsp:cNvPr id="0" name=""/>
        <dsp:cNvSpPr/>
      </dsp:nvSpPr>
      <dsp:spPr>
        <a:xfrm>
          <a:off x="1765032" y="2332181"/>
          <a:ext cx="1499765" cy="94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Shared Tax ID</a:t>
          </a:r>
        </a:p>
        <a:p>
          <a:pPr marL="0" lvl="0" indent="0" algn="l" defTabSz="488950">
            <a:lnSpc>
              <a:spcPct val="100000"/>
            </a:lnSpc>
            <a:spcBef>
              <a:spcPct val="0"/>
            </a:spcBef>
            <a:spcAft>
              <a:spcPct val="35000"/>
            </a:spcAft>
            <a:buNone/>
          </a:pPr>
          <a:r>
            <a:rPr lang="en-US" sz="1100" kern="1200"/>
            <a:t>Share sponsors/payors</a:t>
          </a:r>
        </a:p>
        <a:p>
          <a:pPr marL="0" lvl="0" indent="0" algn="l" defTabSz="488950">
            <a:lnSpc>
              <a:spcPct val="100000"/>
            </a:lnSpc>
            <a:spcBef>
              <a:spcPct val="0"/>
            </a:spcBef>
            <a:spcAft>
              <a:spcPct val="35000"/>
            </a:spcAft>
            <a:buNone/>
          </a:pPr>
          <a:r>
            <a:rPr lang="en-US" sz="1100" kern="1200"/>
            <a:t>Clinical trials, record sponsor and payor/CRO are different</a:t>
          </a:r>
        </a:p>
      </dsp:txBody>
      <dsp:txXfrm>
        <a:off x="1765032" y="2332181"/>
        <a:ext cx="1499765" cy="946957"/>
      </dsp:txXfrm>
    </dsp:sp>
    <dsp:sp modelId="{2F1C44E0-8649-446F-968F-066773E75766}">
      <dsp:nvSpPr>
        <dsp:cNvPr id="0" name=""/>
        <dsp:cNvSpPr/>
      </dsp:nvSpPr>
      <dsp:spPr>
        <a:xfrm>
          <a:off x="3527256" y="601633"/>
          <a:ext cx="524917" cy="5249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A08821-DD2E-4DEA-96C0-E1FCEB461A26}">
      <dsp:nvSpPr>
        <dsp:cNvPr id="0" name=""/>
        <dsp:cNvSpPr/>
      </dsp:nvSpPr>
      <dsp:spPr>
        <a:xfrm>
          <a:off x="3527256" y="1241684"/>
          <a:ext cx="1499765" cy="1036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Reimbursements on restricted funds</a:t>
          </a:r>
          <a:endParaRPr lang="en-US" sz="1400" kern="1200"/>
        </a:p>
      </dsp:txBody>
      <dsp:txXfrm>
        <a:off x="3527256" y="1241684"/>
        <a:ext cx="1499765" cy="1036947"/>
      </dsp:txXfrm>
    </dsp:sp>
    <dsp:sp modelId="{124CF405-E028-4A7D-9B0C-29B8AA35B749}">
      <dsp:nvSpPr>
        <dsp:cNvPr id="0" name=""/>
        <dsp:cNvSpPr/>
      </dsp:nvSpPr>
      <dsp:spPr>
        <a:xfrm>
          <a:off x="3429637" y="2030414"/>
          <a:ext cx="1499765" cy="94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Cash Receipts dropped off to Bursar</a:t>
          </a:r>
        </a:p>
        <a:p>
          <a:pPr marL="0" lvl="0" indent="0" algn="l" defTabSz="488950">
            <a:lnSpc>
              <a:spcPct val="100000"/>
            </a:lnSpc>
            <a:spcBef>
              <a:spcPct val="0"/>
            </a:spcBef>
            <a:spcAft>
              <a:spcPct val="35000"/>
            </a:spcAft>
            <a:buNone/>
          </a:pPr>
          <a:r>
            <a:rPr lang="en-US" sz="1100" kern="1200"/>
            <a:t>Procurement- reconciling Concur</a:t>
          </a:r>
        </a:p>
      </dsp:txBody>
      <dsp:txXfrm>
        <a:off x="3429637" y="2030414"/>
        <a:ext cx="1499765" cy="946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91EED-E576-4E2C-AE32-4DC9971CD20F}">
      <dsp:nvSpPr>
        <dsp:cNvPr id="0" name=""/>
        <dsp:cNvSpPr/>
      </dsp:nvSpPr>
      <dsp:spPr>
        <a:xfrm>
          <a:off x="0" y="13116"/>
          <a:ext cx="6447234" cy="1703123"/>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199136" rIns="348488" bIns="199136" numCol="1" spcCol="1270" anchor="ctr" anchorCtr="0">
          <a:noAutofit/>
        </a:bodyPr>
        <a:lstStyle/>
        <a:p>
          <a:pPr marL="0" lvl="0" indent="0" algn="l" defTabSz="2178050">
            <a:lnSpc>
              <a:spcPct val="90000"/>
            </a:lnSpc>
            <a:spcBef>
              <a:spcPct val="0"/>
            </a:spcBef>
            <a:spcAft>
              <a:spcPct val="35000"/>
            </a:spcAft>
            <a:buNone/>
          </a:pPr>
          <a:r>
            <a:rPr lang="en-US" sz="4900" kern="1200" dirty="0"/>
            <a:t>Lockbox address change in June 2025</a:t>
          </a:r>
        </a:p>
      </dsp:txBody>
      <dsp:txXfrm>
        <a:off x="0" y="13116"/>
        <a:ext cx="6447234" cy="1703123"/>
      </dsp:txXfrm>
    </dsp:sp>
    <dsp:sp modelId="{27CAC326-A4DA-4938-A0A5-A20A8FB9FE67}">
      <dsp:nvSpPr>
        <dsp:cNvPr id="0" name=""/>
        <dsp:cNvSpPr/>
      </dsp:nvSpPr>
      <dsp:spPr>
        <a:xfrm>
          <a:off x="0" y="1716240"/>
          <a:ext cx="6447234" cy="215208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367" cy="466088"/>
          </a:xfrm>
          <a:prstGeom prst="rect">
            <a:avLst/>
          </a:prstGeom>
        </p:spPr>
        <p:txBody>
          <a:bodyPr vert="horz" lIns="91129" tIns="45565" rIns="91129" bIns="45565" rtlCol="0"/>
          <a:lstStyle>
            <a:lvl1pPr algn="l">
              <a:defRPr sz="1200"/>
            </a:lvl1pPr>
          </a:lstStyle>
          <a:p>
            <a:endParaRPr lang="en-US"/>
          </a:p>
        </p:txBody>
      </p:sp>
      <p:sp>
        <p:nvSpPr>
          <p:cNvPr id="3" name="Date Placeholder 2"/>
          <p:cNvSpPr>
            <a:spLocks noGrp="1"/>
          </p:cNvSpPr>
          <p:nvPr>
            <p:ph type="dt" sz="quarter" idx="1"/>
          </p:nvPr>
        </p:nvSpPr>
        <p:spPr>
          <a:xfrm>
            <a:off x="3971456" y="1"/>
            <a:ext cx="3037366" cy="466088"/>
          </a:xfrm>
          <a:prstGeom prst="rect">
            <a:avLst/>
          </a:prstGeom>
        </p:spPr>
        <p:txBody>
          <a:bodyPr vert="horz" lIns="91129" tIns="45565" rIns="91129" bIns="45565" rtlCol="0"/>
          <a:lstStyle>
            <a:lvl1pPr algn="r">
              <a:defRPr sz="1200"/>
            </a:lvl1pPr>
          </a:lstStyle>
          <a:p>
            <a:fld id="{7F396C1F-C43A-4775-935E-53389C00713B}" type="datetimeFigureOut">
              <a:rPr lang="en-US" smtClean="0"/>
              <a:t>2/23/2025</a:t>
            </a:fld>
            <a:endParaRPr lang="en-US"/>
          </a:p>
        </p:txBody>
      </p:sp>
      <p:sp>
        <p:nvSpPr>
          <p:cNvPr id="4" name="Footer Placeholder 3"/>
          <p:cNvSpPr>
            <a:spLocks noGrp="1"/>
          </p:cNvSpPr>
          <p:nvPr>
            <p:ph type="ftr" sz="quarter" idx="2"/>
          </p:nvPr>
        </p:nvSpPr>
        <p:spPr>
          <a:xfrm>
            <a:off x="0" y="8830312"/>
            <a:ext cx="3037367" cy="466088"/>
          </a:xfrm>
          <a:prstGeom prst="rect">
            <a:avLst/>
          </a:prstGeom>
        </p:spPr>
        <p:txBody>
          <a:bodyPr vert="horz" lIns="91129" tIns="45565" rIns="91129" bIns="45565" rtlCol="0" anchor="b"/>
          <a:lstStyle>
            <a:lvl1pPr algn="l">
              <a:defRPr sz="1200"/>
            </a:lvl1pPr>
          </a:lstStyle>
          <a:p>
            <a:endParaRPr lang="en-US"/>
          </a:p>
        </p:txBody>
      </p:sp>
      <p:sp>
        <p:nvSpPr>
          <p:cNvPr id="5" name="Slide Number Placeholder 4"/>
          <p:cNvSpPr>
            <a:spLocks noGrp="1"/>
          </p:cNvSpPr>
          <p:nvPr>
            <p:ph type="sldNum" sz="quarter" idx="3"/>
          </p:nvPr>
        </p:nvSpPr>
        <p:spPr>
          <a:xfrm>
            <a:off x="3971456" y="8830312"/>
            <a:ext cx="3037366" cy="466088"/>
          </a:xfrm>
          <a:prstGeom prst="rect">
            <a:avLst/>
          </a:prstGeom>
        </p:spPr>
        <p:txBody>
          <a:bodyPr vert="horz" lIns="91129" tIns="45565" rIns="91129" bIns="45565" rtlCol="0" anchor="b"/>
          <a:lstStyle>
            <a:lvl1pPr algn="r">
              <a:defRPr sz="1200"/>
            </a:lvl1pPr>
          </a:lstStyle>
          <a:p>
            <a:fld id="{B45380EA-4F9C-4B36-BAC9-0ACAC24F069D}" type="slidenum">
              <a:rPr lang="en-US" smtClean="0"/>
              <a:t>‹#›</a:t>
            </a:fld>
            <a:endParaRPr lang="en-US"/>
          </a:p>
        </p:txBody>
      </p:sp>
    </p:spTree>
    <p:extLst>
      <p:ext uri="{BB962C8B-B14F-4D97-AF65-F5344CB8AC3E}">
        <p14:creationId xmlns:p14="http://schemas.microsoft.com/office/powerpoint/2010/main" val="1826669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79" tIns="46590" rIns="93179" bIns="46590" rtlCol="0"/>
          <a:lstStyle>
            <a:lvl1pPr algn="r">
              <a:defRPr sz="1200"/>
            </a:lvl1pPr>
          </a:lstStyle>
          <a:p>
            <a:fld id="{2607136B-72A6-4994-A653-43CFA5D70B59}" type="datetimeFigureOut">
              <a:rPr lang="en-US" smtClean="0"/>
              <a:t>2/23/2025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9" tIns="46590" rIns="93179" bIns="4659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9" tIns="46590" rIns="93179" bIns="46590" rtlCol="0" anchor="b"/>
          <a:lstStyle>
            <a:lvl1pPr algn="r">
              <a:defRPr sz="1200"/>
            </a:lvl1pPr>
          </a:lstStyle>
          <a:p>
            <a:fld id="{B4788E84-9A57-4548-958C-DC285316FD77}" type="slidenum">
              <a:rPr lang="en-US" smtClean="0"/>
              <a:t>‹#›</a:t>
            </a:fld>
            <a:endParaRPr lang="en-US"/>
          </a:p>
        </p:txBody>
      </p:sp>
    </p:spTree>
    <p:extLst>
      <p:ext uri="{BB962C8B-B14F-4D97-AF65-F5344CB8AC3E}">
        <p14:creationId xmlns:p14="http://schemas.microsoft.com/office/powerpoint/2010/main" val="87766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 does</a:t>
            </a:r>
          </a:p>
        </p:txBody>
      </p:sp>
      <p:sp>
        <p:nvSpPr>
          <p:cNvPr id="4" name="Slide Number Placeholder 3"/>
          <p:cNvSpPr>
            <a:spLocks noGrp="1"/>
          </p:cNvSpPr>
          <p:nvPr>
            <p:ph type="sldNum" sz="quarter" idx="5"/>
          </p:nvPr>
        </p:nvSpPr>
        <p:spPr/>
        <p:txBody>
          <a:bodyPr/>
          <a:lstStyle/>
          <a:p>
            <a:fld id="{B4788E84-9A57-4548-958C-DC285316FD77}" type="slidenum">
              <a:rPr lang="en-US" smtClean="0"/>
              <a:t>2</a:t>
            </a:fld>
            <a:endParaRPr lang="en-US"/>
          </a:p>
        </p:txBody>
      </p:sp>
    </p:spTree>
    <p:extLst>
      <p:ext uri="{BB962C8B-B14F-4D97-AF65-F5344CB8AC3E}">
        <p14:creationId xmlns:p14="http://schemas.microsoft.com/office/powerpoint/2010/main" val="4098083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account payment: Unidentified Payments or payments that cannot be applied to an invoice OA in clearing OA in project Define unidentified payments in the project . Add example and screenshots</a:t>
            </a:r>
          </a:p>
        </p:txBody>
      </p:sp>
      <p:sp>
        <p:nvSpPr>
          <p:cNvPr id="4" name="Slide Number Placeholder 3"/>
          <p:cNvSpPr>
            <a:spLocks noGrp="1"/>
          </p:cNvSpPr>
          <p:nvPr>
            <p:ph type="sldNum" sz="quarter" idx="5"/>
          </p:nvPr>
        </p:nvSpPr>
        <p:spPr/>
        <p:txBody>
          <a:bodyPr/>
          <a:lstStyle/>
          <a:p>
            <a:fld id="{B4788E84-9A57-4548-958C-DC285316FD77}" type="slidenum">
              <a:rPr lang="en-US" smtClean="0"/>
              <a:t>17</a:t>
            </a:fld>
            <a:endParaRPr lang="en-US"/>
          </a:p>
        </p:txBody>
      </p:sp>
    </p:spTree>
    <p:extLst>
      <p:ext uri="{BB962C8B-B14F-4D97-AF65-F5344CB8AC3E}">
        <p14:creationId xmlns:p14="http://schemas.microsoft.com/office/powerpoint/2010/main" val="198458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1B44B-F601-77D9-3707-8E2551328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D5EFA-8BB0-95DC-8898-1D91BD9FA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0EDB2B-FB92-18B7-5F51-EC56AEDFBB81}"/>
              </a:ext>
            </a:extLst>
          </p:cNvPr>
          <p:cNvSpPr>
            <a:spLocks noGrp="1"/>
          </p:cNvSpPr>
          <p:nvPr>
            <p:ph type="body" idx="1"/>
          </p:nvPr>
        </p:nvSpPr>
        <p:spPr/>
        <p:txBody>
          <a:bodyPr/>
          <a:lstStyle/>
          <a:p>
            <a:r>
              <a:rPr lang="en-US" dirty="0"/>
              <a:t>*does not include payments that are OA in project</a:t>
            </a:r>
          </a:p>
        </p:txBody>
      </p:sp>
      <p:sp>
        <p:nvSpPr>
          <p:cNvPr id="4" name="Slide Number Placeholder 3">
            <a:extLst>
              <a:ext uri="{FF2B5EF4-FFF2-40B4-BE49-F238E27FC236}">
                <a16:creationId xmlns:a16="http://schemas.microsoft.com/office/drawing/2014/main" id="{A221E9EE-C518-0750-1F2E-001E3920FA91}"/>
              </a:ext>
            </a:extLst>
          </p:cNvPr>
          <p:cNvSpPr>
            <a:spLocks noGrp="1"/>
          </p:cNvSpPr>
          <p:nvPr>
            <p:ph type="sldNum" sz="quarter" idx="5"/>
          </p:nvPr>
        </p:nvSpPr>
        <p:spPr/>
        <p:txBody>
          <a:bodyPr/>
          <a:lstStyle/>
          <a:p>
            <a:fld id="{B4788E84-9A57-4548-958C-DC285316FD77}" type="slidenum">
              <a:rPr lang="en-US" smtClean="0"/>
              <a:t>18</a:t>
            </a:fld>
            <a:endParaRPr lang="en-US"/>
          </a:p>
        </p:txBody>
      </p:sp>
    </p:spTree>
    <p:extLst>
      <p:ext uri="{BB962C8B-B14F-4D97-AF65-F5344CB8AC3E}">
        <p14:creationId xmlns:p14="http://schemas.microsoft.com/office/powerpoint/2010/main" val="1257388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Reimbursements and cash receipts and providing backup “Cost Transfer mind set”</a:t>
            </a:r>
          </a:p>
        </p:txBody>
      </p:sp>
      <p:sp>
        <p:nvSpPr>
          <p:cNvPr id="4" name="Slide Number Placeholder 3"/>
          <p:cNvSpPr>
            <a:spLocks noGrp="1"/>
          </p:cNvSpPr>
          <p:nvPr>
            <p:ph type="sldNum" sz="quarter" idx="5"/>
          </p:nvPr>
        </p:nvSpPr>
        <p:spPr/>
        <p:txBody>
          <a:bodyPr/>
          <a:lstStyle/>
          <a:p>
            <a:fld id="{B4788E84-9A57-4548-958C-DC285316FD77}" type="slidenum">
              <a:rPr lang="en-US" smtClean="0"/>
              <a:t>19</a:t>
            </a:fld>
            <a:endParaRPr lang="en-US"/>
          </a:p>
        </p:txBody>
      </p:sp>
    </p:spTree>
    <p:extLst>
      <p:ext uri="{BB962C8B-B14F-4D97-AF65-F5344CB8AC3E}">
        <p14:creationId xmlns:p14="http://schemas.microsoft.com/office/powerpoint/2010/main" val="228621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1A1D7-DE65-E3D4-0CCF-7249F31F6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D3F1D1-3633-0664-8540-8CB24DDBA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2565D0-D9E9-374A-EB2B-FD94381D2F3E}"/>
              </a:ext>
            </a:extLst>
          </p:cNvPr>
          <p:cNvSpPr>
            <a:spLocks noGrp="1"/>
          </p:cNvSpPr>
          <p:nvPr>
            <p:ph type="body" idx="1"/>
          </p:nvPr>
        </p:nvSpPr>
        <p:spPr/>
        <p:txBody>
          <a:bodyPr/>
          <a:lstStyle/>
          <a:p>
            <a:r>
              <a:rPr lang="en-US" dirty="0"/>
              <a:t>Reimbursements and cash receipts, providing backup “Cost Transfer mindset,” proactive with aging/collection efforts. If you have submitted an invoice and have not received payment, contact the sponsor/vendor/payor to confirm payment was sent. If payment was sent, where was it sent? Get as many details as possible. We can help find payment. </a:t>
            </a:r>
          </a:p>
        </p:txBody>
      </p:sp>
      <p:sp>
        <p:nvSpPr>
          <p:cNvPr id="4" name="Slide Number Placeholder 3">
            <a:extLst>
              <a:ext uri="{FF2B5EF4-FFF2-40B4-BE49-F238E27FC236}">
                <a16:creationId xmlns:a16="http://schemas.microsoft.com/office/drawing/2014/main" id="{5D0691B9-D161-EB8C-11B7-B9A4B961E507}"/>
              </a:ext>
            </a:extLst>
          </p:cNvPr>
          <p:cNvSpPr>
            <a:spLocks noGrp="1"/>
          </p:cNvSpPr>
          <p:nvPr>
            <p:ph type="sldNum" sz="quarter" idx="5"/>
          </p:nvPr>
        </p:nvSpPr>
        <p:spPr/>
        <p:txBody>
          <a:bodyPr/>
          <a:lstStyle/>
          <a:p>
            <a:fld id="{B4788E84-9A57-4548-958C-DC285316FD77}" type="slidenum">
              <a:rPr lang="en-US" smtClean="0"/>
              <a:t>20</a:t>
            </a:fld>
            <a:endParaRPr lang="en-US"/>
          </a:p>
        </p:txBody>
      </p:sp>
    </p:spTree>
    <p:extLst>
      <p:ext uri="{BB962C8B-B14F-4D97-AF65-F5344CB8AC3E}">
        <p14:creationId xmlns:p14="http://schemas.microsoft.com/office/powerpoint/2010/main" val="3982834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for Office of the Treasurer  1/31/2025 Denver to Dallas address</a:t>
            </a:r>
          </a:p>
        </p:txBody>
      </p:sp>
      <p:sp>
        <p:nvSpPr>
          <p:cNvPr id="4" name="Slide Number Placeholder 3"/>
          <p:cNvSpPr>
            <a:spLocks noGrp="1"/>
          </p:cNvSpPr>
          <p:nvPr>
            <p:ph type="sldNum" sz="quarter" idx="5"/>
          </p:nvPr>
        </p:nvSpPr>
        <p:spPr/>
        <p:txBody>
          <a:bodyPr/>
          <a:lstStyle/>
          <a:p>
            <a:fld id="{B4788E84-9A57-4548-958C-DC285316FD77}" type="slidenum">
              <a:rPr lang="en-US" smtClean="0"/>
              <a:t>21</a:t>
            </a:fld>
            <a:endParaRPr lang="en-US"/>
          </a:p>
        </p:txBody>
      </p:sp>
    </p:spTree>
    <p:extLst>
      <p:ext uri="{BB962C8B-B14F-4D97-AF65-F5344CB8AC3E}">
        <p14:creationId xmlns:p14="http://schemas.microsoft.com/office/powerpoint/2010/main" val="3232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OGC is continually looking a current resources and reallocating where we can create more efficiency  </a:t>
            </a:r>
          </a:p>
        </p:txBody>
      </p:sp>
      <p:sp>
        <p:nvSpPr>
          <p:cNvPr id="4" name="Slide Number Placeholder 3"/>
          <p:cNvSpPr>
            <a:spLocks noGrp="1"/>
          </p:cNvSpPr>
          <p:nvPr>
            <p:ph type="sldNum" sz="quarter" idx="10"/>
          </p:nvPr>
        </p:nvSpPr>
        <p:spPr/>
        <p:txBody>
          <a:bodyPr/>
          <a:lstStyle/>
          <a:p>
            <a:fld id="{B4788E84-9A57-4548-958C-DC285316FD77}" type="slidenum">
              <a:rPr lang="en-US" smtClean="0"/>
              <a:t>3</a:t>
            </a:fld>
            <a:endParaRPr lang="en-US"/>
          </a:p>
        </p:txBody>
      </p:sp>
    </p:spTree>
    <p:extLst>
      <p:ext uri="{BB962C8B-B14F-4D97-AF65-F5344CB8AC3E}">
        <p14:creationId xmlns:p14="http://schemas.microsoft.com/office/powerpoint/2010/main" val="291578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4</a:t>
            </a:fld>
            <a:endParaRPr lang="en-US"/>
          </a:p>
        </p:txBody>
      </p:sp>
    </p:spTree>
    <p:extLst>
      <p:ext uri="{BB962C8B-B14F-4D97-AF65-F5344CB8AC3E}">
        <p14:creationId xmlns:p14="http://schemas.microsoft.com/office/powerpoint/2010/main" val="350284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88E84-9A57-4548-958C-DC285316FD77}" type="slidenum">
              <a:rPr lang="en-US" smtClean="0"/>
              <a:t>7</a:t>
            </a:fld>
            <a:endParaRPr lang="en-US"/>
          </a:p>
        </p:txBody>
      </p:sp>
    </p:spTree>
    <p:extLst>
      <p:ext uri="{BB962C8B-B14F-4D97-AF65-F5344CB8AC3E}">
        <p14:creationId xmlns:p14="http://schemas.microsoft.com/office/powerpoint/2010/main" val="253447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88E84-9A57-4548-958C-DC285316FD77}" type="slidenum">
              <a:rPr lang="en-US" smtClean="0"/>
              <a:t>8</a:t>
            </a:fld>
            <a:endParaRPr lang="en-US"/>
          </a:p>
        </p:txBody>
      </p:sp>
    </p:spTree>
    <p:extLst>
      <p:ext uri="{BB962C8B-B14F-4D97-AF65-F5344CB8AC3E}">
        <p14:creationId xmlns:p14="http://schemas.microsoft.com/office/powerpoint/2010/main" val="64484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Koffi</a:t>
            </a:r>
          </a:p>
        </p:txBody>
      </p:sp>
      <p:sp>
        <p:nvSpPr>
          <p:cNvPr id="4" name="Slide Number Placeholder 3"/>
          <p:cNvSpPr>
            <a:spLocks noGrp="1"/>
          </p:cNvSpPr>
          <p:nvPr>
            <p:ph type="sldNum" sz="quarter" idx="5"/>
          </p:nvPr>
        </p:nvSpPr>
        <p:spPr/>
        <p:txBody>
          <a:bodyPr/>
          <a:lstStyle/>
          <a:p>
            <a:fld id="{B4788E84-9A57-4548-958C-DC285316FD77}" type="slidenum">
              <a:rPr lang="en-US" smtClean="0"/>
              <a:t>13</a:t>
            </a:fld>
            <a:endParaRPr lang="en-US"/>
          </a:p>
        </p:txBody>
      </p:sp>
    </p:spTree>
    <p:extLst>
      <p:ext uri="{BB962C8B-B14F-4D97-AF65-F5344CB8AC3E}">
        <p14:creationId xmlns:p14="http://schemas.microsoft.com/office/powerpoint/2010/main" val="2431258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408E9-E767-E85A-3872-27D4D6509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9E1B1F-4C7E-2B15-DF48-8ACAEDB09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A2728-4EA6-5129-512B-5B32F1CA81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86C339-E147-A1BE-752F-681F67E3C208}"/>
              </a:ext>
            </a:extLst>
          </p:cNvPr>
          <p:cNvSpPr>
            <a:spLocks noGrp="1"/>
          </p:cNvSpPr>
          <p:nvPr>
            <p:ph type="sldNum" sz="quarter" idx="5"/>
          </p:nvPr>
        </p:nvSpPr>
        <p:spPr/>
        <p:txBody>
          <a:bodyPr/>
          <a:lstStyle/>
          <a:p>
            <a:fld id="{52F7FBCA-4BE8-4FB5-91BD-69C6AC6BDB5D}" type="slidenum">
              <a:rPr lang="en-US" smtClean="0"/>
              <a:t>14</a:t>
            </a:fld>
            <a:endParaRPr lang="en-US" dirty="0"/>
          </a:p>
        </p:txBody>
      </p:sp>
    </p:spTree>
    <p:extLst>
      <p:ext uri="{BB962C8B-B14F-4D97-AF65-F5344CB8AC3E}">
        <p14:creationId xmlns:p14="http://schemas.microsoft.com/office/powerpoint/2010/main" val="163682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On Account payment in project</a:t>
            </a:r>
          </a:p>
        </p:txBody>
      </p:sp>
      <p:sp>
        <p:nvSpPr>
          <p:cNvPr id="4" name="Slide Number Placeholder 3"/>
          <p:cNvSpPr>
            <a:spLocks noGrp="1"/>
          </p:cNvSpPr>
          <p:nvPr>
            <p:ph type="sldNum" sz="quarter" idx="5"/>
          </p:nvPr>
        </p:nvSpPr>
        <p:spPr/>
        <p:txBody>
          <a:bodyPr/>
          <a:lstStyle/>
          <a:p>
            <a:fld id="{52F7FBCA-4BE8-4FB5-91BD-69C6AC6BDB5D}" type="slidenum">
              <a:rPr lang="en-US" smtClean="0"/>
              <a:t>15</a:t>
            </a:fld>
            <a:endParaRPr lang="en-US" dirty="0"/>
          </a:p>
        </p:txBody>
      </p:sp>
    </p:spTree>
    <p:extLst>
      <p:ext uri="{BB962C8B-B14F-4D97-AF65-F5344CB8AC3E}">
        <p14:creationId xmlns:p14="http://schemas.microsoft.com/office/powerpoint/2010/main" val="91217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7FBCA-4BE8-4FB5-91BD-69C6AC6BDB5D}" type="slidenum">
              <a:rPr lang="en-US" smtClean="0"/>
              <a:t>16</a:t>
            </a:fld>
            <a:endParaRPr lang="en-US" dirty="0"/>
          </a:p>
        </p:txBody>
      </p:sp>
    </p:spTree>
    <p:extLst>
      <p:ext uri="{BB962C8B-B14F-4D97-AF65-F5344CB8AC3E}">
        <p14:creationId xmlns:p14="http://schemas.microsoft.com/office/powerpoint/2010/main" val="218734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1F355-55BC-4559-89A3-AB497BB44A30}" type="slidenum">
              <a:rPr lang="en-US" smtClean="0"/>
              <a:t>‹#›</a:t>
            </a:fld>
            <a:endParaRPr lang="en-US" dirty="0"/>
          </a:p>
        </p:txBody>
      </p:sp>
    </p:spTree>
    <p:extLst>
      <p:ext uri="{BB962C8B-B14F-4D97-AF65-F5344CB8AC3E}">
        <p14:creationId xmlns:p14="http://schemas.microsoft.com/office/powerpoint/2010/main" val="364030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1F355-55BC-4559-89A3-AB497BB44A30}" type="slidenum">
              <a:rPr lang="en-US" smtClean="0"/>
              <a:t>‹#›</a:t>
            </a:fld>
            <a:endParaRPr lang="en-US" dirty="0"/>
          </a:p>
        </p:txBody>
      </p:sp>
    </p:spTree>
    <p:extLst>
      <p:ext uri="{BB962C8B-B14F-4D97-AF65-F5344CB8AC3E}">
        <p14:creationId xmlns:p14="http://schemas.microsoft.com/office/powerpoint/2010/main" val="149777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1F355-55BC-4559-89A3-AB497BB44A30}"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4916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1F355-55BC-4559-89A3-AB497BB44A30}" type="slidenum">
              <a:rPr lang="en-US" smtClean="0"/>
              <a:t>‹#›</a:t>
            </a:fld>
            <a:endParaRPr lang="en-US" dirty="0"/>
          </a:p>
        </p:txBody>
      </p:sp>
    </p:spTree>
    <p:extLst>
      <p:ext uri="{BB962C8B-B14F-4D97-AF65-F5344CB8AC3E}">
        <p14:creationId xmlns:p14="http://schemas.microsoft.com/office/powerpoint/2010/main" val="245355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1F355-55BC-4559-89A3-AB497BB44A30}"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3177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1F355-55BC-4559-89A3-AB497BB44A30}" type="slidenum">
              <a:rPr lang="en-US" smtClean="0"/>
              <a:t>‹#›</a:t>
            </a:fld>
            <a:endParaRPr lang="en-US" dirty="0"/>
          </a:p>
        </p:txBody>
      </p:sp>
    </p:spTree>
    <p:extLst>
      <p:ext uri="{BB962C8B-B14F-4D97-AF65-F5344CB8AC3E}">
        <p14:creationId xmlns:p14="http://schemas.microsoft.com/office/powerpoint/2010/main" val="1820487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1F355-55BC-4559-89A3-AB497BB44A30}" type="slidenum">
              <a:rPr lang="en-US" smtClean="0"/>
              <a:t>‹#›</a:t>
            </a:fld>
            <a:endParaRPr lang="en-US" dirty="0"/>
          </a:p>
        </p:txBody>
      </p:sp>
    </p:spTree>
    <p:extLst>
      <p:ext uri="{BB962C8B-B14F-4D97-AF65-F5344CB8AC3E}">
        <p14:creationId xmlns:p14="http://schemas.microsoft.com/office/powerpoint/2010/main" val="2173522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1F355-55BC-4559-89A3-AB497BB44A30}" type="slidenum">
              <a:rPr lang="en-US" smtClean="0"/>
              <a:t>‹#›</a:t>
            </a:fld>
            <a:endParaRPr lang="en-US" dirty="0"/>
          </a:p>
        </p:txBody>
      </p:sp>
    </p:spTree>
    <p:extLst>
      <p:ext uri="{BB962C8B-B14F-4D97-AF65-F5344CB8AC3E}">
        <p14:creationId xmlns:p14="http://schemas.microsoft.com/office/powerpoint/2010/main" val="150681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abl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16796"/>
            <a:ext cx="3593453" cy="1677893"/>
          </a:xfrm>
        </p:spPr>
        <p:txBody>
          <a:bodyPr lIns="0" tIns="0" rIns="0" bIns="0" anchor="ctr" anchorCtr="0"/>
          <a:lstStyle>
            <a:lvl1pPr>
              <a:lnSpc>
                <a:spcPts val="2550"/>
              </a:lnSpc>
              <a:defRPr sz="1800" cap="all" spc="75" baseline="0"/>
            </a:lvl1pPr>
          </a:lstStyle>
          <a:p>
            <a:r>
              <a:rPr lang="en-US" dirty="0"/>
              <a:t>Click to add title</a:t>
            </a:r>
          </a:p>
        </p:txBody>
      </p:sp>
      <p:sp>
        <p:nvSpPr>
          <p:cNvPr id="8" name="Footer Placeholder 17">
            <a:extLst>
              <a:ext uri="{FF2B5EF4-FFF2-40B4-BE49-F238E27FC236}">
                <a16:creationId xmlns:a16="http://schemas.microsoft.com/office/drawing/2014/main" id="{A15E383E-C520-1BA1-BE3F-2A959DA36F89}"/>
              </a:ext>
            </a:extLst>
          </p:cNvPr>
          <p:cNvSpPr>
            <a:spLocks noGrp="1"/>
          </p:cNvSpPr>
          <p:nvPr>
            <p:ph type="ftr" sz="quarter" idx="10"/>
          </p:nvPr>
        </p:nvSpPr>
        <p:spPr>
          <a:xfrm>
            <a:off x="4169664" y="548641"/>
            <a:ext cx="3722848" cy="365124"/>
          </a:xfrm>
          <a:prstGeom prst="rect">
            <a:avLst/>
          </a:prstGeom>
        </p:spPr>
        <p:txBody>
          <a:bodyPr/>
          <a:lstStyle/>
          <a:p>
            <a:r>
              <a:rPr lang="en-US" dirty="0"/>
              <a:t>Presentation Title</a:t>
            </a:r>
          </a:p>
        </p:txBody>
      </p:sp>
      <p:sp>
        <p:nvSpPr>
          <p:cNvPr id="9" name="Slide Number Placeholder 18">
            <a:extLst>
              <a:ext uri="{FF2B5EF4-FFF2-40B4-BE49-F238E27FC236}">
                <a16:creationId xmlns:a16="http://schemas.microsoft.com/office/drawing/2014/main" id="{DE184228-F96A-8FDA-29E0-3294CED95CC9}"/>
              </a:ext>
            </a:extLst>
          </p:cNvPr>
          <p:cNvSpPr>
            <a:spLocks noGrp="1"/>
          </p:cNvSpPr>
          <p:nvPr>
            <p:ph type="sldNum" sz="quarter" idx="11"/>
          </p:nvPr>
        </p:nvSpPr>
        <p:spPr>
          <a:xfrm>
            <a:off x="8364705" y="548640"/>
            <a:ext cx="410736" cy="365126"/>
          </a:xfrm>
          <a:prstGeom prst="rect">
            <a:avLst/>
          </a:prstGeom>
        </p:spPr>
        <p:txBody>
          <a:bodyPr/>
          <a:lstStyle/>
          <a:p>
            <a:fld id="{4FAB73BC-B049-4115-A692-8D63A059BFB8}" type="slidenum">
              <a:rPr lang="en-US" smtClean="0"/>
              <a:pPr/>
              <a:t>‹#›</a:t>
            </a:fld>
            <a:endParaRPr lang="en-US" dirty="0"/>
          </a:p>
        </p:txBody>
      </p:sp>
      <p:sp>
        <p:nvSpPr>
          <p:cNvPr id="5" name="Table Placeholder 4">
            <a:extLst>
              <a:ext uri="{FF2B5EF4-FFF2-40B4-BE49-F238E27FC236}">
                <a16:creationId xmlns:a16="http://schemas.microsoft.com/office/drawing/2014/main" id="{6EACB58B-3875-E6CE-101C-A58C6EDA819D}"/>
              </a:ext>
            </a:extLst>
          </p:cNvPr>
          <p:cNvSpPr>
            <a:spLocks noGrp="1"/>
          </p:cNvSpPr>
          <p:nvPr>
            <p:ph type="tbl" sz="quarter" idx="12"/>
          </p:nvPr>
        </p:nvSpPr>
        <p:spPr>
          <a:xfrm>
            <a:off x="477694" y="2071687"/>
            <a:ext cx="8185294" cy="4132458"/>
          </a:xfrm>
        </p:spPr>
        <p:txBody>
          <a:bodyPr/>
          <a:lstStyle>
            <a:lvl1pPr>
              <a:defRPr/>
            </a:lvl1pPr>
          </a:lstStyle>
          <a:p>
            <a:pPr marL="137160" marR="0" lvl="0" indent="-137160" algn="l" defTabSz="685800" rtl="0" eaLnBrk="1" fontAlgn="auto" latinLnBrk="0" hangingPunct="1">
              <a:lnSpc>
                <a:spcPct val="95000"/>
              </a:lnSpc>
              <a:spcBef>
                <a:spcPts val="1050"/>
              </a:spcBef>
              <a:spcAft>
                <a:spcPts val="150"/>
              </a:spcAft>
              <a:buClr>
                <a:schemeClr val="accent1"/>
              </a:buClr>
              <a:buSzPct val="80000"/>
              <a:buFont typeface="Arial" pitchFamily="34" charset="0"/>
              <a:buChar char="•"/>
              <a:tabLst/>
              <a:defRPr/>
            </a:pPr>
            <a:r>
              <a:rPr lang="en-US"/>
              <a:t>Click icon to add table</a:t>
            </a:r>
            <a:endParaRPr lang="en-US" dirty="0"/>
          </a:p>
        </p:txBody>
      </p:sp>
    </p:spTree>
    <p:extLst>
      <p:ext uri="{BB962C8B-B14F-4D97-AF65-F5344CB8AC3E}">
        <p14:creationId xmlns:p14="http://schemas.microsoft.com/office/powerpoint/2010/main" val="2898506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614951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529576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1F355-55BC-4559-89A3-AB497BB44A30}" type="slidenum">
              <a:rPr lang="en-US" smtClean="0"/>
              <a:t>‹#›</a:t>
            </a:fld>
            <a:endParaRPr lang="en-US" dirty="0"/>
          </a:p>
        </p:txBody>
      </p:sp>
    </p:spTree>
    <p:extLst>
      <p:ext uri="{BB962C8B-B14F-4D97-AF65-F5344CB8AC3E}">
        <p14:creationId xmlns:p14="http://schemas.microsoft.com/office/powerpoint/2010/main" val="1252291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028734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073464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2/24/2025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778184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85029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2/24/2025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656282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7929089"/>
      </p:ext>
    </p:extLst>
  </p:cSld>
  <p:clrMapOvr>
    <a:masterClrMapping/>
  </p:clrMapOvr>
  <p:hf sldNum="0" hdr="0" ft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2/24/2025</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304194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301770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3A98EE3D-8CD1-4C3F-BD1C-C98C9596463C}" type="slidenum">
              <a:rPr lang="en-US" smtClean="0"/>
              <a:t>‹#›</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303877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07148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B1F355-55BC-4559-89A3-AB497BB44A30}" type="slidenum">
              <a:rPr lang="en-US" smtClean="0"/>
              <a:t>‹#›</a:t>
            </a:fld>
            <a:endParaRPr lang="en-US" dirty="0"/>
          </a:p>
        </p:txBody>
      </p:sp>
    </p:spTree>
    <p:extLst>
      <p:ext uri="{BB962C8B-B14F-4D97-AF65-F5344CB8AC3E}">
        <p14:creationId xmlns:p14="http://schemas.microsoft.com/office/powerpoint/2010/main" val="2185300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3A98EE3D-8CD1-4C3F-BD1C-C98C9596463C}" type="slidenum">
              <a:rPr lang="en-US" smtClean="0"/>
              <a:t>‹#›</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205572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791991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845846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2264666"/>
      </p:ext>
    </p:extLst>
  </p:cSld>
  <p:clrMapOvr>
    <a:masterClrMapping/>
  </p:clrMapOvr>
  <p:hf sldNum="0"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B1F355-55BC-4559-89A3-AB497BB44A30}" type="slidenum">
              <a:rPr lang="en-US" smtClean="0"/>
              <a:t>‹#›</a:t>
            </a:fld>
            <a:endParaRPr lang="en-US" dirty="0"/>
          </a:p>
        </p:txBody>
      </p:sp>
    </p:spTree>
    <p:extLst>
      <p:ext uri="{BB962C8B-B14F-4D97-AF65-F5344CB8AC3E}">
        <p14:creationId xmlns:p14="http://schemas.microsoft.com/office/powerpoint/2010/main" val="320839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B1F355-55BC-4559-89A3-AB497BB44A30}" type="slidenum">
              <a:rPr lang="en-US" smtClean="0"/>
              <a:t>‹#›</a:t>
            </a:fld>
            <a:endParaRPr lang="en-US" dirty="0"/>
          </a:p>
        </p:txBody>
      </p:sp>
    </p:spTree>
    <p:extLst>
      <p:ext uri="{BB962C8B-B14F-4D97-AF65-F5344CB8AC3E}">
        <p14:creationId xmlns:p14="http://schemas.microsoft.com/office/powerpoint/2010/main" val="361283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B1F355-55BC-4559-89A3-AB497BB44A30}" type="slidenum">
              <a:rPr lang="en-US" smtClean="0"/>
              <a:t>‹#›</a:t>
            </a:fld>
            <a:endParaRPr lang="en-US" dirty="0"/>
          </a:p>
        </p:txBody>
      </p:sp>
    </p:spTree>
    <p:extLst>
      <p:ext uri="{BB962C8B-B14F-4D97-AF65-F5344CB8AC3E}">
        <p14:creationId xmlns:p14="http://schemas.microsoft.com/office/powerpoint/2010/main" val="423212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B1F355-55BC-4559-89A3-AB497BB44A30}" type="slidenum">
              <a:rPr lang="en-US" smtClean="0"/>
              <a:t>‹#›</a:t>
            </a:fld>
            <a:endParaRPr lang="en-US" dirty="0"/>
          </a:p>
        </p:txBody>
      </p:sp>
    </p:spTree>
    <p:extLst>
      <p:ext uri="{BB962C8B-B14F-4D97-AF65-F5344CB8AC3E}">
        <p14:creationId xmlns:p14="http://schemas.microsoft.com/office/powerpoint/2010/main" val="356316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B1F355-55BC-4559-89A3-AB497BB44A30}" type="slidenum">
              <a:rPr lang="en-US" smtClean="0"/>
              <a:t>‹#›</a:t>
            </a:fld>
            <a:endParaRPr lang="en-US" dirty="0"/>
          </a:p>
        </p:txBody>
      </p:sp>
    </p:spTree>
    <p:extLst>
      <p:ext uri="{BB962C8B-B14F-4D97-AF65-F5344CB8AC3E}">
        <p14:creationId xmlns:p14="http://schemas.microsoft.com/office/powerpoint/2010/main" val="321647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B6E9B6-F258-402E-B936-5FB08DDDEF88}" type="datetimeFigureOut">
              <a:rPr lang="en-US" smtClean="0"/>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B1F355-55BC-4559-89A3-AB497BB44A30}" type="slidenum">
              <a:rPr lang="en-US" smtClean="0"/>
              <a:t>‹#›</a:t>
            </a:fld>
            <a:endParaRPr lang="en-US" dirty="0"/>
          </a:p>
        </p:txBody>
      </p:sp>
    </p:spTree>
    <p:extLst>
      <p:ext uri="{BB962C8B-B14F-4D97-AF65-F5344CB8AC3E}">
        <p14:creationId xmlns:p14="http://schemas.microsoft.com/office/powerpoint/2010/main" val="349320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B6E9B6-F258-402E-B936-5FB08DDDEF88}" type="datetimeFigureOut">
              <a:rPr lang="en-US" smtClean="0"/>
              <a:t>2/23/2025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4B1F355-55BC-4559-89A3-AB497BB44A30}" type="slidenum">
              <a:rPr lang="en-US" smtClean="0"/>
              <a:t>‹#›</a:t>
            </a:fld>
            <a:endParaRPr lang="en-US" dirty="0"/>
          </a:p>
        </p:txBody>
      </p:sp>
    </p:spTree>
    <p:extLst>
      <p:ext uri="{BB962C8B-B14F-4D97-AF65-F5344CB8AC3E}">
        <p14:creationId xmlns:p14="http://schemas.microsoft.com/office/powerpoint/2010/main" val="3971031386"/>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62D6E202-B606-4609-B914-27C9371A1F6D}" type="datetime1">
              <a:rPr lang="en-US" smtClean="0"/>
              <a:t>2/24/2025</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87068952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Lst>
  <p:hf sldNum="0"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5.png"/><Relationship Id="rId7" Type="http://schemas.openxmlformats.org/officeDocument/2006/relationships/diagramQuickStyle" Target="../diagrams/quickStyle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6.svg"/><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OGC.4payments@ucdenver.edu" TargetMode="Externa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hyperlink" Target="mailto:OGC.4payments@ucdenver.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OGC.Postaward@ucdenver.edu" TargetMode="Externa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ogc.fiscalroles@ucdenver.edu" TargetMode="External"/><Relationship Id="rId2" Type="http://schemas.openxmlformats.org/officeDocument/2006/relationships/hyperlink" Target="https://research.cuanschutz.edu/ogc/home/ogc-teams/award-set-up/fiscal-roles"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ctrTitle"/>
          </p:nvPr>
        </p:nvSpPr>
        <p:spPr>
          <a:xfrm>
            <a:off x="1130299" y="999460"/>
            <a:ext cx="4273550" cy="4479852"/>
          </a:xfrm>
        </p:spPr>
        <p:txBody>
          <a:bodyPr anchor="ctr">
            <a:normAutofit fontScale="90000"/>
          </a:bodyPr>
          <a:lstStyle/>
          <a:p>
            <a:r>
              <a:rPr lang="en-US" dirty="0"/>
              <a:t>OGC Accounts Receivable &amp; Post Award Hot Topics</a:t>
            </a:r>
            <a:br>
              <a:rPr lang="en-US" dirty="0"/>
            </a:br>
            <a:r>
              <a:rPr lang="en-US" dirty="0"/>
              <a:t> </a:t>
            </a:r>
            <a:r>
              <a:rPr lang="en-US" sz="1600" dirty="0"/>
              <a:t>Team Talk – February 2025 </a:t>
            </a:r>
            <a:endParaRPr lang="en-US" dirty="0"/>
          </a:p>
        </p:txBody>
      </p:sp>
      <p:sp>
        <p:nvSpPr>
          <p:cNvPr id="3" name="Subtitle 2"/>
          <p:cNvSpPr>
            <a:spLocks noGrp="1"/>
          </p:cNvSpPr>
          <p:nvPr>
            <p:ph type="subTitle" idx="1"/>
          </p:nvPr>
        </p:nvSpPr>
        <p:spPr>
          <a:xfrm>
            <a:off x="5903978" y="999460"/>
            <a:ext cx="2342715" cy="4479852"/>
          </a:xfrm>
        </p:spPr>
        <p:txBody>
          <a:bodyPr anchor="ctr">
            <a:normAutofit/>
          </a:bodyPr>
          <a:lstStyle/>
          <a:p>
            <a:pPr algn="l"/>
            <a:endParaRPr lang="en-US"/>
          </a:p>
          <a:p>
            <a:pPr algn="l"/>
            <a:r>
              <a:rPr lang="en-US"/>
              <a:t> </a:t>
            </a:r>
          </a:p>
        </p:txBody>
      </p:sp>
      <p:sp>
        <p:nvSpPr>
          <p:cNvPr id="10" name="Isosceles Triangle 9">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2" name="Straight Connector 11">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8512053" y="1217756"/>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9928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6AA3C-9641-0634-1EB4-645B7D4C31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858C8D-BBC3-FEEF-B425-5F3031900912}"/>
              </a:ext>
            </a:extLst>
          </p:cNvPr>
          <p:cNvSpPr>
            <a:spLocks noGrp="1"/>
          </p:cNvSpPr>
          <p:nvPr>
            <p:ph type="title"/>
          </p:nvPr>
        </p:nvSpPr>
        <p:spPr>
          <a:xfrm>
            <a:off x="8965" y="436105"/>
            <a:ext cx="6798734" cy="1010217"/>
          </a:xfrm>
        </p:spPr>
        <p:txBody>
          <a:bodyPr>
            <a:normAutofit fontScale="90000"/>
          </a:bodyPr>
          <a:lstStyle/>
          <a:p>
            <a:r>
              <a:rPr lang="en-US" dirty="0">
                <a:latin typeface="Century Schoolbook" panose="02040604050505020304" pitchFamily="18" charset="0"/>
              </a:rPr>
              <a:t>Tools to Research Payments continued</a:t>
            </a:r>
          </a:p>
        </p:txBody>
      </p:sp>
      <p:sp>
        <p:nvSpPr>
          <p:cNvPr id="2" name="Content Placeholder 1">
            <a:extLst>
              <a:ext uri="{FF2B5EF4-FFF2-40B4-BE49-F238E27FC236}">
                <a16:creationId xmlns:a16="http://schemas.microsoft.com/office/drawing/2014/main" id="{9A0D7250-0EF5-190A-61E1-A14B9CCD7885}"/>
              </a:ext>
            </a:extLst>
          </p:cNvPr>
          <p:cNvSpPr>
            <a:spLocks noGrp="1"/>
          </p:cNvSpPr>
          <p:nvPr>
            <p:ph idx="1"/>
          </p:nvPr>
        </p:nvSpPr>
        <p:spPr/>
        <p:txBody>
          <a:bodyPr/>
          <a:lstStyle/>
          <a:p>
            <a:r>
              <a:rPr lang="en-US" sz="2000" b="1" dirty="0">
                <a:latin typeface="Century Schoolbook" panose="02040604050505020304" pitchFamily="18" charset="0"/>
              </a:rPr>
              <a:t>CU-Data: m-Fin PAYMENTS RECEIVED</a:t>
            </a:r>
          </a:p>
          <a:p>
            <a:pPr marL="109728" indent="0">
              <a:buNone/>
            </a:pPr>
            <a:endParaRPr lang="en-US" sz="1600" dirty="0"/>
          </a:p>
          <a:p>
            <a:pPr marL="109728" indent="0">
              <a:buNone/>
            </a:pPr>
            <a:endParaRPr lang="en-US" sz="1600" dirty="0"/>
          </a:p>
          <a:p>
            <a:pPr marL="109728" indent="0">
              <a:buNone/>
            </a:pPr>
            <a:endParaRPr lang="en-US" sz="1600" dirty="0"/>
          </a:p>
          <a:p>
            <a:pPr marL="109728" indent="0">
              <a:buNone/>
            </a:pPr>
            <a:endParaRPr lang="en-US" sz="1600" dirty="0"/>
          </a:p>
          <a:p>
            <a:pPr marL="109728" indent="0">
              <a:buNone/>
            </a:pPr>
            <a:endParaRPr lang="en-US" sz="1600" dirty="0"/>
          </a:p>
          <a:p>
            <a:pPr marL="109728" indent="0">
              <a:buNone/>
            </a:pPr>
            <a:endParaRPr lang="en-US" dirty="0"/>
          </a:p>
          <a:p>
            <a:pPr marL="109728" indent="0">
              <a:buNone/>
            </a:pPr>
            <a:endParaRPr lang="en-US" dirty="0"/>
          </a:p>
        </p:txBody>
      </p:sp>
      <p:pic>
        <p:nvPicPr>
          <p:cNvPr id="8" name="Picture 7">
            <a:extLst>
              <a:ext uri="{FF2B5EF4-FFF2-40B4-BE49-F238E27FC236}">
                <a16:creationId xmlns:a16="http://schemas.microsoft.com/office/drawing/2014/main" id="{2B8DB920-A466-5BEE-C837-D7EF287D71D8}"/>
              </a:ext>
            </a:extLst>
          </p:cNvPr>
          <p:cNvPicPr>
            <a:picLocks noChangeAspect="1"/>
          </p:cNvPicPr>
          <p:nvPr/>
        </p:nvPicPr>
        <p:blipFill>
          <a:blip r:embed="rId2"/>
          <a:stretch>
            <a:fillRect/>
          </a:stretch>
        </p:blipFill>
        <p:spPr>
          <a:xfrm>
            <a:off x="8965" y="2590800"/>
            <a:ext cx="9144000" cy="4164831"/>
          </a:xfrm>
          <a:prstGeom prst="rect">
            <a:avLst/>
          </a:prstGeom>
        </p:spPr>
      </p:pic>
    </p:spTree>
    <p:extLst>
      <p:ext uri="{BB962C8B-B14F-4D97-AF65-F5344CB8AC3E}">
        <p14:creationId xmlns:p14="http://schemas.microsoft.com/office/powerpoint/2010/main" val="1393857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4FD5789-AB82-8A52-9065-885989A06868}"/>
              </a:ext>
            </a:extLst>
          </p:cNvPr>
          <p:cNvPicPr>
            <a:picLocks noChangeAspect="1"/>
          </p:cNvPicPr>
          <p:nvPr/>
        </p:nvPicPr>
        <p:blipFill>
          <a:blip r:embed="rId2">
            <a:duotone>
              <a:prstClr val="black"/>
              <a:schemeClr val="tx2">
                <a:tint val="45000"/>
                <a:satMod val="400000"/>
              </a:schemeClr>
            </a:duotone>
            <a:alphaModFix amt="40000"/>
          </a:blip>
          <a:srcRect l="2448" r="24220" b="1"/>
          <a:stretch/>
        </p:blipFill>
        <p:spPr>
          <a:xfrm>
            <a:off x="20" y="0"/>
            <a:ext cx="9143980" cy="6857990"/>
          </a:xfrm>
          <a:prstGeom prst="rect">
            <a:avLst/>
          </a:prstGeom>
        </p:spPr>
      </p:pic>
      <p:sp>
        <p:nvSpPr>
          <p:cNvPr id="3" name="Title 2"/>
          <p:cNvSpPr>
            <a:spLocks noGrp="1"/>
          </p:cNvSpPr>
          <p:nvPr>
            <p:ph type="title"/>
          </p:nvPr>
        </p:nvSpPr>
        <p:spPr>
          <a:xfrm>
            <a:off x="0" y="533400"/>
            <a:ext cx="8305800" cy="734351"/>
          </a:xfrm>
        </p:spPr>
        <p:txBody>
          <a:bodyPr>
            <a:normAutofit fontScale="90000"/>
          </a:bodyPr>
          <a:lstStyle/>
          <a:p>
            <a:r>
              <a:rPr lang="en-US" dirty="0">
                <a:latin typeface="Century Schoolbook" panose="02040604050505020304" pitchFamily="18" charset="0"/>
              </a:rPr>
              <a:t>Tools to Research Payments continued</a:t>
            </a:r>
          </a:p>
        </p:txBody>
      </p:sp>
      <p:sp>
        <p:nvSpPr>
          <p:cNvPr id="2" name="Content Placeholder 1"/>
          <p:cNvSpPr>
            <a:spLocks noGrp="1"/>
          </p:cNvSpPr>
          <p:nvPr>
            <p:ph idx="1"/>
          </p:nvPr>
        </p:nvSpPr>
        <p:spPr>
          <a:xfrm>
            <a:off x="2590800" y="6248400"/>
            <a:ext cx="6447501" cy="430211"/>
          </a:xfrm>
        </p:spPr>
        <p:txBody>
          <a:bodyPr>
            <a:normAutofit/>
          </a:bodyPr>
          <a:lstStyle/>
          <a:p>
            <a:r>
              <a:rPr lang="en-US" dirty="0">
                <a:solidFill>
                  <a:srgbClr val="FFFFFF"/>
                </a:solidFill>
                <a:latin typeface="Century Schoolbook" panose="02040604050505020304" pitchFamily="18" charset="0"/>
              </a:rPr>
              <a:t>CU-Data: </a:t>
            </a:r>
            <a:r>
              <a:rPr lang="en-US" b="1" dirty="0">
                <a:solidFill>
                  <a:srgbClr val="FFFFFF"/>
                </a:solidFill>
                <a:latin typeface="Century Schoolbook" panose="02040604050505020304" pitchFamily="18" charset="0"/>
              </a:rPr>
              <a:t>m-Fin RECEIVABLES ACTIVITY</a:t>
            </a:r>
          </a:p>
          <a:p>
            <a:pPr marL="109728" indent="0">
              <a:buNone/>
            </a:pPr>
            <a:endParaRPr lang="en-US" dirty="0">
              <a:solidFill>
                <a:srgbClr val="FFFFFF"/>
              </a:solidFill>
            </a:endParaRPr>
          </a:p>
          <a:p>
            <a:pPr marL="109728" indent="0">
              <a:buNone/>
            </a:pPr>
            <a:endParaRPr lang="en-US" dirty="0">
              <a:solidFill>
                <a:srgbClr val="FFFFFF"/>
              </a:solidFill>
            </a:endParaRPr>
          </a:p>
          <a:p>
            <a:pPr marL="109728" indent="0">
              <a:buNone/>
            </a:pPr>
            <a:endParaRPr lang="en-US" dirty="0">
              <a:solidFill>
                <a:srgbClr val="FFFFFF"/>
              </a:solidFill>
            </a:endParaRPr>
          </a:p>
          <a:p>
            <a:pPr marL="109728" indent="0">
              <a:buNone/>
            </a:pPr>
            <a:endParaRPr lang="en-US" dirty="0">
              <a:solidFill>
                <a:srgbClr val="FFFFFF"/>
              </a:solidFill>
            </a:endParaRPr>
          </a:p>
          <a:p>
            <a:pPr marL="109728" indent="0">
              <a:buNone/>
            </a:pPr>
            <a:endParaRPr lang="en-US" dirty="0">
              <a:solidFill>
                <a:srgbClr val="FFFFFF"/>
              </a:solidFill>
            </a:endParaRPr>
          </a:p>
          <a:p>
            <a:pPr marL="109728" indent="0">
              <a:buNone/>
            </a:pPr>
            <a:endParaRPr lang="en-US" dirty="0">
              <a:solidFill>
                <a:srgbClr val="FFFFFF"/>
              </a:solidFill>
            </a:endParaRPr>
          </a:p>
        </p:txBody>
      </p:sp>
    </p:spTree>
    <p:extLst>
      <p:ext uri="{BB962C8B-B14F-4D97-AF65-F5344CB8AC3E}">
        <p14:creationId xmlns:p14="http://schemas.microsoft.com/office/powerpoint/2010/main" val="345983366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128CC-F4FF-9758-34CB-38407CEA2E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EAAA9C-6697-DA88-4C8B-DD92FF1462DE}"/>
              </a:ext>
            </a:extLst>
          </p:cNvPr>
          <p:cNvSpPr>
            <a:spLocks noGrp="1"/>
          </p:cNvSpPr>
          <p:nvPr>
            <p:ph type="title"/>
          </p:nvPr>
        </p:nvSpPr>
        <p:spPr>
          <a:xfrm>
            <a:off x="457200" y="274638"/>
            <a:ext cx="8229600" cy="868362"/>
          </a:xfrm>
        </p:spPr>
        <p:txBody>
          <a:bodyPr>
            <a:noAutofit/>
          </a:bodyPr>
          <a:lstStyle/>
          <a:p>
            <a:r>
              <a:rPr lang="en-US" sz="3200" dirty="0">
                <a:latin typeface="Century Schoolbook" panose="02040604050505020304" pitchFamily="18" charset="0"/>
              </a:rPr>
              <a:t>Tools to Research Payments continued</a:t>
            </a:r>
          </a:p>
        </p:txBody>
      </p:sp>
      <p:sp>
        <p:nvSpPr>
          <p:cNvPr id="2" name="Content Placeholder 1">
            <a:extLst>
              <a:ext uri="{FF2B5EF4-FFF2-40B4-BE49-F238E27FC236}">
                <a16:creationId xmlns:a16="http://schemas.microsoft.com/office/drawing/2014/main" id="{09A96202-9B68-4EF1-8761-83023DA77386}"/>
              </a:ext>
            </a:extLst>
          </p:cNvPr>
          <p:cNvSpPr>
            <a:spLocks noGrp="1"/>
          </p:cNvSpPr>
          <p:nvPr>
            <p:ph idx="1"/>
          </p:nvPr>
        </p:nvSpPr>
        <p:spPr>
          <a:xfrm>
            <a:off x="443753" y="1166018"/>
            <a:ext cx="8229600" cy="4525963"/>
          </a:xfrm>
        </p:spPr>
        <p:txBody>
          <a:bodyPr/>
          <a:lstStyle/>
          <a:p>
            <a:r>
              <a:rPr lang="en-US" sz="2000" dirty="0">
                <a:latin typeface="Century Schoolbook" panose="02040604050505020304" pitchFamily="18" charset="0"/>
              </a:rPr>
              <a:t>CU-Data: m-Fin </a:t>
            </a:r>
            <a:r>
              <a:rPr lang="en-US" sz="2000" b="1" dirty="0">
                <a:latin typeface="Century Schoolbook" panose="02040604050505020304" pitchFamily="18" charset="0"/>
              </a:rPr>
              <a:t>RECEIVABLES ACTIVITY</a:t>
            </a:r>
            <a:endParaRPr lang="en-US" sz="1200" b="1" dirty="0">
              <a:latin typeface="Century Schoolbook" panose="02040604050505020304" pitchFamily="18" charset="0"/>
            </a:endParaRPr>
          </a:p>
          <a:p>
            <a:pPr marL="109728" indent="0">
              <a:buNone/>
            </a:pPr>
            <a:endParaRPr lang="en-US" sz="1600" dirty="0"/>
          </a:p>
          <a:p>
            <a:pPr marL="109728" indent="0">
              <a:buNone/>
            </a:pPr>
            <a:endParaRPr lang="en-US" sz="1600" dirty="0"/>
          </a:p>
          <a:p>
            <a:pPr marL="109728" indent="0">
              <a:buNone/>
            </a:pPr>
            <a:endParaRPr lang="en-US" sz="1600" dirty="0"/>
          </a:p>
          <a:p>
            <a:pPr marL="109728" indent="0">
              <a:buNone/>
            </a:pPr>
            <a:endParaRPr lang="en-US" sz="1600" dirty="0"/>
          </a:p>
          <a:p>
            <a:pPr marL="109728" indent="0">
              <a:buNone/>
            </a:pPr>
            <a:endParaRPr lang="en-US" dirty="0"/>
          </a:p>
          <a:p>
            <a:pPr marL="109728" indent="0">
              <a:buNone/>
            </a:pPr>
            <a:endParaRPr lang="en-US" dirty="0"/>
          </a:p>
        </p:txBody>
      </p:sp>
      <p:pic>
        <p:nvPicPr>
          <p:cNvPr id="5" name="Picture 4">
            <a:extLst>
              <a:ext uri="{FF2B5EF4-FFF2-40B4-BE49-F238E27FC236}">
                <a16:creationId xmlns:a16="http://schemas.microsoft.com/office/drawing/2014/main" id="{055FFB4F-666E-5A84-EEC7-F4D907360457}"/>
              </a:ext>
            </a:extLst>
          </p:cNvPr>
          <p:cNvPicPr>
            <a:picLocks noChangeAspect="1"/>
          </p:cNvPicPr>
          <p:nvPr/>
        </p:nvPicPr>
        <p:blipFill>
          <a:blip r:embed="rId2"/>
          <a:stretch>
            <a:fillRect/>
          </a:stretch>
        </p:blipFill>
        <p:spPr>
          <a:xfrm>
            <a:off x="822614" y="1718072"/>
            <a:ext cx="905001" cy="4419600"/>
          </a:xfrm>
          <a:prstGeom prst="rect">
            <a:avLst/>
          </a:prstGeom>
        </p:spPr>
      </p:pic>
      <p:pic>
        <p:nvPicPr>
          <p:cNvPr id="7" name="Picture 6">
            <a:extLst>
              <a:ext uri="{FF2B5EF4-FFF2-40B4-BE49-F238E27FC236}">
                <a16:creationId xmlns:a16="http://schemas.microsoft.com/office/drawing/2014/main" id="{F47C6713-81E0-B70E-740D-85EE6B074835}"/>
              </a:ext>
            </a:extLst>
          </p:cNvPr>
          <p:cNvPicPr>
            <a:picLocks noChangeAspect="1"/>
          </p:cNvPicPr>
          <p:nvPr/>
        </p:nvPicPr>
        <p:blipFill>
          <a:blip r:embed="rId3"/>
          <a:stretch>
            <a:fillRect/>
          </a:stretch>
        </p:blipFill>
        <p:spPr>
          <a:xfrm>
            <a:off x="4253536" y="1600200"/>
            <a:ext cx="4753638" cy="4983162"/>
          </a:xfrm>
          <a:prstGeom prst="rect">
            <a:avLst/>
          </a:prstGeom>
        </p:spPr>
      </p:pic>
      <p:sp>
        <p:nvSpPr>
          <p:cNvPr id="10" name="TextBox 9">
            <a:extLst>
              <a:ext uri="{FF2B5EF4-FFF2-40B4-BE49-F238E27FC236}">
                <a16:creationId xmlns:a16="http://schemas.microsoft.com/office/drawing/2014/main" id="{4602A620-EA9B-3822-2F66-5A91810E5274}"/>
              </a:ext>
            </a:extLst>
          </p:cNvPr>
          <p:cNvSpPr txBox="1"/>
          <p:nvPr/>
        </p:nvSpPr>
        <p:spPr>
          <a:xfrm>
            <a:off x="1978443" y="2698376"/>
            <a:ext cx="1981200" cy="2585323"/>
          </a:xfrm>
          <a:prstGeom prst="rect">
            <a:avLst/>
          </a:prstGeom>
          <a:noFill/>
        </p:spPr>
        <p:txBody>
          <a:bodyPr wrap="square" rtlCol="0">
            <a:spAutoFit/>
          </a:bodyPr>
          <a:lstStyle/>
          <a:p>
            <a:r>
              <a:rPr lang="en-US" dirty="0"/>
              <a:t>Payment ID T5187AA </a:t>
            </a:r>
          </a:p>
          <a:p>
            <a:r>
              <a:rPr lang="en-US" dirty="0"/>
              <a:t>total amount received  $48,688.80 </a:t>
            </a:r>
            <a:br>
              <a:rPr lang="en-US" dirty="0"/>
            </a:br>
            <a:r>
              <a:rPr lang="en-US" dirty="0"/>
              <a:t>$6,531.60 is the payment amount applied to the project</a:t>
            </a:r>
          </a:p>
        </p:txBody>
      </p:sp>
      <p:sp>
        <p:nvSpPr>
          <p:cNvPr id="11" name="Rectangle: Rounded Corners 10">
            <a:extLst>
              <a:ext uri="{FF2B5EF4-FFF2-40B4-BE49-F238E27FC236}">
                <a16:creationId xmlns:a16="http://schemas.microsoft.com/office/drawing/2014/main" id="{CA66712C-3C9D-0D84-DC90-989A193A1621}"/>
              </a:ext>
            </a:extLst>
          </p:cNvPr>
          <p:cNvSpPr/>
          <p:nvPr/>
        </p:nvSpPr>
        <p:spPr>
          <a:xfrm>
            <a:off x="731355" y="3104030"/>
            <a:ext cx="775447" cy="324969"/>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036AE80-BA16-8F85-B951-5F5B293379D3}"/>
              </a:ext>
            </a:extLst>
          </p:cNvPr>
          <p:cNvSpPr/>
          <p:nvPr/>
        </p:nvSpPr>
        <p:spPr>
          <a:xfrm>
            <a:off x="4913614" y="2660276"/>
            <a:ext cx="1752600" cy="38100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ACE5E9B3-9BA8-52CB-775F-87F78668ECB6}"/>
              </a:ext>
            </a:extLst>
          </p:cNvPr>
          <p:cNvSpPr/>
          <p:nvPr/>
        </p:nvSpPr>
        <p:spPr>
          <a:xfrm>
            <a:off x="7734599" y="2660276"/>
            <a:ext cx="1232647" cy="30480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70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C67C9-B143-A746-C9D4-EA442C25C7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F3FC30-8651-1A77-9D04-BB4E50363A9F}"/>
              </a:ext>
            </a:extLst>
          </p:cNvPr>
          <p:cNvSpPr>
            <a:spLocks noGrp="1"/>
          </p:cNvSpPr>
          <p:nvPr>
            <p:ph type="title"/>
          </p:nvPr>
        </p:nvSpPr>
        <p:spPr>
          <a:xfrm>
            <a:off x="457200" y="274638"/>
            <a:ext cx="8229600" cy="868362"/>
          </a:xfrm>
        </p:spPr>
        <p:txBody>
          <a:bodyPr>
            <a:noAutofit/>
          </a:bodyPr>
          <a:lstStyle/>
          <a:p>
            <a:r>
              <a:rPr lang="en-US" sz="3200" dirty="0">
                <a:latin typeface="Century Schoolbook" panose="02040604050505020304" pitchFamily="18" charset="0"/>
              </a:rPr>
              <a:t>Tools to Research Payments continued</a:t>
            </a:r>
          </a:p>
        </p:txBody>
      </p:sp>
      <p:sp>
        <p:nvSpPr>
          <p:cNvPr id="2" name="Content Placeholder 1">
            <a:extLst>
              <a:ext uri="{FF2B5EF4-FFF2-40B4-BE49-F238E27FC236}">
                <a16:creationId xmlns:a16="http://schemas.microsoft.com/office/drawing/2014/main" id="{38E89147-8C3D-6795-AF53-0049657892A0}"/>
              </a:ext>
            </a:extLst>
          </p:cNvPr>
          <p:cNvSpPr>
            <a:spLocks noGrp="1"/>
          </p:cNvSpPr>
          <p:nvPr>
            <p:ph idx="1"/>
          </p:nvPr>
        </p:nvSpPr>
        <p:spPr>
          <a:xfrm>
            <a:off x="443753" y="1166018"/>
            <a:ext cx="8229600" cy="4525963"/>
          </a:xfrm>
        </p:spPr>
        <p:txBody>
          <a:bodyPr>
            <a:normAutofit/>
          </a:bodyPr>
          <a:lstStyle/>
          <a:p>
            <a:r>
              <a:rPr lang="en-US" sz="2000" dirty="0">
                <a:latin typeface="Century Schoolbook" panose="02040604050505020304" pitchFamily="18" charset="0"/>
              </a:rPr>
              <a:t>PS Query </a:t>
            </a:r>
            <a:r>
              <a:rPr lang="en-US" sz="1600" b="1" dirty="0">
                <a:latin typeface="Century Schoolbook" panose="02040604050505020304" pitchFamily="18" charset="0"/>
              </a:rPr>
              <a:t>BILLING_INQUIRY_BY_PROJECT</a:t>
            </a:r>
            <a:r>
              <a:rPr lang="en-US" sz="2400" b="1" dirty="0">
                <a:latin typeface="Century Schoolbook" panose="02040604050505020304" pitchFamily="18" charset="0"/>
              </a:rPr>
              <a:t> </a:t>
            </a:r>
            <a:endParaRPr lang="en-US" sz="1400" b="1" dirty="0">
              <a:latin typeface="Century Schoolbook" panose="02040604050505020304" pitchFamily="18" charset="0"/>
            </a:endParaRPr>
          </a:p>
          <a:p>
            <a:pPr marL="109728" indent="0">
              <a:buNone/>
            </a:pPr>
            <a:endParaRPr lang="en-US" sz="1600" dirty="0"/>
          </a:p>
          <a:p>
            <a:pPr marL="109728" indent="0">
              <a:buNone/>
            </a:pPr>
            <a:endParaRPr lang="en-US" sz="1600" dirty="0"/>
          </a:p>
          <a:p>
            <a:pPr marL="109728" indent="0">
              <a:buNone/>
            </a:pPr>
            <a:endParaRPr lang="en-US" sz="1600" dirty="0"/>
          </a:p>
          <a:p>
            <a:pPr marL="109728" indent="0">
              <a:buNone/>
            </a:pPr>
            <a:endParaRPr lang="en-US" dirty="0"/>
          </a:p>
          <a:p>
            <a:pPr marL="109728" indent="0">
              <a:buNone/>
            </a:pPr>
            <a:endParaRPr lang="en-US" dirty="0"/>
          </a:p>
        </p:txBody>
      </p:sp>
      <p:pic>
        <p:nvPicPr>
          <p:cNvPr id="4" name="Content Placeholder 6">
            <a:extLst>
              <a:ext uri="{FF2B5EF4-FFF2-40B4-BE49-F238E27FC236}">
                <a16:creationId xmlns:a16="http://schemas.microsoft.com/office/drawing/2014/main" id="{DE69A9A4-26D6-5F20-6B80-13D581ED98E9}"/>
              </a:ext>
            </a:extLst>
          </p:cNvPr>
          <p:cNvPicPr>
            <a:picLocks noChangeAspect="1"/>
          </p:cNvPicPr>
          <p:nvPr/>
        </p:nvPicPr>
        <p:blipFill>
          <a:blip r:embed="rId3"/>
          <a:srcRect l="14986" t="-1" b="360"/>
          <a:stretch/>
        </p:blipFill>
        <p:spPr>
          <a:xfrm>
            <a:off x="0" y="1600200"/>
            <a:ext cx="4211988" cy="2652686"/>
          </a:xfrm>
          <a:prstGeom prst="rect">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6" name="Picture 5">
            <a:extLst>
              <a:ext uri="{FF2B5EF4-FFF2-40B4-BE49-F238E27FC236}">
                <a16:creationId xmlns:a16="http://schemas.microsoft.com/office/drawing/2014/main" id="{9711A1B1-BA62-70ED-8014-D8F7947338AA}"/>
              </a:ext>
            </a:extLst>
          </p:cNvPr>
          <p:cNvPicPr>
            <a:picLocks noChangeAspect="1"/>
          </p:cNvPicPr>
          <p:nvPr/>
        </p:nvPicPr>
        <p:blipFill>
          <a:blip r:embed="rId4"/>
          <a:stretch>
            <a:fillRect/>
          </a:stretch>
        </p:blipFill>
        <p:spPr>
          <a:xfrm>
            <a:off x="1600200" y="4563103"/>
            <a:ext cx="6901744" cy="1708040"/>
          </a:xfrm>
          <a:prstGeom prst="rect">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8" name="TextBox 7">
            <a:extLst>
              <a:ext uri="{FF2B5EF4-FFF2-40B4-BE49-F238E27FC236}">
                <a16:creationId xmlns:a16="http://schemas.microsoft.com/office/drawing/2014/main" id="{B1B080D7-1F59-9939-6F0D-2D7D17DFACC8}"/>
              </a:ext>
            </a:extLst>
          </p:cNvPr>
          <p:cNvSpPr txBox="1"/>
          <p:nvPr/>
        </p:nvSpPr>
        <p:spPr>
          <a:xfrm>
            <a:off x="4682635" y="1614251"/>
            <a:ext cx="4124847" cy="2477601"/>
          </a:xfrm>
          <a:prstGeom prst="rect">
            <a:avLst/>
          </a:prstGeom>
          <a:noFill/>
        </p:spPr>
        <p:txBody>
          <a:bodyPr wrap="none" rtlCol="0">
            <a:spAutoFit/>
          </a:bodyPr>
          <a:lstStyle/>
          <a:p>
            <a:pPr marL="109728" indent="0">
              <a:buNone/>
            </a:pPr>
            <a:endParaRPr lang="en-US" sz="1100" dirty="0"/>
          </a:p>
          <a:p>
            <a:r>
              <a:rPr lang="en-US" sz="1800" dirty="0">
                <a:latin typeface="Century Schoolbook" panose="02040604050505020304" pitchFamily="18" charset="0"/>
              </a:rPr>
              <a:t>From UCD Home Page, navigate to:</a:t>
            </a:r>
          </a:p>
          <a:p>
            <a:endParaRPr lang="en-US" sz="1800" dirty="0">
              <a:latin typeface="Century Schoolbook" panose="02040604050505020304" pitchFamily="18" charset="0"/>
            </a:endParaRPr>
          </a:p>
          <a:p>
            <a:r>
              <a:rPr lang="en-US" sz="1800" dirty="0">
                <a:latin typeface="Century Schoolbook" panose="02040604050505020304" pitchFamily="18" charset="0"/>
              </a:rPr>
              <a:t>Finance/ PeopleSoft, then</a:t>
            </a:r>
          </a:p>
          <a:p>
            <a:endParaRPr lang="en-US" sz="1800" dirty="0">
              <a:latin typeface="Century Schoolbook" panose="02040604050505020304" pitchFamily="18" charset="0"/>
            </a:endParaRPr>
          </a:p>
          <a:p>
            <a:r>
              <a:rPr lang="en-US" sz="1800" dirty="0">
                <a:latin typeface="Century Schoolbook" panose="02040604050505020304" pitchFamily="18" charset="0"/>
              </a:rPr>
              <a:t>Finance &amp; Accounting Page, then</a:t>
            </a:r>
          </a:p>
          <a:p>
            <a:endParaRPr lang="en-US" sz="1800" dirty="0">
              <a:latin typeface="Century Schoolbook" panose="02040604050505020304" pitchFamily="18" charset="0"/>
            </a:endParaRPr>
          </a:p>
          <a:p>
            <a:r>
              <a:rPr lang="en-US" sz="1800" dirty="0">
                <a:latin typeface="Century Schoolbook" panose="02040604050505020304" pitchFamily="18" charset="0"/>
              </a:rPr>
              <a:t>Query Manager</a:t>
            </a:r>
          </a:p>
          <a:p>
            <a:endParaRPr lang="en-US" dirty="0"/>
          </a:p>
        </p:txBody>
      </p:sp>
    </p:spTree>
    <p:extLst>
      <p:ext uri="{BB962C8B-B14F-4D97-AF65-F5344CB8AC3E}">
        <p14:creationId xmlns:p14="http://schemas.microsoft.com/office/powerpoint/2010/main" val="385395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082516C-1DDA-7CB9-8BDD-3B48302B3F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319274-EED0-6BD4-E969-38AC2B0DA942}"/>
              </a:ext>
            </a:extLst>
          </p:cNvPr>
          <p:cNvSpPr>
            <a:spLocks noGrp="1"/>
          </p:cNvSpPr>
          <p:nvPr>
            <p:ph type="title"/>
          </p:nvPr>
        </p:nvSpPr>
        <p:spPr>
          <a:xfrm>
            <a:off x="104110" y="136807"/>
            <a:ext cx="4544090" cy="672728"/>
          </a:xfrm>
        </p:spPr>
        <p:txBody>
          <a:bodyPr/>
          <a:lstStyle/>
          <a:p>
            <a:r>
              <a:rPr lang="en-US" b="1" dirty="0">
                <a:latin typeface="Century Schoolbook" panose="02040604050505020304" pitchFamily="18" charset="0"/>
              </a:rPr>
              <a:t>Billing Inquiry </a:t>
            </a:r>
            <a:r>
              <a:rPr lang="en-US" dirty="0">
                <a:latin typeface="Century Schoolbook" panose="02040604050505020304" pitchFamily="18" charset="0"/>
              </a:rPr>
              <a:t>continued</a:t>
            </a:r>
          </a:p>
        </p:txBody>
      </p:sp>
      <p:pic>
        <p:nvPicPr>
          <p:cNvPr id="10" name="Picture 9">
            <a:extLst>
              <a:ext uri="{FF2B5EF4-FFF2-40B4-BE49-F238E27FC236}">
                <a16:creationId xmlns:a16="http://schemas.microsoft.com/office/drawing/2014/main" id="{1EC87BE0-B1F0-9895-7653-63690EB747D6}"/>
              </a:ext>
            </a:extLst>
          </p:cNvPr>
          <p:cNvPicPr>
            <a:picLocks noChangeAspect="1"/>
          </p:cNvPicPr>
          <p:nvPr/>
        </p:nvPicPr>
        <p:blipFill>
          <a:blip r:embed="rId3"/>
          <a:stretch>
            <a:fillRect/>
          </a:stretch>
        </p:blipFill>
        <p:spPr>
          <a:xfrm>
            <a:off x="152400" y="1268730"/>
            <a:ext cx="5943517" cy="3126569"/>
          </a:xfrm>
          <a:prstGeom prst="rect">
            <a:avLst/>
          </a:prstGeom>
          <a:ln w="222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2" name="Picture 11">
            <a:extLst>
              <a:ext uri="{FF2B5EF4-FFF2-40B4-BE49-F238E27FC236}">
                <a16:creationId xmlns:a16="http://schemas.microsoft.com/office/drawing/2014/main" id="{B3A7D075-7299-72E0-A18F-348FF4362827}"/>
              </a:ext>
            </a:extLst>
          </p:cNvPr>
          <p:cNvPicPr>
            <a:picLocks noChangeAspect="1"/>
          </p:cNvPicPr>
          <p:nvPr/>
        </p:nvPicPr>
        <p:blipFill>
          <a:blip r:embed="rId4"/>
          <a:stretch>
            <a:fillRect/>
          </a:stretch>
        </p:blipFill>
        <p:spPr>
          <a:xfrm>
            <a:off x="179294" y="4669736"/>
            <a:ext cx="5410199" cy="1162050"/>
          </a:xfrm>
          <a:prstGeom prst="rect">
            <a:avLst/>
          </a:prstGeom>
          <a:noFill/>
          <a:ln w="349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2" name="TextBox 1">
            <a:extLst>
              <a:ext uri="{FF2B5EF4-FFF2-40B4-BE49-F238E27FC236}">
                <a16:creationId xmlns:a16="http://schemas.microsoft.com/office/drawing/2014/main" id="{4C9A76EB-13C4-A047-859C-4ED135370E20}"/>
              </a:ext>
            </a:extLst>
          </p:cNvPr>
          <p:cNvSpPr txBox="1"/>
          <p:nvPr/>
        </p:nvSpPr>
        <p:spPr>
          <a:xfrm>
            <a:off x="5562600" y="0"/>
            <a:ext cx="3671047" cy="1962076"/>
          </a:xfrm>
          <a:prstGeom prst="rect">
            <a:avLst/>
          </a:prstGeom>
          <a:noFill/>
        </p:spPr>
        <p:txBody>
          <a:bodyPr wrap="square" rtlCol="0">
            <a:spAutoFit/>
          </a:bodyPr>
          <a:lstStyle/>
          <a:p>
            <a:r>
              <a:rPr lang="en-US" sz="1350" dirty="0">
                <a:latin typeface="Century Schoolbook" panose="02040604050505020304" pitchFamily="18" charset="0"/>
              </a:rPr>
              <a:t>From Query Manager, Search by Query Name</a:t>
            </a:r>
          </a:p>
          <a:p>
            <a:endParaRPr lang="en-US" sz="1350" dirty="0">
              <a:latin typeface="Century Schoolbook" panose="02040604050505020304" pitchFamily="18" charset="0"/>
            </a:endParaRPr>
          </a:p>
          <a:p>
            <a:r>
              <a:rPr lang="en-US" sz="1350" dirty="0">
                <a:latin typeface="Century Schoolbook" panose="02040604050505020304" pitchFamily="18" charset="0"/>
              </a:rPr>
              <a:t>   Type:  </a:t>
            </a:r>
            <a:r>
              <a:rPr lang="en-US" sz="1350" dirty="0" err="1">
                <a:latin typeface="Century Schoolbook" panose="02040604050505020304" pitchFamily="18" charset="0"/>
              </a:rPr>
              <a:t>Billing_Inquiry</a:t>
            </a:r>
            <a:endParaRPr lang="en-US" sz="1350" dirty="0">
              <a:latin typeface="Century Schoolbook" panose="02040604050505020304" pitchFamily="18" charset="0"/>
            </a:endParaRPr>
          </a:p>
          <a:p>
            <a:endParaRPr lang="en-US" sz="1350" dirty="0">
              <a:latin typeface="Century Schoolbook" panose="02040604050505020304" pitchFamily="18" charset="0"/>
            </a:endParaRPr>
          </a:p>
          <a:p>
            <a:r>
              <a:rPr lang="en-US" sz="1350" dirty="0">
                <a:latin typeface="Century Schoolbook" panose="02040604050505020304" pitchFamily="18" charset="0"/>
              </a:rPr>
              <a:t>Select BILLING_INQUIRY_BY_PROJECT</a:t>
            </a:r>
          </a:p>
          <a:p>
            <a:r>
              <a:rPr lang="en-US" sz="1350" dirty="0">
                <a:latin typeface="Century Schoolbook" panose="02040604050505020304" pitchFamily="18" charset="0"/>
              </a:rPr>
              <a:t>	</a:t>
            </a:r>
          </a:p>
          <a:p>
            <a:r>
              <a:rPr lang="en-US" sz="1350" dirty="0">
                <a:latin typeface="Century Schoolbook" panose="02040604050505020304" pitchFamily="18" charset="0"/>
              </a:rPr>
              <a:t>		Run to HTML to view onscreen</a:t>
            </a:r>
          </a:p>
          <a:p>
            <a:r>
              <a:rPr lang="en-US" sz="1350" dirty="0">
                <a:latin typeface="Century Schoolbook" panose="02040604050505020304" pitchFamily="18" charset="0"/>
              </a:rPr>
              <a:t>		Run to Excel to export</a:t>
            </a:r>
          </a:p>
        </p:txBody>
      </p:sp>
      <p:sp>
        <p:nvSpPr>
          <p:cNvPr id="6" name="TextBox 5">
            <a:extLst>
              <a:ext uri="{FF2B5EF4-FFF2-40B4-BE49-F238E27FC236}">
                <a16:creationId xmlns:a16="http://schemas.microsoft.com/office/drawing/2014/main" id="{259A7066-C4FF-7578-7248-33CB42BE4E3A}"/>
              </a:ext>
            </a:extLst>
          </p:cNvPr>
          <p:cNvSpPr txBox="1"/>
          <p:nvPr/>
        </p:nvSpPr>
        <p:spPr>
          <a:xfrm>
            <a:off x="5589493" y="5956182"/>
            <a:ext cx="3914279" cy="300082"/>
          </a:xfrm>
          <a:prstGeom prst="rect">
            <a:avLst/>
          </a:prstGeom>
          <a:noFill/>
        </p:spPr>
        <p:txBody>
          <a:bodyPr wrap="square" rtlCol="0">
            <a:spAutoFit/>
          </a:bodyPr>
          <a:lstStyle/>
          <a:p>
            <a:r>
              <a:rPr lang="en-US" sz="1350" dirty="0"/>
              <a:t>Add to Favorites for easier future searches</a:t>
            </a:r>
          </a:p>
        </p:txBody>
      </p:sp>
    </p:spTree>
    <p:extLst>
      <p:ext uri="{BB962C8B-B14F-4D97-AF65-F5344CB8AC3E}">
        <p14:creationId xmlns:p14="http://schemas.microsoft.com/office/powerpoint/2010/main" val="2943397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EA10EA-C3B1-4ECF-5484-8A1B3BFFE24C}"/>
              </a:ext>
            </a:extLst>
          </p:cNvPr>
          <p:cNvSpPr>
            <a:spLocks noGrp="1"/>
          </p:cNvSpPr>
          <p:nvPr>
            <p:ph type="title"/>
          </p:nvPr>
        </p:nvSpPr>
        <p:spPr>
          <a:xfrm>
            <a:off x="514350" y="869847"/>
            <a:ext cx="3593453" cy="1258420"/>
          </a:xfrm>
        </p:spPr>
        <p:txBody>
          <a:bodyPr/>
          <a:lstStyle/>
          <a:p>
            <a:r>
              <a:rPr lang="en-US" dirty="0">
                <a:latin typeface="Century Schoolbook" panose="02040604050505020304" pitchFamily="18" charset="0"/>
              </a:rPr>
              <a:t>Billing Inquiry to Invoice pdf continue</a:t>
            </a:r>
          </a:p>
        </p:txBody>
      </p:sp>
      <p:sp>
        <p:nvSpPr>
          <p:cNvPr id="4" name="Slide Number Placeholder 3">
            <a:extLst>
              <a:ext uri="{FF2B5EF4-FFF2-40B4-BE49-F238E27FC236}">
                <a16:creationId xmlns:a16="http://schemas.microsoft.com/office/drawing/2014/main" id="{8C967A18-D216-4529-8D14-E7DF380454BD}"/>
              </a:ext>
            </a:extLst>
          </p:cNvPr>
          <p:cNvSpPr>
            <a:spLocks noGrp="1"/>
          </p:cNvSpPr>
          <p:nvPr>
            <p:ph type="sldNum" sz="quarter" idx="11"/>
          </p:nvPr>
        </p:nvSpPr>
        <p:spPr>
          <a:xfrm>
            <a:off x="8364705" y="1268730"/>
            <a:ext cx="410736" cy="273845"/>
          </a:xfrm>
        </p:spPr>
        <p:txBody>
          <a:bodyPr/>
          <a:lstStyle/>
          <a:p>
            <a:fld id="{4FAB73BC-B049-4115-A692-8D63A059BFB8}" type="slidenum">
              <a:rPr lang="en-US" smtClean="0"/>
              <a:pPr/>
              <a:t>15</a:t>
            </a:fld>
            <a:endParaRPr lang="en-US" dirty="0"/>
          </a:p>
        </p:txBody>
      </p:sp>
      <p:sp>
        <p:nvSpPr>
          <p:cNvPr id="7" name="TextBox 6">
            <a:extLst>
              <a:ext uri="{FF2B5EF4-FFF2-40B4-BE49-F238E27FC236}">
                <a16:creationId xmlns:a16="http://schemas.microsoft.com/office/drawing/2014/main" id="{D1EE7168-2003-A722-0545-277B81BCCB24}"/>
              </a:ext>
            </a:extLst>
          </p:cNvPr>
          <p:cNvSpPr txBox="1"/>
          <p:nvPr/>
        </p:nvSpPr>
        <p:spPr>
          <a:xfrm>
            <a:off x="734786" y="4865915"/>
            <a:ext cx="5984422" cy="715581"/>
          </a:xfrm>
          <a:prstGeom prst="rect">
            <a:avLst/>
          </a:prstGeom>
          <a:noFill/>
        </p:spPr>
        <p:txBody>
          <a:bodyPr wrap="square" rtlCol="0">
            <a:spAutoFit/>
          </a:bodyPr>
          <a:lstStyle/>
          <a:p>
            <a:r>
              <a:rPr lang="en-US" sz="1350" dirty="0">
                <a:latin typeface="Century Schoolbook" panose="02040604050505020304" pitchFamily="18" charset="0"/>
              </a:rPr>
              <a:t>Click on any invoice with blue highlight</a:t>
            </a:r>
          </a:p>
          <a:p>
            <a:endParaRPr lang="en-US" sz="1350" dirty="0">
              <a:latin typeface="Century Schoolbook" panose="02040604050505020304" pitchFamily="18" charset="0"/>
            </a:endParaRPr>
          </a:p>
          <a:p>
            <a:r>
              <a:rPr lang="en-US" sz="1350" dirty="0">
                <a:latin typeface="Century Schoolbook" panose="02040604050505020304" pitchFamily="18" charset="0"/>
              </a:rPr>
              <a:t>	If invoice isn’t highlighted, there is no link to drill-in</a:t>
            </a:r>
          </a:p>
        </p:txBody>
      </p:sp>
      <p:pic>
        <p:nvPicPr>
          <p:cNvPr id="5" name="Picture 4">
            <a:extLst>
              <a:ext uri="{FF2B5EF4-FFF2-40B4-BE49-F238E27FC236}">
                <a16:creationId xmlns:a16="http://schemas.microsoft.com/office/drawing/2014/main" id="{435CF587-CF81-97E3-BDE8-67D40B8DC1A7}"/>
              </a:ext>
            </a:extLst>
          </p:cNvPr>
          <p:cNvPicPr>
            <a:picLocks noChangeAspect="1"/>
          </p:cNvPicPr>
          <p:nvPr/>
        </p:nvPicPr>
        <p:blipFill>
          <a:blip r:embed="rId3"/>
          <a:stretch>
            <a:fillRect/>
          </a:stretch>
        </p:blipFill>
        <p:spPr>
          <a:xfrm>
            <a:off x="0" y="2525080"/>
            <a:ext cx="9144000" cy="1807840"/>
          </a:xfrm>
          <a:prstGeom prst="rect">
            <a:avLst/>
          </a:prstGeom>
        </p:spPr>
      </p:pic>
    </p:spTree>
    <p:extLst>
      <p:ext uri="{BB962C8B-B14F-4D97-AF65-F5344CB8AC3E}">
        <p14:creationId xmlns:p14="http://schemas.microsoft.com/office/powerpoint/2010/main" val="2529086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3" name="Rectangle 22">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6EA10EA-C3B1-4ECF-5484-8A1B3BFFE24C}"/>
              </a:ext>
            </a:extLst>
          </p:cNvPr>
          <p:cNvSpPr>
            <a:spLocks noGrp="1"/>
          </p:cNvSpPr>
          <p:nvPr>
            <p:ph type="title"/>
          </p:nvPr>
        </p:nvSpPr>
        <p:spPr>
          <a:xfrm>
            <a:off x="1000126" y="609600"/>
            <a:ext cx="6447501" cy="762000"/>
          </a:xfrm>
        </p:spPr>
        <p:txBody>
          <a:bodyPr vert="horz" lIns="91440" tIns="45720" rIns="91440" bIns="45720" rtlCol="0" anchor="t">
            <a:normAutofit fontScale="90000"/>
          </a:bodyPr>
          <a:lstStyle/>
          <a:p>
            <a:r>
              <a:rPr lang="en-US" sz="3600" dirty="0">
                <a:latin typeface="Century Schoolbook" panose="02040604050505020304" pitchFamily="18" charset="0"/>
              </a:rPr>
              <a:t>Billing Inquiry to Invoice pdf continue</a:t>
            </a:r>
          </a:p>
        </p:txBody>
      </p:sp>
      <p:sp>
        <p:nvSpPr>
          <p:cNvPr id="25" name="Isosceles Triangle 24">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39313248-1ED9-11F6-59E3-DFA0A7DE25A6}"/>
              </a:ext>
            </a:extLst>
          </p:cNvPr>
          <p:cNvSpPr txBox="1"/>
          <p:nvPr/>
        </p:nvSpPr>
        <p:spPr>
          <a:xfrm>
            <a:off x="1000126" y="2160590"/>
            <a:ext cx="6353174" cy="3429260"/>
          </a:xfrm>
          <a:prstGeom prst="rect">
            <a:avLst/>
          </a:prstGeom>
        </p:spPr>
        <p:txBody>
          <a:bodyPr vert="horz" lIns="91440" tIns="45720" rIns="91440" bIns="45720" rtlCol="0">
            <a:normAutofit fontScale="92500"/>
          </a:bodyPr>
          <a:lstStyle/>
          <a:p>
            <a:pPr>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latin typeface="Century Schoolbook" panose="02040604050505020304" pitchFamily="18" charset="0"/>
              </a:rPr>
              <a:t>Limitations</a:t>
            </a:r>
          </a:p>
          <a:p>
            <a:pPr>
              <a:lnSpc>
                <a:spcPct val="90000"/>
              </a:lnSpc>
              <a:spcBef>
                <a:spcPts val="1000"/>
              </a:spcBef>
              <a:buClr>
                <a:schemeClr val="accent1"/>
              </a:buClr>
              <a:buSzPct val="80000"/>
              <a:buFont typeface="Wingdings 3" charset="2"/>
              <a:buChar char=""/>
            </a:pPr>
            <a:endParaRPr lang="en-US" sz="1400" dirty="0">
              <a:solidFill>
                <a:schemeClr val="tx1">
                  <a:lumMod val="75000"/>
                  <a:lumOff val="25000"/>
                </a:schemeClr>
              </a:solidFill>
              <a:latin typeface="Century Schoolbook" panose="02040604050505020304" pitchFamily="18" charset="0"/>
            </a:endParaRPr>
          </a:p>
          <a:p>
            <a:pPr>
              <a:lnSpc>
                <a:spcPct val="90000"/>
              </a:lnSpc>
              <a:spcBef>
                <a:spcPts val="1000"/>
              </a:spcBef>
              <a:buClr>
                <a:schemeClr val="accent1"/>
              </a:buClr>
              <a:buSzPct val="80000"/>
            </a:pPr>
            <a:r>
              <a:rPr lang="en-US" sz="1400" dirty="0">
                <a:solidFill>
                  <a:schemeClr val="tx1">
                    <a:lumMod val="75000"/>
                    <a:lumOff val="25000"/>
                  </a:schemeClr>
                </a:solidFill>
                <a:latin typeface="Century Schoolbook" panose="02040604050505020304" pitchFamily="18" charset="0"/>
              </a:rPr>
              <a:t>System invoice is not always what is submitted to the sponsor</a:t>
            </a:r>
          </a:p>
          <a:p>
            <a:pPr>
              <a:lnSpc>
                <a:spcPct val="90000"/>
              </a:lnSpc>
              <a:spcBef>
                <a:spcPts val="1000"/>
              </a:spcBef>
              <a:buClr>
                <a:schemeClr val="accent1"/>
              </a:buClr>
              <a:buSzPct val="80000"/>
            </a:pPr>
            <a:r>
              <a:rPr lang="en-US" sz="1400" dirty="0">
                <a:solidFill>
                  <a:schemeClr val="tx1">
                    <a:lumMod val="75000"/>
                    <a:lumOff val="25000"/>
                  </a:schemeClr>
                </a:solidFill>
                <a:latin typeface="Century Schoolbook" panose="02040604050505020304" pitchFamily="18" charset="0"/>
              </a:rPr>
              <a:t>	Sponsor requires their template only</a:t>
            </a:r>
          </a:p>
          <a:p>
            <a:pPr>
              <a:lnSpc>
                <a:spcPct val="90000"/>
              </a:lnSpc>
              <a:spcBef>
                <a:spcPts val="1000"/>
              </a:spcBef>
              <a:buClr>
                <a:schemeClr val="accent1"/>
              </a:buClr>
              <a:buSzPct val="80000"/>
            </a:pPr>
            <a:r>
              <a:rPr lang="en-US" sz="1400" dirty="0">
                <a:solidFill>
                  <a:schemeClr val="tx1">
                    <a:lumMod val="75000"/>
                    <a:lumOff val="25000"/>
                  </a:schemeClr>
                </a:solidFill>
                <a:latin typeface="Century Schoolbook" panose="02040604050505020304" pitchFamily="18" charset="0"/>
              </a:rPr>
              <a:t>	Manually merged invoices</a:t>
            </a:r>
          </a:p>
          <a:p>
            <a:pPr>
              <a:lnSpc>
                <a:spcPct val="90000"/>
              </a:lnSpc>
              <a:spcBef>
                <a:spcPts val="1000"/>
              </a:spcBef>
              <a:buClr>
                <a:schemeClr val="accent1"/>
              </a:buClr>
              <a:buSzPct val="80000"/>
              <a:buFont typeface="Wingdings 3" charset="2"/>
              <a:buChar char=""/>
            </a:pPr>
            <a:endParaRPr lang="en-US" sz="1400" dirty="0">
              <a:solidFill>
                <a:schemeClr val="tx1">
                  <a:lumMod val="75000"/>
                  <a:lumOff val="25000"/>
                </a:schemeClr>
              </a:solidFill>
              <a:latin typeface="Century Schoolbook" panose="02040604050505020304" pitchFamily="18" charset="0"/>
            </a:endParaRPr>
          </a:p>
          <a:p>
            <a:pPr>
              <a:lnSpc>
                <a:spcPct val="90000"/>
              </a:lnSpc>
              <a:spcBef>
                <a:spcPts val="1000"/>
              </a:spcBef>
              <a:buClr>
                <a:schemeClr val="accent1"/>
              </a:buClr>
              <a:buSzPct val="80000"/>
            </a:pPr>
            <a:r>
              <a:rPr lang="en-US" sz="1400" dirty="0">
                <a:solidFill>
                  <a:schemeClr val="tx1">
                    <a:lumMod val="75000"/>
                    <a:lumOff val="25000"/>
                  </a:schemeClr>
                </a:solidFill>
                <a:latin typeface="Century Schoolbook" panose="02040604050505020304" pitchFamily="18" charset="0"/>
              </a:rPr>
              <a:t>View Invoice pdf is not available for the following awards:</a:t>
            </a:r>
          </a:p>
          <a:p>
            <a:pPr>
              <a:lnSpc>
                <a:spcPct val="90000"/>
              </a:lnSpc>
              <a:spcBef>
                <a:spcPts val="1000"/>
              </a:spcBef>
              <a:buClr>
                <a:schemeClr val="accent1"/>
              </a:buClr>
              <a:buSzPct val="80000"/>
            </a:pPr>
            <a:r>
              <a:rPr lang="en-US" sz="1400" dirty="0">
                <a:solidFill>
                  <a:schemeClr val="tx1">
                    <a:lumMod val="75000"/>
                    <a:lumOff val="25000"/>
                  </a:schemeClr>
                </a:solidFill>
                <a:latin typeface="Century Schoolbook" panose="02040604050505020304" pitchFamily="18" charset="0"/>
              </a:rPr>
              <a:t>	Automatic Payments – Ginger is listed as Billing Specialist on Bill Plan</a:t>
            </a:r>
          </a:p>
          <a:p>
            <a:pPr>
              <a:lnSpc>
                <a:spcPct val="90000"/>
              </a:lnSpc>
              <a:spcBef>
                <a:spcPts val="1000"/>
              </a:spcBef>
              <a:buClr>
                <a:schemeClr val="accent1"/>
              </a:buClr>
              <a:buSzPct val="80000"/>
            </a:pPr>
            <a:r>
              <a:rPr lang="en-US" sz="1400" dirty="0">
                <a:solidFill>
                  <a:schemeClr val="tx1">
                    <a:lumMod val="75000"/>
                    <a:lumOff val="25000"/>
                  </a:schemeClr>
                </a:solidFill>
                <a:latin typeface="Century Schoolbook" panose="02040604050505020304" pitchFamily="18" charset="0"/>
              </a:rPr>
              <a:t>	Department Invoices – UCDCT is listed as Billing Specialist on Bill Plan</a:t>
            </a:r>
          </a:p>
          <a:p>
            <a:pPr>
              <a:lnSpc>
                <a:spcPct val="90000"/>
              </a:lnSpc>
              <a:spcBef>
                <a:spcPts val="1000"/>
              </a:spcBef>
              <a:buClr>
                <a:schemeClr val="accent1"/>
              </a:buClr>
              <a:buSzPct val="80000"/>
            </a:pPr>
            <a:r>
              <a:rPr lang="en-US" sz="1400" dirty="0">
                <a:solidFill>
                  <a:schemeClr val="tx1">
                    <a:lumMod val="75000"/>
                    <a:lumOff val="25000"/>
                  </a:schemeClr>
                </a:solidFill>
                <a:latin typeface="Century Schoolbook" panose="02040604050505020304" pitchFamily="18" charset="0"/>
              </a:rPr>
              <a:t>	Invoices prior to implementation of Billing Automation Phase III (NOV 2020)</a:t>
            </a:r>
          </a:p>
        </p:txBody>
      </p:sp>
      <p:sp>
        <p:nvSpPr>
          <p:cNvPr id="33"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C967A18-D216-4529-8D14-E7DF380454BD}"/>
              </a:ext>
            </a:extLst>
          </p:cNvPr>
          <p:cNvSpPr>
            <a:spLocks noGrp="1"/>
          </p:cNvSpPr>
          <p:nvPr>
            <p:ph type="sldNum" sz="quarter" idx="11"/>
          </p:nvPr>
        </p:nvSpPr>
        <p:spPr>
          <a:xfrm>
            <a:off x="7992397" y="6041362"/>
            <a:ext cx="512504" cy="365125"/>
          </a:xfrm>
        </p:spPr>
        <p:txBody>
          <a:bodyPr vert="horz" lIns="91440" tIns="45720" rIns="91440" bIns="45720" rtlCol="0" anchor="ctr">
            <a:normAutofit/>
          </a:bodyPr>
          <a:lstStyle/>
          <a:p>
            <a:pPr>
              <a:spcAft>
                <a:spcPts val="600"/>
              </a:spcAft>
            </a:pPr>
            <a:fld id="{4FAB73BC-B049-4115-A692-8D63A059BFB8}" type="slidenum">
              <a:rPr lang="en-US" kern="1200">
                <a:solidFill>
                  <a:srgbClr val="FFFFFF"/>
                </a:solidFill>
                <a:latin typeface="+mn-lt"/>
                <a:ea typeface="+mn-ea"/>
                <a:cs typeface="+mn-cs"/>
              </a:rPr>
              <a:pPr>
                <a:spcAft>
                  <a:spcPts val="600"/>
                </a:spcAft>
              </a:pPr>
              <a:t>16</a:t>
            </a:fld>
            <a:endParaRPr lang="en-US" kern="1200">
              <a:solidFill>
                <a:srgbClr val="FFFFFF"/>
              </a:solidFill>
              <a:latin typeface="+mn-lt"/>
              <a:ea typeface="+mn-ea"/>
              <a:cs typeface="+mn-cs"/>
            </a:endParaRPr>
          </a:p>
        </p:txBody>
      </p:sp>
    </p:spTree>
    <p:extLst>
      <p:ext uri="{BB962C8B-B14F-4D97-AF65-F5344CB8AC3E}">
        <p14:creationId xmlns:p14="http://schemas.microsoft.com/office/powerpoint/2010/main" val="1855325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White calculator">
            <a:extLst>
              <a:ext uri="{FF2B5EF4-FFF2-40B4-BE49-F238E27FC236}">
                <a16:creationId xmlns:a16="http://schemas.microsoft.com/office/drawing/2014/main" id="{69C90637-FDC5-A649-AF80-AEA6711A52C9}"/>
              </a:ext>
            </a:extLst>
          </p:cNvPr>
          <p:cNvPicPr>
            <a:picLocks noChangeAspect="1"/>
          </p:cNvPicPr>
          <p:nvPr/>
        </p:nvPicPr>
        <p:blipFill>
          <a:blip r:embed="rId3">
            <a:duotone>
              <a:schemeClr val="bg2">
                <a:shade val="45000"/>
                <a:satMod val="135000"/>
              </a:schemeClr>
              <a:prstClr val="white"/>
            </a:duotone>
            <a:alphaModFix amt="25000"/>
          </a:blip>
          <a:srcRect r="10999" b="-1"/>
          <a:stretch/>
        </p:blipFill>
        <p:spPr>
          <a:xfrm>
            <a:off x="20" y="10"/>
            <a:ext cx="9143980" cy="6857990"/>
          </a:xfrm>
          <a:prstGeom prst="rect">
            <a:avLst/>
          </a:prstGeom>
        </p:spPr>
      </p:pic>
      <p:grpSp>
        <p:nvGrpSpPr>
          <p:cNvPr id="26" name="Group 25">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7" name="Straight Connector 26">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itle 2"/>
          <p:cNvSpPr>
            <a:spLocks noGrp="1"/>
          </p:cNvSpPr>
          <p:nvPr>
            <p:ph type="title"/>
          </p:nvPr>
        </p:nvSpPr>
        <p:spPr>
          <a:xfrm>
            <a:off x="508000" y="609600"/>
            <a:ext cx="6447501" cy="1320800"/>
          </a:xfrm>
        </p:spPr>
        <p:txBody>
          <a:bodyPr>
            <a:normAutofit/>
          </a:bodyPr>
          <a:lstStyle/>
          <a:p>
            <a:r>
              <a:rPr lang="en-US" dirty="0">
                <a:latin typeface="Century Schoolbook" panose="02040604050505020304" pitchFamily="18" charset="0"/>
              </a:rPr>
              <a:t>On Account Payment</a:t>
            </a:r>
          </a:p>
        </p:txBody>
      </p:sp>
      <p:sp>
        <p:nvSpPr>
          <p:cNvPr id="18" name="Content Placeholder 1"/>
          <p:cNvSpPr>
            <a:spLocks noGrp="1"/>
          </p:cNvSpPr>
          <p:nvPr>
            <p:ph idx="1"/>
          </p:nvPr>
        </p:nvSpPr>
        <p:spPr>
          <a:xfrm>
            <a:off x="508000" y="2160589"/>
            <a:ext cx="6447501" cy="3880773"/>
          </a:xfrm>
        </p:spPr>
        <p:txBody>
          <a:bodyPr>
            <a:normAutofit/>
          </a:bodyPr>
          <a:lstStyle/>
          <a:p>
            <a:r>
              <a:rPr lang="en-US" b="1" dirty="0">
                <a:latin typeface="Century Schoolbook" panose="02040604050505020304" pitchFamily="18" charset="0"/>
                <a:ea typeface="Calibri" panose="020F0502020204030204" pitchFamily="34" charset="0"/>
                <a:cs typeface="Times New Roman" panose="02020603050405020304" pitchFamily="18" charset="0"/>
              </a:rPr>
              <a:t>On-Account payment (OA)</a:t>
            </a:r>
            <a:r>
              <a:rPr lang="en-US" dirty="0">
                <a:latin typeface="Century Schoolbook" panose="02040604050505020304" pitchFamily="18" charset="0"/>
                <a:ea typeface="Calibri" panose="020F0502020204030204" pitchFamily="34" charset="0"/>
                <a:cs typeface="Times New Roman" panose="02020603050405020304" pitchFamily="18" charset="0"/>
              </a:rPr>
              <a:t>: a payment that has been received but has not been identified where it should be applied (usually still in the Holding Account in OGC Clearing (AR MISC. 013100)) or at the time payment was received, there was no invoice to apply the payment to (usually in the project).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entury Schoolbook" panose="02040604050505020304" pitchFamily="18" charset="0"/>
              </a:rPr>
              <a:t>PS Query to review what OGC is clearing </a:t>
            </a:r>
            <a:r>
              <a:rPr lang="en-US" b="1" dirty="0">
                <a:latin typeface="Century Schoolbook" panose="02040604050505020304" pitchFamily="18" charset="0"/>
              </a:rPr>
              <a:t>UCD_AR_OA_HOLDINGS</a:t>
            </a:r>
          </a:p>
          <a:p>
            <a:pPr marL="393192" lvl="1" indent="0">
              <a:buNone/>
            </a:pPr>
            <a:r>
              <a:rPr lang="en-US" dirty="0">
                <a:latin typeface="Century Schoolbook" panose="02040604050505020304" pitchFamily="18" charset="0"/>
              </a:rPr>
              <a:t>*Same navigation as Billing Inquiry</a:t>
            </a:r>
          </a:p>
          <a:p>
            <a:pPr>
              <a:buFont typeface="Lucida Sans Unicode" panose="020B0602030504020204" pitchFamily="34" charset="0"/>
              <a:buChar char="‣"/>
            </a:pPr>
            <a:endParaRPr lang="en-US" dirty="0"/>
          </a:p>
          <a:p>
            <a:pPr marL="109728" indent="0">
              <a:buNone/>
            </a:pPr>
            <a:endParaRPr lang="en-US" dirty="0"/>
          </a:p>
          <a:p>
            <a:endParaRPr lang="en-US" dirty="0"/>
          </a:p>
        </p:txBody>
      </p:sp>
    </p:spTree>
    <p:extLst>
      <p:ext uri="{BB962C8B-B14F-4D97-AF65-F5344CB8AC3E}">
        <p14:creationId xmlns:p14="http://schemas.microsoft.com/office/powerpoint/2010/main" val="1814176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50AF8-5B8B-F13A-D320-5A4F4FE1C3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12836E-F81B-01D7-AF50-3E0378A1A223}"/>
              </a:ext>
            </a:extLst>
          </p:cNvPr>
          <p:cNvSpPr>
            <a:spLocks noGrp="1"/>
          </p:cNvSpPr>
          <p:nvPr>
            <p:ph type="title"/>
          </p:nvPr>
        </p:nvSpPr>
        <p:spPr>
          <a:xfrm>
            <a:off x="1158936" y="762000"/>
            <a:ext cx="6798734" cy="684863"/>
          </a:xfrm>
        </p:spPr>
        <p:txBody>
          <a:bodyPr>
            <a:noAutofit/>
          </a:bodyPr>
          <a:lstStyle/>
          <a:p>
            <a:pPr algn="l"/>
            <a:r>
              <a:rPr lang="en-US" sz="2800" dirty="0">
                <a:latin typeface="Century Schoolbook" panose="02040604050505020304" pitchFamily="18" charset="0"/>
              </a:rPr>
              <a:t>On Account Payments (OA) continue</a:t>
            </a:r>
          </a:p>
        </p:txBody>
      </p:sp>
      <p:sp>
        <p:nvSpPr>
          <p:cNvPr id="2" name="Content Placeholder 1">
            <a:extLst>
              <a:ext uri="{FF2B5EF4-FFF2-40B4-BE49-F238E27FC236}">
                <a16:creationId xmlns:a16="http://schemas.microsoft.com/office/drawing/2014/main" id="{45934A43-E5C5-852D-5E77-C12907AD1CE5}"/>
              </a:ext>
            </a:extLst>
          </p:cNvPr>
          <p:cNvSpPr>
            <a:spLocks noGrp="1"/>
          </p:cNvSpPr>
          <p:nvPr>
            <p:ph idx="1"/>
          </p:nvPr>
        </p:nvSpPr>
        <p:spPr/>
        <p:txBody>
          <a:bodyPr>
            <a:normAutofit/>
          </a:bodyPr>
          <a:lstStyle/>
          <a:p>
            <a:pPr>
              <a:buFont typeface="Lucida Sans Unicode" panose="020B0602030504020204" pitchFamily="34" charset="0"/>
              <a:buChar char="‣"/>
            </a:pPr>
            <a:r>
              <a:rPr lang="en-US" sz="2000" b="1" dirty="0"/>
              <a:t>UCD_AR_OA_HOLDINGS </a:t>
            </a:r>
            <a:r>
              <a:rPr lang="en-US" sz="2400" dirty="0"/>
              <a:t>Query results</a:t>
            </a:r>
          </a:p>
          <a:p>
            <a:pPr marL="109728" indent="0">
              <a:buNone/>
            </a:pPr>
            <a:endParaRPr lang="en-US" sz="2800" dirty="0"/>
          </a:p>
          <a:p>
            <a:pPr marL="109728" indent="0">
              <a:buNone/>
            </a:pPr>
            <a:endParaRPr lang="en-US" sz="2800" dirty="0"/>
          </a:p>
          <a:p>
            <a:pPr marL="109728" indent="0">
              <a:buNone/>
            </a:pPr>
            <a:endParaRPr lang="en-US" sz="2800" dirty="0"/>
          </a:p>
          <a:p>
            <a:endParaRPr lang="en-US" dirty="0"/>
          </a:p>
        </p:txBody>
      </p:sp>
      <p:pic>
        <p:nvPicPr>
          <p:cNvPr id="8" name="Picture 7">
            <a:extLst>
              <a:ext uri="{FF2B5EF4-FFF2-40B4-BE49-F238E27FC236}">
                <a16:creationId xmlns:a16="http://schemas.microsoft.com/office/drawing/2014/main" id="{4BCA0931-B5BF-59C2-A125-2A53AD7A63D9}"/>
              </a:ext>
            </a:extLst>
          </p:cNvPr>
          <p:cNvPicPr>
            <a:picLocks noChangeAspect="1"/>
          </p:cNvPicPr>
          <p:nvPr/>
        </p:nvPicPr>
        <p:blipFill>
          <a:blip r:embed="rId3"/>
          <a:stretch>
            <a:fillRect/>
          </a:stretch>
        </p:blipFill>
        <p:spPr>
          <a:xfrm>
            <a:off x="0" y="1905000"/>
            <a:ext cx="9144000" cy="3352800"/>
          </a:xfrm>
          <a:prstGeom prst="rect">
            <a:avLst/>
          </a:prstGeom>
        </p:spPr>
      </p:pic>
      <p:sp>
        <p:nvSpPr>
          <p:cNvPr id="9" name="Rectangle: Rounded Corners 8">
            <a:extLst>
              <a:ext uri="{FF2B5EF4-FFF2-40B4-BE49-F238E27FC236}">
                <a16:creationId xmlns:a16="http://schemas.microsoft.com/office/drawing/2014/main" id="{5927260E-D8D2-2E5C-08C6-B33946B5FF6C}"/>
              </a:ext>
            </a:extLst>
          </p:cNvPr>
          <p:cNvSpPr/>
          <p:nvPr/>
        </p:nvSpPr>
        <p:spPr>
          <a:xfrm>
            <a:off x="533400" y="1905000"/>
            <a:ext cx="1905000" cy="22860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707BDA4-78B8-C535-AD3F-42985C52B82A}"/>
              </a:ext>
            </a:extLst>
          </p:cNvPr>
          <p:cNvSpPr/>
          <p:nvPr/>
        </p:nvSpPr>
        <p:spPr>
          <a:xfrm>
            <a:off x="3200400" y="1841310"/>
            <a:ext cx="609600" cy="29229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EADCD1C-4B1C-8E62-2F20-1F5D019E7D99}"/>
              </a:ext>
            </a:extLst>
          </p:cNvPr>
          <p:cNvSpPr/>
          <p:nvPr/>
        </p:nvSpPr>
        <p:spPr>
          <a:xfrm>
            <a:off x="4648200" y="1905000"/>
            <a:ext cx="609600" cy="228600"/>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973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08000" y="609600"/>
            <a:ext cx="6447501" cy="1320800"/>
          </a:xfrm>
        </p:spPr>
        <p:txBody>
          <a:bodyPr anchor="t">
            <a:normAutofit/>
          </a:bodyPr>
          <a:lstStyle/>
          <a:p>
            <a:r>
              <a:rPr lang="en-US">
                <a:latin typeface="Century Schoolbook" panose="02040604050505020304" pitchFamily="18" charset="0"/>
              </a:rPr>
              <a:t>AR Team Challenges</a:t>
            </a:r>
            <a:endParaRPr lang="en-US" dirty="0">
              <a:latin typeface="Century Schoolbook" panose="02040604050505020304" pitchFamily="18" charset="0"/>
            </a:endParaRPr>
          </a:p>
        </p:txBody>
      </p:sp>
      <p:pic>
        <p:nvPicPr>
          <p:cNvPr id="7" name="Graphic 6" descr="Money">
            <a:extLst>
              <a:ext uri="{FF2B5EF4-FFF2-40B4-BE49-F238E27FC236}">
                <a16:creationId xmlns:a16="http://schemas.microsoft.com/office/drawing/2014/main" id="{1CCA1B61-4448-9BE5-63AF-A8E7010148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105" y="2159331"/>
            <a:ext cx="2186980" cy="2186980"/>
          </a:xfrm>
          <a:prstGeom prst="rect">
            <a:avLst/>
          </a:prstGeom>
        </p:spPr>
      </p:pic>
      <p:graphicFrame>
        <p:nvGraphicFramePr>
          <p:cNvPr id="11" name="Content Placeholder 1">
            <a:extLst>
              <a:ext uri="{FF2B5EF4-FFF2-40B4-BE49-F238E27FC236}">
                <a16:creationId xmlns:a16="http://schemas.microsoft.com/office/drawing/2014/main" id="{AD887200-2E74-887A-F32B-9802CEAEDD9F}"/>
              </a:ext>
            </a:extLst>
          </p:cNvPr>
          <p:cNvGraphicFramePr>
            <a:graphicFrameLocks noGrp="1"/>
          </p:cNvGraphicFramePr>
          <p:nvPr>
            <p:ph idx="1"/>
            <p:extLst>
              <p:ext uri="{D42A27DB-BD31-4B8C-83A1-F6EECF244321}">
                <p14:modId xmlns:p14="http://schemas.microsoft.com/office/powerpoint/2010/main" val="1638503851"/>
              </p:ext>
            </p:extLst>
          </p:nvPr>
        </p:nvGraphicFramePr>
        <p:xfrm>
          <a:off x="3047370" y="2160589"/>
          <a:ext cx="5029830" cy="3880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22653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91698" y="1055077"/>
            <a:ext cx="2103901" cy="4794578"/>
          </a:xfrm>
        </p:spPr>
        <p:txBody>
          <a:bodyPr>
            <a:normAutofit/>
          </a:bodyPr>
          <a:lstStyle/>
          <a:p>
            <a:br>
              <a:rPr lang="en-US" sz="3100" dirty="0">
                <a:solidFill>
                  <a:srgbClr val="262626"/>
                </a:solidFill>
              </a:rPr>
            </a:br>
            <a:r>
              <a:rPr lang="en-US" sz="3100" dirty="0">
                <a:solidFill>
                  <a:srgbClr val="262626"/>
                </a:solidFill>
                <a:latin typeface="Century Schoolbook" panose="02040604050505020304" pitchFamily="18" charset="0"/>
              </a:rPr>
              <a:t>AGENDA</a:t>
            </a:r>
            <a:br>
              <a:rPr lang="en-US" sz="3100" dirty="0">
                <a:solidFill>
                  <a:srgbClr val="262626"/>
                </a:solidFill>
              </a:rPr>
            </a:br>
            <a:endParaRPr lang="en-US" sz="3100" dirty="0">
              <a:solidFill>
                <a:srgbClr val="262626"/>
              </a:solidFill>
            </a:endParaRPr>
          </a:p>
        </p:txBody>
      </p:sp>
      <p:graphicFrame>
        <p:nvGraphicFramePr>
          <p:cNvPr id="5" name="Content Placeholder 1">
            <a:extLst>
              <a:ext uri="{FF2B5EF4-FFF2-40B4-BE49-F238E27FC236}">
                <a16:creationId xmlns:a16="http://schemas.microsoft.com/office/drawing/2014/main" id="{06BB1277-4A53-CA31-EDE7-A1C8B48CDDBA}"/>
              </a:ext>
            </a:extLst>
          </p:cNvPr>
          <p:cNvGraphicFramePr>
            <a:graphicFrameLocks noGrp="1"/>
          </p:cNvGraphicFramePr>
          <p:nvPr>
            <p:ph idx="1"/>
            <p:extLst>
              <p:ext uri="{D42A27DB-BD31-4B8C-83A1-F6EECF244321}">
                <p14:modId xmlns:p14="http://schemas.microsoft.com/office/powerpoint/2010/main" val="1831371760"/>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6112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C48DC-EE39-1353-5D35-BB7AA2059AA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D721F3-E37F-99C7-6E4D-D574018C7B62}"/>
              </a:ext>
            </a:extLst>
          </p:cNvPr>
          <p:cNvSpPr>
            <a:spLocks noGrp="1"/>
          </p:cNvSpPr>
          <p:nvPr>
            <p:ph idx="1"/>
          </p:nvPr>
        </p:nvSpPr>
        <p:spPr/>
        <p:txBody>
          <a:bodyPr>
            <a:normAutofit/>
          </a:bodyPr>
          <a:lstStyle/>
          <a:p>
            <a:pPr marL="109728" indent="0">
              <a:buNone/>
            </a:pPr>
            <a:endParaRPr lang="en-US" sz="2800" b="1" dirty="0"/>
          </a:p>
          <a:p>
            <a:pPr marL="393192" lvl="1" indent="0">
              <a:buNone/>
            </a:pPr>
            <a:endParaRPr lang="en-US" sz="2400" b="1" dirty="0"/>
          </a:p>
          <a:p>
            <a:pPr>
              <a:buFont typeface="Lucida Sans Unicode" panose="020B0602030504020204" pitchFamily="34" charset="0"/>
              <a:buChar char="‣"/>
            </a:pPr>
            <a:endParaRPr lang="en-US" sz="2800" dirty="0"/>
          </a:p>
          <a:p>
            <a:endParaRPr lang="en-US" sz="2800" dirty="0"/>
          </a:p>
          <a:p>
            <a:pPr marL="109728" indent="0">
              <a:buNone/>
            </a:pPr>
            <a:endParaRPr lang="en-US" dirty="0"/>
          </a:p>
        </p:txBody>
      </p:sp>
      <p:pic>
        <p:nvPicPr>
          <p:cNvPr id="5" name="Picture 4" descr="Hands holding puzzle pieces in a circle&#10;&#10;AI-generated content may be incorrect.">
            <a:extLst>
              <a:ext uri="{FF2B5EF4-FFF2-40B4-BE49-F238E27FC236}">
                <a16:creationId xmlns:a16="http://schemas.microsoft.com/office/drawing/2014/main" id="{9FFBF541-5351-AACC-4F49-50343329F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765" y="1752600"/>
            <a:ext cx="6172200" cy="5105400"/>
          </a:xfrm>
          <a:prstGeom prst="rect">
            <a:avLst/>
          </a:prstGeom>
        </p:spPr>
      </p:pic>
      <p:pic>
        <p:nvPicPr>
          <p:cNvPr id="7" name="Picture 6" descr="A group of hands in a circle&#10;&#10;AI-generated content may be incorrect.">
            <a:extLst>
              <a:ext uri="{FF2B5EF4-FFF2-40B4-BE49-F238E27FC236}">
                <a16:creationId xmlns:a16="http://schemas.microsoft.com/office/drawing/2014/main" id="{A02CF06C-6B24-19AC-3067-A0E13DA76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096000" cy="4039223"/>
          </a:xfrm>
          <a:prstGeom prst="rect">
            <a:avLst/>
          </a:prstGeom>
        </p:spPr>
      </p:pic>
      <p:sp>
        <p:nvSpPr>
          <p:cNvPr id="8" name="TextBox 7">
            <a:extLst>
              <a:ext uri="{FF2B5EF4-FFF2-40B4-BE49-F238E27FC236}">
                <a16:creationId xmlns:a16="http://schemas.microsoft.com/office/drawing/2014/main" id="{A074FBC7-F42F-EDA4-08C2-A25FEF1C4E14}"/>
              </a:ext>
            </a:extLst>
          </p:cNvPr>
          <p:cNvSpPr txBox="1"/>
          <p:nvPr/>
        </p:nvSpPr>
        <p:spPr>
          <a:xfrm>
            <a:off x="6019800" y="266735"/>
            <a:ext cx="3080078" cy="861774"/>
          </a:xfrm>
          <a:prstGeom prst="rect">
            <a:avLst/>
          </a:prstGeom>
          <a:noFill/>
        </p:spPr>
        <p:txBody>
          <a:bodyPr wrap="square" rtlCol="0">
            <a:spAutoFit/>
          </a:bodyPr>
          <a:lstStyle/>
          <a:p>
            <a:r>
              <a:rPr lang="en-US" b="1" dirty="0">
                <a:latin typeface="Century Schoolbook" panose="02040604050505020304" pitchFamily="18" charset="0"/>
              </a:rPr>
              <a:t>*Forward a copy of invoices to</a:t>
            </a:r>
            <a:r>
              <a:rPr lang="en-US" dirty="0">
                <a:latin typeface="Century Schoolbook" panose="02040604050505020304" pitchFamily="18" charset="0"/>
              </a:rPr>
              <a:t> </a:t>
            </a:r>
            <a:r>
              <a:rPr lang="en-US" sz="1400" b="1" dirty="0">
                <a:solidFill>
                  <a:schemeClr val="accent2">
                    <a:lumMod val="50000"/>
                  </a:schemeClr>
                </a:solidFill>
                <a:latin typeface="Century Schoolbook" panose="02040604050505020304" pitchFamily="18" charset="0"/>
                <a:hlinkClick r:id="rId5">
                  <a:extLst>
                    <a:ext uri="{A12FA001-AC4F-418D-AE19-62706E023703}">
                      <ahyp:hlinkClr xmlns:ahyp="http://schemas.microsoft.com/office/drawing/2018/hyperlinkcolor" val="tx"/>
                    </a:ext>
                  </a:extLst>
                </a:hlinkClick>
              </a:rPr>
              <a:t>OGC.4payments@ucdenver.edu</a:t>
            </a:r>
            <a:r>
              <a:rPr lang="en-US" sz="1400" b="1" dirty="0">
                <a:solidFill>
                  <a:schemeClr val="accent2">
                    <a:lumMod val="50000"/>
                  </a:schemeClr>
                </a:solidFill>
                <a:latin typeface="Century Schoolbook" panose="02040604050505020304" pitchFamily="18" charset="0"/>
              </a:rPr>
              <a:t> </a:t>
            </a:r>
            <a:endParaRPr lang="en-US" b="1" dirty="0">
              <a:solidFill>
                <a:schemeClr val="accent2">
                  <a:lumMod val="50000"/>
                </a:schemeClr>
              </a:solidFill>
              <a:latin typeface="Century Schoolbook" panose="02040604050505020304" pitchFamily="18" charset="0"/>
            </a:endParaRPr>
          </a:p>
        </p:txBody>
      </p:sp>
      <p:sp>
        <p:nvSpPr>
          <p:cNvPr id="9" name="TextBox 8">
            <a:extLst>
              <a:ext uri="{FF2B5EF4-FFF2-40B4-BE49-F238E27FC236}">
                <a16:creationId xmlns:a16="http://schemas.microsoft.com/office/drawing/2014/main" id="{FEBB6F80-2872-06ED-80FF-6450AB7F0AF9}"/>
              </a:ext>
            </a:extLst>
          </p:cNvPr>
          <p:cNvSpPr txBox="1"/>
          <p:nvPr/>
        </p:nvSpPr>
        <p:spPr>
          <a:xfrm>
            <a:off x="533401" y="4547560"/>
            <a:ext cx="2286000" cy="2031325"/>
          </a:xfrm>
          <a:prstGeom prst="rect">
            <a:avLst/>
          </a:prstGeom>
          <a:noFill/>
        </p:spPr>
        <p:txBody>
          <a:bodyPr wrap="square" rtlCol="0">
            <a:spAutoFit/>
          </a:bodyPr>
          <a:lstStyle/>
          <a:p>
            <a:r>
              <a:rPr lang="en-US" b="1" dirty="0">
                <a:latin typeface="Century Schoolbook" panose="02040604050505020304" pitchFamily="18" charset="0"/>
              </a:rPr>
              <a:t>*Attach supporting documentation (Financial Detail Report, Concur Report) to the Cash Receipt.</a:t>
            </a:r>
          </a:p>
        </p:txBody>
      </p:sp>
    </p:spTree>
    <p:extLst>
      <p:ext uri="{BB962C8B-B14F-4D97-AF65-F5344CB8AC3E}">
        <p14:creationId xmlns:p14="http://schemas.microsoft.com/office/powerpoint/2010/main" val="3688179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9" name="Straight Connector 2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Isosceles Triangle 5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Isosceles Triangle 5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Isosceles Triangle 5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61" name="Rectangle 6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3" name="Straight Connector 4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Isosceles Triangle 4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Isosceles Triangle 4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Isosceles Triangle 5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3" name="Rectangle 5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08000" y="609600"/>
            <a:ext cx="6447501" cy="1320800"/>
          </a:xfrm>
        </p:spPr>
        <p:txBody>
          <a:bodyPr>
            <a:normAutofit/>
          </a:bodyPr>
          <a:lstStyle/>
          <a:p>
            <a:pPr lvl="1"/>
            <a:r>
              <a:rPr lang="en-US"/>
              <a:t>Accounts Receivable Updates</a:t>
            </a:r>
          </a:p>
        </p:txBody>
      </p:sp>
      <p:graphicFrame>
        <p:nvGraphicFramePr>
          <p:cNvPr id="23" name="Content Placeholder 1">
            <a:extLst>
              <a:ext uri="{FF2B5EF4-FFF2-40B4-BE49-F238E27FC236}">
                <a16:creationId xmlns:a16="http://schemas.microsoft.com/office/drawing/2014/main" id="{1C8AFA4C-0E22-8493-4F37-8C86C6777620}"/>
              </a:ext>
            </a:extLst>
          </p:cNvPr>
          <p:cNvGraphicFramePr>
            <a:graphicFrameLocks noGrp="1"/>
          </p:cNvGraphicFramePr>
          <p:nvPr>
            <p:ph idx="1"/>
            <p:extLst>
              <p:ext uri="{D42A27DB-BD31-4B8C-83A1-F6EECF244321}">
                <p14:modId xmlns:p14="http://schemas.microsoft.com/office/powerpoint/2010/main" val="1499729643"/>
              </p:ext>
            </p:extLst>
          </p:nvPr>
        </p:nvGraphicFramePr>
        <p:xfrm>
          <a:off x="508397" y="2160588"/>
          <a:ext cx="6447234"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479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6200" y="315569"/>
            <a:ext cx="8076691" cy="914399"/>
          </a:xfrm>
        </p:spPr>
        <p:txBody>
          <a:bodyPr anchor="ctr">
            <a:normAutofit fontScale="90000"/>
          </a:bodyPr>
          <a:lstStyle/>
          <a:p>
            <a:pPr>
              <a:lnSpc>
                <a:spcPct val="90000"/>
              </a:lnSpc>
            </a:pPr>
            <a:r>
              <a:rPr lang="en-US" dirty="0">
                <a:latin typeface="Century Schoolbook" panose="02040604050505020304" pitchFamily="18" charset="0"/>
              </a:rPr>
              <a:t>Contact Information</a:t>
            </a:r>
            <a:br>
              <a:rPr lang="en-US" dirty="0">
                <a:latin typeface="Century Schoolbook" panose="02040604050505020304" pitchFamily="18" charset="0"/>
              </a:rPr>
            </a:br>
            <a:br>
              <a:rPr lang="en-US"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11" name="Isosceles Triangle 110">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13" name="Straight Connector 112">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Content Placeholder 1"/>
          <p:cNvSpPr>
            <a:spLocks noGrp="1"/>
          </p:cNvSpPr>
          <p:nvPr>
            <p:ph idx="1"/>
          </p:nvPr>
        </p:nvSpPr>
        <p:spPr>
          <a:xfrm>
            <a:off x="3734187" y="1109144"/>
            <a:ext cx="5257411" cy="5520255"/>
          </a:xfrm>
        </p:spPr>
        <p:txBody>
          <a:bodyPr anchor="ctr">
            <a:normAutofit/>
          </a:bodyPr>
          <a:lstStyle/>
          <a:p>
            <a:pPr marL="0" marR="0" indent="0">
              <a:lnSpc>
                <a:spcPct val="90000"/>
              </a:lnSpc>
              <a:spcAft>
                <a:spcPts val="800"/>
              </a:spcAft>
              <a:buNone/>
            </a:pPr>
            <a:endParaRPr lang="en-US" sz="700" b="1" u="sng" dirty="0">
              <a:effectLst/>
              <a:latin typeface="Century Schoolbook" panose="020406040505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342900" marR="0" lvl="0" indent="-342900">
              <a:lnSpc>
                <a:spcPct val="90000"/>
              </a:lnSpc>
              <a:spcAft>
                <a:spcPts val="800"/>
              </a:spcAft>
              <a:buFont typeface="Symbol" panose="05050102010706020507" pitchFamily="18" charset="2"/>
              <a:buChar char=""/>
            </a:pPr>
            <a:r>
              <a:rPr lang="en-US" sz="1200" b="1" dirty="0">
                <a:effectLst/>
                <a:latin typeface="Century Schoolbook" panose="02040604050505020304" pitchFamily="18" charset="0"/>
                <a:ea typeface="Calibri" panose="020F0502020204030204" pitchFamily="34" charset="0"/>
                <a:cs typeface="Times New Roman" panose="02020603050405020304" pitchFamily="18" charset="0"/>
              </a:rPr>
              <a:t>Payment inquiries:</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 examples of payment backup documentation, confirming receipt of payment</a:t>
            </a:r>
          </a:p>
          <a:p>
            <a:pPr marL="342900" marR="0" lvl="0" indent="-342900">
              <a:lnSpc>
                <a:spcPct val="90000"/>
              </a:lnSpc>
              <a:spcAft>
                <a:spcPts val="800"/>
              </a:spcAft>
              <a:buFont typeface="Symbol" panose="05050102010706020507" pitchFamily="18" charset="2"/>
              <a:buChar char=""/>
            </a:pPr>
            <a:r>
              <a:rPr lang="en-US" sz="1200" b="1" dirty="0">
                <a:latin typeface="Century Schoolbook" panose="02040604050505020304" pitchFamily="18" charset="0"/>
                <a:ea typeface="Calibri" panose="020F0502020204030204" pitchFamily="34" charset="0"/>
                <a:cs typeface="Times New Roman" panose="02020603050405020304" pitchFamily="18" charset="0"/>
              </a:rPr>
              <a:t>Payment action requests</a:t>
            </a:r>
            <a:r>
              <a:rPr lang="en-US" sz="1200" dirty="0">
                <a:latin typeface="Century Schoolbook" panose="02040604050505020304" pitchFamily="18" charset="0"/>
                <a:ea typeface="Calibri" panose="020F0502020204030204" pitchFamily="34" charset="0"/>
                <a:cs typeface="Times New Roman" panose="02020603050405020304" pitchFamily="18" charset="0"/>
              </a:rPr>
              <a:t>: examples </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claim On-Account payment or request payment applied correction.</a:t>
            </a:r>
          </a:p>
          <a:p>
            <a:pPr marL="342900" marR="0" lvl="0" indent="-342900">
              <a:lnSpc>
                <a:spcPct val="90000"/>
              </a:lnSpc>
              <a:spcAft>
                <a:spcPts val="800"/>
              </a:spcAft>
              <a:buFont typeface="Symbol" panose="05050102010706020507" pitchFamily="18" charset="2"/>
              <a:buChar char=""/>
            </a:pPr>
            <a:r>
              <a:rPr lang="en-US" sz="1200" b="1" dirty="0">
                <a:effectLst/>
                <a:latin typeface="Century Schoolbook" panose="02040604050505020304" pitchFamily="18" charset="0"/>
                <a:ea typeface="Calibri" panose="020F0502020204030204" pitchFamily="34" charset="0"/>
                <a:cs typeface="Times New Roman" panose="02020603050405020304" pitchFamily="18" charset="0"/>
              </a:rPr>
              <a:t>Request electronic banking information: </a:t>
            </a:r>
          </a:p>
          <a:p>
            <a:pPr marL="342900" marR="0" lvl="0" indent="-342900">
              <a:lnSpc>
                <a:spcPct val="90000"/>
              </a:lnSpc>
              <a:spcAft>
                <a:spcPts val="800"/>
              </a:spcAft>
              <a:buFont typeface="Symbol" panose="05050102010706020507" pitchFamily="18" charset="2"/>
              <a:buChar char=""/>
            </a:pPr>
            <a:r>
              <a:rPr lang="en-US" sz="1200" b="1" dirty="0">
                <a:effectLst/>
                <a:latin typeface="Century Schoolbook" panose="02040604050505020304" pitchFamily="18" charset="0"/>
                <a:ea typeface="Calibri" panose="020F0502020204030204" pitchFamily="34" charset="0"/>
                <a:cs typeface="Times New Roman" panose="02020603050405020304" pitchFamily="18" charset="0"/>
              </a:rPr>
              <a:t>Information to forward to OGC.4payments </a:t>
            </a:r>
            <a:r>
              <a:rPr lang="en-US" sz="1200" dirty="0">
                <a:effectLst/>
                <a:latin typeface="Century Schoolbook" panose="02040604050505020304" pitchFamily="18" charset="0"/>
                <a:ea typeface="Calibri" panose="020F0502020204030204" pitchFamily="34" charset="0"/>
                <a:cs typeface="Times New Roman" panose="02020603050405020304" pitchFamily="18" charset="0"/>
              </a:rPr>
              <a:t>ex: Department billed invoice; payment notifications received by departments</a:t>
            </a:r>
          </a:p>
          <a:p>
            <a:pPr marL="0" marR="0" lvl="0" indent="0">
              <a:lnSpc>
                <a:spcPct val="90000"/>
              </a:lnSpc>
              <a:spcAft>
                <a:spcPts val="800"/>
              </a:spcAft>
              <a:buNone/>
            </a:pPr>
            <a:r>
              <a:rPr lang="en-US" sz="700" b="1" i="1" dirty="0">
                <a:latin typeface="Century Schoolbook" panose="02040604050505020304" pitchFamily="18" charset="0"/>
              </a:rPr>
              <a:t>To help with researching payments, please provide as many details as possible! Examples</a:t>
            </a:r>
          </a:p>
          <a:p>
            <a:pPr>
              <a:lnSpc>
                <a:spcPct val="90000"/>
              </a:lnSpc>
              <a:buFont typeface="Wingdings" panose="05000000000000000000" pitchFamily="2" charset="2"/>
              <a:buChar char="ü"/>
            </a:pPr>
            <a:r>
              <a:rPr lang="en-US" sz="700" dirty="0">
                <a:latin typeface="Century Schoolbook" panose="02040604050505020304" pitchFamily="18" charset="0"/>
              </a:rPr>
              <a:t>Payment amount</a:t>
            </a:r>
          </a:p>
          <a:p>
            <a:pPr>
              <a:lnSpc>
                <a:spcPct val="90000"/>
              </a:lnSpc>
              <a:buFont typeface="Wingdings" panose="05000000000000000000" pitchFamily="2" charset="2"/>
              <a:buChar char="ü"/>
            </a:pPr>
            <a:r>
              <a:rPr lang="en-US" sz="700" dirty="0">
                <a:latin typeface="Century Schoolbook" panose="02040604050505020304" pitchFamily="18" charset="0"/>
              </a:rPr>
              <a:t>Project number</a:t>
            </a:r>
          </a:p>
          <a:p>
            <a:pPr>
              <a:lnSpc>
                <a:spcPct val="90000"/>
              </a:lnSpc>
              <a:buFont typeface="Wingdings" panose="05000000000000000000" pitchFamily="2" charset="2"/>
              <a:buChar char="ü"/>
            </a:pPr>
            <a:r>
              <a:rPr lang="en-US" sz="700" dirty="0">
                <a:latin typeface="Century Schoolbook" panose="02040604050505020304" pitchFamily="18" charset="0"/>
              </a:rPr>
              <a:t>Proposal number</a:t>
            </a:r>
          </a:p>
          <a:p>
            <a:pPr>
              <a:lnSpc>
                <a:spcPct val="90000"/>
              </a:lnSpc>
              <a:buFont typeface="Wingdings" panose="05000000000000000000" pitchFamily="2" charset="2"/>
              <a:buChar char="ü"/>
            </a:pPr>
            <a:r>
              <a:rPr lang="en-US" sz="700" dirty="0">
                <a:latin typeface="Century Schoolbook" panose="02040604050505020304" pitchFamily="18" charset="0"/>
              </a:rPr>
              <a:t>Award/Protocol number</a:t>
            </a:r>
          </a:p>
          <a:p>
            <a:pPr>
              <a:lnSpc>
                <a:spcPct val="90000"/>
              </a:lnSpc>
              <a:buFont typeface="Wingdings" panose="05000000000000000000" pitchFamily="2" charset="2"/>
              <a:buChar char="ü"/>
            </a:pPr>
            <a:r>
              <a:rPr lang="en-US" sz="700" dirty="0">
                <a:latin typeface="Century Schoolbook" panose="02040604050505020304" pitchFamily="18" charset="0"/>
              </a:rPr>
              <a:t>Check number</a:t>
            </a:r>
          </a:p>
          <a:p>
            <a:pPr>
              <a:lnSpc>
                <a:spcPct val="90000"/>
              </a:lnSpc>
              <a:buFont typeface="Wingdings" panose="05000000000000000000" pitchFamily="2" charset="2"/>
              <a:buChar char="ü"/>
            </a:pPr>
            <a:r>
              <a:rPr lang="en-US" sz="700" dirty="0">
                <a:latin typeface="Century Schoolbook" panose="02040604050505020304" pitchFamily="18" charset="0"/>
              </a:rPr>
              <a:t>PI Name</a:t>
            </a:r>
          </a:p>
          <a:p>
            <a:pPr>
              <a:lnSpc>
                <a:spcPct val="90000"/>
              </a:lnSpc>
              <a:buFont typeface="Wingdings" panose="05000000000000000000" pitchFamily="2" charset="2"/>
              <a:buChar char="ü"/>
            </a:pPr>
            <a:r>
              <a:rPr lang="en-US" sz="700" dirty="0">
                <a:latin typeface="Century Schoolbook" panose="02040604050505020304" pitchFamily="18" charset="0"/>
              </a:rPr>
              <a:t>Sponsor name</a:t>
            </a:r>
          </a:p>
          <a:p>
            <a:pPr>
              <a:lnSpc>
                <a:spcPct val="90000"/>
              </a:lnSpc>
              <a:buFont typeface="Wingdings" panose="05000000000000000000" pitchFamily="2" charset="2"/>
              <a:buChar char="ü"/>
            </a:pPr>
            <a:r>
              <a:rPr lang="en-US" sz="700" dirty="0">
                <a:latin typeface="Century Schoolbook" panose="02040604050505020304" pitchFamily="18" charset="0"/>
              </a:rPr>
              <a:t>Invoice number</a:t>
            </a:r>
          </a:p>
          <a:p>
            <a:pPr>
              <a:lnSpc>
                <a:spcPct val="90000"/>
              </a:lnSpc>
              <a:buFont typeface="Wingdings" panose="05000000000000000000" pitchFamily="2" charset="2"/>
              <a:buChar char="ü"/>
            </a:pPr>
            <a:r>
              <a:rPr lang="en-US" sz="700" dirty="0">
                <a:latin typeface="Century Schoolbook" panose="02040604050505020304" pitchFamily="18" charset="0"/>
              </a:rPr>
              <a:t>Title of project</a:t>
            </a:r>
          </a:p>
          <a:p>
            <a:pPr>
              <a:lnSpc>
                <a:spcPct val="90000"/>
              </a:lnSpc>
              <a:buFont typeface="Wingdings" panose="05000000000000000000" pitchFamily="2" charset="2"/>
              <a:buChar char="ü"/>
            </a:pPr>
            <a:r>
              <a:rPr lang="en-US" sz="700" dirty="0">
                <a:latin typeface="Century Schoolbook" panose="02040604050505020304" pitchFamily="18" charset="0"/>
              </a:rPr>
              <a:t>Date of when the payment was sent</a:t>
            </a:r>
          </a:p>
          <a:p>
            <a:pPr>
              <a:lnSpc>
                <a:spcPct val="90000"/>
              </a:lnSpc>
              <a:buFont typeface="Wingdings" panose="05000000000000000000" pitchFamily="2" charset="2"/>
              <a:buChar char="ü"/>
            </a:pPr>
            <a:r>
              <a:rPr lang="en-US" sz="700" dirty="0">
                <a:latin typeface="Century Schoolbook" panose="02040604050505020304" pitchFamily="18" charset="0"/>
              </a:rPr>
              <a:t>How the payment was sent (check, EFT, wire, or Lockbox)</a:t>
            </a:r>
          </a:p>
          <a:p>
            <a:pPr>
              <a:lnSpc>
                <a:spcPct val="90000"/>
              </a:lnSpc>
              <a:buFont typeface="Wingdings" panose="05000000000000000000" pitchFamily="2" charset="2"/>
              <a:buChar char="ü"/>
            </a:pPr>
            <a:endParaRPr lang="en-US" sz="700" b="1" dirty="0"/>
          </a:p>
          <a:p>
            <a:pPr>
              <a:lnSpc>
                <a:spcPct val="90000"/>
              </a:lnSpc>
              <a:buFont typeface="Wingdings" panose="05000000000000000000" pitchFamily="2" charset="2"/>
              <a:buChar char="ü"/>
            </a:pPr>
            <a:endParaRPr lang="en-US" sz="700" b="1" dirty="0"/>
          </a:p>
        </p:txBody>
      </p:sp>
      <p:sp>
        <p:nvSpPr>
          <p:cNvPr id="115" name="Isosceles Triangle 114">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4CE1E54F-0524-4B3D-75AF-E11914D4F660}"/>
              </a:ext>
            </a:extLst>
          </p:cNvPr>
          <p:cNvSpPr txBox="1"/>
          <p:nvPr/>
        </p:nvSpPr>
        <p:spPr>
          <a:xfrm>
            <a:off x="3886200" y="695877"/>
            <a:ext cx="4605528" cy="369332"/>
          </a:xfrm>
          <a:prstGeom prst="rect">
            <a:avLst/>
          </a:prstGeom>
          <a:noFill/>
        </p:spPr>
        <p:txBody>
          <a:bodyPr wrap="square" rtlCol="0">
            <a:spAutoFit/>
          </a:bodyPr>
          <a:lstStyle/>
          <a:p>
            <a:pPr algn="ctr"/>
            <a:r>
              <a:rPr lang="en-US" b="1" u="sng" dirty="0">
                <a:effectLst/>
                <a:latin typeface="Century Schoolbook" panose="020406040505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OGC.4payments@ucdenver.edu</a:t>
            </a:r>
            <a:endParaRPr lang="en-US" dirty="0"/>
          </a:p>
        </p:txBody>
      </p:sp>
    </p:spTree>
    <p:extLst>
      <p:ext uri="{BB962C8B-B14F-4D97-AF65-F5344CB8AC3E}">
        <p14:creationId xmlns:p14="http://schemas.microsoft.com/office/powerpoint/2010/main" val="2427692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3" name="Straight Connector 2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4" name="Rectangle 33">
            <a:extLst>
              <a:ext uri="{FF2B5EF4-FFF2-40B4-BE49-F238E27FC236}">
                <a16:creationId xmlns:a16="http://schemas.microsoft.com/office/drawing/2014/main" id="{542A1125-BEEF-4B06-B7A6-5C89AFBF8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27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41AF29A-C02E-4F6E-AE31-4D61F939D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4803267-175B-4586-A120-09F386B97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6" descr="Green question mark">
            <a:extLst>
              <a:ext uri="{FF2B5EF4-FFF2-40B4-BE49-F238E27FC236}">
                <a16:creationId xmlns:a16="http://schemas.microsoft.com/office/drawing/2014/main" id="{0AD94414-08FB-B05A-D95C-692C71C53AC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0357" y="1252245"/>
            <a:ext cx="7463281" cy="4347363"/>
          </a:xfrm>
          <a:prstGeom prst="rect">
            <a:avLst/>
          </a:prstGeom>
        </p:spPr>
      </p:pic>
    </p:spTree>
    <p:extLst>
      <p:ext uri="{BB962C8B-B14F-4D97-AF65-F5344CB8AC3E}">
        <p14:creationId xmlns:p14="http://schemas.microsoft.com/office/powerpoint/2010/main" val="595149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8" name="Straight Connector 2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2"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Isosceles Triangle 53">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Isosceles Triangle 57">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Isosceles Triangle 58">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60" name="Rectangle 59">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00422" y="-8468"/>
            <a:ext cx="3572669" cy="6866467"/>
            <a:chOff x="67175" y="-8467"/>
            <a:chExt cx="4763558" cy="6866467"/>
          </a:xfrm>
        </p:grpSpPr>
        <p:cxnSp>
          <p:nvCxnSpPr>
            <p:cNvPr id="42" name="Straight Connector 41">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Isosceles Triangle 45">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3265A8B-D47B-8E6F-21AA-694C981E5CCA}"/>
              </a:ext>
            </a:extLst>
          </p:cNvPr>
          <p:cNvSpPr>
            <a:spLocks noGrp="1"/>
          </p:cNvSpPr>
          <p:nvPr>
            <p:ph type="title"/>
          </p:nvPr>
        </p:nvSpPr>
        <p:spPr>
          <a:xfrm>
            <a:off x="508001" y="1282701"/>
            <a:ext cx="3822045" cy="4307148"/>
          </a:xfrm>
        </p:spPr>
        <p:txBody>
          <a:bodyPr vert="horz" lIns="91440" tIns="45720" rIns="91440" bIns="45720" rtlCol="0" anchor="ctr">
            <a:normAutofit/>
          </a:bodyPr>
          <a:lstStyle/>
          <a:p>
            <a:pPr algn="r"/>
            <a:r>
              <a:rPr lang="en-US" sz="5400"/>
              <a:t>Post Award Hot topics</a:t>
            </a:r>
          </a:p>
        </p:txBody>
      </p:sp>
      <p:sp>
        <p:nvSpPr>
          <p:cNvPr id="50" name="Freeform: Shape 49">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2372" y="-8468"/>
            <a:ext cx="3806198"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21528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1CE14-D85A-D0AE-27A5-CB1EDDEBA8A5}"/>
              </a:ext>
            </a:extLst>
          </p:cNvPr>
          <p:cNvSpPr>
            <a:spLocks noGrp="1"/>
          </p:cNvSpPr>
          <p:nvPr>
            <p:ph type="title"/>
          </p:nvPr>
        </p:nvSpPr>
        <p:spPr/>
        <p:txBody>
          <a:bodyPr>
            <a:normAutofit/>
          </a:bodyPr>
          <a:lstStyle/>
          <a:p>
            <a:r>
              <a:rPr lang="en-US" dirty="0"/>
              <a:t>One-time Extension update </a:t>
            </a:r>
            <a:br>
              <a:rPr lang="en-US" dirty="0"/>
            </a:br>
            <a:r>
              <a:rPr lang="en-US" dirty="0"/>
              <a:t>(1</a:t>
            </a:r>
            <a:r>
              <a:rPr lang="en-US" baseline="30000" dirty="0"/>
              <a:t>st</a:t>
            </a:r>
            <a:r>
              <a:rPr lang="en-US" dirty="0"/>
              <a:t> NCE requests)</a:t>
            </a:r>
          </a:p>
        </p:txBody>
      </p:sp>
      <p:sp>
        <p:nvSpPr>
          <p:cNvPr id="3" name="Content Placeholder 2">
            <a:extLst>
              <a:ext uri="{FF2B5EF4-FFF2-40B4-BE49-F238E27FC236}">
                <a16:creationId xmlns:a16="http://schemas.microsoft.com/office/drawing/2014/main" id="{DB34C8DB-B51E-A43A-8767-E98E67DB5F3A}"/>
              </a:ext>
            </a:extLst>
          </p:cNvPr>
          <p:cNvSpPr>
            <a:spLocks noGrp="1"/>
          </p:cNvSpPr>
          <p:nvPr>
            <p:ph idx="1"/>
          </p:nvPr>
        </p:nvSpPr>
        <p:spPr/>
        <p:txBody>
          <a:bodyPr/>
          <a:lstStyle/>
          <a:p>
            <a:r>
              <a:rPr lang="en-US" dirty="0"/>
              <a:t>The button that allows my team to submit the NCE is now available.</a:t>
            </a:r>
          </a:p>
          <a:p>
            <a:r>
              <a:rPr lang="en-US" dirty="0"/>
              <a:t>Reminder: We can submit a One-Time extension within 90 days of the current budget end date. </a:t>
            </a:r>
          </a:p>
          <a:p>
            <a:r>
              <a:rPr lang="en-US" dirty="0"/>
              <a:t>Approval are coming back as normal expected process.</a:t>
            </a:r>
          </a:p>
          <a:p>
            <a:r>
              <a:rPr lang="en-US" dirty="0"/>
              <a:t>Please continue to send your request to the </a:t>
            </a:r>
            <a:r>
              <a:rPr lang="en-US" dirty="0">
                <a:hlinkClick r:id="rId2"/>
              </a:rPr>
              <a:t>OGC.Postaward@ucdenver.edu</a:t>
            </a:r>
            <a:r>
              <a:rPr lang="en-US" dirty="0"/>
              <a:t> </a:t>
            </a:r>
          </a:p>
        </p:txBody>
      </p:sp>
    </p:spTree>
    <p:extLst>
      <p:ext uri="{BB962C8B-B14F-4D97-AF65-F5344CB8AC3E}">
        <p14:creationId xmlns:p14="http://schemas.microsoft.com/office/powerpoint/2010/main" val="1003184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24EE-4B27-A1C9-C6FE-DC860037EF43}"/>
              </a:ext>
            </a:extLst>
          </p:cNvPr>
          <p:cNvSpPr>
            <a:spLocks noGrp="1"/>
          </p:cNvSpPr>
          <p:nvPr>
            <p:ph type="title"/>
          </p:nvPr>
        </p:nvSpPr>
        <p:spPr/>
        <p:txBody>
          <a:bodyPr/>
          <a:lstStyle/>
          <a:p>
            <a:pPr algn="ctr"/>
            <a:r>
              <a:rPr lang="en-US" dirty="0"/>
              <a:t>Preaward  Notifications (Coming Soon)</a:t>
            </a:r>
          </a:p>
        </p:txBody>
      </p:sp>
      <p:sp>
        <p:nvSpPr>
          <p:cNvPr id="3" name="Content Placeholder 2">
            <a:extLst>
              <a:ext uri="{FF2B5EF4-FFF2-40B4-BE49-F238E27FC236}">
                <a16:creationId xmlns:a16="http://schemas.microsoft.com/office/drawing/2014/main" id="{6398D5F3-FF2A-360E-1476-9C16F587BAD9}"/>
              </a:ext>
            </a:extLst>
          </p:cNvPr>
          <p:cNvSpPr>
            <a:spLocks noGrp="1"/>
          </p:cNvSpPr>
          <p:nvPr>
            <p:ph idx="1"/>
          </p:nvPr>
        </p:nvSpPr>
        <p:spPr/>
        <p:txBody>
          <a:bodyPr>
            <a:normAutofit/>
          </a:bodyPr>
          <a:lstStyle/>
          <a:p>
            <a:r>
              <a:rPr lang="en-US" dirty="0"/>
              <a:t>The goal is to: </a:t>
            </a:r>
          </a:p>
          <a:p>
            <a:pPr lvl="1"/>
            <a:r>
              <a:rPr lang="en-US" dirty="0"/>
              <a:t>Monitor and automate pre-awards for how long they have been pre-awarded. </a:t>
            </a:r>
          </a:p>
          <a:p>
            <a:pPr lvl="2"/>
            <a:r>
              <a:rPr lang="en-US" dirty="0"/>
              <a:t>Currently we plan to send a notification for Preaward longer 90 days after the start of the project. </a:t>
            </a:r>
          </a:p>
          <a:p>
            <a:pPr lvl="1"/>
            <a:r>
              <a:rPr lang="en-US" dirty="0"/>
              <a:t>Send notification to the department administrators to determine if the award was received or if there is an update in the status. </a:t>
            </a:r>
          </a:p>
          <a:p>
            <a:r>
              <a:rPr lang="en-US" dirty="0"/>
              <a:t>The advantages: </a:t>
            </a:r>
          </a:p>
          <a:p>
            <a:pPr lvl="1"/>
            <a:r>
              <a:rPr lang="en-US" dirty="0"/>
              <a:t>Faster receipt of awards. </a:t>
            </a:r>
          </a:p>
          <a:p>
            <a:pPr lvl="1"/>
            <a:r>
              <a:rPr lang="en-US" dirty="0"/>
              <a:t>Invoicing processes can begin.</a:t>
            </a:r>
          </a:p>
          <a:p>
            <a:pPr lvl="1"/>
            <a:r>
              <a:rPr lang="en-US" dirty="0"/>
              <a:t>Less risk for spending on </a:t>
            </a:r>
            <a:r>
              <a:rPr lang="en-US" dirty="0" err="1"/>
              <a:t>Speedtypes</a:t>
            </a:r>
            <a:r>
              <a:rPr lang="en-US" dirty="0"/>
              <a:t> that may never get awarded. </a:t>
            </a:r>
          </a:p>
          <a:p>
            <a:pPr marL="342900" lvl="1" indent="0">
              <a:buNone/>
            </a:pPr>
            <a:endParaRPr lang="en-US" dirty="0"/>
          </a:p>
          <a:p>
            <a:pPr lvl="1"/>
            <a:endParaRPr lang="en-US" dirty="0"/>
          </a:p>
        </p:txBody>
      </p:sp>
    </p:spTree>
    <p:extLst>
      <p:ext uri="{BB962C8B-B14F-4D97-AF65-F5344CB8AC3E}">
        <p14:creationId xmlns:p14="http://schemas.microsoft.com/office/powerpoint/2010/main" val="243006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010-81CA-D96E-8405-CD2C8A218A45}"/>
              </a:ext>
            </a:extLst>
          </p:cNvPr>
          <p:cNvSpPr>
            <a:spLocks noGrp="1"/>
          </p:cNvSpPr>
          <p:nvPr>
            <p:ph type="title"/>
          </p:nvPr>
        </p:nvSpPr>
        <p:spPr/>
        <p:txBody>
          <a:bodyPr>
            <a:normAutofit fontScale="90000"/>
          </a:bodyPr>
          <a:lstStyle/>
          <a:p>
            <a:r>
              <a:rPr lang="en-US" dirty="0"/>
              <a:t>	Preaward Notification continues….. </a:t>
            </a:r>
            <a:br>
              <a:rPr lang="en-US" dirty="0"/>
            </a:br>
            <a:r>
              <a:rPr lang="en-US" dirty="0"/>
              <a:t>			</a:t>
            </a:r>
            <a:br>
              <a:rPr lang="en-US" dirty="0"/>
            </a:br>
            <a:endParaRPr lang="en-US" dirty="0"/>
          </a:p>
        </p:txBody>
      </p:sp>
      <p:sp>
        <p:nvSpPr>
          <p:cNvPr id="3" name="Content Placeholder 2">
            <a:extLst>
              <a:ext uri="{FF2B5EF4-FFF2-40B4-BE49-F238E27FC236}">
                <a16:creationId xmlns:a16="http://schemas.microsoft.com/office/drawing/2014/main" id="{96480635-0986-089D-B4AB-18298DE3A2DC}"/>
              </a:ext>
            </a:extLst>
          </p:cNvPr>
          <p:cNvSpPr>
            <a:spLocks noGrp="1"/>
          </p:cNvSpPr>
          <p:nvPr>
            <p:ph idx="1"/>
          </p:nvPr>
        </p:nvSpPr>
        <p:spPr/>
        <p:txBody>
          <a:bodyPr>
            <a:normAutofit/>
          </a:bodyPr>
          <a:lstStyle/>
          <a:p>
            <a:r>
              <a:rPr lang="en-US" dirty="0"/>
              <a:t>Example/Possible email content.</a:t>
            </a:r>
          </a:p>
          <a:p>
            <a:endParaRPr lang="en-US" dirty="0"/>
          </a:p>
        </p:txBody>
      </p:sp>
      <p:pic>
        <p:nvPicPr>
          <p:cNvPr id="5" name="Picture 4">
            <a:extLst>
              <a:ext uri="{FF2B5EF4-FFF2-40B4-BE49-F238E27FC236}">
                <a16:creationId xmlns:a16="http://schemas.microsoft.com/office/drawing/2014/main" id="{5FD8E693-51A6-3A04-E87B-2D91D4C276B3}"/>
              </a:ext>
            </a:extLst>
          </p:cNvPr>
          <p:cNvPicPr>
            <a:picLocks noChangeAspect="1"/>
          </p:cNvPicPr>
          <p:nvPr/>
        </p:nvPicPr>
        <p:blipFill>
          <a:blip r:embed="rId2"/>
          <a:stretch>
            <a:fillRect/>
          </a:stretch>
        </p:blipFill>
        <p:spPr>
          <a:xfrm>
            <a:off x="2338007" y="2920306"/>
            <a:ext cx="4467987" cy="2833217"/>
          </a:xfrm>
          <a:prstGeom prst="rect">
            <a:avLst/>
          </a:prstGeom>
        </p:spPr>
      </p:pic>
    </p:spTree>
    <p:extLst>
      <p:ext uri="{BB962C8B-B14F-4D97-AF65-F5344CB8AC3E}">
        <p14:creationId xmlns:p14="http://schemas.microsoft.com/office/powerpoint/2010/main" val="191244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FBF0-E2D6-9BCC-6B74-13312F70C7E0}"/>
              </a:ext>
            </a:extLst>
          </p:cNvPr>
          <p:cNvSpPr>
            <a:spLocks noGrp="1"/>
          </p:cNvSpPr>
          <p:nvPr>
            <p:ph type="title"/>
          </p:nvPr>
        </p:nvSpPr>
        <p:spPr/>
        <p:txBody>
          <a:bodyPr/>
          <a:lstStyle/>
          <a:p>
            <a:r>
              <a:rPr lang="en-US" dirty="0"/>
              <a:t>Preaward  Notification continues … </a:t>
            </a:r>
          </a:p>
        </p:txBody>
      </p:sp>
      <p:pic>
        <p:nvPicPr>
          <p:cNvPr id="13" name="Content Placeholder 12">
            <a:extLst>
              <a:ext uri="{FF2B5EF4-FFF2-40B4-BE49-F238E27FC236}">
                <a16:creationId xmlns:a16="http://schemas.microsoft.com/office/drawing/2014/main" id="{328D4EA5-E8A4-4606-2020-FE4E96CCC110}"/>
              </a:ext>
            </a:extLst>
          </p:cNvPr>
          <p:cNvPicPr>
            <a:picLocks noGrp="1" noChangeAspect="1"/>
          </p:cNvPicPr>
          <p:nvPr>
            <p:ph idx="1"/>
          </p:nvPr>
        </p:nvPicPr>
        <p:blipFill>
          <a:blip r:embed="rId2"/>
          <a:stretch>
            <a:fillRect/>
          </a:stretch>
        </p:blipFill>
        <p:spPr>
          <a:xfrm>
            <a:off x="1941910" y="3340077"/>
            <a:ext cx="6686550" cy="1068433"/>
          </a:xfrm>
        </p:spPr>
      </p:pic>
    </p:spTree>
    <p:extLst>
      <p:ext uri="{BB962C8B-B14F-4D97-AF65-F5344CB8AC3E}">
        <p14:creationId xmlns:p14="http://schemas.microsoft.com/office/powerpoint/2010/main" val="967562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3F1F-A021-9B3C-D475-666E932BB654}"/>
              </a:ext>
            </a:extLst>
          </p:cNvPr>
          <p:cNvSpPr>
            <a:spLocks noGrp="1"/>
          </p:cNvSpPr>
          <p:nvPr>
            <p:ph type="title"/>
          </p:nvPr>
        </p:nvSpPr>
        <p:spPr>
          <a:xfrm>
            <a:off x="1220724" y="1325332"/>
            <a:ext cx="1865376" cy="4211213"/>
          </a:xfrm>
        </p:spPr>
        <p:txBody>
          <a:bodyPr>
            <a:normAutofit/>
          </a:bodyPr>
          <a:lstStyle/>
          <a:p>
            <a:r>
              <a:rPr lang="en-US" sz="2400" dirty="0"/>
              <a:t>Fiscal Role Updates</a:t>
            </a:r>
          </a:p>
        </p:txBody>
      </p:sp>
      <p:sp>
        <p:nvSpPr>
          <p:cNvPr id="3" name="Content Placeholder 2">
            <a:extLst>
              <a:ext uri="{FF2B5EF4-FFF2-40B4-BE49-F238E27FC236}">
                <a16:creationId xmlns:a16="http://schemas.microsoft.com/office/drawing/2014/main" id="{C7F502C0-D43A-01DB-1220-111653C41111}"/>
              </a:ext>
            </a:extLst>
          </p:cNvPr>
          <p:cNvSpPr>
            <a:spLocks noGrp="1"/>
          </p:cNvSpPr>
          <p:nvPr>
            <p:ph idx="1"/>
          </p:nvPr>
        </p:nvSpPr>
        <p:spPr>
          <a:xfrm>
            <a:off x="3086100" y="1325332"/>
            <a:ext cx="5523525" cy="1335572"/>
          </a:xfrm>
        </p:spPr>
        <p:txBody>
          <a:bodyPr>
            <a:normAutofit/>
          </a:bodyPr>
          <a:lstStyle/>
          <a:p>
            <a:r>
              <a:rPr lang="en-US" dirty="0"/>
              <a:t>It is important to update your fiscal Role in the PeopleSoft system because we will use the GADM to send the Preaward notifications along with other continued closeout notifications. </a:t>
            </a:r>
          </a:p>
          <a:p>
            <a:r>
              <a:rPr lang="en-US" dirty="0"/>
              <a:t>GADM project roles feeds to </a:t>
            </a:r>
            <a:r>
              <a:rPr lang="en-US" dirty="0" err="1"/>
              <a:t>Speedtype</a:t>
            </a:r>
            <a:r>
              <a:rPr lang="en-US" dirty="0"/>
              <a:t> Fiscal Manager role.</a:t>
            </a:r>
          </a:p>
        </p:txBody>
      </p:sp>
      <p:pic>
        <p:nvPicPr>
          <p:cNvPr id="5" name="Picture 4">
            <a:extLst>
              <a:ext uri="{FF2B5EF4-FFF2-40B4-BE49-F238E27FC236}">
                <a16:creationId xmlns:a16="http://schemas.microsoft.com/office/drawing/2014/main" id="{901797C7-C279-3541-2D9F-45A384A31267}"/>
              </a:ext>
            </a:extLst>
          </p:cNvPr>
          <p:cNvPicPr>
            <a:picLocks noChangeAspect="1"/>
          </p:cNvPicPr>
          <p:nvPr/>
        </p:nvPicPr>
        <p:blipFill>
          <a:blip r:embed="rId2"/>
          <a:stretch>
            <a:fillRect/>
          </a:stretch>
        </p:blipFill>
        <p:spPr>
          <a:xfrm>
            <a:off x="3842953" y="2724348"/>
            <a:ext cx="4429898" cy="2613677"/>
          </a:xfrm>
          <a:prstGeom prst="rect">
            <a:avLst/>
          </a:prstGeom>
        </p:spPr>
      </p:pic>
    </p:spTree>
    <p:extLst>
      <p:ext uri="{BB962C8B-B14F-4D97-AF65-F5344CB8AC3E}">
        <p14:creationId xmlns:p14="http://schemas.microsoft.com/office/powerpoint/2010/main" val="400164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calculator">
            <a:extLst>
              <a:ext uri="{FF2B5EF4-FFF2-40B4-BE49-F238E27FC236}">
                <a16:creationId xmlns:a16="http://schemas.microsoft.com/office/drawing/2014/main" id="{F121D150-7B9B-56E9-3FB3-FF9F98BCAE16}"/>
              </a:ext>
            </a:extLst>
          </p:cNvPr>
          <p:cNvPicPr>
            <a:picLocks noChangeAspect="1"/>
          </p:cNvPicPr>
          <p:nvPr/>
        </p:nvPicPr>
        <p:blipFill>
          <a:blip r:embed="rId3">
            <a:duotone>
              <a:schemeClr val="bg2">
                <a:shade val="45000"/>
                <a:satMod val="135000"/>
              </a:schemeClr>
              <a:prstClr val="white"/>
            </a:duotone>
            <a:alphaModFix amt="25000"/>
          </a:blip>
          <a:srcRect r="10999" b="-1"/>
          <a:stretch/>
        </p:blipFill>
        <p:spPr>
          <a:xfrm>
            <a:off x="20" y="10"/>
            <a:ext cx="9143980" cy="6857990"/>
          </a:xfrm>
          <a:prstGeom prst="rect">
            <a:avLst/>
          </a:prstGeom>
        </p:spPr>
      </p:pic>
      <p:grpSp>
        <p:nvGrpSpPr>
          <p:cNvPr id="17" name="Group 16">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8" name="Straight Connector 17">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itle 2"/>
          <p:cNvSpPr>
            <a:spLocks noGrp="1"/>
          </p:cNvSpPr>
          <p:nvPr>
            <p:ph type="title"/>
          </p:nvPr>
        </p:nvSpPr>
        <p:spPr>
          <a:xfrm>
            <a:off x="508000" y="609600"/>
            <a:ext cx="6447501" cy="1320800"/>
          </a:xfrm>
        </p:spPr>
        <p:txBody>
          <a:bodyPr>
            <a:normAutofit/>
          </a:bodyPr>
          <a:lstStyle/>
          <a:p>
            <a:r>
              <a:rPr lang="en-US" dirty="0">
                <a:latin typeface="Century Schoolbook" panose="02040604050505020304" pitchFamily="18" charset="0"/>
              </a:rPr>
              <a:t>Introduction</a:t>
            </a:r>
          </a:p>
        </p:txBody>
      </p:sp>
      <p:sp>
        <p:nvSpPr>
          <p:cNvPr id="2" name="Content Placeholder 1"/>
          <p:cNvSpPr>
            <a:spLocks noGrp="1"/>
          </p:cNvSpPr>
          <p:nvPr>
            <p:ph idx="1"/>
          </p:nvPr>
        </p:nvSpPr>
        <p:spPr>
          <a:xfrm>
            <a:off x="508000" y="2160589"/>
            <a:ext cx="6447501" cy="3880773"/>
          </a:xfrm>
        </p:spPr>
        <p:txBody>
          <a:bodyPr>
            <a:normAutofit lnSpcReduction="10000"/>
          </a:bodyPr>
          <a:lstStyle/>
          <a:p>
            <a:pPr marL="109728" indent="0">
              <a:lnSpc>
                <a:spcPct val="90000"/>
              </a:lnSpc>
              <a:buNone/>
            </a:pPr>
            <a:r>
              <a:rPr lang="en-US" dirty="0">
                <a:latin typeface="Century Schoolbook" panose="02040604050505020304" pitchFamily="18" charset="0"/>
              </a:rPr>
              <a:t>The OGC AR Team is responsible for all cash/payments received initially or for adjusting entries for any grant or contract coming into or out of the OGC clearing account daily.</a:t>
            </a:r>
          </a:p>
          <a:p>
            <a:pPr>
              <a:lnSpc>
                <a:spcPct val="90000"/>
              </a:lnSpc>
            </a:pPr>
            <a:endParaRPr lang="en-US" dirty="0">
              <a:latin typeface="Century Schoolbook" panose="02040604050505020304" pitchFamily="18" charset="0"/>
            </a:endParaRPr>
          </a:p>
          <a:p>
            <a:pPr>
              <a:lnSpc>
                <a:spcPct val="90000"/>
              </a:lnSpc>
            </a:pPr>
            <a:r>
              <a:rPr lang="en-US" b="1" dirty="0">
                <a:latin typeface="Century Schoolbook" panose="02040604050505020304" pitchFamily="18" charset="0"/>
              </a:rPr>
              <a:t>Accounts Receivable Team</a:t>
            </a:r>
          </a:p>
          <a:p>
            <a:pPr lvl="1">
              <a:lnSpc>
                <a:spcPct val="90000"/>
              </a:lnSpc>
            </a:pPr>
            <a:r>
              <a:rPr lang="en-US" dirty="0">
                <a:latin typeface="Century Schoolbook" panose="02040604050505020304" pitchFamily="18" charset="0"/>
              </a:rPr>
              <a:t>Shanelle Roquemore –AR Manager</a:t>
            </a:r>
          </a:p>
          <a:p>
            <a:pPr lvl="1">
              <a:lnSpc>
                <a:spcPct val="90000"/>
              </a:lnSpc>
            </a:pPr>
            <a:r>
              <a:rPr lang="en-US" dirty="0">
                <a:latin typeface="Century Schoolbook" panose="02040604050505020304" pitchFamily="18" charset="0"/>
              </a:rPr>
              <a:t>Vickie Engels – AR Specialist/Set-Ups - Intakes</a:t>
            </a:r>
          </a:p>
          <a:p>
            <a:pPr lvl="1">
              <a:lnSpc>
                <a:spcPct val="90000"/>
              </a:lnSpc>
            </a:pPr>
            <a:r>
              <a:rPr lang="en-US" dirty="0">
                <a:latin typeface="Century Schoolbook" panose="02040604050505020304" pitchFamily="18" charset="0"/>
              </a:rPr>
              <a:t>Jessica Ardalan – Collections and AR Specialist</a:t>
            </a:r>
          </a:p>
          <a:p>
            <a:pPr lvl="1">
              <a:lnSpc>
                <a:spcPct val="90000"/>
              </a:lnSpc>
            </a:pPr>
            <a:r>
              <a:rPr lang="en-US" dirty="0">
                <a:latin typeface="Century Schoolbook" panose="02040604050505020304" pitchFamily="18" charset="0"/>
              </a:rPr>
              <a:t>Marie Halkic – AR Specialist</a:t>
            </a:r>
          </a:p>
          <a:p>
            <a:pPr lvl="1">
              <a:lnSpc>
                <a:spcPct val="90000"/>
              </a:lnSpc>
            </a:pPr>
            <a:r>
              <a:rPr lang="en-US" dirty="0">
                <a:latin typeface="Century Schoolbook" panose="02040604050505020304" pitchFamily="18" charset="0"/>
              </a:rPr>
              <a:t>Jamie Geary - AR Specialist</a:t>
            </a:r>
          </a:p>
          <a:p>
            <a:pPr lvl="1">
              <a:lnSpc>
                <a:spcPct val="90000"/>
              </a:lnSpc>
            </a:pPr>
            <a:r>
              <a:rPr lang="en-US" dirty="0">
                <a:latin typeface="Century Schoolbook" panose="02040604050505020304" pitchFamily="18" charset="0"/>
              </a:rPr>
              <a:t>Senior Cash Management – finalizing filing position</a:t>
            </a:r>
          </a:p>
          <a:p>
            <a:pPr marL="109728" indent="0">
              <a:lnSpc>
                <a:spcPct val="90000"/>
              </a:lnSpc>
              <a:buNone/>
            </a:pPr>
            <a:endParaRPr lang="en-US" dirty="0"/>
          </a:p>
          <a:p>
            <a:pPr>
              <a:lnSpc>
                <a:spcPct val="90000"/>
              </a:lnSpc>
            </a:pPr>
            <a:endParaRPr lang="en-US" dirty="0"/>
          </a:p>
        </p:txBody>
      </p:sp>
    </p:spTree>
    <p:extLst>
      <p:ext uri="{BB962C8B-B14F-4D97-AF65-F5344CB8AC3E}">
        <p14:creationId xmlns:p14="http://schemas.microsoft.com/office/powerpoint/2010/main" val="3048518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2FAE-B46E-4FB5-0E1B-6E90C830E1AF}"/>
              </a:ext>
            </a:extLst>
          </p:cNvPr>
          <p:cNvSpPr>
            <a:spLocks noGrp="1"/>
          </p:cNvSpPr>
          <p:nvPr>
            <p:ph type="title"/>
          </p:nvPr>
        </p:nvSpPr>
        <p:spPr/>
        <p:txBody>
          <a:bodyPr/>
          <a:lstStyle/>
          <a:p>
            <a:r>
              <a:rPr lang="en-US" dirty="0"/>
              <a:t>Fiscal Role update continues … </a:t>
            </a:r>
          </a:p>
        </p:txBody>
      </p:sp>
      <p:sp>
        <p:nvSpPr>
          <p:cNvPr id="3" name="Content Placeholder 2">
            <a:extLst>
              <a:ext uri="{FF2B5EF4-FFF2-40B4-BE49-F238E27FC236}">
                <a16:creationId xmlns:a16="http://schemas.microsoft.com/office/drawing/2014/main" id="{FC320A12-5FF2-B26A-3B68-D4446C09E481}"/>
              </a:ext>
            </a:extLst>
          </p:cNvPr>
          <p:cNvSpPr>
            <a:spLocks noGrp="1"/>
          </p:cNvSpPr>
          <p:nvPr>
            <p:ph idx="1"/>
          </p:nvPr>
        </p:nvSpPr>
        <p:spPr/>
        <p:txBody>
          <a:bodyPr/>
          <a:lstStyle/>
          <a:p>
            <a:endParaRPr lang="en-US" dirty="0"/>
          </a:p>
          <a:p>
            <a:r>
              <a:rPr lang="en-US" dirty="0"/>
              <a:t>Please always request updates your Project team as needed so we can make updates in the PeopleSoft system. </a:t>
            </a:r>
          </a:p>
          <a:p>
            <a:r>
              <a:rPr lang="en-US" dirty="0"/>
              <a:t>To make changes visit our website for instructions. </a:t>
            </a:r>
            <a:r>
              <a:rPr lang="en-US" dirty="0">
                <a:hlinkClick r:id="rId2"/>
              </a:rPr>
              <a:t>https://research.cuanschutz.edu/ogc/home/ogc-teams/award-set-up/fiscal-roles</a:t>
            </a:r>
            <a:endParaRPr lang="en-US" dirty="0"/>
          </a:p>
          <a:p>
            <a:r>
              <a:rPr lang="en-US" dirty="0"/>
              <a:t>Fiscal roles updates should be sent to </a:t>
            </a:r>
            <a:r>
              <a:rPr lang="en-US" dirty="0">
                <a:hlinkClick r:id="rId3"/>
              </a:rPr>
              <a:t>ogc.fiscalroles@ucdenver.edu</a:t>
            </a:r>
            <a:r>
              <a:rPr lang="en-US" dirty="0"/>
              <a:t>	</a:t>
            </a:r>
          </a:p>
          <a:p>
            <a:r>
              <a:rPr lang="en-US" dirty="0"/>
              <a:t>We will start a mass update exercise in the next </a:t>
            </a:r>
            <a:r>
              <a:rPr lang="en-US"/>
              <a:t>couple months </a:t>
            </a:r>
            <a:r>
              <a:rPr lang="en-US" dirty="0"/>
              <a:t>to show your fiscal roles and request changes. Thank you in advance for your participation in this exercise. </a:t>
            </a:r>
          </a:p>
          <a:p>
            <a:endParaRPr lang="en-US" dirty="0"/>
          </a:p>
        </p:txBody>
      </p:sp>
    </p:spTree>
    <p:extLst>
      <p:ext uri="{BB962C8B-B14F-4D97-AF65-F5344CB8AC3E}">
        <p14:creationId xmlns:p14="http://schemas.microsoft.com/office/powerpoint/2010/main" val="252975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 name="Straight Connector 12">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itle 2"/>
          <p:cNvSpPr>
            <a:spLocks noGrp="1"/>
          </p:cNvSpPr>
          <p:nvPr>
            <p:ph type="title"/>
          </p:nvPr>
        </p:nvSpPr>
        <p:spPr>
          <a:xfrm>
            <a:off x="508000" y="609600"/>
            <a:ext cx="6447501" cy="1320800"/>
          </a:xfrm>
        </p:spPr>
        <p:txBody>
          <a:bodyPr>
            <a:normAutofit/>
          </a:bodyPr>
          <a:lstStyle/>
          <a:p>
            <a:r>
              <a:rPr lang="en-US" dirty="0">
                <a:latin typeface="Century Schoolbook" panose="02040604050505020304" pitchFamily="18" charset="0"/>
              </a:rPr>
              <a:t>Incoming Payments Methods</a:t>
            </a:r>
          </a:p>
        </p:txBody>
      </p:sp>
      <p:graphicFrame>
        <p:nvGraphicFramePr>
          <p:cNvPr id="5" name="Content Placeholder 1">
            <a:extLst>
              <a:ext uri="{FF2B5EF4-FFF2-40B4-BE49-F238E27FC236}">
                <a16:creationId xmlns:a16="http://schemas.microsoft.com/office/drawing/2014/main" id="{E7ADE9E0-E427-5DBC-20BA-8F1E46C613C1}"/>
              </a:ext>
            </a:extLst>
          </p:cNvPr>
          <p:cNvGraphicFramePr>
            <a:graphicFrameLocks noGrp="1"/>
          </p:cNvGraphicFramePr>
          <p:nvPr>
            <p:ph idx="1"/>
            <p:extLst>
              <p:ext uri="{D42A27DB-BD31-4B8C-83A1-F6EECF244321}">
                <p14:modId xmlns:p14="http://schemas.microsoft.com/office/powerpoint/2010/main" val="3512572236"/>
              </p:ext>
            </p:extLst>
          </p:nvPr>
        </p:nvGraphicFramePr>
        <p:xfrm>
          <a:off x="508000" y="2160589"/>
          <a:ext cx="6447501"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2192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202D-BA1A-923C-061A-7EB1A93F5409}"/>
              </a:ext>
            </a:extLst>
          </p:cNvPr>
          <p:cNvSpPr>
            <a:spLocks noGrp="1"/>
          </p:cNvSpPr>
          <p:nvPr>
            <p:ph type="title"/>
          </p:nvPr>
        </p:nvSpPr>
        <p:spPr/>
        <p:txBody>
          <a:bodyPr/>
          <a:lstStyle/>
          <a:p>
            <a:r>
              <a:rPr lang="en-US" dirty="0">
                <a:latin typeface="Century Schoolbook" panose="02040604050505020304" pitchFamily="18" charset="0"/>
              </a:rPr>
              <a:t>Fiscal Year 2023 Cash Flow</a:t>
            </a:r>
          </a:p>
        </p:txBody>
      </p:sp>
      <p:sp>
        <p:nvSpPr>
          <p:cNvPr id="3" name="Content Placeholder 2">
            <a:extLst>
              <a:ext uri="{FF2B5EF4-FFF2-40B4-BE49-F238E27FC236}">
                <a16:creationId xmlns:a16="http://schemas.microsoft.com/office/drawing/2014/main" id="{3AE3D1A5-7EAD-B961-D21B-C17D0BBA0A8A}"/>
              </a:ext>
            </a:extLst>
          </p:cNvPr>
          <p:cNvSpPr>
            <a:spLocks noGrp="1"/>
          </p:cNvSpPr>
          <p:nvPr>
            <p:ph idx="1"/>
          </p:nvPr>
        </p:nvSpPr>
        <p:spPr>
          <a:xfrm>
            <a:off x="609598" y="2160590"/>
            <a:ext cx="7086601" cy="3880773"/>
          </a:xfrm>
        </p:spPr>
        <p:txBody>
          <a:bodyPr/>
          <a:lstStyle/>
          <a:p>
            <a:pPr marL="0" indent="0" algn="ctr">
              <a:buNone/>
            </a:pPr>
            <a:r>
              <a:rPr lang="en-US" dirty="0"/>
              <a:t>Cash Flow by Payment Method Type</a:t>
            </a:r>
          </a:p>
          <a:p>
            <a:pPr marL="0" indent="0" algn="ctr">
              <a:buNone/>
            </a:pPr>
            <a:endParaRPr lang="en-US" dirty="0"/>
          </a:p>
        </p:txBody>
      </p:sp>
      <p:graphicFrame>
        <p:nvGraphicFramePr>
          <p:cNvPr id="7" name="Chart 6">
            <a:extLst>
              <a:ext uri="{FF2B5EF4-FFF2-40B4-BE49-F238E27FC236}">
                <a16:creationId xmlns:a16="http://schemas.microsoft.com/office/drawing/2014/main" id="{1C6E6077-E874-F3A4-8A1E-AF71D9C56096}"/>
              </a:ext>
            </a:extLst>
          </p:cNvPr>
          <p:cNvGraphicFramePr>
            <a:graphicFrameLocks/>
          </p:cNvGraphicFramePr>
          <p:nvPr>
            <p:extLst>
              <p:ext uri="{D42A27DB-BD31-4B8C-83A1-F6EECF244321}">
                <p14:modId xmlns:p14="http://schemas.microsoft.com/office/powerpoint/2010/main" val="368956671"/>
              </p:ext>
            </p:extLst>
          </p:nvPr>
        </p:nvGraphicFramePr>
        <p:xfrm>
          <a:off x="152400" y="2514600"/>
          <a:ext cx="5715000" cy="388077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B080580-3320-E149-3191-25CE33D702BC}"/>
              </a:ext>
            </a:extLst>
          </p:cNvPr>
          <p:cNvSpPr txBox="1"/>
          <p:nvPr/>
        </p:nvSpPr>
        <p:spPr>
          <a:xfrm>
            <a:off x="304800" y="1561068"/>
            <a:ext cx="2250937" cy="369332"/>
          </a:xfrm>
          <a:prstGeom prst="rect">
            <a:avLst/>
          </a:prstGeom>
          <a:noFill/>
        </p:spPr>
        <p:txBody>
          <a:bodyPr wrap="none" rtlCol="0">
            <a:spAutoFit/>
          </a:bodyPr>
          <a:lstStyle/>
          <a:p>
            <a:r>
              <a:rPr lang="en-US" dirty="0">
                <a:latin typeface="Century Schoolbook" panose="02040604050505020304" pitchFamily="18" charset="0"/>
              </a:rPr>
              <a:t>Grand total </a:t>
            </a:r>
            <a:r>
              <a:rPr lang="en-US" b="1" dirty="0">
                <a:latin typeface="Century Schoolbook" panose="02040604050505020304" pitchFamily="18" charset="0"/>
              </a:rPr>
              <a:t>$676M</a:t>
            </a:r>
          </a:p>
        </p:txBody>
      </p:sp>
      <p:graphicFrame>
        <p:nvGraphicFramePr>
          <p:cNvPr id="10" name="Chart 9">
            <a:extLst>
              <a:ext uri="{FF2B5EF4-FFF2-40B4-BE49-F238E27FC236}">
                <a16:creationId xmlns:a16="http://schemas.microsoft.com/office/drawing/2014/main" id="{0E3A824E-3CC5-F164-B0C4-AE1898A28BDC}"/>
              </a:ext>
            </a:extLst>
          </p:cNvPr>
          <p:cNvGraphicFramePr>
            <a:graphicFrameLocks/>
          </p:cNvGraphicFramePr>
          <p:nvPr>
            <p:extLst>
              <p:ext uri="{D42A27DB-BD31-4B8C-83A1-F6EECF244321}">
                <p14:modId xmlns:p14="http://schemas.microsoft.com/office/powerpoint/2010/main" val="2730322052"/>
              </p:ext>
            </p:extLst>
          </p:nvPr>
        </p:nvGraphicFramePr>
        <p:xfrm>
          <a:off x="838201" y="2729375"/>
          <a:ext cx="7185912" cy="35421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41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91C4AC7-2711-2050-18DD-4F465F9FB304}"/>
              </a:ext>
            </a:extLst>
          </p:cNvPr>
          <p:cNvSpPr>
            <a:spLocks noGrp="1"/>
          </p:cNvSpPr>
          <p:nvPr>
            <p:ph type="title"/>
          </p:nvPr>
        </p:nvSpPr>
        <p:spPr>
          <a:xfrm>
            <a:off x="505315" y="643467"/>
            <a:ext cx="3152284" cy="1375608"/>
          </a:xfrm>
        </p:spPr>
        <p:txBody>
          <a:bodyPr anchor="ctr">
            <a:normAutofit/>
          </a:bodyPr>
          <a:lstStyle/>
          <a:p>
            <a:pPr>
              <a:lnSpc>
                <a:spcPct val="90000"/>
              </a:lnSpc>
            </a:pPr>
            <a:r>
              <a:rPr lang="en-US" sz="3100" dirty="0">
                <a:solidFill>
                  <a:schemeClr val="bg1"/>
                </a:solidFill>
                <a:latin typeface="Century Schoolbook" panose="02040604050505020304" pitchFamily="18" charset="0"/>
              </a:rPr>
              <a:t>Fiscal Year 2023 Payment Count</a:t>
            </a:r>
          </a:p>
        </p:txBody>
      </p:sp>
      <p:sp>
        <p:nvSpPr>
          <p:cNvPr id="3" name="Content Placeholder 2">
            <a:extLst>
              <a:ext uri="{FF2B5EF4-FFF2-40B4-BE49-F238E27FC236}">
                <a16:creationId xmlns:a16="http://schemas.microsoft.com/office/drawing/2014/main" id="{574DB944-0FAD-E173-0241-2FBDFFB3DD06}"/>
              </a:ext>
            </a:extLst>
          </p:cNvPr>
          <p:cNvSpPr>
            <a:spLocks noGrp="1"/>
          </p:cNvSpPr>
          <p:nvPr>
            <p:ph idx="1"/>
          </p:nvPr>
        </p:nvSpPr>
        <p:spPr>
          <a:xfrm>
            <a:off x="505315" y="2160590"/>
            <a:ext cx="2980457" cy="3440110"/>
          </a:xfrm>
        </p:spPr>
        <p:txBody>
          <a:bodyPr>
            <a:normAutofit/>
          </a:bodyPr>
          <a:lstStyle/>
          <a:p>
            <a:pPr marL="0" indent="0" algn="ctr">
              <a:buNone/>
            </a:pPr>
            <a:r>
              <a:rPr lang="en-US" dirty="0">
                <a:solidFill>
                  <a:schemeClr val="bg1"/>
                </a:solidFill>
              </a:rPr>
              <a:t>Total Payment Count: 52,384</a:t>
            </a:r>
          </a:p>
          <a:p>
            <a:endParaRPr lang="en-US" dirty="0">
              <a:solidFill>
                <a:schemeClr val="bg1"/>
              </a:solidFill>
            </a:endParaRPr>
          </a:p>
        </p:txBody>
      </p:sp>
      <p:pic>
        <p:nvPicPr>
          <p:cNvPr id="18" name="Graphic 17" descr="Dollar">
            <a:extLst>
              <a:ext uri="{FF2B5EF4-FFF2-40B4-BE49-F238E27FC236}">
                <a16:creationId xmlns:a16="http://schemas.microsoft.com/office/drawing/2014/main" id="{6D3146B3-08B4-CDE9-C751-761730623B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493930"/>
            <a:ext cx="3857625" cy="3857625"/>
          </a:xfrm>
          <a:prstGeom prst="rect">
            <a:avLst/>
          </a:prstGeom>
        </p:spPr>
      </p:pic>
      <p:sp>
        <p:nvSpPr>
          <p:cNvPr id="27" name="Isosceles Triangle 2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664324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65199" y="609600"/>
            <a:ext cx="7648121" cy="1099457"/>
          </a:xfrm>
        </p:spPr>
        <p:txBody>
          <a:bodyPr>
            <a:normAutofit/>
          </a:bodyPr>
          <a:lstStyle/>
          <a:p>
            <a:pPr>
              <a:lnSpc>
                <a:spcPct val="90000"/>
              </a:lnSpc>
            </a:pPr>
            <a:r>
              <a:rPr lang="en-US" dirty="0">
                <a:latin typeface="Century Schoolbook" panose="02040604050505020304" pitchFamily="18" charset="0"/>
              </a:rPr>
              <a:t>Department billed/non-federal clinical trials </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1">
            <a:extLst>
              <a:ext uri="{FF2B5EF4-FFF2-40B4-BE49-F238E27FC236}">
                <a16:creationId xmlns:a16="http://schemas.microsoft.com/office/drawing/2014/main" id="{C10CF43E-D107-86F7-A4BB-B2929C66009A}"/>
              </a:ext>
            </a:extLst>
          </p:cNvPr>
          <p:cNvGraphicFramePr>
            <a:graphicFrameLocks noGrp="1"/>
          </p:cNvGraphicFramePr>
          <p:nvPr>
            <p:ph idx="1"/>
            <p:extLst>
              <p:ext uri="{D42A27DB-BD31-4B8C-83A1-F6EECF244321}">
                <p14:modId xmlns:p14="http://schemas.microsoft.com/office/powerpoint/2010/main" val="2808262668"/>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422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08000" y="609600"/>
            <a:ext cx="6447501" cy="1320800"/>
          </a:xfrm>
        </p:spPr>
        <p:txBody>
          <a:bodyPr>
            <a:normAutofit/>
          </a:bodyPr>
          <a:lstStyle/>
          <a:p>
            <a:r>
              <a:rPr lang="en-US" dirty="0">
                <a:latin typeface="Century Schoolbook" panose="02040604050505020304" pitchFamily="18" charset="0"/>
              </a:rPr>
              <a:t>Tools to Research Payments</a:t>
            </a:r>
          </a:p>
        </p:txBody>
      </p:sp>
      <p:sp>
        <p:nvSpPr>
          <p:cNvPr id="2" name="Content Placeholder 1"/>
          <p:cNvSpPr>
            <a:spLocks noGrp="1"/>
          </p:cNvSpPr>
          <p:nvPr>
            <p:ph idx="1"/>
          </p:nvPr>
        </p:nvSpPr>
        <p:spPr>
          <a:xfrm>
            <a:off x="507999" y="2160589"/>
            <a:ext cx="3308038" cy="3880773"/>
          </a:xfrm>
        </p:spPr>
        <p:txBody>
          <a:bodyPr>
            <a:normAutofit lnSpcReduction="10000"/>
          </a:bodyPr>
          <a:lstStyle/>
          <a:p>
            <a:pPr>
              <a:lnSpc>
                <a:spcPct val="90000"/>
              </a:lnSpc>
            </a:pPr>
            <a:r>
              <a:rPr lang="en-US" sz="1500" b="1" dirty="0">
                <a:latin typeface="Century Schoolbook" panose="02040604050505020304" pitchFamily="18" charset="0"/>
              </a:rPr>
              <a:t>m-Fin reports in CU-Data:</a:t>
            </a:r>
          </a:p>
          <a:p>
            <a:pPr lvl="1">
              <a:lnSpc>
                <a:spcPct val="90000"/>
              </a:lnSpc>
            </a:pPr>
            <a:r>
              <a:rPr lang="en-US" sz="1500" b="1" dirty="0">
                <a:latin typeface="Century Schoolbook" panose="02040604050505020304" pitchFamily="18" charset="0"/>
              </a:rPr>
              <a:t>Payments Received </a:t>
            </a:r>
            <a:r>
              <a:rPr lang="en-US" sz="1500" dirty="0">
                <a:latin typeface="Century Schoolbook" panose="02040604050505020304" pitchFamily="18" charset="0"/>
              </a:rPr>
              <a:t>– This report only shows payments applied via the AR module.</a:t>
            </a:r>
          </a:p>
          <a:p>
            <a:pPr lvl="1">
              <a:lnSpc>
                <a:spcPct val="90000"/>
              </a:lnSpc>
            </a:pPr>
            <a:endParaRPr lang="en-US" sz="1500" dirty="0">
              <a:latin typeface="Century Schoolbook" panose="02040604050505020304" pitchFamily="18" charset="0"/>
            </a:endParaRPr>
          </a:p>
          <a:p>
            <a:pPr lvl="1">
              <a:lnSpc>
                <a:spcPct val="90000"/>
              </a:lnSpc>
            </a:pPr>
            <a:r>
              <a:rPr lang="en-US" sz="1500" b="1" dirty="0">
                <a:latin typeface="Century Schoolbook" panose="02040604050505020304" pitchFamily="18" charset="0"/>
              </a:rPr>
              <a:t>Receivables Activity </a:t>
            </a:r>
            <a:r>
              <a:rPr lang="en-US" sz="1500" dirty="0">
                <a:latin typeface="Century Schoolbook" panose="02040604050505020304" pitchFamily="18" charset="0"/>
              </a:rPr>
              <a:t>– This report also shows AR entries under a wider net; it will include payments posted directly to the project via Journal Entry *this is rare. This report also provides more information i.e. payment ID, both billing and payment activity.</a:t>
            </a:r>
          </a:p>
          <a:p>
            <a:pPr marL="393192" lvl="1" indent="0">
              <a:lnSpc>
                <a:spcPct val="90000"/>
              </a:lnSpc>
              <a:buNone/>
            </a:pPr>
            <a:endParaRPr lang="en-US" sz="1500" dirty="0"/>
          </a:p>
          <a:p>
            <a:pPr marL="393192" lvl="1" indent="0">
              <a:lnSpc>
                <a:spcPct val="90000"/>
              </a:lnSpc>
              <a:buNone/>
            </a:pPr>
            <a:endParaRPr lang="en-US" sz="1500" dirty="0"/>
          </a:p>
          <a:p>
            <a:pPr marL="393192" lvl="1" indent="0">
              <a:lnSpc>
                <a:spcPct val="90000"/>
              </a:lnSpc>
              <a:buNone/>
            </a:pPr>
            <a:endParaRPr lang="en-US" sz="1500" dirty="0"/>
          </a:p>
          <a:p>
            <a:pPr marL="109728" indent="0">
              <a:lnSpc>
                <a:spcPct val="90000"/>
              </a:lnSpc>
              <a:buNone/>
            </a:pPr>
            <a:endParaRPr lang="en-US" sz="1500" dirty="0"/>
          </a:p>
          <a:p>
            <a:pPr marL="109728" indent="0">
              <a:lnSpc>
                <a:spcPct val="90000"/>
              </a:lnSpc>
              <a:buNone/>
            </a:pPr>
            <a:endParaRPr lang="en-US" sz="1500" dirty="0"/>
          </a:p>
          <a:p>
            <a:pPr marL="393192" lvl="1" indent="0">
              <a:lnSpc>
                <a:spcPct val="90000"/>
              </a:lnSpc>
              <a:buNone/>
            </a:pPr>
            <a:endParaRPr lang="en-US" sz="1500" dirty="0"/>
          </a:p>
          <a:p>
            <a:pPr lvl="1">
              <a:lnSpc>
                <a:spcPct val="90000"/>
              </a:lnSpc>
            </a:pPr>
            <a:endParaRPr lang="en-US" sz="1500" dirty="0"/>
          </a:p>
          <a:p>
            <a:pPr marL="109728" indent="0">
              <a:lnSpc>
                <a:spcPct val="90000"/>
              </a:lnSpc>
              <a:buNone/>
            </a:pPr>
            <a:endParaRPr lang="en-US" sz="1500" dirty="0"/>
          </a:p>
          <a:p>
            <a:pPr marL="109728" indent="0">
              <a:lnSpc>
                <a:spcPct val="90000"/>
              </a:lnSpc>
              <a:buNone/>
            </a:pPr>
            <a:endParaRPr lang="en-US" sz="1500" dirty="0"/>
          </a:p>
          <a:p>
            <a:pPr marL="109728" indent="0">
              <a:lnSpc>
                <a:spcPct val="90000"/>
              </a:lnSpc>
              <a:buNone/>
            </a:pPr>
            <a:endParaRPr lang="en-US" sz="1500" dirty="0"/>
          </a:p>
          <a:p>
            <a:pPr marL="109728" indent="0">
              <a:lnSpc>
                <a:spcPct val="90000"/>
              </a:lnSpc>
              <a:buNone/>
            </a:pPr>
            <a:endParaRPr lang="en-US" sz="1500" dirty="0"/>
          </a:p>
          <a:p>
            <a:pPr marL="109728" indent="0">
              <a:lnSpc>
                <a:spcPct val="90000"/>
              </a:lnSpc>
              <a:buNone/>
            </a:pPr>
            <a:endParaRPr lang="en-US" sz="1500" dirty="0"/>
          </a:p>
        </p:txBody>
      </p:sp>
      <p:pic>
        <p:nvPicPr>
          <p:cNvPr id="11" name="Picture 10">
            <a:extLst>
              <a:ext uri="{FF2B5EF4-FFF2-40B4-BE49-F238E27FC236}">
                <a16:creationId xmlns:a16="http://schemas.microsoft.com/office/drawing/2014/main" id="{74609A47-EBDC-6F51-6257-9B7F6FF28CD4}"/>
              </a:ext>
            </a:extLst>
          </p:cNvPr>
          <p:cNvPicPr>
            <a:picLocks noChangeAspect="1"/>
          </p:cNvPicPr>
          <p:nvPr/>
        </p:nvPicPr>
        <p:blipFill>
          <a:blip r:embed="rId3"/>
          <a:srcRect l="15104" r="33962"/>
          <a:stretch/>
        </p:blipFill>
        <p:spPr>
          <a:xfrm>
            <a:off x="4541924" y="1982788"/>
            <a:ext cx="1860669" cy="1826549"/>
          </a:xfrm>
          <a:prstGeom prst="rect">
            <a:avLst/>
          </a:prstGeom>
        </p:spPr>
      </p:pic>
      <p:pic>
        <p:nvPicPr>
          <p:cNvPr id="8" name="Picture 7">
            <a:extLst>
              <a:ext uri="{FF2B5EF4-FFF2-40B4-BE49-F238E27FC236}">
                <a16:creationId xmlns:a16="http://schemas.microsoft.com/office/drawing/2014/main" id="{8F04BA3B-61AD-52E0-ED5A-E90D55A41F6F}"/>
              </a:ext>
            </a:extLst>
          </p:cNvPr>
          <p:cNvPicPr>
            <a:picLocks noChangeAspect="1"/>
          </p:cNvPicPr>
          <p:nvPr/>
        </p:nvPicPr>
        <p:blipFill>
          <a:blip r:embed="rId4"/>
          <a:srcRect l="15454" r="35165" b="-1"/>
          <a:stretch/>
        </p:blipFill>
        <p:spPr>
          <a:xfrm>
            <a:off x="4547173" y="4214812"/>
            <a:ext cx="1850173" cy="1826549"/>
          </a:xfrm>
          <a:prstGeom prst="rect">
            <a:avLst/>
          </a:prstGeom>
        </p:spPr>
      </p:pic>
    </p:spTree>
    <p:extLst>
      <p:ext uri="{BB962C8B-B14F-4D97-AF65-F5344CB8AC3E}">
        <p14:creationId xmlns:p14="http://schemas.microsoft.com/office/powerpoint/2010/main" val="191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08000" y="609600"/>
            <a:ext cx="6731000" cy="1320800"/>
          </a:xfrm>
        </p:spPr>
        <p:txBody>
          <a:bodyPr anchor="t">
            <a:normAutofit/>
          </a:bodyPr>
          <a:lstStyle/>
          <a:p>
            <a:r>
              <a:rPr lang="en-US" dirty="0">
                <a:latin typeface="Century Schoolbook" panose="02040604050505020304" pitchFamily="18" charset="0"/>
              </a:rPr>
              <a:t>Tools to Research Payments continued</a:t>
            </a:r>
          </a:p>
        </p:txBody>
      </p:sp>
      <p:sp>
        <p:nvSpPr>
          <p:cNvPr id="2" name="Content Placeholder 1"/>
          <p:cNvSpPr>
            <a:spLocks noGrp="1"/>
          </p:cNvSpPr>
          <p:nvPr>
            <p:ph idx="1"/>
          </p:nvPr>
        </p:nvSpPr>
        <p:spPr>
          <a:xfrm>
            <a:off x="508000" y="2160589"/>
            <a:ext cx="2968012" cy="3749323"/>
          </a:xfrm>
        </p:spPr>
        <p:txBody>
          <a:bodyPr>
            <a:normAutofit/>
          </a:bodyPr>
          <a:lstStyle/>
          <a:p>
            <a:r>
              <a:rPr lang="en-US" dirty="0">
                <a:latin typeface="Century Schoolbook" panose="02040604050505020304" pitchFamily="18" charset="0"/>
              </a:rPr>
              <a:t>CU-Data: </a:t>
            </a:r>
            <a:r>
              <a:rPr lang="en-US" b="1" dirty="0">
                <a:latin typeface="Century Schoolbook" panose="02040604050505020304" pitchFamily="18" charset="0"/>
              </a:rPr>
              <a:t>m-Fin PAYMENTS RECEIVED</a:t>
            </a:r>
          </a:p>
          <a:p>
            <a:pPr marL="109728" indent="0">
              <a:buNone/>
            </a:pPr>
            <a:r>
              <a:rPr lang="en-US" dirty="0">
                <a:latin typeface="Century Schoolbook" panose="02040604050505020304" pitchFamily="18" charset="0"/>
              </a:rPr>
              <a:t>Change Fiscal Year to oldest year to see all activity default is the current fiscal year</a:t>
            </a:r>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p:txBody>
      </p:sp>
      <p:pic>
        <p:nvPicPr>
          <p:cNvPr id="10" name="Picture 9">
            <a:extLst>
              <a:ext uri="{FF2B5EF4-FFF2-40B4-BE49-F238E27FC236}">
                <a16:creationId xmlns:a16="http://schemas.microsoft.com/office/drawing/2014/main" id="{A9B6464A-F554-2F3E-EF7A-C8CF0E0434D4}"/>
              </a:ext>
            </a:extLst>
          </p:cNvPr>
          <p:cNvPicPr>
            <a:picLocks noChangeAspect="1"/>
          </p:cNvPicPr>
          <p:nvPr/>
        </p:nvPicPr>
        <p:blipFill>
          <a:blip r:embed="rId2"/>
          <a:srcRect l="18053" r="40472" b="3"/>
          <a:stretch/>
        </p:blipFill>
        <p:spPr>
          <a:xfrm>
            <a:off x="3740352" y="2159331"/>
            <a:ext cx="3153742" cy="3060499"/>
          </a:xfrm>
          <a:prstGeom prst="rect">
            <a:avLst/>
          </a:prstGeom>
        </p:spPr>
      </p:pic>
    </p:spTree>
    <p:extLst>
      <p:ext uri="{BB962C8B-B14F-4D97-AF65-F5344CB8AC3E}">
        <p14:creationId xmlns:p14="http://schemas.microsoft.com/office/powerpoint/2010/main" val="33787569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9885</TotalTime>
  <Words>1452</Words>
  <Application>Microsoft Office PowerPoint</Application>
  <PresentationFormat>On-screen Show (4:3)</PresentationFormat>
  <Paragraphs>221</Paragraphs>
  <Slides>30</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Calibri</vt:lpstr>
      <vt:lpstr>Century Gothic</vt:lpstr>
      <vt:lpstr>Century Schoolbook</vt:lpstr>
      <vt:lpstr>Lucida Sans Unicode</vt:lpstr>
      <vt:lpstr>Symbol</vt:lpstr>
      <vt:lpstr>Trebuchet MS</vt:lpstr>
      <vt:lpstr>Wingdings</vt:lpstr>
      <vt:lpstr>Wingdings 3</vt:lpstr>
      <vt:lpstr>Facet</vt:lpstr>
      <vt:lpstr>Wisp</vt:lpstr>
      <vt:lpstr>OGC Accounts Receivable &amp; Post Award Hot Topics  Team Talk – February 2025 </vt:lpstr>
      <vt:lpstr> AGENDA </vt:lpstr>
      <vt:lpstr>Introduction</vt:lpstr>
      <vt:lpstr>Incoming Payments Methods</vt:lpstr>
      <vt:lpstr>Fiscal Year 2023 Cash Flow</vt:lpstr>
      <vt:lpstr>Fiscal Year 2023 Payment Count</vt:lpstr>
      <vt:lpstr>Department billed/non-federal clinical trials </vt:lpstr>
      <vt:lpstr>Tools to Research Payments</vt:lpstr>
      <vt:lpstr>Tools to Research Payments continued</vt:lpstr>
      <vt:lpstr>Tools to Research Payments continued</vt:lpstr>
      <vt:lpstr>Tools to Research Payments continued</vt:lpstr>
      <vt:lpstr>Tools to Research Payments continued</vt:lpstr>
      <vt:lpstr>Tools to Research Payments continued</vt:lpstr>
      <vt:lpstr>Billing Inquiry continued</vt:lpstr>
      <vt:lpstr>Billing Inquiry to Invoice pdf continue</vt:lpstr>
      <vt:lpstr>Billing Inquiry to Invoice pdf continue</vt:lpstr>
      <vt:lpstr>On Account Payment</vt:lpstr>
      <vt:lpstr>On Account Payments (OA) continue</vt:lpstr>
      <vt:lpstr>AR Team Challenges</vt:lpstr>
      <vt:lpstr>PowerPoint Presentation</vt:lpstr>
      <vt:lpstr>Accounts Receivable Updates</vt:lpstr>
      <vt:lpstr>Contact Information  </vt:lpstr>
      <vt:lpstr>PowerPoint Presentation</vt:lpstr>
      <vt:lpstr>Post Award Hot topics</vt:lpstr>
      <vt:lpstr>One-time Extension update  (1st NCE requests)</vt:lpstr>
      <vt:lpstr>Preaward  Notifications (Coming Soon)</vt:lpstr>
      <vt:lpstr> Preaward Notification continues…..      </vt:lpstr>
      <vt:lpstr>Preaward  Notification continues … </vt:lpstr>
      <vt:lpstr>Fiscal Role Updates</vt:lpstr>
      <vt:lpstr>Fiscal Role update continues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OGC Team Talks April 2016</dc:title>
  <dc:creator>Administrator</dc:creator>
  <cp:lastModifiedBy>Roquemore, Shanelle</cp:lastModifiedBy>
  <cp:revision>156</cp:revision>
  <cp:lastPrinted>2017-10-04T21:48:42Z</cp:lastPrinted>
  <dcterms:created xsi:type="dcterms:W3CDTF">2017-04-23T23:35:34Z</dcterms:created>
  <dcterms:modified xsi:type="dcterms:W3CDTF">2025-02-24T20:41:22Z</dcterms:modified>
</cp:coreProperties>
</file>