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72" r:id="rId5"/>
    <p:sldId id="325" r:id="rId6"/>
    <p:sldId id="328" r:id="rId7"/>
    <p:sldId id="331" r:id="rId8"/>
    <p:sldId id="338" r:id="rId9"/>
    <p:sldId id="330" r:id="rId10"/>
    <p:sldId id="336" r:id="rId11"/>
    <p:sldId id="334" r:id="rId12"/>
    <p:sldId id="335" r:id="rId13"/>
    <p:sldId id="332" r:id="rId14"/>
    <p:sldId id="333" r:id="rId15"/>
    <p:sldId id="318" r:id="rId1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B87C"/>
    <a:srgbClr val="565A5C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09" autoAdjust="0"/>
    <p:restoredTop sz="94712" autoAdjust="0"/>
  </p:normalViewPr>
  <p:slideViewPr>
    <p:cSldViewPr>
      <p:cViewPr varScale="1">
        <p:scale>
          <a:sx n="50" d="100"/>
          <a:sy n="50" d="100"/>
        </p:scale>
        <p:origin x="1365" y="2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22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FA75DC98-7045-4ABC-8CA9-AA1AD9758F1D}" type="datetimeFigureOut">
              <a:rPr lang="en-US"/>
              <a:pPr>
                <a:defRPr/>
              </a:pPr>
              <a:t>3/24/2020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15F88923-440B-4E62-A33B-899DC152B1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6398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3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300" smtClean="0"/>
            </a:lvl1pPr>
          </a:lstStyle>
          <a:p>
            <a:pPr>
              <a:defRPr/>
            </a:pPr>
            <a:fld id="{D12C7FFF-5C46-4D46-9339-70F5B77EB7B3}" type="datetimeFigureOut">
              <a:rPr lang="en-US"/>
              <a:pPr>
                <a:defRPr/>
              </a:pPr>
              <a:t>3/24/2020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2" tIns="46586" rIns="93172" bIns="46586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3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B3F0538-63F5-4E92-B9A4-095D43D55D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7281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TemplatePowerPoint--front.gi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150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1C93A-E4FE-4F3D-AA06-3CA27C849C79}" type="datetime1">
              <a:rPr lang="en-US" smtClean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DRAFT &amp; Preliminary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729BE-6BC7-4DD9-B721-9D7018D94E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31" y="6168084"/>
            <a:ext cx="5024338" cy="414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147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F10F4-73C4-47CD-BA2E-6376A44B9F46}" type="datetime1">
              <a:rPr lang="en-US" smtClean="0"/>
              <a:t>3/24/2020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DRAFT &amp; Preliminary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E0D061-79FD-46BE-8BD6-DFD0B2A957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82785"/>
            <a:ext cx="3336516" cy="275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709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A04461C-B132-4D25-A356-A86B72314B9B}" type="datetime1">
              <a:rPr lang="en-US" smtClean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DRAFT &amp; Preliminary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F1B412-BDA6-4E32-B26D-CDA16094F2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1" name="Picture 7" descr="TemplatePowerPoint-lines.gif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30863"/>
            <a:ext cx="6019800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1" r:id="rId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  <a:cs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  <a:cs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  <a:cs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  <a:cs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OGC.Subcontracts@ucdenver.edu" TargetMode="External"/><Relationship Id="rId2" Type="http://schemas.openxmlformats.org/officeDocument/2006/relationships/hyperlink" Target="mailto:Thomas.Keithiii@cuanschutz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ucdenver.edu/research/OGC/Pages/subcontracts.asp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ucdenverdata.formstack.com/forms/amendment_request_form" TargetMode="External"/><Relationship Id="rId2" Type="http://schemas.openxmlformats.org/officeDocument/2006/relationships/hyperlink" Target="https://ucdenverdata.formstack.com/forms/subcontract_request_for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cdenverdata.formstack.com/forms/research_services_agreement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85800"/>
            <a:ext cx="9144000" cy="3657600"/>
          </a:xfrm>
        </p:spPr>
        <p:txBody>
          <a:bodyPr/>
          <a:lstStyle/>
          <a:p>
            <a:br>
              <a:rPr lang="en-US" sz="3600" dirty="0"/>
            </a:br>
            <a:r>
              <a:rPr lang="en-US" sz="3600" dirty="0"/>
              <a:t>Subcontracts Team Talks</a:t>
            </a:r>
            <a:br>
              <a:rPr lang="en-US" sz="2400" dirty="0"/>
            </a:br>
            <a:br>
              <a:rPr lang="en-US" sz="2400" dirty="0"/>
            </a:br>
            <a:r>
              <a:rPr lang="en-US" sz="2000" dirty="0"/>
              <a:t>T.K. Keith - Manager of Compliance, Training, and Real Estate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University Financial Services</a:t>
            </a:r>
            <a:br>
              <a:rPr lang="en-US" sz="2400" dirty="0"/>
            </a:br>
            <a:endParaRPr lang="en-US" sz="2400" dirty="0"/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4" name="Slide Zoom 3">
                <a:extLst>
                  <a:ext uri="{FF2B5EF4-FFF2-40B4-BE49-F238E27FC236}">
                    <a16:creationId xmlns:a16="http://schemas.microsoft.com/office/drawing/2014/main" id="{AD0C92C8-C921-488C-B1E7-C953F00924A8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360699632"/>
                  </p:ext>
                </p:extLst>
              </p:nvPr>
            </p:nvGraphicFramePr>
            <p:xfrm>
              <a:off x="-3992732" y="-253959"/>
              <a:ext cx="2286000" cy="1714500"/>
            </p:xfrm>
            <a:graphic>
              <a:graphicData uri="http://schemas.microsoft.com/office/powerpoint/2016/slidezoom">
                <pslz:sldZm>
                  <pslz:sldZmObj sldId="272" cId="4203578986">
                    <pslz:zmPr id="{1843A9EF-DDEE-47ED-9A3A-D00FB7351B05}" returnToParent="0" transitionDur="100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286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4" name="Slide Zoom 3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xmlns="" id="{AD0C92C8-C921-488C-B1E7-C953F00924A8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3992732" y="-253959"/>
                <a:ext cx="2286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035789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B7941-201C-46F0-BB6B-D7D335426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Federal Subrecipient Monitoring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1E3CAF-3055-4B35-8C67-01FC7E8408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4FAD7767-3417-403F-A36D-C51022F81DE2}"/>
              </a:ext>
            </a:extLst>
          </p:cNvPr>
          <p:cNvSpPr txBox="1">
            <a:spLocks/>
          </p:cNvSpPr>
          <p:nvPr/>
        </p:nvSpPr>
        <p:spPr bwMode="auto">
          <a:xfrm>
            <a:off x="609600" y="1417638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Required by 2 CFR 200.331</a:t>
            </a:r>
          </a:p>
          <a:p>
            <a:r>
              <a:rPr lang="en-US" dirty="0"/>
              <a:t>Must adequately document our monitoring</a:t>
            </a:r>
          </a:p>
          <a:p>
            <a:pPr lvl="1"/>
            <a:r>
              <a:rPr lang="en-US" dirty="0"/>
              <a:t>Contacts and meetings with subrecipients</a:t>
            </a:r>
          </a:p>
          <a:p>
            <a:pPr lvl="1"/>
            <a:r>
              <a:rPr lang="en-US" dirty="0"/>
              <a:t>Date of receipt and approval of invoices and progress reports</a:t>
            </a:r>
          </a:p>
          <a:p>
            <a:pPr lvl="1"/>
            <a:r>
              <a:rPr lang="en-US" dirty="0"/>
              <a:t>Document concerns regarding progress</a:t>
            </a:r>
          </a:p>
          <a:p>
            <a:r>
              <a:rPr lang="en-US" dirty="0"/>
              <a:t>Must have “reasonable assurance” that subrecipients are in compliance with the subaward’s terms and conditions </a:t>
            </a:r>
          </a:p>
          <a:p>
            <a:r>
              <a:rPr lang="en-US" dirty="0"/>
              <a:t>Sponsors and auditors can request subrecipient monitoring documentation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0254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B7941-201C-46F0-BB6B-D7D335426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Subrecipients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1E3CAF-3055-4B35-8C67-01FC7E8408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4FAD7767-3417-403F-A36D-C51022F81DE2}"/>
              </a:ext>
            </a:extLst>
          </p:cNvPr>
          <p:cNvSpPr txBox="1">
            <a:spLocks/>
          </p:cNvSpPr>
          <p:nvPr/>
        </p:nvSpPr>
        <p:spPr bwMode="auto">
          <a:xfrm>
            <a:off x="609600" y="1417638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Notify OGC as soon as possible regarding financial, programmatic, or administrative issues</a:t>
            </a:r>
          </a:p>
          <a:p>
            <a:r>
              <a:rPr lang="en-US" dirty="0"/>
              <a:t>Do not pay invoices if there are any concerns regarding financial or performance issues </a:t>
            </a:r>
          </a:p>
          <a:p>
            <a:r>
              <a:rPr lang="en-US" dirty="0"/>
              <a:t>We maintain the right to request additional financial information</a:t>
            </a:r>
          </a:p>
          <a:p>
            <a:r>
              <a:rPr lang="en-US" dirty="0"/>
              <a:t>Any changes to subcontract must come from OGC</a:t>
            </a:r>
          </a:p>
          <a:p>
            <a:pPr lvl="1"/>
            <a:r>
              <a:rPr lang="en-US" dirty="0"/>
              <a:t>Stop work orders</a:t>
            </a:r>
          </a:p>
          <a:p>
            <a:pPr lvl="1"/>
            <a:r>
              <a:rPr lang="en-US" dirty="0"/>
              <a:t>Terminations</a:t>
            </a:r>
          </a:p>
        </p:txBody>
      </p:sp>
    </p:spTree>
    <p:extLst>
      <p:ext uri="{BB962C8B-B14F-4D97-AF65-F5344CB8AC3E}">
        <p14:creationId xmlns:p14="http://schemas.microsoft.com/office/powerpoint/2010/main" val="11355433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000" b="1" dirty="0"/>
              <a:t>Questions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990600" y="1219200"/>
            <a:ext cx="7239000" cy="4572000"/>
          </a:xfrm>
        </p:spPr>
        <p:txBody>
          <a:bodyPr/>
          <a:lstStyle/>
          <a:p>
            <a:pPr marL="0" lvl="0" indent="0">
              <a:buNone/>
            </a:pPr>
            <a:r>
              <a:rPr lang="en-US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Points of Contact for questions:</a:t>
            </a:r>
          </a:p>
          <a:p>
            <a:pPr marL="0" indent="0">
              <a:buNone/>
            </a:pPr>
            <a:endParaRPr lang="en-US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TK Keith (University-Financial Services); (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Thomas.Keithiii@cuanschutz.edu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</a:p>
          <a:p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OGC Subcontracts Team;</a:t>
            </a:r>
          </a:p>
          <a:p>
            <a:pPr marL="0" indent="0">
              <a:buNone/>
            </a:pP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(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OGC.Subcontracts@ucdenver.edu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</a:p>
          <a:p>
            <a:endParaRPr lang="en-US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endParaRPr lang="en-US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086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B7941-201C-46F0-BB6B-D7D335426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Subcontracting Procedures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1E3CAF-3055-4B35-8C67-01FC7E8408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sz="2800" dirty="0"/>
              <a:t>Collaborative effort by OGC subs team, Compliance team, OGC post award, </a:t>
            </a:r>
            <a:r>
              <a:rPr lang="en-US" sz="2800"/>
              <a:t>and a Department Working </a:t>
            </a:r>
            <a:r>
              <a:rPr lang="en-US" sz="2800" dirty="0"/>
              <a:t>G</a:t>
            </a:r>
            <a:r>
              <a:rPr lang="en-US" sz="2800"/>
              <a:t>roup</a:t>
            </a:r>
            <a:endParaRPr lang="en-US" sz="2800" dirty="0"/>
          </a:p>
          <a:p>
            <a:r>
              <a:rPr lang="en-US" sz="2800" dirty="0"/>
              <a:t>Goals:</a:t>
            </a:r>
          </a:p>
          <a:p>
            <a:pPr lvl="1"/>
            <a:r>
              <a:rPr lang="en-US" sz="2800" dirty="0"/>
              <a:t>Streamline processes,</a:t>
            </a:r>
          </a:p>
          <a:p>
            <a:pPr lvl="1"/>
            <a:r>
              <a:rPr lang="en-US" sz="2800" dirty="0"/>
              <a:t>Provide quicker turnaround times, and </a:t>
            </a:r>
          </a:p>
          <a:p>
            <a:pPr lvl="1"/>
            <a:r>
              <a:rPr lang="en-US" sz="2800" dirty="0"/>
              <a:t>Reduce administrative burden for Departments, OGC, and Subrecipients</a:t>
            </a:r>
          </a:p>
          <a:p>
            <a:r>
              <a:rPr lang="en-US" sz="3200" dirty="0"/>
              <a:t>All changes effective April 1</a:t>
            </a:r>
            <a:r>
              <a:rPr lang="en-US" sz="3200" baseline="30000" dirty="0"/>
              <a:t>st</a:t>
            </a:r>
            <a:r>
              <a:rPr lang="en-US" sz="3200" dirty="0"/>
              <a:t> 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47838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B7941-201C-46F0-BB6B-D7D335426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 Commitment Form Changes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1E3CAF-3055-4B35-8C67-01FC7E8408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/>
              <a:t>Risk Assessment/Commitment forms will be required only once per award</a:t>
            </a:r>
          </a:p>
          <a:p>
            <a:r>
              <a:rPr lang="en-US" dirty="0"/>
              <a:t>Forms may still be submitted at proposal or time of subcontract request</a:t>
            </a:r>
          </a:p>
          <a:p>
            <a:r>
              <a:rPr lang="en-US" dirty="0"/>
              <a:t>Joined the FDP Clearinghouse in August</a:t>
            </a:r>
          </a:p>
          <a:p>
            <a:r>
              <a:rPr lang="en-US" dirty="0"/>
              <a:t>2 new fillable PDF Forms</a:t>
            </a:r>
          </a:p>
          <a:p>
            <a:pPr lvl="1"/>
            <a:r>
              <a:rPr lang="en-US" dirty="0"/>
              <a:t>FDP Expanded Clearinghouse Members</a:t>
            </a:r>
          </a:p>
          <a:p>
            <a:pPr lvl="1"/>
            <a:r>
              <a:rPr lang="en-US" dirty="0"/>
              <a:t>Commitment Form (For Non-FDP Expanded Clearinghouse Members) </a:t>
            </a:r>
          </a:p>
          <a:p>
            <a:r>
              <a:rPr lang="en-US" dirty="0"/>
              <a:t>Audit Certification and Financial Status Questionnaire no longer required for subs without Single Audit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558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B7941-201C-46F0-BB6B-D7D335426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Subcontract Request Forms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1E3CAF-3055-4B35-8C67-01FC7E8408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sz="2800" dirty="0"/>
              <a:t>New forms in Formstack</a:t>
            </a:r>
          </a:p>
          <a:p>
            <a:r>
              <a:rPr lang="en-US" sz="2800" dirty="0"/>
              <a:t>3 Types of Forms</a:t>
            </a:r>
          </a:p>
          <a:p>
            <a:pPr lvl="1"/>
            <a:r>
              <a:rPr lang="en-US" sz="2800" dirty="0"/>
              <a:t>New Request </a:t>
            </a:r>
          </a:p>
          <a:p>
            <a:pPr lvl="1"/>
            <a:r>
              <a:rPr lang="en-US" sz="2800" dirty="0"/>
              <a:t>Amendment</a:t>
            </a:r>
          </a:p>
          <a:p>
            <a:pPr lvl="1"/>
            <a:r>
              <a:rPr lang="en-US" sz="2800" dirty="0"/>
              <a:t>Research Services Agreement</a:t>
            </a:r>
          </a:p>
          <a:p>
            <a:r>
              <a:rPr lang="en-US" sz="2800" dirty="0"/>
              <a:t>Required fields indicated</a:t>
            </a:r>
          </a:p>
          <a:p>
            <a:r>
              <a:rPr lang="en-US" sz="2800" dirty="0"/>
              <a:t>Budget templates and Contract Packets (for 3A/3B info) to be attached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132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B7941-201C-46F0-BB6B-D7D335426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 More PI Signature on Subs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1E3CAF-3055-4B35-8C67-01FC7E8408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sz="2800" dirty="0"/>
              <a:t>Removing PI signature on Subcontracts</a:t>
            </a:r>
          </a:p>
          <a:p>
            <a:pPr lvl="1"/>
            <a:r>
              <a:rPr lang="en-US" sz="2800" dirty="0"/>
              <a:t>Reduce Administrative Burden</a:t>
            </a:r>
          </a:p>
          <a:p>
            <a:pPr lvl="1"/>
            <a:r>
              <a:rPr lang="en-US" sz="2800" dirty="0"/>
              <a:t>Faster Execution Time</a:t>
            </a:r>
          </a:p>
          <a:p>
            <a:pPr lvl="1"/>
            <a:r>
              <a:rPr lang="en-US" sz="2800" dirty="0"/>
              <a:t>Consistent with other Universities</a:t>
            </a:r>
          </a:p>
          <a:p>
            <a:r>
              <a:rPr lang="en-US" sz="2800" dirty="0"/>
              <a:t>You may request a confirmation email for your PI via Formstack Request forms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354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B7941-201C-46F0-BB6B-D7D335426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Subcontract Execution Changes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1E3CAF-3055-4B35-8C67-01FC7E8408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4FAD7767-3417-403F-A36D-C51022F81DE2}"/>
              </a:ext>
            </a:extLst>
          </p:cNvPr>
          <p:cNvSpPr txBox="1">
            <a:spLocks/>
          </p:cNvSpPr>
          <p:nvPr/>
        </p:nvSpPr>
        <p:spPr bwMode="auto">
          <a:xfrm>
            <a:off x="609600" y="1417638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PIs and Departments provided with:</a:t>
            </a:r>
          </a:p>
          <a:p>
            <a:pPr lvl="1"/>
            <a:r>
              <a:rPr lang="en-US" sz="2400" dirty="0"/>
              <a:t>Risk Assessment</a:t>
            </a:r>
          </a:p>
          <a:p>
            <a:pPr lvl="1"/>
            <a:r>
              <a:rPr lang="en-US" sz="2400" dirty="0"/>
              <a:t>Subrecipient Monitoring Responsibilities Letter</a:t>
            </a:r>
          </a:p>
          <a:p>
            <a:pPr lvl="2"/>
            <a:r>
              <a:rPr lang="en-US" sz="2400" dirty="0"/>
              <a:t>Feel free to share with your PI</a:t>
            </a:r>
          </a:p>
          <a:p>
            <a:pPr lvl="1"/>
            <a:r>
              <a:rPr lang="en-US" sz="2400" dirty="0"/>
              <a:t>Executed Subcontract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134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A7789-5793-4055-AD85-F05D10A8B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OGC Subcontract Page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00" y="1219200"/>
            <a:ext cx="891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/>
              </a:rPr>
              <a:t>http://www.ucdenver.edu/research/OGC/Pages/subcontracts.aspx</a:t>
            </a:r>
            <a:r>
              <a:rPr lang="en-US" dirty="0"/>
              <a:t>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1588532"/>
            <a:ext cx="5172075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91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B7941-201C-46F0-BB6B-D7D335426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Links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1E3CAF-3055-4B35-8C67-01FC7E8408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/>
              <a:t>Subcontract Request Form - </a:t>
            </a:r>
            <a:r>
              <a:rPr lang="en-US" dirty="0">
                <a:hlinkClick r:id="rId2"/>
              </a:rPr>
              <a:t>https://ucdenverdata.formstack.com/forms/subcontract_request_form</a:t>
            </a:r>
            <a:r>
              <a:rPr lang="en-US" dirty="0"/>
              <a:t> </a:t>
            </a:r>
          </a:p>
          <a:p>
            <a:r>
              <a:rPr lang="en-US" dirty="0"/>
              <a:t>Amendment Request Form </a:t>
            </a:r>
            <a:r>
              <a:rPr lang="en-US" dirty="0">
                <a:hlinkClick r:id="rId3"/>
              </a:rPr>
              <a:t>https://ucdenverdata.formstack.com/forms/amendment_request_form</a:t>
            </a:r>
            <a:r>
              <a:rPr lang="en-US" dirty="0"/>
              <a:t> </a:t>
            </a:r>
          </a:p>
          <a:p>
            <a:r>
              <a:rPr lang="en-US" dirty="0"/>
              <a:t>Research Services Request Form </a:t>
            </a:r>
            <a:r>
              <a:rPr lang="en-US" dirty="0">
                <a:hlinkClick r:id="rId4"/>
              </a:rPr>
              <a:t>https://ucdenverdata.formstack.com/forms/research_services_agreement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552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B7941-201C-46F0-BB6B-D7D335426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Services Agreement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1E3CAF-3055-4B35-8C67-01FC7E8408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/>
              <a:t>Two scenarios:</a:t>
            </a:r>
          </a:p>
          <a:p>
            <a:pPr lvl="1"/>
            <a:r>
              <a:rPr lang="en-US" dirty="0"/>
              <a:t>Paying for research but there is no prime award</a:t>
            </a:r>
          </a:p>
          <a:p>
            <a:pPr lvl="1"/>
            <a:r>
              <a:rPr lang="en-US" dirty="0"/>
              <a:t>Paying for research related services, but no actual research done by the subrecipient</a:t>
            </a:r>
          </a:p>
          <a:p>
            <a:r>
              <a:rPr lang="en-US" dirty="0"/>
              <a:t>Differences between RSA and Subcontracts:</a:t>
            </a:r>
          </a:p>
          <a:p>
            <a:pPr lvl="1"/>
            <a:r>
              <a:rPr lang="en-US" dirty="0"/>
              <a:t>Gift Accounts Manager for OGC reviews for Fund 34s and 35s (SOM Dean’s Office must approve Fund 35)</a:t>
            </a:r>
          </a:p>
          <a:p>
            <a:pPr lvl="1"/>
            <a:r>
              <a:rPr lang="en-US" dirty="0"/>
              <a:t>Submit marketplace requisition as a standard SPO, not as a subcontract SPO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714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565A5C"/>
      </a:dk2>
      <a:lt2>
        <a:srgbClr val="EEECE1"/>
      </a:lt2>
      <a:accent1>
        <a:srgbClr val="4B92DB"/>
      </a:accent1>
      <a:accent2>
        <a:srgbClr val="A2A3A4"/>
      </a:accent2>
      <a:accent3>
        <a:srgbClr val="CFB87C"/>
      </a:accent3>
      <a:accent4>
        <a:srgbClr val="8064A2"/>
      </a:accent4>
      <a:accent5>
        <a:srgbClr val="565A5C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U Medicine Template Swoosh.potx" id="{D02EFA12-7348-47BA-90E2-F75BD8E65202}" vid="{9076CB0E-6ACD-403A-8957-7AA8D75604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5691A58EF95040A8D6DB42EFDE78EB" ma:contentTypeVersion="1" ma:contentTypeDescription="Create a new document." ma:contentTypeScope="" ma:versionID="33e118f51939280486c44fda5730745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d810986b036840e28274f9fca8f918e2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6271C7E-3460-45E5-AB5E-348140AAE7C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13B268D-EE63-4EAA-ABD8-9C09AA3462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F215CFC-616C-4322-9915-391687EC2836}">
  <ds:schemaRefs>
    <ds:schemaRef ds:uri="http://purl.org/dc/terms/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microsoft.com/sharepoint/v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CU Medicine Template Swoosh</Template>
  <TotalTime>16033</TotalTime>
  <Words>526</Words>
  <Application>Microsoft Office PowerPoint</Application>
  <PresentationFormat>On-screen Show (4:3)</PresentationFormat>
  <Paragraphs>70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Tahoma</vt:lpstr>
      <vt:lpstr>Office Theme</vt:lpstr>
      <vt:lpstr> Subcontracts Team Talks  T.K. Keith - Manager of Compliance, Training, and Real Estate  University Financial Services </vt:lpstr>
      <vt:lpstr>New Subcontracting Procedures</vt:lpstr>
      <vt:lpstr>Sub Commitment Form Changes</vt:lpstr>
      <vt:lpstr>New Subcontract Request Forms</vt:lpstr>
      <vt:lpstr>No More PI Signature on Subs</vt:lpstr>
      <vt:lpstr>Subcontract Execution Changes</vt:lpstr>
      <vt:lpstr>OGC Subcontract Page</vt:lpstr>
      <vt:lpstr>Form Links</vt:lpstr>
      <vt:lpstr>Research Services Agreement </vt:lpstr>
      <vt:lpstr>Federal Subrecipient Monitoring</vt:lpstr>
      <vt:lpstr>Problems with Subrecipients</vt:lpstr>
      <vt:lpstr>Questions</vt:lpstr>
    </vt:vector>
  </TitlesOfParts>
  <Company>University Physicians,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 Routing CU Med vs Univ</dc:title>
  <dc:creator>Trawick, Kristin</dc:creator>
  <cp:lastModifiedBy>Keith Iii, Thomas</cp:lastModifiedBy>
  <cp:revision>414</cp:revision>
  <cp:lastPrinted>2020-03-12T16:12:25Z</cp:lastPrinted>
  <dcterms:created xsi:type="dcterms:W3CDTF">2017-04-04T18:16:39Z</dcterms:created>
  <dcterms:modified xsi:type="dcterms:W3CDTF">2020-03-24T19:50:12Z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0x010100CF5691A58EF95040A8D6DB42EFDE78EB</vt:lpwstr>
  </property>
</Properties>
</file>