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sldIdLst>
    <p:sldId id="256" r:id="rId5"/>
    <p:sldId id="257" r:id="rId6"/>
    <p:sldId id="258" r:id="rId7"/>
    <p:sldId id="267" r:id="rId8"/>
    <p:sldId id="287" r:id="rId9"/>
    <p:sldId id="273" r:id="rId10"/>
    <p:sldId id="294" r:id="rId11"/>
    <p:sldId id="295" r:id="rId12"/>
    <p:sldId id="275" r:id="rId13"/>
    <p:sldId id="300" r:id="rId14"/>
    <p:sldId id="301" r:id="rId15"/>
    <p:sldId id="276" r:id="rId16"/>
    <p:sldId id="298" r:id="rId17"/>
    <p:sldId id="299" r:id="rId18"/>
    <p:sldId id="274" r:id="rId19"/>
    <p:sldId id="296" r:id="rId20"/>
    <p:sldId id="297" r:id="rId21"/>
    <p:sldId id="265" r:id="rId22"/>
    <p:sldId id="283" r:id="rId23"/>
    <p:sldId id="281" r:id="rId24"/>
    <p:sldId id="282" r:id="rId25"/>
    <p:sldId id="286" r:id="rId26"/>
    <p:sldId id="302" r:id="rId27"/>
    <p:sldId id="303" r:id="rId28"/>
    <p:sldId id="291" r:id="rId29"/>
    <p:sldId id="304"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microsoft.com/office/2016/11/relationships/changesInfo" Target="changesInfos/changesInfo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cierno, Ginger" userId="539f7e0f-badc-4d01-b96a-38b0aa9c27da" providerId="ADAL" clId="{224CC501-2EFC-4763-A230-26E002177BC9}"/>
    <pc:docChg chg="modSld">
      <pc:chgData name="Acierno, Ginger" userId="539f7e0f-badc-4d01-b96a-38b0aa9c27da" providerId="ADAL" clId="{224CC501-2EFC-4763-A230-26E002177BC9}" dt="2023-11-29T20:57:54.259" v="3" actId="20577"/>
      <pc:docMkLst>
        <pc:docMk/>
      </pc:docMkLst>
      <pc:sldChg chg="modSp mod">
        <pc:chgData name="Acierno, Ginger" userId="539f7e0f-badc-4d01-b96a-38b0aa9c27da" providerId="ADAL" clId="{224CC501-2EFC-4763-A230-26E002177BC9}" dt="2023-11-29T20:57:54.259" v="3" actId="20577"/>
        <pc:sldMkLst>
          <pc:docMk/>
          <pc:sldMk cId="3970893164" sldId="282"/>
        </pc:sldMkLst>
        <pc:spChg chg="mod">
          <ac:chgData name="Acierno, Ginger" userId="539f7e0f-badc-4d01-b96a-38b0aa9c27da" providerId="ADAL" clId="{224CC501-2EFC-4763-A230-26E002177BC9}" dt="2023-11-29T20:57:54.259" v="3" actId="20577"/>
          <ac:spMkLst>
            <pc:docMk/>
            <pc:sldMk cId="3970893164" sldId="282"/>
            <ac:spMk id="6" creationId="{E9CAED45-A1D9-B5AC-1768-9DE04757F37A}"/>
          </ac:spMkLst>
        </pc:sp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ata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ata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ata4.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hyperlink" Target="mailto:ogc.4payments@ucdenver.edu" TargetMode="Externa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diagrams/_rels/data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svg"/><Relationship Id="rId1" Type="http://schemas.openxmlformats.org/officeDocument/2006/relationships/image" Target="../media/image5.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rawing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rawing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rawing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rawing4.xml.rels><?xml version="1.0" encoding="UTF-8" standalone="yes"?>
<Relationships xmlns="http://schemas.openxmlformats.org/package/2006/relationships"><Relationship Id="rId3" Type="http://schemas.openxmlformats.org/officeDocument/2006/relationships/hyperlink" Target="mailto:ogc.4payments@ucdenver.edu" TargetMode="External"/><Relationship Id="rId7" Type="http://schemas.openxmlformats.org/officeDocument/2006/relationships/image" Target="../media/image8.sv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diagrams/_rels/drawing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svg"/><Relationship Id="rId1" Type="http://schemas.openxmlformats.org/officeDocument/2006/relationships/image" Target="../media/image5.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colors1.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DDBC7A3-F440-4750-A384-13F86AC70A6C}" type="doc">
      <dgm:prSet loTypeId="urn:microsoft.com/office/officeart/2018/5/layout/CenteredIconLabelDescriptionList" loCatId="icon" qsTypeId="urn:microsoft.com/office/officeart/2005/8/quickstyle/simple1" qsCatId="simple" csTypeId="urn:microsoft.com/office/officeart/2018/5/colors/Iconchunking_neutralbg_accent1_2" csCatId="accent1" phldr="1"/>
      <dgm:spPr/>
      <dgm:t>
        <a:bodyPr/>
        <a:lstStyle/>
        <a:p>
          <a:endParaRPr lang="en-US"/>
        </a:p>
      </dgm:t>
    </dgm:pt>
    <dgm:pt modelId="{EECFAF00-9CAB-48C2-8F3B-DAFE35BCE54A}">
      <dgm:prSet custT="1"/>
      <dgm:spPr/>
      <dgm:t>
        <a:bodyPr/>
        <a:lstStyle/>
        <a:p>
          <a:pPr>
            <a:lnSpc>
              <a:spcPct val="100000"/>
            </a:lnSpc>
            <a:defRPr b="1"/>
          </a:pPr>
          <a:r>
            <a:rPr lang="en-US" sz="1600"/>
            <a:t>Billed by: OGC Billing Team</a:t>
          </a:r>
        </a:p>
      </dgm:t>
    </dgm:pt>
    <dgm:pt modelId="{6B956C76-4C9E-4EB5-A1D0-03292889443A}" type="parTrans" cxnId="{66A7FC9A-A5F1-4E67-A6BA-2E2CDF18CBCE}">
      <dgm:prSet/>
      <dgm:spPr/>
      <dgm:t>
        <a:bodyPr/>
        <a:lstStyle/>
        <a:p>
          <a:endParaRPr lang="en-US"/>
        </a:p>
      </dgm:t>
    </dgm:pt>
    <dgm:pt modelId="{E5E0DC16-DF84-4407-89B9-122196EC4873}" type="sibTrans" cxnId="{66A7FC9A-A5F1-4E67-A6BA-2E2CDF18CBCE}">
      <dgm:prSet/>
      <dgm:spPr/>
      <dgm:t>
        <a:bodyPr/>
        <a:lstStyle/>
        <a:p>
          <a:endParaRPr lang="en-US"/>
        </a:p>
      </dgm:t>
    </dgm:pt>
    <dgm:pt modelId="{5EA9B037-5202-446C-8856-866D87052E24}">
      <dgm:prSet/>
      <dgm:spPr/>
      <dgm:t>
        <a:bodyPr/>
        <a:lstStyle/>
        <a:p>
          <a:pPr>
            <a:lnSpc>
              <a:spcPct val="100000"/>
            </a:lnSpc>
          </a:pPr>
          <a:endParaRPr lang="en-US"/>
        </a:p>
      </dgm:t>
    </dgm:pt>
    <dgm:pt modelId="{A3C59B60-9B1B-416D-9597-FF2135FED3A4}" type="parTrans" cxnId="{677ACCB0-E7B6-4758-8C22-20CDB6C562BF}">
      <dgm:prSet/>
      <dgm:spPr/>
      <dgm:t>
        <a:bodyPr/>
        <a:lstStyle/>
        <a:p>
          <a:endParaRPr lang="en-US"/>
        </a:p>
      </dgm:t>
    </dgm:pt>
    <dgm:pt modelId="{DF3CF1F1-0F7B-4CB2-92C5-922791F77929}" type="sibTrans" cxnId="{677ACCB0-E7B6-4758-8C22-20CDB6C562BF}">
      <dgm:prSet/>
      <dgm:spPr/>
      <dgm:t>
        <a:bodyPr/>
        <a:lstStyle/>
        <a:p>
          <a:endParaRPr lang="en-US"/>
        </a:p>
      </dgm:t>
    </dgm:pt>
    <dgm:pt modelId="{994C1283-80EA-46A3-B148-B6A57EA15896}">
      <dgm:prSet custT="1"/>
      <dgm:spPr/>
      <dgm:t>
        <a:bodyPr/>
        <a:lstStyle/>
        <a:p>
          <a:pPr>
            <a:lnSpc>
              <a:spcPct val="100000"/>
            </a:lnSpc>
            <a:defRPr b="1"/>
          </a:pPr>
          <a:r>
            <a:rPr lang="en-US" sz="1600"/>
            <a:t>Net cash position at end of award: $0.00</a:t>
          </a:r>
        </a:p>
      </dgm:t>
    </dgm:pt>
    <dgm:pt modelId="{DD894812-48A8-4B98-B914-048ACD858C93}" type="parTrans" cxnId="{B151F93C-BF68-4AAC-8DC4-CF0990914720}">
      <dgm:prSet/>
      <dgm:spPr/>
      <dgm:t>
        <a:bodyPr/>
        <a:lstStyle/>
        <a:p>
          <a:endParaRPr lang="en-US"/>
        </a:p>
      </dgm:t>
    </dgm:pt>
    <dgm:pt modelId="{59AF3BD6-A2D1-4C62-B8DC-B1B29AB0F290}" type="sibTrans" cxnId="{B151F93C-BF68-4AAC-8DC4-CF0990914720}">
      <dgm:prSet/>
      <dgm:spPr/>
      <dgm:t>
        <a:bodyPr/>
        <a:lstStyle/>
        <a:p>
          <a:endParaRPr lang="en-US"/>
        </a:p>
      </dgm:t>
    </dgm:pt>
    <dgm:pt modelId="{DB916EFB-EA4C-4A97-A718-246B0988ED48}">
      <dgm:prSet custT="1"/>
      <dgm:spPr/>
      <dgm:t>
        <a:bodyPr/>
        <a:lstStyle/>
        <a:p>
          <a:pPr marL="0" lvl="0" indent="0" algn="ctr" defTabSz="711200">
            <a:lnSpc>
              <a:spcPct val="100000"/>
            </a:lnSpc>
            <a:spcBef>
              <a:spcPct val="0"/>
            </a:spcBef>
            <a:spcAft>
              <a:spcPct val="35000"/>
            </a:spcAft>
            <a:buNone/>
            <a:defRPr b="1"/>
          </a:pPr>
          <a:r>
            <a:rPr lang="en-US" sz="1600" b="1" kern="1200">
              <a:solidFill>
                <a:prstClr val="black">
                  <a:hueOff val="0"/>
                  <a:satOff val="0"/>
                  <a:lumOff val="0"/>
                  <a:alphaOff val="0"/>
                </a:prstClr>
              </a:solidFill>
              <a:latin typeface="Gill Sans MT" panose="020B0502020104020203"/>
              <a:ea typeface="+mn-ea"/>
              <a:cs typeface="+mn-cs"/>
            </a:rPr>
            <a:t>Final Invoice Due Date</a:t>
          </a:r>
        </a:p>
      </dgm:t>
    </dgm:pt>
    <dgm:pt modelId="{9A22159A-21F5-4E6C-8BEA-5DB0CA216468}" type="parTrans" cxnId="{B92063B5-F3E4-4431-A9C4-F6C2E0628656}">
      <dgm:prSet/>
      <dgm:spPr/>
      <dgm:t>
        <a:bodyPr/>
        <a:lstStyle/>
        <a:p>
          <a:endParaRPr lang="en-US"/>
        </a:p>
      </dgm:t>
    </dgm:pt>
    <dgm:pt modelId="{A0C256F7-2606-4A96-83BE-9C5315F604AD}" type="sibTrans" cxnId="{B92063B5-F3E4-4431-A9C4-F6C2E0628656}">
      <dgm:prSet/>
      <dgm:spPr/>
      <dgm:t>
        <a:bodyPr/>
        <a:lstStyle/>
        <a:p>
          <a:endParaRPr lang="en-US"/>
        </a:p>
      </dgm:t>
    </dgm:pt>
    <dgm:pt modelId="{0EAFACB3-63F2-411B-B49A-3BBAD7C121AA}">
      <dgm:prSet custT="1"/>
      <dgm:spPr/>
      <dgm:t>
        <a:bodyPr/>
        <a:lstStyle/>
        <a:p>
          <a:pPr>
            <a:lnSpc>
              <a:spcPct val="100000"/>
            </a:lnSpc>
          </a:pPr>
          <a:r>
            <a:rPr lang="en-US" sz="1400" kern="1200">
              <a:solidFill>
                <a:prstClr val="black">
                  <a:hueOff val="0"/>
                  <a:satOff val="0"/>
                  <a:lumOff val="0"/>
                  <a:alphaOff val="0"/>
                </a:prstClr>
              </a:solidFill>
              <a:latin typeface="Gill Sans MT" panose="020B0502020104020203"/>
              <a:ea typeface="+mn-ea"/>
              <a:cs typeface="+mn-cs"/>
            </a:rPr>
            <a:t>60 Days</a:t>
          </a:r>
        </a:p>
        <a:p>
          <a:pPr>
            <a:lnSpc>
              <a:spcPct val="100000"/>
            </a:lnSpc>
          </a:pPr>
          <a:r>
            <a:rPr lang="en-US" sz="1400" kern="1200">
              <a:solidFill>
                <a:prstClr val="black">
                  <a:hueOff val="0"/>
                  <a:satOff val="0"/>
                  <a:lumOff val="0"/>
                  <a:alphaOff val="0"/>
                </a:prstClr>
              </a:solidFill>
              <a:latin typeface="Gill Sans MT" panose="020B0502020104020203"/>
              <a:ea typeface="+mn-ea"/>
              <a:cs typeface="+mn-cs"/>
            </a:rPr>
            <a:t>State of Colorado: 45 Days</a:t>
          </a:r>
        </a:p>
        <a:p>
          <a:pPr>
            <a:lnSpc>
              <a:spcPct val="100000"/>
            </a:lnSpc>
          </a:pPr>
          <a:r>
            <a:rPr lang="en-US" sz="1400" kern="1200">
              <a:solidFill>
                <a:prstClr val="black">
                  <a:hueOff val="0"/>
                  <a:satOff val="0"/>
                  <a:lumOff val="0"/>
                  <a:alphaOff val="0"/>
                </a:prstClr>
              </a:solidFill>
              <a:latin typeface="Gill Sans MT" panose="020B0502020104020203"/>
              <a:ea typeface="+mn-ea"/>
              <a:cs typeface="+mn-cs"/>
            </a:rPr>
            <a:t>Some sponsors may be less.</a:t>
          </a:r>
        </a:p>
      </dgm:t>
    </dgm:pt>
    <dgm:pt modelId="{534E6D37-9CA4-4B2D-A5C4-F1FF175AD8B3}" type="parTrans" cxnId="{5ED05DEC-B732-4E72-B78E-27E02B8525B2}">
      <dgm:prSet/>
      <dgm:spPr/>
      <dgm:t>
        <a:bodyPr/>
        <a:lstStyle/>
        <a:p>
          <a:endParaRPr lang="en-US"/>
        </a:p>
      </dgm:t>
    </dgm:pt>
    <dgm:pt modelId="{0C561AE3-EA8D-4576-AB85-D0798BF0D404}" type="sibTrans" cxnId="{5ED05DEC-B732-4E72-B78E-27E02B8525B2}">
      <dgm:prSet/>
      <dgm:spPr/>
      <dgm:t>
        <a:bodyPr/>
        <a:lstStyle/>
        <a:p>
          <a:endParaRPr lang="en-US"/>
        </a:p>
      </dgm:t>
    </dgm:pt>
    <dgm:pt modelId="{0BFFA452-E44F-4EF0-8DB2-81653631B328}" type="pres">
      <dgm:prSet presAssocID="{6DDBC7A3-F440-4750-A384-13F86AC70A6C}" presName="root" presStyleCnt="0">
        <dgm:presLayoutVars>
          <dgm:dir/>
          <dgm:resizeHandles val="exact"/>
        </dgm:presLayoutVars>
      </dgm:prSet>
      <dgm:spPr/>
    </dgm:pt>
    <dgm:pt modelId="{D609F5DB-0347-49FC-B3F5-DABB9A090508}" type="pres">
      <dgm:prSet presAssocID="{EECFAF00-9CAB-48C2-8F3B-DAFE35BCE54A}" presName="compNode" presStyleCnt="0"/>
      <dgm:spPr/>
    </dgm:pt>
    <dgm:pt modelId="{6507EE0D-EBF7-4877-B152-A9962B550FA5}" type="pres">
      <dgm:prSet presAssocID="{EECFAF00-9CAB-48C2-8F3B-DAFE35BCE54A}"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Dollar"/>
        </a:ext>
      </dgm:extLst>
    </dgm:pt>
    <dgm:pt modelId="{4A24A387-0AA9-42E3-A81E-7CEC0EA2F686}" type="pres">
      <dgm:prSet presAssocID="{EECFAF00-9CAB-48C2-8F3B-DAFE35BCE54A}" presName="iconSpace" presStyleCnt="0"/>
      <dgm:spPr/>
    </dgm:pt>
    <dgm:pt modelId="{EAA4C1E1-4914-45DE-80F6-D62B5A05AF57}" type="pres">
      <dgm:prSet presAssocID="{EECFAF00-9CAB-48C2-8F3B-DAFE35BCE54A}" presName="parTx" presStyleLbl="revTx" presStyleIdx="0" presStyleCnt="6">
        <dgm:presLayoutVars>
          <dgm:chMax val="0"/>
          <dgm:chPref val="0"/>
        </dgm:presLayoutVars>
      </dgm:prSet>
      <dgm:spPr/>
    </dgm:pt>
    <dgm:pt modelId="{FF0E29F3-05E9-4B1B-9922-F80D957D7AE6}" type="pres">
      <dgm:prSet presAssocID="{EECFAF00-9CAB-48C2-8F3B-DAFE35BCE54A}" presName="txSpace" presStyleCnt="0"/>
      <dgm:spPr/>
    </dgm:pt>
    <dgm:pt modelId="{16A12AC1-92D9-490A-A2D0-73653D75488F}" type="pres">
      <dgm:prSet presAssocID="{EECFAF00-9CAB-48C2-8F3B-DAFE35BCE54A}" presName="desTx" presStyleLbl="revTx" presStyleIdx="1" presStyleCnt="6">
        <dgm:presLayoutVars/>
      </dgm:prSet>
      <dgm:spPr/>
    </dgm:pt>
    <dgm:pt modelId="{D34D3973-D67C-4F90-8487-77A22F5B63F6}" type="pres">
      <dgm:prSet presAssocID="{E5E0DC16-DF84-4407-89B9-122196EC4873}" presName="sibTrans" presStyleCnt="0"/>
      <dgm:spPr/>
    </dgm:pt>
    <dgm:pt modelId="{663D678F-5192-42E6-977C-6FEBB87C6B64}" type="pres">
      <dgm:prSet presAssocID="{994C1283-80EA-46A3-B148-B6A57EA15896}" presName="compNode" presStyleCnt="0"/>
      <dgm:spPr/>
    </dgm:pt>
    <dgm:pt modelId="{F8B234F0-56F9-4314-9636-0F7B0C920939}" type="pres">
      <dgm:prSet presAssocID="{994C1283-80EA-46A3-B148-B6A57EA15896}"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Money"/>
        </a:ext>
      </dgm:extLst>
    </dgm:pt>
    <dgm:pt modelId="{6E94F077-00AD-478F-BF6B-5F50B0ECB7DA}" type="pres">
      <dgm:prSet presAssocID="{994C1283-80EA-46A3-B148-B6A57EA15896}" presName="iconSpace" presStyleCnt="0"/>
      <dgm:spPr/>
    </dgm:pt>
    <dgm:pt modelId="{12D622BD-E668-431F-B8F8-DD4BC370F0ED}" type="pres">
      <dgm:prSet presAssocID="{994C1283-80EA-46A3-B148-B6A57EA15896}" presName="parTx" presStyleLbl="revTx" presStyleIdx="2" presStyleCnt="6">
        <dgm:presLayoutVars>
          <dgm:chMax val="0"/>
          <dgm:chPref val="0"/>
        </dgm:presLayoutVars>
      </dgm:prSet>
      <dgm:spPr/>
    </dgm:pt>
    <dgm:pt modelId="{0B430E89-F1C4-4F68-B2C2-01C6C7D12E92}" type="pres">
      <dgm:prSet presAssocID="{994C1283-80EA-46A3-B148-B6A57EA15896}" presName="txSpace" presStyleCnt="0"/>
      <dgm:spPr/>
    </dgm:pt>
    <dgm:pt modelId="{9149B3E4-1308-443E-971B-3BD5380961B8}" type="pres">
      <dgm:prSet presAssocID="{994C1283-80EA-46A3-B148-B6A57EA15896}" presName="desTx" presStyleLbl="revTx" presStyleIdx="3" presStyleCnt="6">
        <dgm:presLayoutVars/>
      </dgm:prSet>
      <dgm:spPr/>
    </dgm:pt>
    <dgm:pt modelId="{A948EBA9-120E-4632-AEB2-99AA3CD6B0AC}" type="pres">
      <dgm:prSet presAssocID="{59AF3BD6-A2D1-4C62-B8DC-B1B29AB0F290}" presName="sibTrans" presStyleCnt="0"/>
      <dgm:spPr/>
    </dgm:pt>
    <dgm:pt modelId="{D5507D7C-DF00-4C1B-9D92-AEE0B9073564}" type="pres">
      <dgm:prSet presAssocID="{DB916EFB-EA4C-4A97-A718-246B0988ED48}" presName="compNode" presStyleCnt="0"/>
      <dgm:spPr/>
    </dgm:pt>
    <dgm:pt modelId="{04A2CA20-6BA0-400F-BFE9-FBA5241AB1B2}" type="pres">
      <dgm:prSet presAssocID="{DB916EFB-EA4C-4A97-A718-246B0988ED48}"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Document"/>
        </a:ext>
      </dgm:extLst>
    </dgm:pt>
    <dgm:pt modelId="{722FEC91-B2B5-4909-BAA3-573CDD8E30AD}" type="pres">
      <dgm:prSet presAssocID="{DB916EFB-EA4C-4A97-A718-246B0988ED48}" presName="iconSpace" presStyleCnt="0"/>
      <dgm:spPr/>
    </dgm:pt>
    <dgm:pt modelId="{EDA56390-5E75-49F8-A501-484FF8B477A4}" type="pres">
      <dgm:prSet presAssocID="{DB916EFB-EA4C-4A97-A718-246B0988ED48}" presName="parTx" presStyleLbl="revTx" presStyleIdx="4" presStyleCnt="6">
        <dgm:presLayoutVars>
          <dgm:chMax val="0"/>
          <dgm:chPref val="0"/>
        </dgm:presLayoutVars>
      </dgm:prSet>
      <dgm:spPr/>
    </dgm:pt>
    <dgm:pt modelId="{D1198938-6C84-49FC-A969-155934144112}" type="pres">
      <dgm:prSet presAssocID="{DB916EFB-EA4C-4A97-A718-246B0988ED48}" presName="txSpace" presStyleCnt="0"/>
      <dgm:spPr/>
    </dgm:pt>
    <dgm:pt modelId="{D90FB5C4-7211-46F5-B323-0ACACD874004}" type="pres">
      <dgm:prSet presAssocID="{DB916EFB-EA4C-4A97-A718-246B0988ED48}" presName="desTx" presStyleLbl="revTx" presStyleIdx="5" presStyleCnt="6" custLinFactNeighborX="-777" custLinFactNeighborY="-30944">
        <dgm:presLayoutVars/>
      </dgm:prSet>
      <dgm:spPr/>
    </dgm:pt>
  </dgm:ptLst>
  <dgm:cxnLst>
    <dgm:cxn modelId="{B151F93C-BF68-4AAC-8DC4-CF0990914720}" srcId="{6DDBC7A3-F440-4750-A384-13F86AC70A6C}" destId="{994C1283-80EA-46A3-B148-B6A57EA15896}" srcOrd="1" destOrd="0" parTransId="{DD894812-48A8-4B98-B914-048ACD858C93}" sibTransId="{59AF3BD6-A2D1-4C62-B8DC-B1B29AB0F290}"/>
    <dgm:cxn modelId="{9F84DD63-D839-4CF0-9ECD-A0E598D92256}" type="presOf" srcId="{DB916EFB-EA4C-4A97-A718-246B0988ED48}" destId="{EDA56390-5E75-49F8-A501-484FF8B477A4}" srcOrd="0" destOrd="0" presId="urn:microsoft.com/office/officeart/2018/5/layout/CenteredIconLabelDescriptionList"/>
    <dgm:cxn modelId="{344E9164-DB29-418C-9385-56BF0C234FF6}" type="presOf" srcId="{994C1283-80EA-46A3-B148-B6A57EA15896}" destId="{12D622BD-E668-431F-B8F8-DD4BC370F0ED}" srcOrd="0" destOrd="0" presId="urn:microsoft.com/office/officeart/2018/5/layout/CenteredIconLabelDescriptionList"/>
    <dgm:cxn modelId="{D9C3D74A-80F5-448C-9CAA-78FC2D69E975}" type="presOf" srcId="{6DDBC7A3-F440-4750-A384-13F86AC70A6C}" destId="{0BFFA452-E44F-4EF0-8DB2-81653631B328}" srcOrd="0" destOrd="0" presId="urn:microsoft.com/office/officeart/2018/5/layout/CenteredIconLabelDescriptionList"/>
    <dgm:cxn modelId="{7BAA1D4C-A094-4B38-BC23-3D6EF8CFCA65}" type="presOf" srcId="{0EAFACB3-63F2-411B-B49A-3BBAD7C121AA}" destId="{D90FB5C4-7211-46F5-B323-0ACACD874004}" srcOrd="0" destOrd="0" presId="urn:microsoft.com/office/officeart/2018/5/layout/CenteredIconLabelDescriptionList"/>
    <dgm:cxn modelId="{B8E3614D-C9A0-4D78-A82D-4847820CB802}" type="presOf" srcId="{5EA9B037-5202-446C-8856-866D87052E24}" destId="{16A12AC1-92D9-490A-A2D0-73653D75488F}" srcOrd="0" destOrd="0" presId="urn:microsoft.com/office/officeart/2018/5/layout/CenteredIconLabelDescriptionList"/>
    <dgm:cxn modelId="{6181AC79-34F0-40F1-9176-7AF40372E694}" type="presOf" srcId="{EECFAF00-9CAB-48C2-8F3B-DAFE35BCE54A}" destId="{EAA4C1E1-4914-45DE-80F6-D62B5A05AF57}" srcOrd="0" destOrd="0" presId="urn:microsoft.com/office/officeart/2018/5/layout/CenteredIconLabelDescriptionList"/>
    <dgm:cxn modelId="{66A7FC9A-A5F1-4E67-A6BA-2E2CDF18CBCE}" srcId="{6DDBC7A3-F440-4750-A384-13F86AC70A6C}" destId="{EECFAF00-9CAB-48C2-8F3B-DAFE35BCE54A}" srcOrd="0" destOrd="0" parTransId="{6B956C76-4C9E-4EB5-A1D0-03292889443A}" sibTransId="{E5E0DC16-DF84-4407-89B9-122196EC4873}"/>
    <dgm:cxn modelId="{677ACCB0-E7B6-4758-8C22-20CDB6C562BF}" srcId="{EECFAF00-9CAB-48C2-8F3B-DAFE35BCE54A}" destId="{5EA9B037-5202-446C-8856-866D87052E24}" srcOrd="0" destOrd="0" parTransId="{A3C59B60-9B1B-416D-9597-FF2135FED3A4}" sibTransId="{DF3CF1F1-0F7B-4CB2-92C5-922791F77929}"/>
    <dgm:cxn modelId="{B92063B5-F3E4-4431-A9C4-F6C2E0628656}" srcId="{6DDBC7A3-F440-4750-A384-13F86AC70A6C}" destId="{DB916EFB-EA4C-4A97-A718-246B0988ED48}" srcOrd="2" destOrd="0" parTransId="{9A22159A-21F5-4E6C-8BEA-5DB0CA216468}" sibTransId="{A0C256F7-2606-4A96-83BE-9C5315F604AD}"/>
    <dgm:cxn modelId="{5ED05DEC-B732-4E72-B78E-27E02B8525B2}" srcId="{DB916EFB-EA4C-4A97-A718-246B0988ED48}" destId="{0EAFACB3-63F2-411B-B49A-3BBAD7C121AA}" srcOrd="0" destOrd="0" parTransId="{534E6D37-9CA4-4B2D-A5C4-F1FF175AD8B3}" sibTransId="{0C561AE3-EA8D-4576-AB85-D0798BF0D404}"/>
    <dgm:cxn modelId="{588BBCD2-AC6B-4AF3-A335-3581A1B70590}" type="presParOf" srcId="{0BFFA452-E44F-4EF0-8DB2-81653631B328}" destId="{D609F5DB-0347-49FC-B3F5-DABB9A090508}" srcOrd="0" destOrd="0" presId="urn:microsoft.com/office/officeart/2018/5/layout/CenteredIconLabelDescriptionList"/>
    <dgm:cxn modelId="{8706915E-4B5F-412B-9E46-8D68660EBA9D}" type="presParOf" srcId="{D609F5DB-0347-49FC-B3F5-DABB9A090508}" destId="{6507EE0D-EBF7-4877-B152-A9962B550FA5}" srcOrd="0" destOrd="0" presId="urn:microsoft.com/office/officeart/2018/5/layout/CenteredIconLabelDescriptionList"/>
    <dgm:cxn modelId="{887B1E06-69B9-48DF-A6DF-75371DC62523}" type="presParOf" srcId="{D609F5DB-0347-49FC-B3F5-DABB9A090508}" destId="{4A24A387-0AA9-42E3-A81E-7CEC0EA2F686}" srcOrd="1" destOrd="0" presId="urn:microsoft.com/office/officeart/2018/5/layout/CenteredIconLabelDescriptionList"/>
    <dgm:cxn modelId="{8C0E2D99-0FE7-4F49-93DE-6A2A0911A930}" type="presParOf" srcId="{D609F5DB-0347-49FC-B3F5-DABB9A090508}" destId="{EAA4C1E1-4914-45DE-80F6-D62B5A05AF57}" srcOrd="2" destOrd="0" presId="urn:microsoft.com/office/officeart/2018/5/layout/CenteredIconLabelDescriptionList"/>
    <dgm:cxn modelId="{9F37A04D-0C45-448E-9AC9-800DF86720E2}" type="presParOf" srcId="{D609F5DB-0347-49FC-B3F5-DABB9A090508}" destId="{FF0E29F3-05E9-4B1B-9922-F80D957D7AE6}" srcOrd="3" destOrd="0" presId="urn:microsoft.com/office/officeart/2018/5/layout/CenteredIconLabelDescriptionList"/>
    <dgm:cxn modelId="{5382D22A-9D6C-48DB-A91E-B9ABCE506E84}" type="presParOf" srcId="{D609F5DB-0347-49FC-B3F5-DABB9A090508}" destId="{16A12AC1-92D9-490A-A2D0-73653D75488F}" srcOrd="4" destOrd="0" presId="urn:microsoft.com/office/officeart/2018/5/layout/CenteredIconLabelDescriptionList"/>
    <dgm:cxn modelId="{C3BB3D01-A195-4776-A615-42432CF4F558}" type="presParOf" srcId="{0BFFA452-E44F-4EF0-8DB2-81653631B328}" destId="{D34D3973-D67C-4F90-8487-77A22F5B63F6}" srcOrd="1" destOrd="0" presId="urn:microsoft.com/office/officeart/2018/5/layout/CenteredIconLabelDescriptionList"/>
    <dgm:cxn modelId="{517FD63B-ACC2-49F0-967B-E8A6F7A97B25}" type="presParOf" srcId="{0BFFA452-E44F-4EF0-8DB2-81653631B328}" destId="{663D678F-5192-42E6-977C-6FEBB87C6B64}" srcOrd="2" destOrd="0" presId="urn:microsoft.com/office/officeart/2018/5/layout/CenteredIconLabelDescriptionList"/>
    <dgm:cxn modelId="{D790E0CA-CF32-457B-8AA9-868BA2B7746C}" type="presParOf" srcId="{663D678F-5192-42E6-977C-6FEBB87C6B64}" destId="{F8B234F0-56F9-4314-9636-0F7B0C920939}" srcOrd="0" destOrd="0" presId="urn:microsoft.com/office/officeart/2018/5/layout/CenteredIconLabelDescriptionList"/>
    <dgm:cxn modelId="{1CC1263B-E82E-4FB8-B434-886066E7E0F9}" type="presParOf" srcId="{663D678F-5192-42E6-977C-6FEBB87C6B64}" destId="{6E94F077-00AD-478F-BF6B-5F50B0ECB7DA}" srcOrd="1" destOrd="0" presId="urn:microsoft.com/office/officeart/2018/5/layout/CenteredIconLabelDescriptionList"/>
    <dgm:cxn modelId="{42D764D5-C6D6-4B56-B636-BA8D2D81306C}" type="presParOf" srcId="{663D678F-5192-42E6-977C-6FEBB87C6B64}" destId="{12D622BD-E668-431F-B8F8-DD4BC370F0ED}" srcOrd="2" destOrd="0" presId="urn:microsoft.com/office/officeart/2018/5/layout/CenteredIconLabelDescriptionList"/>
    <dgm:cxn modelId="{1792EDE6-2A96-4730-9D63-EBD05AF7C900}" type="presParOf" srcId="{663D678F-5192-42E6-977C-6FEBB87C6B64}" destId="{0B430E89-F1C4-4F68-B2C2-01C6C7D12E92}" srcOrd="3" destOrd="0" presId="urn:microsoft.com/office/officeart/2018/5/layout/CenteredIconLabelDescriptionList"/>
    <dgm:cxn modelId="{B56A7046-EDC8-4171-99C3-B6C9FEC500EB}" type="presParOf" srcId="{663D678F-5192-42E6-977C-6FEBB87C6B64}" destId="{9149B3E4-1308-443E-971B-3BD5380961B8}" srcOrd="4" destOrd="0" presId="urn:microsoft.com/office/officeart/2018/5/layout/CenteredIconLabelDescriptionList"/>
    <dgm:cxn modelId="{AEBA60C8-1DD8-4857-8ED6-7BD50BA7C8DF}" type="presParOf" srcId="{0BFFA452-E44F-4EF0-8DB2-81653631B328}" destId="{A948EBA9-120E-4632-AEB2-99AA3CD6B0AC}" srcOrd="3" destOrd="0" presId="urn:microsoft.com/office/officeart/2018/5/layout/CenteredIconLabelDescriptionList"/>
    <dgm:cxn modelId="{8C483BDB-412A-4256-ABDF-D169569B2A6A}" type="presParOf" srcId="{0BFFA452-E44F-4EF0-8DB2-81653631B328}" destId="{D5507D7C-DF00-4C1B-9D92-AEE0B9073564}" srcOrd="4" destOrd="0" presId="urn:microsoft.com/office/officeart/2018/5/layout/CenteredIconLabelDescriptionList"/>
    <dgm:cxn modelId="{05FED324-5DF5-4568-9460-487C77FEBE7C}" type="presParOf" srcId="{D5507D7C-DF00-4C1B-9D92-AEE0B9073564}" destId="{04A2CA20-6BA0-400F-BFE9-FBA5241AB1B2}" srcOrd="0" destOrd="0" presId="urn:microsoft.com/office/officeart/2018/5/layout/CenteredIconLabelDescriptionList"/>
    <dgm:cxn modelId="{39E2584F-6C84-4097-B438-E235D51E3340}" type="presParOf" srcId="{D5507D7C-DF00-4C1B-9D92-AEE0B9073564}" destId="{722FEC91-B2B5-4909-BAA3-573CDD8E30AD}" srcOrd="1" destOrd="0" presId="urn:microsoft.com/office/officeart/2018/5/layout/CenteredIconLabelDescriptionList"/>
    <dgm:cxn modelId="{25E334A7-6A00-4EE6-9A7A-36DD2BC505B0}" type="presParOf" srcId="{D5507D7C-DF00-4C1B-9D92-AEE0B9073564}" destId="{EDA56390-5E75-49F8-A501-484FF8B477A4}" srcOrd="2" destOrd="0" presId="urn:microsoft.com/office/officeart/2018/5/layout/CenteredIconLabelDescriptionList"/>
    <dgm:cxn modelId="{59A2D799-32EB-401C-9CB0-6E1D80921F66}" type="presParOf" srcId="{D5507D7C-DF00-4C1B-9D92-AEE0B9073564}" destId="{D1198938-6C84-49FC-A969-155934144112}" srcOrd="3" destOrd="0" presId="urn:microsoft.com/office/officeart/2018/5/layout/CenteredIconLabelDescriptionList"/>
    <dgm:cxn modelId="{942C7929-4A4E-463F-B301-3FD637A98EED}" type="presParOf" srcId="{D5507D7C-DF00-4C1B-9D92-AEE0B9073564}" destId="{D90FB5C4-7211-46F5-B323-0ACACD874004}" srcOrd="4" destOrd="0" presId="urn:microsoft.com/office/officeart/2018/5/layout/Centered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DDBC7A3-F440-4750-A384-13F86AC70A6C}" type="doc">
      <dgm:prSet loTypeId="urn:microsoft.com/office/officeart/2018/5/layout/CenteredIconLabelDescriptionList" loCatId="icon" qsTypeId="urn:microsoft.com/office/officeart/2005/8/quickstyle/simple1" qsCatId="simple" csTypeId="urn:microsoft.com/office/officeart/2018/5/colors/Iconchunking_neutralbg_accent1_2" csCatId="accent1" phldr="1"/>
      <dgm:spPr/>
      <dgm:t>
        <a:bodyPr/>
        <a:lstStyle/>
        <a:p>
          <a:endParaRPr lang="en-US"/>
        </a:p>
      </dgm:t>
    </dgm:pt>
    <dgm:pt modelId="{EECFAF00-9CAB-48C2-8F3B-DAFE35BCE54A}">
      <dgm:prSet custT="1"/>
      <dgm:spPr/>
      <dgm:t>
        <a:bodyPr/>
        <a:lstStyle/>
        <a:p>
          <a:pPr>
            <a:lnSpc>
              <a:spcPct val="100000"/>
            </a:lnSpc>
            <a:defRPr b="1"/>
          </a:pPr>
          <a:r>
            <a:rPr lang="en-US" sz="1800"/>
            <a:t>Payment is received on a time schedule – </a:t>
          </a:r>
        </a:p>
        <a:p>
          <a:pPr>
            <a:lnSpc>
              <a:spcPct val="100000"/>
            </a:lnSpc>
            <a:defRPr b="1"/>
          </a:pPr>
          <a:r>
            <a:rPr lang="en-US" sz="1400" b="0"/>
            <a:t>Most Common as Association and Foundation Award.</a:t>
          </a:r>
        </a:p>
        <a:p>
          <a:pPr>
            <a:lnSpc>
              <a:spcPct val="100000"/>
            </a:lnSpc>
            <a:defRPr b="1"/>
          </a:pPr>
          <a:r>
            <a:rPr lang="en-US" sz="1400" b="0"/>
            <a:t>What are the requirements for payment? </a:t>
          </a:r>
        </a:p>
      </dgm:t>
    </dgm:pt>
    <dgm:pt modelId="{6B956C76-4C9E-4EB5-A1D0-03292889443A}" type="parTrans" cxnId="{66A7FC9A-A5F1-4E67-A6BA-2E2CDF18CBCE}">
      <dgm:prSet/>
      <dgm:spPr/>
      <dgm:t>
        <a:bodyPr/>
        <a:lstStyle/>
        <a:p>
          <a:endParaRPr lang="en-US"/>
        </a:p>
      </dgm:t>
    </dgm:pt>
    <dgm:pt modelId="{E5E0DC16-DF84-4407-89B9-122196EC4873}" type="sibTrans" cxnId="{66A7FC9A-A5F1-4E67-A6BA-2E2CDF18CBCE}">
      <dgm:prSet/>
      <dgm:spPr/>
      <dgm:t>
        <a:bodyPr/>
        <a:lstStyle/>
        <a:p>
          <a:endParaRPr lang="en-US"/>
        </a:p>
      </dgm:t>
    </dgm:pt>
    <dgm:pt modelId="{5EA9B037-5202-446C-8856-866D87052E24}">
      <dgm:prSet/>
      <dgm:spPr/>
      <dgm:t>
        <a:bodyPr/>
        <a:lstStyle/>
        <a:p>
          <a:pPr>
            <a:lnSpc>
              <a:spcPct val="100000"/>
            </a:lnSpc>
          </a:pPr>
          <a:endParaRPr lang="en-US"/>
        </a:p>
      </dgm:t>
    </dgm:pt>
    <dgm:pt modelId="{A3C59B60-9B1B-416D-9597-FF2135FED3A4}" type="parTrans" cxnId="{677ACCB0-E7B6-4758-8C22-20CDB6C562BF}">
      <dgm:prSet/>
      <dgm:spPr/>
      <dgm:t>
        <a:bodyPr/>
        <a:lstStyle/>
        <a:p>
          <a:endParaRPr lang="en-US"/>
        </a:p>
      </dgm:t>
    </dgm:pt>
    <dgm:pt modelId="{DF3CF1F1-0F7B-4CB2-92C5-922791F77929}" type="sibTrans" cxnId="{677ACCB0-E7B6-4758-8C22-20CDB6C562BF}">
      <dgm:prSet/>
      <dgm:spPr/>
      <dgm:t>
        <a:bodyPr/>
        <a:lstStyle/>
        <a:p>
          <a:endParaRPr lang="en-US"/>
        </a:p>
      </dgm:t>
    </dgm:pt>
    <dgm:pt modelId="{994C1283-80EA-46A3-B148-B6A57EA15896}">
      <dgm:prSet custT="1"/>
      <dgm:spPr/>
      <dgm:t>
        <a:bodyPr/>
        <a:lstStyle/>
        <a:p>
          <a:pPr>
            <a:lnSpc>
              <a:spcPct val="100000"/>
            </a:lnSpc>
            <a:defRPr b="1"/>
          </a:pPr>
          <a:r>
            <a:rPr lang="en-US" sz="1800"/>
            <a:t>Net cash position at end of award: Often has a residual</a:t>
          </a:r>
        </a:p>
        <a:p>
          <a:pPr>
            <a:lnSpc>
              <a:spcPct val="100000"/>
            </a:lnSpc>
            <a:defRPr b="1"/>
          </a:pPr>
          <a:endParaRPr lang="en-US" sz="1800"/>
        </a:p>
      </dgm:t>
    </dgm:pt>
    <dgm:pt modelId="{DD894812-48A8-4B98-B914-048ACD858C93}" type="parTrans" cxnId="{B151F93C-BF68-4AAC-8DC4-CF0990914720}">
      <dgm:prSet/>
      <dgm:spPr/>
      <dgm:t>
        <a:bodyPr/>
        <a:lstStyle/>
        <a:p>
          <a:endParaRPr lang="en-US"/>
        </a:p>
      </dgm:t>
    </dgm:pt>
    <dgm:pt modelId="{59AF3BD6-A2D1-4C62-B8DC-B1B29AB0F290}" type="sibTrans" cxnId="{B151F93C-BF68-4AAC-8DC4-CF0990914720}">
      <dgm:prSet/>
      <dgm:spPr/>
      <dgm:t>
        <a:bodyPr/>
        <a:lstStyle/>
        <a:p>
          <a:endParaRPr lang="en-US"/>
        </a:p>
      </dgm:t>
    </dgm:pt>
    <dgm:pt modelId="{DB916EFB-EA4C-4A97-A718-246B0988ED48}">
      <dgm:prSet custT="1"/>
      <dgm:spPr/>
      <dgm:t>
        <a:bodyPr/>
        <a:lstStyle/>
        <a:p>
          <a:pPr>
            <a:lnSpc>
              <a:spcPct val="100000"/>
            </a:lnSpc>
            <a:defRPr b="1"/>
          </a:pPr>
          <a:r>
            <a:rPr lang="en-US" sz="1800"/>
            <a:t>Report of Expenditures (ROE) due date</a:t>
          </a:r>
        </a:p>
      </dgm:t>
    </dgm:pt>
    <dgm:pt modelId="{9A22159A-21F5-4E6C-8BEA-5DB0CA216468}" type="parTrans" cxnId="{B92063B5-F3E4-4431-A9C4-F6C2E0628656}">
      <dgm:prSet/>
      <dgm:spPr/>
      <dgm:t>
        <a:bodyPr/>
        <a:lstStyle/>
        <a:p>
          <a:endParaRPr lang="en-US"/>
        </a:p>
      </dgm:t>
    </dgm:pt>
    <dgm:pt modelId="{A0C256F7-2606-4A96-83BE-9C5315F604AD}" type="sibTrans" cxnId="{B92063B5-F3E4-4431-A9C4-F6C2E0628656}">
      <dgm:prSet/>
      <dgm:spPr/>
      <dgm:t>
        <a:bodyPr/>
        <a:lstStyle/>
        <a:p>
          <a:endParaRPr lang="en-US"/>
        </a:p>
      </dgm:t>
    </dgm:pt>
    <dgm:pt modelId="{0EAFACB3-63F2-411B-B49A-3BBAD7C121AA}">
      <dgm:prSet custT="1"/>
      <dgm:spPr/>
      <dgm:t>
        <a:bodyPr/>
        <a:lstStyle/>
        <a:p>
          <a:pPr>
            <a:lnSpc>
              <a:spcPct val="100000"/>
            </a:lnSpc>
          </a:pPr>
          <a:r>
            <a:rPr lang="en-US" sz="1400"/>
            <a:t>Usually within 90 days of end date</a:t>
          </a:r>
        </a:p>
        <a:p>
          <a:pPr>
            <a:lnSpc>
              <a:spcPct val="100000"/>
            </a:lnSpc>
          </a:pPr>
          <a:r>
            <a:rPr lang="en-US" sz="1400"/>
            <a:t>Review Notice of Award (</a:t>
          </a:r>
          <a:r>
            <a:rPr lang="en-US" sz="1400" err="1"/>
            <a:t>NoA</a:t>
          </a:r>
          <a:r>
            <a:rPr lang="en-US" sz="1400"/>
            <a:t>) for specific deadlines.</a:t>
          </a:r>
        </a:p>
      </dgm:t>
    </dgm:pt>
    <dgm:pt modelId="{534E6D37-9CA4-4B2D-A5C4-F1FF175AD8B3}" type="parTrans" cxnId="{5ED05DEC-B732-4E72-B78E-27E02B8525B2}">
      <dgm:prSet/>
      <dgm:spPr/>
      <dgm:t>
        <a:bodyPr/>
        <a:lstStyle/>
        <a:p>
          <a:endParaRPr lang="en-US"/>
        </a:p>
      </dgm:t>
    </dgm:pt>
    <dgm:pt modelId="{0C561AE3-EA8D-4576-AB85-D0798BF0D404}" type="sibTrans" cxnId="{5ED05DEC-B732-4E72-B78E-27E02B8525B2}">
      <dgm:prSet/>
      <dgm:spPr/>
      <dgm:t>
        <a:bodyPr/>
        <a:lstStyle/>
        <a:p>
          <a:endParaRPr lang="en-US"/>
        </a:p>
      </dgm:t>
    </dgm:pt>
    <dgm:pt modelId="{0BFFA452-E44F-4EF0-8DB2-81653631B328}" type="pres">
      <dgm:prSet presAssocID="{6DDBC7A3-F440-4750-A384-13F86AC70A6C}" presName="root" presStyleCnt="0">
        <dgm:presLayoutVars>
          <dgm:dir/>
          <dgm:resizeHandles val="exact"/>
        </dgm:presLayoutVars>
      </dgm:prSet>
      <dgm:spPr/>
    </dgm:pt>
    <dgm:pt modelId="{D609F5DB-0347-49FC-B3F5-DABB9A090508}" type="pres">
      <dgm:prSet presAssocID="{EECFAF00-9CAB-48C2-8F3B-DAFE35BCE54A}" presName="compNode" presStyleCnt="0"/>
      <dgm:spPr/>
    </dgm:pt>
    <dgm:pt modelId="{6507EE0D-EBF7-4877-B152-A9962B550FA5}" type="pres">
      <dgm:prSet presAssocID="{EECFAF00-9CAB-48C2-8F3B-DAFE35BCE54A}" presName="iconRect" presStyleLbl="node1" presStyleIdx="0" presStyleCnt="3" custLinFactNeighborX="-861" custLinFactNeighborY="-110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Dollar"/>
        </a:ext>
      </dgm:extLst>
    </dgm:pt>
    <dgm:pt modelId="{4A24A387-0AA9-42E3-A81E-7CEC0EA2F686}" type="pres">
      <dgm:prSet presAssocID="{EECFAF00-9CAB-48C2-8F3B-DAFE35BCE54A}" presName="iconSpace" presStyleCnt="0"/>
      <dgm:spPr/>
    </dgm:pt>
    <dgm:pt modelId="{EAA4C1E1-4914-45DE-80F6-D62B5A05AF57}" type="pres">
      <dgm:prSet presAssocID="{EECFAF00-9CAB-48C2-8F3B-DAFE35BCE54A}" presName="parTx" presStyleLbl="revTx" presStyleIdx="0" presStyleCnt="6" custScaleY="128386" custLinFactNeighborX="2110" custLinFactNeighborY="7456">
        <dgm:presLayoutVars>
          <dgm:chMax val="0"/>
          <dgm:chPref val="0"/>
        </dgm:presLayoutVars>
      </dgm:prSet>
      <dgm:spPr/>
    </dgm:pt>
    <dgm:pt modelId="{FF0E29F3-05E9-4B1B-9922-F80D957D7AE6}" type="pres">
      <dgm:prSet presAssocID="{EECFAF00-9CAB-48C2-8F3B-DAFE35BCE54A}" presName="txSpace" presStyleCnt="0"/>
      <dgm:spPr/>
    </dgm:pt>
    <dgm:pt modelId="{16A12AC1-92D9-490A-A2D0-73653D75488F}" type="pres">
      <dgm:prSet presAssocID="{EECFAF00-9CAB-48C2-8F3B-DAFE35BCE54A}" presName="desTx" presStyleLbl="revTx" presStyleIdx="1" presStyleCnt="6">
        <dgm:presLayoutVars/>
      </dgm:prSet>
      <dgm:spPr/>
    </dgm:pt>
    <dgm:pt modelId="{D34D3973-D67C-4F90-8487-77A22F5B63F6}" type="pres">
      <dgm:prSet presAssocID="{E5E0DC16-DF84-4407-89B9-122196EC4873}" presName="sibTrans" presStyleCnt="0"/>
      <dgm:spPr/>
    </dgm:pt>
    <dgm:pt modelId="{663D678F-5192-42E6-977C-6FEBB87C6B64}" type="pres">
      <dgm:prSet presAssocID="{994C1283-80EA-46A3-B148-B6A57EA15896}" presName="compNode" presStyleCnt="0"/>
      <dgm:spPr/>
    </dgm:pt>
    <dgm:pt modelId="{F8B234F0-56F9-4314-9636-0F7B0C920939}" type="pres">
      <dgm:prSet presAssocID="{994C1283-80EA-46A3-B148-B6A57EA15896}" presName="iconRect" presStyleLbl="node1" presStyleIdx="1" presStyleCnt="3" custLinFactNeighborX="1" custLinFactNeighborY="-18780"/>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Money"/>
        </a:ext>
      </dgm:extLst>
    </dgm:pt>
    <dgm:pt modelId="{6E94F077-00AD-478F-BF6B-5F50B0ECB7DA}" type="pres">
      <dgm:prSet presAssocID="{994C1283-80EA-46A3-B148-B6A57EA15896}" presName="iconSpace" presStyleCnt="0"/>
      <dgm:spPr/>
    </dgm:pt>
    <dgm:pt modelId="{12D622BD-E668-431F-B8F8-DD4BC370F0ED}" type="pres">
      <dgm:prSet presAssocID="{994C1283-80EA-46A3-B148-B6A57EA15896}" presName="parTx" presStyleLbl="revTx" presStyleIdx="2" presStyleCnt="6" custScaleY="118626">
        <dgm:presLayoutVars>
          <dgm:chMax val="0"/>
          <dgm:chPref val="0"/>
        </dgm:presLayoutVars>
      </dgm:prSet>
      <dgm:spPr/>
    </dgm:pt>
    <dgm:pt modelId="{0B430E89-F1C4-4F68-B2C2-01C6C7D12E92}" type="pres">
      <dgm:prSet presAssocID="{994C1283-80EA-46A3-B148-B6A57EA15896}" presName="txSpace" presStyleCnt="0"/>
      <dgm:spPr/>
    </dgm:pt>
    <dgm:pt modelId="{9149B3E4-1308-443E-971B-3BD5380961B8}" type="pres">
      <dgm:prSet presAssocID="{994C1283-80EA-46A3-B148-B6A57EA15896}" presName="desTx" presStyleLbl="revTx" presStyleIdx="3" presStyleCnt="6">
        <dgm:presLayoutVars/>
      </dgm:prSet>
      <dgm:spPr/>
    </dgm:pt>
    <dgm:pt modelId="{A948EBA9-120E-4632-AEB2-99AA3CD6B0AC}" type="pres">
      <dgm:prSet presAssocID="{59AF3BD6-A2D1-4C62-B8DC-B1B29AB0F290}" presName="sibTrans" presStyleCnt="0"/>
      <dgm:spPr/>
    </dgm:pt>
    <dgm:pt modelId="{D5507D7C-DF00-4C1B-9D92-AEE0B9073564}" type="pres">
      <dgm:prSet presAssocID="{DB916EFB-EA4C-4A97-A718-246B0988ED48}" presName="compNode" presStyleCnt="0"/>
      <dgm:spPr/>
    </dgm:pt>
    <dgm:pt modelId="{04A2CA20-6BA0-400F-BFE9-FBA5241AB1B2}" type="pres">
      <dgm:prSet presAssocID="{DB916EFB-EA4C-4A97-A718-246B0988ED48}" presName="iconRect" presStyleLbl="node1" presStyleIdx="2" presStyleCnt="3" custLinFactNeighborX="-2586" custLinFactNeighborY="-2227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Document"/>
        </a:ext>
      </dgm:extLst>
    </dgm:pt>
    <dgm:pt modelId="{722FEC91-B2B5-4909-BAA3-573CDD8E30AD}" type="pres">
      <dgm:prSet presAssocID="{DB916EFB-EA4C-4A97-A718-246B0988ED48}" presName="iconSpace" presStyleCnt="0"/>
      <dgm:spPr/>
    </dgm:pt>
    <dgm:pt modelId="{EDA56390-5E75-49F8-A501-484FF8B477A4}" type="pres">
      <dgm:prSet presAssocID="{DB916EFB-EA4C-4A97-A718-246B0988ED48}" presName="parTx" presStyleLbl="revTx" presStyleIdx="4" presStyleCnt="6" custScaleY="114099">
        <dgm:presLayoutVars>
          <dgm:chMax val="0"/>
          <dgm:chPref val="0"/>
        </dgm:presLayoutVars>
      </dgm:prSet>
      <dgm:spPr/>
    </dgm:pt>
    <dgm:pt modelId="{D1198938-6C84-49FC-A969-155934144112}" type="pres">
      <dgm:prSet presAssocID="{DB916EFB-EA4C-4A97-A718-246B0988ED48}" presName="txSpace" presStyleCnt="0"/>
      <dgm:spPr/>
    </dgm:pt>
    <dgm:pt modelId="{D90FB5C4-7211-46F5-B323-0ACACD874004}" type="pres">
      <dgm:prSet presAssocID="{DB916EFB-EA4C-4A97-A718-246B0988ED48}" presName="desTx" presStyleLbl="revTx" presStyleIdx="5" presStyleCnt="6" custScaleY="2000000" custLinFactY="-21100000" custLinFactNeighborX="-604" custLinFactNeighborY="-21195311">
        <dgm:presLayoutVars/>
      </dgm:prSet>
      <dgm:spPr/>
    </dgm:pt>
  </dgm:ptLst>
  <dgm:cxnLst>
    <dgm:cxn modelId="{B151F93C-BF68-4AAC-8DC4-CF0990914720}" srcId="{6DDBC7A3-F440-4750-A384-13F86AC70A6C}" destId="{994C1283-80EA-46A3-B148-B6A57EA15896}" srcOrd="1" destOrd="0" parTransId="{DD894812-48A8-4B98-B914-048ACD858C93}" sibTransId="{59AF3BD6-A2D1-4C62-B8DC-B1B29AB0F290}"/>
    <dgm:cxn modelId="{9F84DD63-D839-4CF0-9ECD-A0E598D92256}" type="presOf" srcId="{DB916EFB-EA4C-4A97-A718-246B0988ED48}" destId="{EDA56390-5E75-49F8-A501-484FF8B477A4}" srcOrd="0" destOrd="0" presId="urn:microsoft.com/office/officeart/2018/5/layout/CenteredIconLabelDescriptionList"/>
    <dgm:cxn modelId="{344E9164-DB29-418C-9385-56BF0C234FF6}" type="presOf" srcId="{994C1283-80EA-46A3-B148-B6A57EA15896}" destId="{12D622BD-E668-431F-B8F8-DD4BC370F0ED}" srcOrd="0" destOrd="0" presId="urn:microsoft.com/office/officeart/2018/5/layout/CenteredIconLabelDescriptionList"/>
    <dgm:cxn modelId="{D9C3D74A-80F5-448C-9CAA-78FC2D69E975}" type="presOf" srcId="{6DDBC7A3-F440-4750-A384-13F86AC70A6C}" destId="{0BFFA452-E44F-4EF0-8DB2-81653631B328}" srcOrd="0" destOrd="0" presId="urn:microsoft.com/office/officeart/2018/5/layout/CenteredIconLabelDescriptionList"/>
    <dgm:cxn modelId="{7BAA1D4C-A094-4B38-BC23-3D6EF8CFCA65}" type="presOf" srcId="{0EAFACB3-63F2-411B-B49A-3BBAD7C121AA}" destId="{D90FB5C4-7211-46F5-B323-0ACACD874004}" srcOrd="0" destOrd="0" presId="urn:microsoft.com/office/officeart/2018/5/layout/CenteredIconLabelDescriptionList"/>
    <dgm:cxn modelId="{B8E3614D-C9A0-4D78-A82D-4847820CB802}" type="presOf" srcId="{5EA9B037-5202-446C-8856-866D87052E24}" destId="{16A12AC1-92D9-490A-A2D0-73653D75488F}" srcOrd="0" destOrd="0" presId="urn:microsoft.com/office/officeart/2018/5/layout/CenteredIconLabelDescriptionList"/>
    <dgm:cxn modelId="{6181AC79-34F0-40F1-9176-7AF40372E694}" type="presOf" srcId="{EECFAF00-9CAB-48C2-8F3B-DAFE35BCE54A}" destId="{EAA4C1E1-4914-45DE-80F6-D62B5A05AF57}" srcOrd="0" destOrd="0" presId="urn:microsoft.com/office/officeart/2018/5/layout/CenteredIconLabelDescriptionList"/>
    <dgm:cxn modelId="{66A7FC9A-A5F1-4E67-A6BA-2E2CDF18CBCE}" srcId="{6DDBC7A3-F440-4750-A384-13F86AC70A6C}" destId="{EECFAF00-9CAB-48C2-8F3B-DAFE35BCE54A}" srcOrd="0" destOrd="0" parTransId="{6B956C76-4C9E-4EB5-A1D0-03292889443A}" sibTransId="{E5E0DC16-DF84-4407-89B9-122196EC4873}"/>
    <dgm:cxn modelId="{677ACCB0-E7B6-4758-8C22-20CDB6C562BF}" srcId="{EECFAF00-9CAB-48C2-8F3B-DAFE35BCE54A}" destId="{5EA9B037-5202-446C-8856-866D87052E24}" srcOrd="0" destOrd="0" parTransId="{A3C59B60-9B1B-416D-9597-FF2135FED3A4}" sibTransId="{DF3CF1F1-0F7B-4CB2-92C5-922791F77929}"/>
    <dgm:cxn modelId="{B92063B5-F3E4-4431-A9C4-F6C2E0628656}" srcId="{6DDBC7A3-F440-4750-A384-13F86AC70A6C}" destId="{DB916EFB-EA4C-4A97-A718-246B0988ED48}" srcOrd="2" destOrd="0" parTransId="{9A22159A-21F5-4E6C-8BEA-5DB0CA216468}" sibTransId="{A0C256F7-2606-4A96-83BE-9C5315F604AD}"/>
    <dgm:cxn modelId="{5ED05DEC-B732-4E72-B78E-27E02B8525B2}" srcId="{DB916EFB-EA4C-4A97-A718-246B0988ED48}" destId="{0EAFACB3-63F2-411B-B49A-3BBAD7C121AA}" srcOrd="0" destOrd="0" parTransId="{534E6D37-9CA4-4B2D-A5C4-F1FF175AD8B3}" sibTransId="{0C561AE3-EA8D-4576-AB85-D0798BF0D404}"/>
    <dgm:cxn modelId="{588BBCD2-AC6B-4AF3-A335-3581A1B70590}" type="presParOf" srcId="{0BFFA452-E44F-4EF0-8DB2-81653631B328}" destId="{D609F5DB-0347-49FC-B3F5-DABB9A090508}" srcOrd="0" destOrd="0" presId="urn:microsoft.com/office/officeart/2018/5/layout/CenteredIconLabelDescriptionList"/>
    <dgm:cxn modelId="{8706915E-4B5F-412B-9E46-8D68660EBA9D}" type="presParOf" srcId="{D609F5DB-0347-49FC-B3F5-DABB9A090508}" destId="{6507EE0D-EBF7-4877-B152-A9962B550FA5}" srcOrd="0" destOrd="0" presId="urn:microsoft.com/office/officeart/2018/5/layout/CenteredIconLabelDescriptionList"/>
    <dgm:cxn modelId="{887B1E06-69B9-48DF-A6DF-75371DC62523}" type="presParOf" srcId="{D609F5DB-0347-49FC-B3F5-DABB9A090508}" destId="{4A24A387-0AA9-42E3-A81E-7CEC0EA2F686}" srcOrd="1" destOrd="0" presId="urn:microsoft.com/office/officeart/2018/5/layout/CenteredIconLabelDescriptionList"/>
    <dgm:cxn modelId="{8C0E2D99-0FE7-4F49-93DE-6A2A0911A930}" type="presParOf" srcId="{D609F5DB-0347-49FC-B3F5-DABB9A090508}" destId="{EAA4C1E1-4914-45DE-80F6-D62B5A05AF57}" srcOrd="2" destOrd="0" presId="urn:microsoft.com/office/officeart/2018/5/layout/CenteredIconLabelDescriptionList"/>
    <dgm:cxn modelId="{9F37A04D-0C45-448E-9AC9-800DF86720E2}" type="presParOf" srcId="{D609F5DB-0347-49FC-B3F5-DABB9A090508}" destId="{FF0E29F3-05E9-4B1B-9922-F80D957D7AE6}" srcOrd="3" destOrd="0" presId="urn:microsoft.com/office/officeart/2018/5/layout/CenteredIconLabelDescriptionList"/>
    <dgm:cxn modelId="{5382D22A-9D6C-48DB-A91E-B9ABCE506E84}" type="presParOf" srcId="{D609F5DB-0347-49FC-B3F5-DABB9A090508}" destId="{16A12AC1-92D9-490A-A2D0-73653D75488F}" srcOrd="4" destOrd="0" presId="urn:microsoft.com/office/officeart/2018/5/layout/CenteredIconLabelDescriptionList"/>
    <dgm:cxn modelId="{C3BB3D01-A195-4776-A615-42432CF4F558}" type="presParOf" srcId="{0BFFA452-E44F-4EF0-8DB2-81653631B328}" destId="{D34D3973-D67C-4F90-8487-77A22F5B63F6}" srcOrd="1" destOrd="0" presId="urn:microsoft.com/office/officeart/2018/5/layout/CenteredIconLabelDescriptionList"/>
    <dgm:cxn modelId="{517FD63B-ACC2-49F0-967B-E8A6F7A97B25}" type="presParOf" srcId="{0BFFA452-E44F-4EF0-8DB2-81653631B328}" destId="{663D678F-5192-42E6-977C-6FEBB87C6B64}" srcOrd="2" destOrd="0" presId="urn:microsoft.com/office/officeart/2018/5/layout/CenteredIconLabelDescriptionList"/>
    <dgm:cxn modelId="{D790E0CA-CF32-457B-8AA9-868BA2B7746C}" type="presParOf" srcId="{663D678F-5192-42E6-977C-6FEBB87C6B64}" destId="{F8B234F0-56F9-4314-9636-0F7B0C920939}" srcOrd="0" destOrd="0" presId="urn:microsoft.com/office/officeart/2018/5/layout/CenteredIconLabelDescriptionList"/>
    <dgm:cxn modelId="{1CC1263B-E82E-4FB8-B434-886066E7E0F9}" type="presParOf" srcId="{663D678F-5192-42E6-977C-6FEBB87C6B64}" destId="{6E94F077-00AD-478F-BF6B-5F50B0ECB7DA}" srcOrd="1" destOrd="0" presId="urn:microsoft.com/office/officeart/2018/5/layout/CenteredIconLabelDescriptionList"/>
    <dgm:cxn modelId="{42D764D5-C6D6-4B56-B636-BA8D2D81306C}" type="presParOf" srcId="{663D678F-5192-42E6-977C-6FEBB87C6B64}" destId="{12D622BD-E668-431F-B8F8-DD4BC370F0ED}" srcOrd="2" destOrd="0" presId="urn:microsoft.com/office/officeart/2018/5/layout/CenteredIconLabelDescriptionList"/>
    <dgm:cxn modelId="{1792EDE6-2A96-4730-9D63-EBD05AF7C900}" type="presParOf" srcId="{663D678F-5192-42E6-977C-6FEBB87C6B64}" destId="{0B430E89-F1C4-4F68-B2C2-01C6C7D12E92}" srcOrd="3" destOrd="0" presId="urn:microsoft.com/office/officeart/2018/5/layout/CenteredIconLabelDescriptionList"/>
    <dgm:cxn modelId="{B56A7046-EDC8-4171-99C3-B6C9FEC500EB}" type="presParOf" srcId="{663D678F-5192-42E6-977C-6FEBB87C6B64}" destId="{9149B3E4-1308-443E-971B-3BD5380961B8}" srcOrd="4" destOrd="0" presId="urn:microsoft.com/office/officeart/2018/5/layout/CenteredIconLabelDescriptionList"/>
    <dgm:cxn modelId="{AEBA60C8-1DD8-4857-8ED6-7BD50BA7C8DF}" type="presParOf" srcId="{0BFFA452-E44F-4EF0-8DB2-81653631B328}" destId="{A948EBA9-120E-4632-AEB2-99AA3CD6B0AC}" srcOrd="3" destOrd="0" presId="urn:microsoft.com/office/officeart/2018/5/layout/CenteredIconLabelDescriptionList"/>
    <dgm:cxn modelId="{8C483BDB-412A-4256-ABDF-D169569B2A6A}" type="presParOf" srcId="{0BFFA452-E44F-4EF0-8DB2-81653631B328}" destId="{D5507D7C-DF00-4C1B-9D92-AEE0B9073564}" srcOrd="4" destOrd="0" presId="urn:microsoft.com/office/officeart/2018/5/layout/CenteredIconLabelDescriptionList"/>
    <dgm:cxn modelId="{05FED324-5DF5-4568-9460-487C77FEBE7C}" type="presParOf" srcId="{D5507D7C-DF00-4C1B-9D92-AEE0B9073564}" destId="{04A2CA20-6BA0-400F-BFE9-FBA5241AB1B2}" srcOrd="0" destOrd="0" presId="urn:microsoft.com/office/officeart/2018/5/layout/CenteredIconLabelDescriptionList"/>
    <dgm:cxn modelId="{39E2584F-6C84-4097-B438-E235D51E3340}" type="presParOf" srcId="{D5507D7C-DF00-4C1B-9D92-AEE0B9073564}" destId="{722FEC91-B2B5-4909-BAA3-573CDD8E30AD}" srcOrd="1" destOrd="0" presId="urn:microsoft.com/office/officeart/2018/5/layout/CenteredIconLabelDescriptionList"/>
    <dgm:cxn modelId="{25E334A7-6A00-4EE6-9A7A-36DD2BC505B0}" type="presParOf" srcId="{D5507D7C-DF00-4C1B-9D92-AEE0B9073564}" destId="{EDA56390-5E75-49F8-A501-484FF8B477A4}" srcOrd="2" destOrd="0" presId="urn:microsoft.com/office/officeart/2018/5/layout/CenteredIconLabelDescriptionList"/>
    <dgm:cxn modelId="{59A2D799-32EB-401C-9CB0-6E1D80921F66}" type="presParOf" srcId="{D5507D7C-DF00-4C1B-9D92-AEE0B9073564}" destId="{D1198938-6C84-49FC-A969-155934144112}" srcOrd="3" destOrd="0" presId="urn:microsoft.com/office/officeart/2018/5/layout/CenteredIconLabelDescriptionList"/>
    <dgm:cxn modelId="{942C7929-4A4E-463F-B301-3FD637A98EED}" type="presParOf" srcId="{D5507D7C-DF00-4C1B-9D92-AEE0B9073564}" destId="{D90FB5C4-7211-46F5-B323-0ACACD874004}" srcOrd="4" destOrd="0" presId="urn:microsoft.com/office/officeart/2018/5/layout/Centered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DDBC7A3-F440-4750-A384-13F86AC70A6C}" type="doc">
      <dgm:prSet loTypeId="urn:microsoft.com/office/officeart/2018/5/layout/CenteredIconLabelDescriptionList" loCatId="icon" qsTypeId="urn:microsoft.com/office/officeart/2005/8/quickstyle/simple1" qsCatId="simple" csTypeId="urn:microsoft.com/office/officeart/2018/5/colors/Iconchunking_neutralbg_accent1_2" csCatId="accent1" phldr="1"/>
      <dgm:spPr/>
      <dgm:t>
        <a:bodyPr/>
        <a:lstStyle/>
        <a:p>
          <a:endParaRPr lang="en-US"/>
        </a:p>
      </dgm:t>
    </dgm:pt>
    <dgm:pt modelId="{EECFAF00-9CAB-48C2-8F3B-DAFE35BCE54A}">
      <dgm:prSet custT="1"/>
      <dgm:spPr/>
      <dgm:t>
        <a:bodyPr/>
        <a:lstStyle/>
        <a:p>
          <a:pPr>
            <a:lnSpc>
              <a:spcPct val="100000"/>
            </a:lnSpc>
            <a:defRPr b="1"/>
          </a:pPr>
          <a:r>
            <a:rPr lang="en-US" sz="1600"/>
            <a:t>Billed by: OGC AR team</a:t>
          </a:r>
        </a:p>
      </dgm:t>
    </dgm:pt>
    <dgm:pt modelId="{6B956C76-4C9E-4EB5-A1D0-03292889443A}" type="parTrans" cxnId="{66A7FC9A-A5F1-4E67-A6BA-2E2CDF18CBCE}">
      <dgm:prSet/>
      <dgm:spPr/>
      <dgm:t>
        <a:bodyPr/>
        <a:lstStyle/>
        <a:p>
          <a:endParaRPr lang="en-US"/>
        </a:p>
      </dgm:t>
    </dgm:pt>
    <dgm:pt modelId="{E5E0DC16-DF84-4407-89B9-122196EC4873}" type="sibTrans" cxnId="{66A7FC9A-A5F1-4E67-A6BA-2E2CDF18CBCE}">
      <dgm:prSet/>
      <dgm:spPr/>
      <dgm:t>
        <a:bodyPr/>
        <a:lstStyle/>
        <a:p>
          <a:endParaRPr lang="en-US"/>
        </a:p>
      </dgm:t>
    </dgm:pt>
    <dgm:pt modelId="{5EA9B037-5202-446C-8856-866D87052E24}">
      <dgm:prSet/>
      <dgm:spPr/>
      <dgm:t>
        <a:bodyPr/>
        <a:lstStyle/>
        <a:p>
          <a:pPr>
            <a:lnSpc>
              <a:spcPct val="100000"/>
            </a:lnSpc>
          </a:pPr>
          <a:endParaRPr lang="en-US"/>
        </a:p>
      </dgm:t>
    </dgm:pt>
    <dgm:pt modelId="{A3C59B60-9B1B-416D-9597-FF2135FED3A4}" type="parTrans" cxnId="{677ACCB0-E7B6-4758-8C22-20CDB6C562BF}">
      <dgm:prSet/>
      <dgm:spPr/>
      <dgm:t>
        <a:bodyPr/>
        <a:lstStyle/>
        <a:p>
          <a:endParaRPr lang="en-US"/>
        </a:p>
      </dgm:t>
    </dgm:pt>
    <dgm:pt modelId="{DF3CF1F1-0F7B-4CB2-92C5-922791F77929}" type="sibTrans" cxnId="{677ACCB0-E7B6-4758-8C22-20CDB6C562BF}">
      <dgm:prSet/>
      <dgm:spPr/>
      <dgm:t>
        <a:bodyPr/>
        <a:lstStyle/>
        <a:p>
          <a:endParaRPr lang="en-US"/>
        </a:p>
      </dgm:t>
    </dgm:pt>
    <dgm:pt modelId="{994C1283-80EA-46A3-B148-B6A57EA15896}">
      <dgm:prSet custT="1"/>
      <dgm:spPr/>
      <dgm:t>
        <a:bodyPr/>
        <a:lstStyle/>
        <a:p>
          <a:pPr>
            <a:lnSpc>
              <a:spcPct val="100000"/>
            </a:lnSpc>
            <a:defRPr b="1"/>
          </a:pPr>
          <a:r>
            <a:rPr lang="en-US" sz="1600"/>
            <a:t>Net cash position at end of award: $0.00</a:t>
          </a:r>
        </a:p>
      </dgm:t>
    </dgm:pt>
    <dgm:pt modelId="{DD894812-48A8-4B98-B914-048ACD858C93}" type="parTrans" cxnId="{B151F93C-BF68-4AAC-8DC4-CF0990914720}">
      <dgm:prSet/>
      <dgm:spPr/>
      <dgm:t>
        <a:bodyPr/>
        <a:lstStyle/>
        <a:p>
          <a:endParaRPr lang="en-US"/>
        </a:p>
      </dgm:t>
    </dgm:pt>
    <dgm:pt modelId="{59AF3BD6-A2D1-4C62-B8DC-B1B29AB0F290}" type="sibTrans" cxnId="{B151F93C-BF68-4AAC-8DC4-CF0990914720}">
      <dgm:prSet/>
      <dgm:spPr/>
      <dgm:t>
        <a:bodyPr/>
        <a:lstStyle/>
        <a:p>
          <a:endParaRPr lang="en-US"/>
        </a:p>
      </dgm:t>
    </dgm:pt>
    <dgm:pt modelId="{DB916EFB-EA4C-4A97-A718-246B0988ED48}">
      <dgm:prSet/>
      <dgm:spPr/>
      <dgm:t>
        <a:bodyPr/>
        <a:lstStyle/>
        <a:p>
          <a:pPr>
            <a:lnSpc>
              <a:spcPct val="100000"/>
            </a:lnSpc>
            <a:defRPr b="1"/>
          </a:pPr>
          <a:r>
            <a:rPr lang="en-US"/>
            <a:t>Federal Financial Report (FFR) due date</a:t>
          </a:r>
        </a:p>
      </dgm:t>
    </dgm:pt>
    <dgm:pt modelId="{9A22159A-21F5-4E6C-8BEA-5DB0CA216468}" type="parTrans" cxnId="{B92063B5-F3E4-4431-A9C4-F6C2E0628656}">
      <dgm:prSet/>
      <dgm:spPr/>
      <dgm:t>
        <a:bodyPr/>
        <a:lstStyle/>
        <a:p>
          <a:endParaRPr lang="en-US"/>
        </a:p>
      </dgm:t>
    </dgm:pt>
    <dgm:pt modelId="{A0C256F7-2606-4A96-83BE-9C5315F604AD}" type="sibTrans" cxnId="{B92063B5-F3E4-4431-A9C4-F6C2E0628656}">
      <dgm:prSet/>
      <dgm:spPr/>
      <dgm:t>
        <a:bodyPr/>
        <a:lstStyle/>
        <a:p>
          <a:endParaRPr lang="en-US"/>
        </a:p>
      </dgm:t>
    </dgm:pt>
    <dgm:pt modelId="{0EAFACB3-63F2-411B-B49A-3BBAD7C121AA}">
      <dgm:prSet custT="1"/>
      <dgm:spPr/>
      <dgm:t>
        <a:bodyPr/>
        <a:lstStyle/>
        <a:p>
          <a:pPr>
            <a:lnSpc>
              <a:spcPct val="100000"/>
            </a:lnSpc>
          </a:pPr>
          <a:r>
            <a:rPr lang="en-US" sz="1400"/>
            <a:t>Annual: 90 days</a:t>
          </a:r>
        </a:p>
        <a:p>
          <a:pPr>
            <a:lnSpc>
              <a:spcPct val="100000"/>
            </a:lnSpc>
          </a:pPr>
          <a:r>
            <a:rPr lang="en-US" sz="1400"/>
            <a:t>Final: 120 days</a:t>
          </a:r>
        </a:p>
      </dgm:t>
    </dgm:pt>
    <dgm:pt modelId="{534E6D37-9CA4-4B2D-A5C4-F1FF175AD8B3}" type="parTrans" cxnId="{5ED05DEC-B732-4E72-B78E-27E02B8525B2}">
      <dgm:prSet/>
      <dgm:spPr/>
      <dgm:t>
        <a:bodyPr/>
        <a:lstStyle/>
        <a:p>
          <a:endParaRPr lang="en-US"/>
        </a:p>
      </dgm:t>
    </dgm:pt>
    <dgm:pt modelId="{0C561AE3-EA8D-4576-AB85-D0798BF0D404}" type="sibTrans" cxnId="{5ED05DEC-B732-4E72-B78E-27E02B8525B2}">
      <dgm:prSet/>
      <dgm:spPr/>
      <dgm:t>
        <a:bodyPr/>
        <a:lstStyle/>
        <a:p>
          <a:endParaRPr lang="en-US"/>
        </a:p>
      </dgm:t>
    </dgm:pt>
    <dgm:pt modelId="{0BFFA452-E44F-4EF0-8DB2-81653631B328}" type="pres">
      <dgm:prSet presAssocID="{6DDBC7A3-F440-4750-A384-13F86AC70A6C}" presName="root" presStyleCnt="0">
        <dgm:presLayoutVars>
          <dgm:dir/>
          <dgm:resizeHandles val="exact"/>
        </dgm:presLayoutVars>
      </dgm:prSet>
      <dgm:spPr/>
    </dgm:pt>
    <dgm:pt modelId="{D609F5DB-0347-49FC-B3F5-DABB9A090508}" type="pres">
      <dgm:prSet presAssocID="{EECFAF00-9CAB-48C2-8F3B-DAFE35BCE54A}" presName="compNode" presStyleCnt="0"/>
      <dgm:spPr/>
    </dgm:pt>
    <dgm:pt modelId="{6507EE0D-EBF7-4877-B152-A9962B550FA5}" type="pres">
      <dgm:prSet presAssocID="{EECFAF00-9CAB-48C2-8F3B-DAFE35BCE54A}"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Dollar"/>
        </a:ext>
      </dgm:extLst>
    </dgm:pt>
    <dgm:pt modelId="{4A24A387-0AA9-42E3-A81E-7CEC0EA2F686}" type="pres">
      <dgm:prSet presAssocID="{EECFAF00-9CAB-48C2-8F3B-DAFE35BCE54A}" presName="iconSpace" presStyleCnt="0"/>
      <dgm:spPr/>
    </dgm:pt>
    <dgm:pt modelId="{EAA4C1E1-4914-45DE-80F6-D62B5A05AF57}" type="pres">
      <dgm:prSet presAssocID="{EECFAF00-9CAB-48C2-8F3B-DAFE35BCE54A}" presName="parTx" presStyleLbl="revTx" presStyleIdx="0" presStyleCnt="6">
        <dgm:presLayoutVars>
          <dgm:chMax val="0"/>
          <dgm:chPref val="0"/>
        </dgm:presLayoutVars>
      </dgm:prSet>
      <dgm:spPr/>
    </dgm:pt>
    <dgm:pt modelId="{FF0E29F3-05E9-4B1B-9922-F80D957D7AE6}" type="pres">
      <dgm:prSet presAssocID="{EECFAF00-9CAB-48C2-8F3B-DAFE35BCE54A}" presName="txSpace" presStyleCnt="0"/>
      <dgm:spPr/>
    </dgm:pt>
    <dgm:pt modelId="{16A12AC1-92D9-490A-A2D0-73653D75488F}" type="pres">
      <dgm:prSet presAssocID="{EECFAF00-9CAB-48C2-8F3B-DAFE35BCE54A}" presName="desTx" presStyleLbl="revTx" presStyleIdx="1" presStyleCnt="6">
        <dgm:presLayoutVars/>
      </dgm:prSet>
      <dgm:spPr/>
    </dgm:pt>
    <dgm:pt modelId="{D34D3973-D67C-4F90-8487-77A22F5B63F6}" type="pres">
      <dgm:prSet presAssocID="{E5E0DC16-DF84-4407-89B9-122196EC4873}" presName="sibTrans" presStyleCnt="0"/>
      <dgm:spPr/>
    </dgm:pt>
    <dgm:pt modelId="{663D678F-5192-42E6-977C-6FEBB87C6B64}" type="pres">
      <dgm:prSet presAssocID="{994C1283-80EA-46A3-B148-B6A57EA15896}" presName="compNode" presStyleCnt="0"/>
      <dgm:spPr/>
    </dgm:pt>
    <dgm:pt modelId="{F8B234F0-56F9-4314-9636-0F7B0C920939}" type="pres">
      <dgm:prSet presAssocID="{994C1283-80EA-46A3-B148-B6A57EA15896}"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Money"/>
        </a:ext>
      </dgm:extLst>
    </dgm:pt>
    <dgm:pt modelId="{6E94F077-00AD-478F-BF6B-5F50B0ECB7DA}" type="pres">
      <dgm:prSet presAssocID="{994C1283-80EA-46A3-B148-B6A57EA15896}" presName="iconSpace" presStyleCnt="0"/>
      <dgm:spPr/>
    </dgm:pt>
    <dgm:pt modelId="{12D622BD-E668-431F-B8F8-DD4BC370F0ED}" type="pres">
      <dgm:prSet presAssocID="{994C1283-80EA-46A3-B148-B6A57EA15896}" presName="parTx" presStyleLbl="revTx" presStyleIdx="2" presStyleCnt="6">
        <dgm:presLayoutVars>
          <dgm:chMax val="0"/>
          <dgm:chPref val="0"/>
        </dgm:presLayoutVars>
      </dgm:prSet>
      <dgm:spPr/>
    </dgm:pt>
    <dgm:pt modelId="{0B430E89-F1C4-4F68-B2C2-01C6C7D12E92}" type="pres">
      <dgm:prSet presAssocID="{994C1283-80EA-46A3-B148-B6A57EA15896}" presName="txSpace" presStyleCnt="0"/>
      <dgm:spPr/>
    </dgm:pt>
    <dgm:pt modelId="{9149B3E4-1308-443E-971B-3BD5380961B8}" type="pres">
      <dgm:prSet presAssocID="{994C1283-80EA-46A3-B148-B6A57EA15896}" presName="desTx" presStyleLbl="revTx" presStyleIdx="3" presStyleCnt="6">
        <dgm:presLayoutVars/>
      </dgm:prSet>
      <dgm:spPr/>
    </dgm:pt>
    <dgm:pt modelId="{A948EBA9-120E-4632-AEB2-99AA3CD6B0AC}" type="pres">
      <dgm:prSet presAssocID="{59AF3BD6-A2D1-4C62-B8DC-B1B29AB0F290}" presName="sibTrans" presStyleCnt="0"/>
      <dgm:spPr/>
    </dgm:pt>
    <dgm:pt modelId="{D5507D7C-DF00-4C1B-9D92-AEE0B9073564}" type="pres">
      <dgm:prSet presAssocID="{DB916EFB-EA4C-4A97-A718-246B0988ED48}" presName="compNode" presStyleCnt="0"/>
      <dgm:spPr/>
    </dgm:pt>
    <dgm:pt modelId="{04A2CA20-6BA0-400F-BFE9-FBA5241AB1B2}" type="pres">
      <dgm:prSet presAssocID="{DB916EFB-EA4C-4A97-A718-246B0988ED48}"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Document"/>
        </a:ext>
      </dgm:extLst>
    </dgm:pt>
    <dgm:pt modelId="{722FEC91-B2B5-4909-BAA3-573CDD8E30AD}" type="pres">
      <dgm:prSet presAssocID="{DB916EFB-EA4C-4A97-A718-246B0988ED48}" presName="iconSpace" presStyleCnt="0"/>
      <dgm:spPr/>
    </dgm:pt>
    <dgm:pt modelId="{EDA56390-5E75-49F8-A501-484FF8B477A4}" type="pres">
      <dgm:prSet presAssocID="{DB916EFB-EA4C-4A97-A718-246B0988ED48}" presName="parTx" presStyleLbl="revTx" presStyleIdx="4" presStyleCnt="6">
        <dgm:presLayoutVars>
          <dgm:chMax val="0"/>
          <dgm:chPref val="0"/>
        </dgm:presLayoutVars>
      </dgm:prSet>
      <dgm:spPr/>
    </dgm:pt>
    <dgm:pt modelId="{D1198938-6C84-49FC-A969-155934144112}" type="pres">
      <dgm:prSet presAssocID="{DB916EFB-EA4C-4A97-A718-246B0988ED48}" presName="txSpace" presStyleCnt="0"/>
      <dgm:spPr/>
    </dgm:pt>
    <dgm:pt modelId="{D90FB5C4-7211-46F5-B323-0ACACD874004}" type="pres">
      <dgm:prSet presAssocID="{DB916EFB-EA4C-4A97-A718-246B0988ED48}" presName="desTx" presStyleLbl="revTx" presStyleIdx="5" presStyleCnt="6">
        <dgm:presLayoutVars/>
      </dgm:prSet>
      <dgm:spPr/>
    </dgm:pt>
  </dgm:ptLst>
  <dgm:cxnLst>
    <dgm:cxn modelId="{B151F93C-BF68-4AAC-8DC4-CF0990914720}" srcId="{6DDBC7A3-F440-4750-A384-13F86AC70A6C}" destId="{994C1283-80EA-46A3-B148-B6A57EA15896}" srcOrd="1" destOrd="0" parTransId="{DD894812-48A8-4B98-B914-048ACD858C93}" sibTransId="{59AF3BD6-A2D1-4C62-B8DC-B1B29AB0F290}"/>
    <dgm:cxn modelId="{9F84DD63-D839-4CF0-9ECD-A0E598D92256}" type="presOf" srcId="{DB916EFB-EA4C-4A97-A718-246B0988ED48}" destId="{EDA56390-5E75-49F8-A501-484FF8B477A4}" srcOrd="0" destOrd="0" presId="urn:microsoft.com/office/officeart/2018/5/layout/CenteredIconLabelDescriptionList"/>
    <dgm:cxn modelId="{344E9164-DB29-418C-9385-56BF0C234FF6}" type="presOf" srcId="{994C1283-80EA-46A3-B148-B6A57EA15896}" destId="{12D622BD-E668-431F-B8F8-DD4BC370F0ED}" srcOrd="0" destOrd="0" presId="urn:microsoft.com/office/officeart/2018/5/layout/CenteredIconLabelDescriptionList"/>
    <dgm:cxn modelId="{D9C3D74A-80F5-448C-9CAA-78FC2D69E975}" type="presOf" srcId="{6DDBC7A3-F440-4750-A384-13F86AC70A6C}" destId="{0BFFA452-E44F-4EF0-8DB2-81653631B328}" srcOrd="0" destOrd="0" presId="urn:microsoft.com/office/officeart/2018/5/layout/CenteredIconLabelDescriptionList"/>
    <dgm:cxn modelId="{7BAA1D4C-A094-4B38-BC23-3D6EF8CFCA65}" type="presOf" srcId="{0EAFACB3-63F2-411B-B49A-3BBAD7C121AA}" destId="{D90FB5C4-7211-46F5-B323-0ACACD874004}" srcOrd="0" destOrd="0" presId="urn:microsoft.com/office/officeart/2018/5/layout/CenteredIconLabelDescriptionList"/>
    <dgm:cxn modelId="{B8E3614D-C9A0-4D78-A82D-4847820CB802}" type="presOf" srcId="{5EA9B037-5202-446C-8856-866D87052E24}" destId="{16A12AC1-92D9-490A-A2D0-73653D75488F}" srcOrd="0" destOrd="0" presId="urn:microsoft.com/office/officeart/2018/5/layout/CenteredIconLabelDescriptionList"/>
    <dgm:cxn modelId="{6181AC79-34F0-40F1-9176-7AF40372E694}" type="presOf" srcId="{EECFAF00-9CAB-48C2-8F3B-DAFE35BCE54A}" destId="{EAA4C1E1-4914-45DE-80F6-D62B5A05AF57}" srcOrd="0" destOrd="0" presId="urn:microsoft.com/office/officeart/2018/5/layout/CenteredIconLabelDescriptionList"/>
    <dgm:cxn modelId="{66A7FC9A-A5F1-4E67-A6BA-2E2CDF18CBCE}" srcId="{6DDBC7A3-F440-4750-A384-13F86AC70A6C}" destId="{EECFAF00-9CAB-48C2-8F3B-DAFE35BCE54A}" srcOrd="0" destOrd="0" parTransId="{6B956C76-4C9E-4EB5-A1D0-03292889443A}" sibTransId="{E5E0DC16-DF84-4407-89B9-122196EC4873}"/>
    <dgm:cxn modelId="{677ACCB0-E7B6-4758-8C22-20CDB6C562BF}" srcId="{EECFAF00-9CAB-48C2-8F3B-DAFE35BCE54A}" destId="{5EA9B037-5202-446C-8856-866D87052E24}" srcOrd="0" destOrd="0" parTransId="{A3C59B60-9B1B-416D-9597-FF2135FED3A4}" sibTransId="{DF3CF1F1-0F7B-4CB2-92C5-922791F77929}"/>
    <dgm:cxn modelId="{B92063B5-F3E4-4431-A9C4-F6C2E0628656}" srcId="{6DDBC7A3-F440-4750-A384-13F86AC70A6C}" destId="{DB916EFB-EA4C-4A97-A718-246B0988ED48}" srcOrd="2" destOrd="0" parTransId="{9A22159A-21F5-4E6C-8BEA-5DB0CA216468}" sibTransId="{A0C256F7-2606-4A96-83BE-9C5315F604AD}"/>
    <dgm:cxn modelId="{5ED05DEC-B732-4E72-B78E-27E02B8525B2}" srcId="{DB916EFB-EA4C-4A97-A718-246B0988ED48}" destId="{0EAFACB3-63F2-411B-B49A-3BBAD7C121AA}" srcOrd="0" destOrd="0" parTransId="{534E6D37-9CA4-4B2D-A5C4-F1FF175AD8B3}" sibTransId="{0C561AE3-EA8D-4576-AB85-D0798BF0D404}"/>
    <dgm:cxn modelId="{588BBCD2-AC6B-4AF3-A335-3581A1B70590}" type="presParOf" srcId="{0BFFA452-E44F-4EF0-8DB2-81653631B328}" destId="{D609F5DB-0347-49FC-B3F5-DABB9A090508}" srcOrd="0" destOrd="0" presId="urn:microsoft.com/office/officeart/2018/5/layout/CenteredIconLabelDescriptionList"/>
    <dgm:cxn modelId="{8706915E-4B5F-412B-9E46-8D68660EBA9D}" type="presParOf" srcId="{D609F5DB-0347-49FC-B3F5-DABB9A090508}" destId="{6507EE0D-EBF7-4877-B152-A9962B550FA5}" srcOrd="0" destOrd="0" presId="urn:microsoft.com/office/officeart/2018/5/layout/CenteredIconLabelDescriptionList"/>
    <dgm:cxn modelId="{887B1E06-69B9-48DF-A6DF-75371DC62523}" type="presParOf" srcId="{D609F5DB-0347-49FC-B3F5-DABB9A090508}" destId="{4A24A387-0AA9-42E3-A81E-7CEC0EA2F686}" srcOrd="1" destOrd="0" presId="urn:microsoft.com/office/officeart/2018/5/layout/CenteredIconLabelDescriptionList"/>
    <dgm:cxn modelId="{8C0E2D99-0FE7-4F49-93DE-6A2A0911A930}" type="presParOf" srcId="{D609F5DB-0347-49FC-B3F5-DABB9A090508}" destId="{EAA4C1E1-4914-45DE-80F6-D62B5A05AF57}" srcOrd="2" destOrd="0" presId="urn:microsoft.com/office/officeart/2018/5/layout/CenteredIconLabelDescriptionList"/>
    <dgm:cxn modelId="{9F37A04D-0C45-448E-9AC9-800DF86720E2}" type="presParOf" srcId="{D609F5DB-0347-49FC-B3F5-DABB9A090508}" destId="{FF0E29F3-05E9-4B1B-9922-F80D957D7AE6}" srcOrd="3" destOrd="0" presId="urn:microsoft.com/office/officeart/2018/5/layout/CenteredIconLabelDescriptionList"/>
    <dgm:cxn modelId="{5382D22A-9D6C-48DB-A91E-B9ABCE506E84}" type="presParOf" srcId="{D609F5DB-0347-49FC-B3F5-DABB9A090508}" destId="{16A12AC1-92D9-490A-A2D0-73653D75488F}" srcOrd="4" destOrd="0" presId="urn:microsoft.com/office/officeart/2018/5/layout/CenteredIconLabelDescriptionList"/>
    <dgm:cxn modelId="{C3BB3D01-A195-4776-A615-42432CF4F558}" type="presParOf" srcId="{0BFFA452-E44F-4EF0-8DB2-81653631B328}" destId="{D34D3973-D67C-4F90-8487-77A22F5B63F6}" srcOrd="1" destOrd="0" presId="urn:microsoft.com/office/officeart/2018/5/layout/CenteredIconLabelDescriptionList"/>
    <dgm:cxn modelId="{517FD63B-ACC2-49F0-967B-E8A6F7A97B25}" type="presParOf" srcId="{0BFFA452-E44F-4EF0-8DB2-81653631B328}" destId="{663D678F-5192-42E6-977C-6FEBB87C6B64}" srcOrd="2" destOrd="0" presId="urn:microsoft.com/office/officeart/2018/5/layout/CenteredIconLabelDescriptionList"/>
    <dgm:cxn modelId="{D790E0CA-CF32-457B-8AA9-868BA2B7746C}" type="presParOf" srcId="{663D678F-5192-42E6-977C-6FEBB87C6B64}" destId="{F8B234F0-56F9-4314-9636-0F7B0C920939}" srcOrd="0" destOrd="0" presId="urn:microsoft.com/office/officeart/2018/5/layout/CenteredIconLabelDescriptionList"/>
    <dgm:cxn modelId="{1CC1263B-E82E-4FB8-B434-886066E7E0F9}" type="presParOf" srcId="{663D678F-5192-42E6-977C-6FEBB87C6B64}" destId="{6E94F077-00AD-478F-BF6B-5F50B0ECB7DA}" srcOrd="1" destOrd="0" presId="urn:microsoft.com/office/officeart/2018/5/layout/CenteredIconLabelDescriptionList"/>
    <dgm:cxn modelId="{42D764D5-C6D6-4B56-B636-BA8D2D81306C}" type="presParOf" srcId="{663D678F-5192-42E6-977C-6FEBB87C6B64}" destId="{12D622BD-E668-431F-B8F8-DD4BC370F0ED}" srcOrd="2" destOrd="0" presId="urn:microsoft.com/office/officeart/2018/5/layout/CenteredIconLabelDescriptionList"/>
    <dgm:cxn modelId="{1792EDE6-2A96-4730-9D63-EBD05AF7C900}" type="presParOf" srcId="{663D678F-5192-42E6-977C-6FEBB87C6B64}" destId="{0B430E89-F1C4-4F68-B2C2-01C6C7D12E92}" srcOrd="3" destOrd="0" presId="urn:microsoft.com/office/officeart/2018/5/layout/CenteredIconLabelDescriptionList"/>
    <dgm:cxn modelId="{B56A7046-EDC8-4171-99C3-B6C9FEC500EB}" type="presParOf" srcId="{663D678F-5192-42E6-977C-6FEBB87C6B64}" destId="{9149B3E4-1308-443E-971B-3BD5380961B8}" srcOrd="4" destOrd="0" presId="urn:microsoft.com/office/officeart/2018/5/layout/CenteredIconLabelDescriptionList"/>
    <dgm:cxn modelId="{AEBA60C8-1DD8-4857-8ED6-7BD50BA7C8DF}" type="presParOf" srcId="{0BFFA452-E44F-4EF0-8DB2-81653631B328}" destId="{A948EBA9-120E-4632-AEB2-99AA3CD6B0AC}" srcOrd="3" destOrd="0" presId="urn:microsoft.com/office/officeart/2018/5/layout/CenteredIconLabelDescriptionList"/>
    <dgm:cxn modelId="{8C483BDB-412A-4256-ABDF-D169569B2A6A}" type="presParOf" srcId="{0BFFA452-E44F-4EF0-8DB2-81653631B328}" destId="{D5507D7C-DF00-4C1B-9D92-AEE0B9073564}" srcOrd="4" destOrd="0" presId="urn:microsoft.com/office/officeart/2018/5/layout/CenteredIconLabelDescriptionList"/>
    <dgm:cxn modelId="{05FED324-5DF5-4568-9460-487C77FEBE7C}" type="presParOf" srcId="{D5507D7C-DF00-4C1B-9D92-AEE0B9073564}" destId="{04A2CA20-6BA0-400F-BFE9-FBA5241AB1B2}" srcOrd="0" destOrd="0" presId="urn:microsoft.com/office/officeart/2018/5/layout/CenteredIconLabelDescriptionList"/>
    <dgm:cxn modelId="{39E2584F-6C84-4097-B438-E235D51E3340}" type="presParOf" srcId="{D5507D7C-DF00-4C1B-9D92-AEE0B9073564}" destId="{722FEC91-B2B5-4909-BAA3-573CDD8E30AD}" srcOrd="1" destOrd="0" presId="urn:microsoft.com/office/officeart/2018/5/layout/CenteredIconLabelDescriptionList"/>
    <dgm:cxn modelId="{25E334A7-6A00-4EE6-9A7A-36DD2BC505B0}" type="presParOf" srcId="{D5507D7C-DF00-4C1B-9D92-AEE0B9073564}" destId="{EDA56390-5E75-49F8-A501-484FF8B477A4}" srcOrd="2" destOrd="0" presId="urn:microsoft.com/office/officeart/2018/5/layout/CenteredIconLabelDescriptionList"/>
    <dgm:cxn modelId="{59A2D799-32EB-401C-9CB0-6E1D80921F66}" type="presParOf" srcId="{D5507D7C-DF00-4C1B-9D92-AEE0B9073564}" destId="{D1198938-6C84-49FC-A969-155934144112}" srcOrd="3" destOrd="0" presId="urn:microsoft.com/office/officeart/2018/5/layout/CenteredIconLabelDescriptionList"/>
    <dgm:cxn modelId="{942C7929-4A4E-463F-B301-3FD637A98EED}" type="presParOf" srcId="{D5507D7C-DF00-4C1B-9D92-AEE0B9073564}" destId="{D90FB5C4-7211-46F5-B323-0ACACD874004}" srcOrd="4" destOrd="0" presId="urn:microsoft.com/office/officeart/2018/5/layout/Centered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DDBC7A3-F440-4750-A384-13F86AC70A6C}" type="doc">
      <dgm:prSet loTypeId="urn:microsoft.com/office/officeart/2018/5/layout/CenteredIconLabelDescriptionList" loCatId="icon" qsTypeId="urn:microsoft.com/office/officeart/2005/8/quickstyle/simple1" qsCatId="simple" csTypeId="urn:microsoft.com/office/officeart/2018/5/colors/Iconchunking_neutralbg_accent1_2" csCatId="accent1" phldr="1"/>
      <dgm:spPr/>
      <dgm:t>
        <a:bodyPr/>
        <a:lstStyle/>
        <a:p>
          <a:endParaRPr lang="en-US"/>
        </a:p>
      </dgm:t>
    </dgm:pt>
    <dgm:pt modelId="{EECFAF00-9CAB-48C2-8F3B-DAFE35BCE54A}">
      <dgm:prSet custT="1"/>
      <dgm:spPr/>
      <dgm:t>
        <a:bodyPr/>
        <a:lstStyle/>
        <a:p>
          <a:pPr>
            <a:lnSpc>
              <a:spcPct val="100000"/>
            </a:lnSpc>
            <a:defRPr b="1"/>
          </a:pPr>
          <a:r>
            <a:rPr lang="en-US" sz="1600"/>
            <a:t>OGC bills fixed with Department Coordination. Only NON-Federal Clinical Trials are billed solely by department. 	</a:t>
          </a:r>
        </a:p>
      </dgm:t>
    </dgm:pt>
    <dgm:pt modelId="{6B956C76-4C9E-4EB5-A1D0-03292889443A}" type="parTrans" cxnId="{66A7FC9A-A5F1-4E67-A6BA-2E2CDF18CBCE}">
      <dgm:prSet/>
      <dgm:spPr/>
      <dgm:t>
        <a:bodyPr/>
        <a:lstStyle/>
        <a:p>
          <a:endParaRPr lang="en-US"/>
        </a:p>
      </dgm:t>
    </dgm:pt>
    <dgm:pt modelId="{E5E0DC16-DF84-4407-89B9-122196EC4873}" type="sibTrans" cxnId="{66A7FC9A-A5F1-4E67-A6BA-2E2CDF18CBCE}">
      <dgm:prSet/>
      <dgm:spPr/>
      <dgm:t>
        <a:bodyPr/>
        <a:lstStyle/>
        <a:p>
          <a:endParaRPr lang="en-US"/>
        </a:p>
      </dgm:t>
    </dgm:pt>
    <dgm:pt modelId="{5EA9B037-5202-446C-8856-866D87052E24}">
      <dgm:prSet custT="1"/>
      <dgm:spPr/>
      <dgm:t>
        <a:bodyPr/>
        <a:lstStyle/>
        <a:p>
          <a:pPr>
            <a:lnSpc>
              <a:spcPct val="100000"/>
            </a:lnSpc>
          </a:pPr>
          <a:r>
            <a:rPr lang="en-US" sz="1400"/>
            <a:t>Should be tracked and monitored for receipt of payments</a:t>
          </a:r>
        </a:p>
        <a:p>
          <a:pPr>
            <a:lnSpc>
              <a:spcPct val="100000"/>
            </a:lnSpc>
          </a:pPr>
          <a:r>
            <a:rPr lang="en-US" sz="1400"/>
            <a:t>Send invoice details to </a:t>
          </a:r>
          <a:r>
            <a:rPr lang="en-US" sz="1400">
              <a:hlinkClick xmlns:r="http://schemas.openxmlformats.org/officeDocument/2006/relationships" r:id="rId1"/>
            </a:rPr>
            <a:t>ogc.4payments@ucdenver.edu</a:t>
          </a:r>
          <a:r>
            <a:rPr lang="en-US" sz="1400"/>
            <a:t> to ensure correct posting</a:t>
          </a:r>
        </a:p>
      </dgm:t>
    </dgm:pt>
    <dgm:pt modelId="{A3C59B60-9B1B-416D-9597-FF2135FED3A4}" type="parTrans" cxnId="{677ACCB0-E7B6-4758-8C22-20CDB6C562BF}">
      <dgm:prSet/>
      <dgm:spPr/>
      <dgm:t>
        <a:bodyPr/>
        <a:lstStyle/>
        <a:p>
          <a:endParaRPr lang="en-US"/>
        </a:p>
      </dgm:t>
    </dgm:pt>
    <dgm:pt modelId="{DF3CF1F1-0F7B-4CB2-92C5-922791F77929}" type="sibTrans" cxnId="{677ACCB0-E7B6-4758-8C22-20CDB6C562BF}">
      <dgm:prSet/>
      <dgm:spPr/>
      <dgm:t>
        <a:bodyPr/>
        <a:lstStyle/>
        <a:p>
          <a:endParaRPr lang="en-US"/>
        </a:p>
      </dgm:t>
    </dgm:pt>
    <dgm:pt modelId="{994C1283-80EA-46A3-B148-B6A57EA15896}">
      <dgm:prSet custT="1"/>
      <dgm:spPr/>
      <dgm:t>
        <a:bodyPr/>
        <a:lstStyle/>
        <a:p>
          <a:pPr>
            <a:lnSpc>
              <a:spcPct val="100000"/>
            </a:lnSpc>
            <a:defRPr b="1"/>
          </a:pPr>
          <a:r>
            <a:rPr lang="en-US" sz="1600"/>
            <a:t>Net cash position at end of award: Often has a residual</a:t>
          </a:r>
        </a:p>
      </dgm:t>
    </dgm:pt>
    <dgm:pt modelId="{DD894812-48A8-4B98-B914-048ACD858C93}" type="parTrans" cxnId="{B151F93C-BF68-4AAC-8DC4-CF0990914720}">
      <dgm:prSet/>
      <dgm:spPr/>
      <dgm:t>
        <a:bodyPr/>
        <a:lstStyle/>
        <a:p>
          <a:endParaRPr lang="en-US"/>
        </a:p>
      </dgm:t>
    </dgm:pt>
    <dgm:pt modelId="{59AF3BD6-A2D1-4C62-B8DC-B1B29AB0F290}" type="sibTrans" cxnId="{B151F93C-BF68-4AAC-8DC4-CF0990914720}">
      <dgm:prSet/>
      <dgm:spPr/>
      <dgm:t>
        <a:bodyPr/>
        <a:lstStyle/>
        <a:p>
          <a:endParaRPr lang="en-US"/>
        </a:p>
      </dgm:t>
    </dgm:pt>
    <dgm:pt modelId="{DB916EFB-EA4C-4A97-A718-246B0988ED48}">
      <dgm:prSet custT="1"/>
      <dgm:spPr/>
      <dgm:t>
        <a:bodyPr/>
        <a:lstStyle/>
        <a:p>
          <a:pPr>
            <a:lnSpc>
              <a:spcPct val="100000"/>
            </a:lnSpc>
            <a:defRPr b="1"/>
          </a:pPr>
          <a:r>
            <a:rPr lang="en-US" sz="1600"/>
            <a:t>Department initiates closeout with post award by submitting the following:</a:t>
          </a:r>
        </a:p>
      </dgm:t>
    </dgm:pt>
    <dgm:pt modelId="{9A22159A-21F5-4E6C-8BEA-5DB0CA216468}" type="parTrans" cxnId="{B92063B5-F3E4-4431-A9C4-F6C2E0628656}">
      <dgm:prSet/>
      <dgm:spPr/>
      <dgm:t>
        <a:bodyPr/>
        <a:lstStyle/>
        <a:p>
          <a:endParaRPr lang="en-US"/>
        </a:p>
      </dgm:t>
    </dgm:pt>
    <dgm:pt modelId="{A0C256F7-2606-4A96-83BE-9C5315F604AD}" type="sibTrans" cxnId="{B92063B5-F3E4-4431-A9C4-F6C2E0628656}">
      <dgm:prSet/>
      <dgm:spPr/>
      <dgm:t>
        <a:bodyPr/>
        <a:lstStyle/>
        <a:p>
          <a:endParaRPr lang="en-US"/>
        </a:p>
      </dgm:t>
    </dgm:pt>
    <dgm:pt modelId="{0EAFACB3-63F2-411B-B49A-3BBAD7C121AA}">
      <dgm:prSet custT="1"/>
      <dgm:spPr/>
      <dgm:t>
        <a:bodyPr/>
        <a:lstStyle/>
        <a:p>
          <a:pPr>
            <a:lnSpc>
              <a:spcPct val="100000"/>
            </a:lnSpc>
          </a:pPr>
          <a:r>
            <a:rPr lang="en-US" sz="1400"/>
            <a:t>Request to close form</a:t>
          </a:r>
        </a:p>
      </dgm:t>
    </dgm:pt>
    <dgm:pt modelId="{534E6D37-9CA4-4B2D-A5C4-F1FF175AD8B3}" type="parTrans" cxnId="{5ED05DEC-B732-4E72-B78E-27E02B8525B2}">
      <dgm:prSet/>
      <dgm:spPr/>
      <dgm:t>
        <a:bodyPr/>
        <a:lstStyle/>
        <a:p>
          <a:endParaRPr lang="en-US"/>
        </a:p>
      </dgm:t>
    </dgm:pt>
    <dgm:pt modelId="{0C561AE3-EA8D-4576-AB85-D0798BF0D404}" type="sibTrans" cxnId="{5ED05DEC-B732-4E72-B78E-27E02B8525B2}">
      <dgm:prSet/>
      <dgm:spPr/>
      <dgm:t>
        <a:bodyPr/>
        <a:lstStyle/>
        <a:p>
          <a:endParaRPr lang="en-US"/>
        </a:p>
      </dgm:t>
    </dgm:pt>
    <dgm:pt modelId="{DC56069A-798E-4BFB-BD6B-C312917D1DD7}">
      <dgm:prSet custT="1"/>
      <dgm:spPr/>
      <dgm:t>
        <a:bodyPr/>
        <a:lstStyle/>
        <a:p>
          <a:pPr>
            <a:lnSpc>
              <a:spcPct val="100000"/>
            </a:lnSpc>
          </a:pPr>
          <a:r>
            <a:rPr lang="en-US" sz="1400"/>
            <a:t>High cash balance form (if applicable)</a:t>
          </a:r>
        </a:p>
      </dgm:t>
    </dgm:pt>
    <dgm:pt modelId="{AEA7897A-4803-4514-8A41-5A42235B059F}" type="parTrans" cxnId="{6E4A41A7-24A3-4205-869D-831494D4A8A7}">
      <dgm:prSet/>
      <dgm:spPr/>
      <dgm:t>
        <a:bodyPr/>
        <a:lstStyle/>
        <a:p>
          <a:endParaRPr lang="en-US"/>
        </a:p>
      </dgm:t>
    </dgm:pt>
    <dgm:pt modelId="{A8B0346C-997F-4870-B335-3ABDA77C448D}" type="sibTrans" cxnId="{6E4A41A7-24A3-4205-869D-831494D4A8A7}">
      <dgm:prSet/>
      <dgm:spPr/>
      <dgm:t>
        <a:bodyPr/>
        <a:lstStyle/>
        <a:p>
          <a:endParaRPr lang="en-US"/>
        </a:p>
      </dgm:t>
    </dgm:pt>
    <dgm:pt modelId="{0BFFA452-E44F-4EF0-8DB2-81653631B328}" type="pres">
      <dgm:prSet presAssocID="{6DDBC7A3-F440-4750-A384-13F86AC70A6C}" presName="root" presStyleCnt="0">
        <dgm:presLayoutVars>
          <dgm:dir/>
          <dgm:resizeHandles val="exact"/>
        </dgm:presLayoutVars>
      </dgm:prSet>
      <dgm:spPr/>
    </dgm:pt>
    <dgm:pt modelId="{D609F5DB-0347-49FC-B3F5-DABB9A090508}" type="pres">
      <dgm:prSet presAssocID="{EECFAF00-9CAB-48C2-8F3B-DAFE35BCE54A}" presName="compNode" presStyleCnt="0"/>
      <dgm:spPr/>
    </dgm:pt>
    <dgm:pt modelId="{6507EE0D-EBF7-4877-B152-A9962B550FA5}" type="pres">
      <dgm:prSet presAssocID="{EECFAF00-9CAB-48C2-8F3B-DAFE35BCE54A}" presName="iconRect" presStyleLbl="node1" presStyleIdx="0" presStyleCnt="3"/>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dgm:spPr>
      <dgm:extLst>
        <a:ext uri="{E40237B7-FDA0-4F09-8148-C483321AD2D9}">
          <dgm14:cNvPr xmlns:dgm14="http://schemas.microsoft.com/office/drawing/2010/diagram" id="0" name="" descr="Dollar"/>
        </a:ext>
      </dgm:extLst>
    </dgm:pt>
    <dgm:pt modelId="{4A24A387-0AA9-42E3-A81E-7CEC0EA2F686}" type="pres">
      <dgm:prSet presAssocID="{EECFAF00-9CAB-48C2-8F3B-DAFE35BCE54A}" presName="iconSpace" presStyleCnt="0"/>
      <dgm:spPr/>
    </dgm:pt>
    <dgm:pt modelId="{EAA4C1E1-4914-45DE-80F6-D62B5A05AF57}" type="pres">
      <dgm:prSet presAssocID="{EECFAF00-9CAB-48C2-8F3B-DAFE35BCE54A}" presName="parTx" presStyleLbl="revTx" presStyleIdx="0" presStyleCnt="6">
        <dgm:presLayoutVars>
          <dgm:chMax val="0"/>
          <dgm:chPref val="0"/>
        </dgm:presLayoutVars>
      </dgm:prSet>
      <dgm:spPr/>
    </dgm:pt>
    <dgm:pt modelId="{FF0E29F3-05E9-4B1B-9922-F80D957D7AE6}" type="pres">
      <dgm:prSet presAssocID="{EECFAF00-9CAB-48C2-8F3B-DAFE35BCE54A}" presName="txSpace" presStyleCnt="0"/>
      <dgm:spPr/>
    </dgm:pt>
    <dgm:pt modelId="{16A12AC1-92D9-490A-A2D0-73653D75488F}" type="pres">
      <dgm:prSet presAssocID="{EECFAF00-9CAB-48C2-8F3B-DAFE35BCE54A}" presName="desTx" presStyleLbl="revTx" presStyleIdx="1" presStyleCnt="6" custLinFactX="18561" custLinFactNeighborX="100000" custLinFactNeighborY="-39255">
        <dgm:presLayoutVars/>
      </dgm:prSet>
      <dgm:spPr/>
    </dgm:pt>
    <dgm:pt modelId="{D34D3973-D67C-4F90-8487-77A22F5B63F6}" type="pres">
      <dgm:prSet presAssocID="{E5E0DC16-DF84-4407-89B9-122196EC4873}" presName="sibTrans" presStyleCnt="0"/>
      <dgm:spPr/>
    </dgm:pt>
    <dgm:pt modelId="{663D678F-5192-42E6-977C-6FEBB87C6B64}" type="pres">
      <dgm:prSet presAssocID="{994C1283-80EA-46A3-B148-B6A57EA15896}" presName="compNode" presStyleCnt="0"/>
      <dgm:spPr/>
    </dgm:pt>
    <dgm:pt modelId="{F8B234F0-56F9-4314-9636-0F7B0C920939}" type="pres">
      <dgm:prSet presAssocID="{994C1283-80EA-46A3-B148-B6A57EA15896}" presName="iconRect" presStyleLbl="node1" presStyleIdx="1" presStyleCnt="3"/>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dgm:spPr>
      <dgm:extLst>
        <a:ext uri="{E40237B7-FDA0-4F09-8148-C483321AD2D9}">
          <dgm14:cNvPr xmlns:dgm14="http://schemas.microsoft.com/office/drawing/2010/diagram" id="0" name="" descr="Money"/>
        </a:ext>
      </dgm:extLst>
    </dgm:pt>
    <dgm:pt modelId="{6E94F077-00AD-478F-BF6B-5F50B0ECB7DA}" type="pres">
      <dgm:prSet presAssocID="{994C1283-80EA-46A3-B148-B6A57EA15896}" presName="iconSpace" presStyleCnt="0"/>
      <dgm:spPr/>
    </dgm:pt>
    <dgm:pt modelId="{12D622BD-E668-431F-B8F8-DD4BC370F0ED}" type="pres">
      <dgm:prSet presAssocID="{994C1283-80EA-46A3-B148-B6A57EA15896}" presName="parTx" presStyleLbl="revTx" presStyleIdx="2" presStyleCnt="6">
        <dgm:presLayoutVars>
          <dgm:chMax val="0"/>
          <dgm:chPref val="0"/>
        </dgm:presLayoutVars>
      </dgm:prSet>
      <dgm:spPr/>
    </dgm:pt>
    <dgm:pt modelId="{0B430E89-F1C4-4F68-B2C2-01C6C7D12E92}" type="pres">
      <dgm:prSet presAssocID="{994C1283-80EA-46A3-B148-B6A57EA15896}" presName="txSpace" presStyleCnt="0"/>
      <dgm:spPr/>
    </dgm:pt>
    <dgm:pt modelId="{9149B3E4-1308-443E-971B-3BD5380961B8}" type="pres">
      <dgm:prSet presAssocID="{994C1283-80EA-46A3-B148-B6A57EA15896}" presName="desTx" presStyleLbl="revTx" presStyleIdx="3" presStyleCnt="6">
        <dgm:presLayoutVars/>
      </dgm:prSet>
      <dgm:spPr/>
    </dgm:pt>
    <dgm:pt modelId="{A948EBA9-120E-4632-AEB2-99AA3CD6B0AC}" type="pres">
      <dgm:prSet presAssocID="{59AF3BD6-A2D1-4C62-B8DC-B1B29AB0F290}" presName="sibTrans" presStyleCnt="0"/>
      <dgm:spPr/>
    </dgm:pt>
    <dgm:pt modelId="{D5507D7C-DF00-4C1B-9D92-AEE0B9073564}" type="pres">
      <dgm:prSet presAssocID="{DB916EFB-EA4C-4A97-A718-246B0988ED48}" presName="compNode" presStyleCnt="0"/>
      <dgm:spPr/>
    </dgm:pt>
    <dgm:pt modelId="{04A2CA20-6BA0-400F-BFE9-FBA5241AB1B2}" type="pres">
      <dgm:prSet presAssocID="{DB916EFB-EA4C-4A97-A718-246B0988ED48}" presName="iconRect" presStyleLbl="node1" presStyleIdx="2" presStyleCnt="3"/>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dgm:spPr>
      <dgm:extLst>
        <a:ext uri="{E40237B7-FDA0-4F09-8148-C483321AD2D9}">
          <dgm14:cNvPr xmlns:dgm14="http://schemas.microsoft.com/office/drawing/2010/diagram" id="0" name="" descr="Document"/>
        </a:ext>
      </dgm:extLst>
    </dgm:pt>
    <dgm:pt modelId="{722FEC91-B2B5-4909-BAA3-573CDD8E30AD}" type="pres">
      <dgm:prSet presAssocID="{DB916EFB-EA4C-4A97-A718-246B0988ED48}" presName="iconSpace" presStyleCnt="0"/>
      <dgm:spPr/>
    </dgm:pt>
    <dgm:pt modelId="{EDA56390-5E75-49F8-A501-484FF8B477A4}" type="pres">
      <dgm:prSet presAssocID="{DB916EFB-EA4C-4A97-A718-246B0988ED48}" presName="parTx" presStyleLbl="revTx" presStyleIdx="4" presStyleCnt="6">
        <dgm:presLayoutVars>
          <dgm:chMax val="0"/>
          <dgm:chPref val="0"/>
        </dgm:presLayoutVars>
      </dgm:prSet>
      <dgm:spPr/>
    </dgm:pt>
    <dgm:pt modelId="{D1198938-6C84-49FC-A969-155934144112}" type="pres">
      <dgm:prSet presAssocID="{DB916EFB-EA4C-4A97-A718-246B0988ED48}" presName="txSpace" presStyleCnt="0"/>
      <dgm:spPr/>
    </dgm:pt>
    <dgm:pt modelId="{D90FB5C4-7211-46F5-B323-0ACACD874004}" type="pres">
      <dgm:prSet presAssocID="{DB916EFB-EA4C-4A97-A718-246B0988ED48}" presName="desTx" presStyleLbl="revTx" presStyleIdx="5" presStyleCnt="6" custScaleY="123564">
        <dgm:presLayoutVars/>
      </dgm:prSet>
      <dgm:spPr/>
    </dgm:pt>
  </dgm:ptLst>
  <dgm:cxnLst>
    <dgm:cxn modelId="{B9F4CF31-92F9-4A83-A215-664C6B7E64AC}" type="presOf" srcId="{DC56069A-798E-4BFB-BD6B-C312917D1DD7}" destId="{D90FB5C4-7211-46F5-B323-0ACACD874004}" srcOrd="0" destOrd="1" presId="urn:microsoft.com/office/officeart/2018/5/layout/CenteredIconLabelDescriptionList"/>
    <dgm:cxn modelId="{B151F93C-BF68-4AAC-8DC4-CF0990914720}" srcId="{6DDBC7A3-F440-4750-A384-13F86AC70A6C}" destId="{994C1283-80EA-46A3-B148-B6A57EA15896}" srcOrd="1" destOrd="0" parTransId="{DD894812-48A8-4B98-B914-048ACD858C93}" sibTransId="{59AF3BD6-A2D1-4C62-B8DC-B1B29AB0F290}"/>
    <dgm:cxn modelId="{9F84DD63-D839-4CF0-9ECD-A0E598D92256}" type="presOf" srcId="{DB916EFB-EA4C-4A97-A718-246B0988ED48}" destId="{EDA56390-5E75-49F8-A501-484FF8B477A4}" srcOrd="0" destOrd="0" presId="urn:microsoft.com/office/officeart/2018/5/layout/CenteredIconLabelDescriptionList"/>
    <dgm:cxn modelId="{344E9164-DB29-418C-9385-56BF0C234FF6}" type="presOf" srcId="{994C1283-80EA-46A3-B148-B6A57EA15896}" destId="{12D622BD-E668-431F-B8F8-DD4BC370F0ED}" srcOrd="0" destOrd="0" presId="urn:microsoft.com/office/officeart/2018/5/layout/CenteredIconLabelDescriptionList"/>
    <dgm:cxn modelId="{D9C3D74A-80F5-448C-9CAA-78FC2D69E975}" type="presOf" srcId="{6DDBC7A3-F440-4750-A384-13F86AC70A6C}" destId="{0BFFA452-E44F-4EF0-8DB2-81653631B328}" srcOrd="0" destOrd="0" presId="urn:microsoft.com/office/officeart/2018/5/layout/CenteredIconLabelDescriptionList"/>
    <dgm:cxn modelId="{7BAA1D4C-A094-4B38-BC23-3D6EF8CFCA65}" type="presOf" srcId="{0EAFACB3-63F2-411B-B49A-3BBAD7C121AA}" destId="{D90FB5C4-7211-46F5-B323-0ACACD874004}" srcOrd="0" destOrd="0" presId="urn:microsoft.com/office/officeart/2018/5/layout/CenteredIconLabelDescriptionList"/>
    <dgm:cxn modelId="{B8E3614D-C9A0-4D78-A82D-4847820CB802}" type="presOf" srcId="{5EA9B037-5202-446C-8856-866D87052E24}" destId="{16A12AC1-92D9-490A-A2D0-73653D75488F}" srcOrd="0" destOrd="0" presId="urn:microsoft.com/office/officeart/2018/5/layout/CenteredIconLabelDescriptionList"/>
    <dgm:cxn modelId="{6181AC79-34F0-40F1-9176-7AF40372E694}" type="presOf" srcId="{EECFAF00-9CAB-48C2-8F3B-DAFE35BCE54A}" destId="{EAA4C1E1-4914-45DE-80F6-D62B5A05AF57}" srcOrd="0" destOrd="0" presId="urn:microsoft.com/office/officeart/2018/5/layout/CenteredIconLabelDescriptionList"/>
    <dgm:cxn modelId="{66A7FC9A-A5F1-4E67-A6BA-2E2CDF18CBCE}" srcId="{6DDBC7A3-F440-4750-A384-13F86AC70A6C}" destId="{EECFAF00-9CAB-48C2-8F3B-DAFE35BCE54A}" srcOrd="0" destOrd="0" parTransId="{6B956C76-4C9E-4EB5-A1D0-03292889443A}" sibTransId="{E5E0DC16-DF84-4407-89B9-122196EC4873}"/>
    <dgm:cxn modelId="{6E4A41A7-24A3-4205-869D-831494D4A8A7}" srcId="{DB916EFB-EA4C-4A97-A718-246B0988ED48}" destId="{DC56069A-798E-4BFB-BD6B-C312917D1DD7}" srcOrd="1" destOrd="0" parTransId="{AEA7897A-4803-4514-8A41-5A42235B059F}" sibTransId="{A8B0346C-997F-4870-B335-3ABDA77C448D}"/>
    <dgm:cxn modelId="{677ACCB0-E7B6-4758-8C22-20CDB6C562BF}" srcId="{EECFAF00-9CAB-48C2-8F3B-DAFE35BCE54A}" destId="{5EA9B037-5202-446C-8856-866D87052E24}" srcOrd="0" destOrd="0" parTransId="{A3C59B60-9B1B-416D-9597-FF2135FED3A4}" sibTransId="{DF3CF1F1-0F7B-4CB2-92C5-922791F77929}"/>
    <dgm:cxn modelId="{B92063B5-F3E4-4431-A9C4-F6C2E0628656}" srcId="{6DDBC7A3-F440-4750-A384-13F86AC70A6C}" destId="{DB916EFB-EA4C-4A97-A718-246B0988ED48}" srcOrd="2" destOrd="0" parTransId="{9A22159A-21F5-4E6C-8BEA-5DB0CA216468}" sibTransId="{A0C256F7-2606-4A96-83BE-9C5315F604AD}"/>
    <dgm:cxn modelId="{5ED05DEC-B732-4E72-B78E-27E02B8525B2}" srcId="{DB916EFB-EA4C-4A97-A718-246B0988ED48}" destId="{0EAFACB3-63F2-411B-B49A-3BBAD7C121AA}" srcOrd="0" destOrd="0" parTransId="{534E6D37-9CA4-4B2D-A5C4-F1FF175AD8B3}" sibTransId="{0C561AE3-EA8D-4576-AB85-D0798BF0D404}"/>
    <dgm:cxn modelId="{588BBCD2-AC6B-4AF3-A335-3581A1B70590}" type="presParOf" srcId="{0BFFA452-E44F-4EF0-8DB2-81653631B328}" destId="{D609F5DB-0347-49FC-B3F5-DABB9A090508}" srcOrd="0" destOrd="0" presId="urn:microsoft.com/office/officeart/2018/5/layout/CenteredIconLabelDescriptionList"/>
    <dgm:cxn modelId="{8706915E-4B5F-412B-9E46-8D68660EBA9D}" type="presParOf" srcId="{D609F5DB-0347-49FC-B3F5-DABB9A090508}" destId="{6507EE0D-EBF7-4877-B152-A9962B550FA5}" srcOrd="0" destOrd="0" presId="urn:microsoft.com/office/officeart/2018/5/layout/CenteredIconLabelDescriptionList"/>
    <dgm:cxn modelId="{887B1E06-69B9-48DF-A6DF-75371DC62523}" type="presParOf" srcId="{D609F5DB-0347-49FC-B3F5-DABB9A090508}" destId="{4A24A387-0AA9-42E3-A81E-7CEC0EA2F686}" srcOrd="1" destOrd="0" presId="urn:microsoft.com/office/officeart/2018/5/layout/CenteredIconLabelDescriptionList"/>
    <dgm:cxn modelId="{8C0E2D99-0FE7-4F49-93DE-6A2A0911A930}" type="presParOf" srcId="{D609F5DB-0347-49FC-B3F5-DABB9A090508}" destId="{EAA4C1E1-4914-45DE-80F6-D62B5A05AF57}" srcOrd="2" destOrd="0" presId="urn:microsoft.com/office/officeart/2018/5/layout/CenteredIconLabelDescriptionList"/>
    <dgm:cxn modelId="{9F37A04D-0C45-448E-9AC9-800DF86720E2}" type="presParOf" srcId="{D609F5DB-0347-49FC-B3F5-DABB9A090508}" destId="{FF0E29F3-05E9-4B1B-9922-F80D957D7AE6}" srcOrd="3" destOrd="0" presId="urn:microsoft.com/office/officeart/2018/5/layout/CenteredIconLabelDescriptionList"/>
    <dgm:cxn modelId="{5382D22A-9D6C-48DB-A91E-B9ABCE506E84}" type="presParOf" srcId="{D609F5DB-0347-49FC-B3F5-DABB9A090508}" destId="{16A12AC1-92D9-490A-A2D0-73653D75488F}" srcOrd="4" destOrd="0" presId="urn:microsoft.com/office/officeart/2018/5/layout/CenteredIconLabelDescriptionList"/>
    <dgm:cxn modelId="{C3BB3D01-A195-4776-A615-42432CF4F558}" type="presParOf" srcId="{0BFFA452-E44F-4EF0-8DB2-81653631B328}" destId="{D34D3973-D67C-4F90-8487-77A22F5B63F6}" srcOrd="1" destOrd="0" presId="urn:microsoft.com/office/officeart/2018/5/layout/CenteredIconLabelDescriptionList"/>
    <dgm:cxn modelId="{517FD63B-ACC2-49F0-967B-E8A6F7A97B25}" type="presParOf" srcId="{0BFFA452-E44F-4EF0-8DB2-81653631B328}" destId="{663D678F-5192-42E6-977C-6FEBB87C6B64}" srcOrd="2" destOrd="0" presId="urn:microsoft.com/office/officeart/2018/5/layout/CenteredIconLabelDescriptionList"/>
    <dgm:cxn modelId="{D790E0CA-CF32-457B-8AA9-868BA2B7746C}" type="presParOf" srcId="{663D678F-5192-42E6-977C-6FEBB87C6B64}" destId="{F8B234F0-56F9-4314-9636-0F7B0C920939}" srcOrd="0" destOrd="0" presId="urn:microsoft.com/office/officeart/2018/5/layout/CenteredIconLabelDescriptionList"/>
    <dgm:cxn modelId="{1CC1263B-E82E-4FB8-B434-886066E7E0F9}" type="presParOf" srcId="{663D678F-5192-42E6-977C-6FEBB87C6B64}" destId="{6E94F077-00AD-478F-BF6B-5F50B0ECB7DA}" srcOrd="1" destOrd="0" presId="urn:microsoft.com/office/officeart/2018/5/layout/CenteredIconLabelDescriptionList"/>
    <dgm:cxn modelId="{42D764D5-C6D6-4B56-B636-BA8D2D81306C}" type="presParOf" srcId="{663D678F-5192-42E6-977C-6FEBB87C6B64}" destId="{12D622BD-E668-431F-B8F8-DD4BC370F0ED}" srcOrd="2" destOrd="0" presId="urn:microsoft.com/office/officeart/2018/5/layout/CenteredIconLabelDescriptionList"/>
    <dgm:cxn modelId="{1792EDE6-2A96-4730-9D63-EBD05AF7C900}" type="presParOf" srcId="{663D678F-5192-42E6-977C-6FEBB87C6B64}" destId="{0B430E89-F1C4-4F68-B2C2-01C6C7D12E92}" srcOrd="3" destOrd="0" presId="urn:microsoft.com/office/officeart/2018/5/layout/CenteredIconLabelDescriptionList"/>
    <dgm:cxn modelId="{B56A7046-EDC8-4171-99C3-B6C9FEC500EB}" type="presParOf" srcId="{663D678F-5192-42E6-977C-6FEBB87C6B64}" destId="{9149B3E4-1308-443E-971B-3BD5380961B8}" srcOrd="4" destOrd="0" presId="urn:microsoft.com/office/officeart/2018/5/layout/CenteredIconLabelDescriptionList"/>
    <dgm:cxn modelId="{AEBA60C8-1DD8-4857-8ED6-7BD50BA7C8DF}" type="presParOf" srcId="{0BFFA452-E44F-4EF0-8DB2-81653631B328}" destId="{A948EBA9-120E-4632-AEB2-99AA3CD6B0AC}" srcOrd="3" destOrd="0" presId="urn:microsoft.com/office/officeart/2018/5/layout/CenteredIconLabelDescriptionList"/>
    <dgm:cxn modelId="{8C483BDB-412A-4256-ABDF-D169569B2A6A}" type="presParOf" srcId="{0BFFA452-E44F-4EF0-8DB2-81653631B328}" destId="{D5507D7C-DF00-4C1B-9D92-AEE0B9073564}" srcOrd="4" destOrd="0" presId="urn:microsoft.com/office/officeart/2018/5/layout/CenteredIconLabelDescriptionList"/>
    <dgm:cxn modelId="{05FED324-5DF5-4568-9460-487C77FEBE7C}" type="presParOf" srcId="{D5507D7C-DF00-4C1B-9D92-AEE0B9073564}" destId="{04A2CA20-6BA0-400F-BFE9-FBA5241AB1B2}" srcOrd="0" destOrd="0" presId="urn:microsoft.com/office/officeart/2018/5/layout/CenteredIconLabelDescriptionList"/>
    <dgm:cxn modelId="{39E2584F-6C84-4097-B438-E235D51E3340}" type="presParOf" srcId="{D5507D7C-DF00-4C1B-9D92-AEE0B9073564}" destId="{722FEC91-B2B5-4909-BAA3-573CDD8E30AD}" srcOrd="1" destOrd="0" presId="urn:microsoft.com/office/officeart/2018/5/layout/CenteredIconLabelDescriptionList"/>
    <dgm:cxn modelId="{25E334A7-6A00-4EE6-9A7A-36DD2BC505B0}" type="presParOf" srcId="{D5507D7C-DF00-4C1B-9D92-AEE0B9073564}" destId="{EDA56390-5E75-49F8-A501-484FF8B477A4}" srcOrd="2" destOrd="0" presId="urn:microsoft.com/office/officeart/2018/5/layout/CenteredIconLabelDescriptionList"/>
    <dgm:cxn modelId="{59A2D799-32EB-401C-9CB0-6E1D80921F66}" type="presParOf" srcId="{D5507D7C-DF00-4C1B-9D92-AEE0B9073564}" destId="{D1198938-6C84-49FC-A969-155934144112}" srcOrd="3" destOrd="0" presId="urn:microsoft.com/office/officeart/2018/5/layout/CenteredIconLabelDescriptionList"/>
    <dgm:cxn modelId="{942C7929-4A4E-463F-B301-3FD637A98EED}" type="presParOf" srcId="{D5507D7C-DF00-4C1B-9D92-AEE0B9073564}" destId="{D90FB5C4-7211-46F5-B323-0ACACD874004}" srcOrd="4" destOrd="0" presId="urn:microsoft.com/office/officeart/2018/5/layout/Centered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5BCD6B4-FE61-4009-B5E2-2A541E3ADD2E}"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A7C4791A-FB93-4D91-B88D-6CAAA2AC08A7}">
      <dgm:prSet/>
      <dgm:spPr/>
      <dgm:t>
        <a:bodyPr/>
        <a:lstStyle/>
        <a:p>
          <a:pPr>
            <a:lnSpc>
              <a:spcPct val="100000"/>
            </a:lnSpc>
          </a:pPr>
          <a:r>
            <a:rPr lang="en-US"/>
            <a:t>Review cash balance frequently (m-Fin TBS/ Operating Summary)</a:t>
          </a:r>
        </a:p>
      </dgm:t>
    </dgm:pt>
    <dgm:pt modelId="{DDA46DFF-27FA-4F02-8345-F5D483BDE163}" type="parTrans" cxnId="{2AF7BF55-7F8B-4FA8-8E66-C17AACED8335}">
      <dgm:prSet/>
      <dgm:spPr/>
      <dgm:t>
        <a:bodyPr/>
        <a:lstStyle/>
        <a:p>
          <a:endParaRPr lang="en-US"/>
        </a:p>
      </dgm:t>
    </dgm:pt>
    <dgm:pt modelId="{69CEFD0D-76A5-4CB6-B302-6EB9C68E388A}" type="sibTrans" cxnId="{2AF7BF55-7F8B-4FA8-8E66-C17AACED8335}">
      <dgm:prSet/>
      <dgm:spPr/>
      <dgm:t>
        <a:bodyPr/>
        <a:lstStyle/>
        <a:p>
          <a:endParaRPr lang="en-US"/>
        </a:p>
      </dgm:t>
    </dgm:pt>
    <dgm:pt modelId="{04109F70-E809-4945-A8FD-A613044EDD37}">
      <dgm:prSet/>
      <dgm:spPr/>
      <dgm:t>
        <a:bodyPr/>
        <a:lstStyle/>
        <a:p>
          <a:pPr>
            <a:lnSpc>
              <a:spcPct val="100000"/>
            </a:lnSpc>
          </a:pPr>
          <a:r>
            <a:rPr lang="en-US"/>
            <a:t>Review expenditures regularly and submit cost transfers in a timely manner</a:t>
          </a:r>
        </a:p>
      </dgm:t>
    </dgm:pt>
    <dgm:pt modelId="{0AF1A18A-AF49-44D0-AA2C-1C22D9E090C9}" type="parTrans" cxnId="{ABC72B68-A6C6-4EEA-8B12-7AE9F32E623A}">
      <dgm:prSet/>
      <dgm:spPr/>
      <dgm:t>
        <a:bodyPr/>
        <a:lstStyle/>
        <a:p>
          <a:endParaRPr lang="en-US"/>
        </a:p>
      </dgm:t>
    </dgm:pt>
    <dgm:pt modelId="{B6F15A04-2464-4D72-BFC7-66BF8806E898}" type="sibTrans" cxnId="{ABC72B68-A6C6-4EEA-8B12-7AE9F32E623A}">
      <dgm:prSet/>
      <dgm:spPr/>
      <dgm:t>
        <a:bodyPr/>
        <a:lstStyle/>
        <a:p>
          <a:endParaRPr lang="en-US"/>
        </a:p>
      </dgm:t>
    </dgm:pt>
    <dgm:pt modelId="{B9B49F0A-BCED-4067-81E1-10DF07D6189E}">
      <dgm:prSet/>
      <dgm:spPr/>
      <dgm:t>
        <a:bodyPr/>
        <a:lstStyle/>
        <a:p>
          <a:pPr>
            <a:lnSpc>
              <a:spcPct val="100000"/>
            </a:lnSpc>
          </a:pPr>
          <a:r>
            <a:rPr lang="en-US"/>
            <a:t>All PETs should be completed </a:t>
          </a:r>
          <a:r>
            <a:rPr lang="en-US">
              <a:solidFill>
                <a:schemeClr val="tx1"/>
              </a:solidFill>
            </a:rPr>
            <a:t>within 30 days after the project end date. As a general practice salary should be reviewed and corrected within 90 days of a pay period date. </a:t>
          </a:r>
          <a:endParaRPr lang="en-US" strike="dblStrike" baseline="0">
            <a:solidFill>
              <a:schemeClr val="tx1"/>
            </a:solidFill>
          </a:endParaRPr>
        </a:p>
      </dgm:t>
    </dgm:pt>
    <dgm:pt modelId="{2D82462B-F5CC-44BF-8455-217C14381F28}" type="parTrans" cxnId="{A4FC52AA-7A0E-43CD-8489-D829F5F3B37E}">
      <dgm:prSet/>
      <dgm:spPr/>
      <dgm:t>
        <a:bodyPr/>
        <a:lstStyle/>
        <a:p>
          <a:endParaRPr lang="en-US"/>
        </a:p>
      </dgm:t>
    </dgm:pt>
    <dgm:pt modelId="{A5032BA8-A052-4FF3-B8C6-B0E667C11876}" type="sibTrans" cxnId="{A4FC52AA-7A0E-43CD-8489-D829F5F3B37E}">
      <dgm:prSet/>
      <dgm:spPr/>
      <dgm:t>
        <a:bodyPr/>
        <a:lstStyle/>
        <a:p>
          <a:endParaRPr lang="en-US"/>
        </a:p>
      </dgm:t>
    </dgm:pt>
    <dgm:pt modelId="{BD79A8B3-0033-49E8-815B-6DF0FBBBE8C2}">
      <dgm:prSet/>
      <dgm:spPr/>
      <dgm:t>
        <a:bodyPr/>
        <a:lstStyle/>
        <a:p>
          <a:pPr>
            <a:lnSpc>
              <a:spcPct val="100000"/>
            </a:lnSpc>
          </a:pPr>
          <a:r>
            <a:rPr lang="en-US"/>
            <a:t>Meet with your Post Award Administrator on a regular basis</a:t>
          </a:r>
        </a:p>
      </dgm:t>
    </dgm:pt>
    <dgm:pt modelId="{D760533B-8A22-4371-9C0F-AEC27BC2CF75}" type="parTrans" cxnId="{F209449E-7CBE-46FD-BD1D-26C3B9A74704}">
      <dgm:prSet/>
      <dgm:spPr/>
      <dgm:t>
        <a:bodyPr/>
        <a:lstStyle/>
        <a:p>
          <a:endParaRPr lang="en-US"/>
        </a:p>
      </dgm:t>
    </dgm:pt>
    <dgm:pt modelId="{01BEDCDA-AF98-4997-8A42-1781F1951172}" type="sibTrans" cxnId="{F209449E-7CBE-46FD-BD1D-26C3B9A74704}">
      <dgm:prSet/>
      <dgm:spPr/>
      <dgm:t>
        <a:bodyPr/>
        <a:lstStyle/>
        <a:p>
          <a:endParaRPr lang="en-US"/>
        </a:p>
      </dgm:t>
    </dgm:pt>
    <dgm:pt modelId="{EA0E8D95-CBA4-4F87-89A2-CF0BAFF1C6D8}" type="pres">
      <dgm:prSet presAssocID="{A5BCD6B4-FE61-4009-B5E2-2A541E3ADD2E}" presName="root" presStyleCnt="0">
        <dgm:presLayoutVars>
          <dgm:dir/>
          <dgm:resizeHandles val="exact"/>
        </dgm:presLayoutVars>
      </dgm:prSet>
      <dgm:spPr/>
    </dgm:pt>
    <dgm:pt modelId="{6D881506-695F-403E-B5AC-7C4EB19540A3}" type="pres">
      <dgm:prSet presAssocID="{A7C4791A-FB93-4D91-B88D-6CAAA2AC08A7}" presName="compNode" presStyleCnt="0"/>
      <dgm:spPr/>
    </dgm:pt>
    <dgm:pt modelId="{1F1AD923-D7F7-48B2-995C-345C99442B76}" type="pres">
      <dgm:prSet presAssocID="{A7C4791A-FB93-4D91-B88D-6CAAA2AC08A7}" presName="bgRect" presStyleLbl="bgShp" presStyleIdx="0" presStyleCnt="3"/>
      <dgm:spPr/>
    </dgm:pt>
    <dgm:pt modelId="{649725B8-2BEE-46FF-9086-102FB9436B5C}" type="pres">
      <dgm:prSet presAssocID="{A7C4791A-FB93-4D91-B88D-6CAAA2AC08A7}"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Money"/>
        </a:ext>
      </dgm:extLst>
    </dgm:pt>
    <dgm:pt modelId="{B2C54BD4-6DF5-41C7-9D9D-B0676EE2240C}" type="pres">
      <dgm:prSet presAssocID="{A7C4791A-FB93-4D91-B88D-6CAAA2AC08A7}" presName="spaceRect" presStyleCnt="0"/>
      <dgm:spPr/>
    </dgm:pt>
    <dgm:pt modelId="{E1D63F14-8372-4C7B-AA24-4A398C2D3D8B}" type="pres">
      <dgm:prSet presAssocID="{A7C4791A-FB93-4D91-B88D-6CAAA2AC08A7}" presName="parTx" presStyleLbl="revTx" presStyleIdx="0" presStyleCnt="4">
        <dgm:presLayoutVars>
          <dgm:chMax val="0"/>
          <dgm:chPref val="0"/>
        </dgm:presLayoutVars>
      </dgm:prSet>
      <dgm:spPr/>
    </dgm:pt>
    <dgm:pt modelId="{4CBAA7BA-667A-4121-B02D-BE22C3DA8144}" type="pres">
      <dgm:prSet presAssocID="{69CEFD0D-76A5-4CB6-B302-6EB9C68E388A}" presName="sibTrans" presStyleCnt="0"/>
      <dgm:spPr/>
    </dgm:pt>
    <dgm:pt modelId="{3A917A96-5683-4BF0-AE08-8EE12339FE45}" type="pres">
      <dgm:prSet presAssocID="{04109F70-E809-4945-A8FD-A613044EDD37}" presName="compNode" presStyleCnt="0"/>
      <dgm:spPr/>
    </dgm:pt>
    <dgm:pt modelId="{FD78D838-4532-463B-9580-5CAA6E8DDCF7}" type="pres">
      <dgm:prSet presAssocID="{04109F70-E809-4945-A8FD-A613044EDD37}" presName="bgRect" presStyleLbl="bgShp" presStyleIdx="1" presStyleCnt="3" custLinFactNeighborX="3" custLinFactNeighborY="-2252"/>
      <dgm:spPr/>
    </dgm:pt>
    <dgm:pt modelId="{6C50238C-E523-4DA5-8FE4-C962F042F7BE}" type="pres">
      <dgm:prSet presAssocID="{04109F70-E809-4945-A8FD-A613044EDD37}"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Dollar"/>
        </a:ext>
      </dgm:extLst>
    </dgm:pt>
    <dgm:pt modelId="{366CF52A-A422-4A7F-BCE3-5CADC13C1AE8}" type="pres">
      <dgm:prSet presAssocID="{04109F70-E809-4945-A8FD-A613044EDD37}" presName="spaceRect" presStyleCnt="0"/>
      <dgm:spPr/>
    </dgm:pt>
    <dgm:pt modelId="{EF87B715-36E6-4B53-835B-F9ED24702D99}" type="pres">
      <dgm:prSet presAssocID="{04109F70-E809-4945-A8FD-A613044EDD37}" presName="parTx" presStyleLbl="revTx" presStyleIdx="1" presStyleCnt="4">
        <dgm:presLayoutVars>
          <dgm:chMax val="0"/>
          <dgm:chPref val="0"/>
        </dgm:presLayoutVars>
      </dgm:prSet>
      <dgm:spPr/>
    </dgm:pt>
    <dgm:pt modelId="{384729DC-A445-43DC-9387-6BEC52F4F837}" type="pres">
      <dgm:prSet presAssocID="{04109F70-E809-4945-A8FD-A613044EDD37}" presName="desTx" presStyleLbl="revTx" presStyleIdx="2" presStyleCnt="4">
        <dgm:presLayoutVars/>
      </dgm:prSet>
      <dgm:spPr/>
    </dgm:pt>
    <dgm:pt modelId="{3F1AB325-3113-4563-8E2C-5420988A7D32}" type="pres">
      <dgm:prSet presAssocID="{B6F15A04-2464-4D72-BFC7-66BF8806E898}" presName="sibTrans" presStyleCnt="0"/>
      <dgm:spPr/>
    </dgm:pt>
    <dgm:pt modelId="{6F830BC0-0B04-44FE-89B2-A6928682444C}" type="pres">
      <dgm:prSet presAssocID="{BD79A8B3-0033-49E8-815B-6DF0FBBBE8C2}" presName="compNode" presStyleCnt="0"/>
      <dgm:spPr/>
    </dgm:pt>
    <dgm:pt modelId="{257CA074-9196-481F-81FF-85CF1A620F6D}" type="pres">
      <dgm:prSet presAssocID="{BD79A8B3-0033-49E8-815B-6DF0FBBBE8C2}" presName="bgRect" presStyleLbl="bgShp" presStyleIdx="2" presStyleCnt="3"/>
      <dgm:spPr/>
    </dgm:pt>
    <dgm:pt modelId="{81A04042-EA72-451E-B921-B0950F69004E}" type="pres">
      <dgm:prSet presAssocID="{BD79A8B3-0033-49E8-815B-6DF0FBBBE8C2}"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Ribbon"/>
        </a:ext>
      </dgm:extLst>
    </dgm:pt>
    <dgm:pt modelId="{5D403DC1-7FAA-4BCA-9CC8-1A8C08CC5907}" type="pres">
      <dgm:prSet presAssocID="{BD79A8B3-0033-49E8-815B-6DF0FBBBE8C2}" presName="spaceRect" presStyleCnt="0"/>
      <dgm:spPr/>
    </dgm:pt>
    <dgm:pt modelId="{8403B11D-F599-400E-A984-F1BC378601D2}" type="pres">
      <dgm:prSet presAssocID="{BD79A8B3-0033-49E8-815B-6DF0FBBBE8C2}" presName="parTx" presStyleLbl="revTx" presStyleIdx="3" presStyleCnt="4">
        <dgm:presLayoutVars>
          <dgm:chMax val="0"/>
          <dgm:chPref val="0"/>
        </dgm:presLayoutVars>
      </dgm:prSet>
      <dgm:spPr/>
    </dgm:pt>
  </dgm:ptLst>
  <dgm:cxnLst>
    <dgm:cxn modelId="{5529C113-E92E-4C78-913C-D325821728BF}" type="presOf" srcId="{B9B49F0A-BCED-4067-81E1-10DF07D6189E}" destId="{384729DC-A445-43DC-9387-6BEC52F4F837}" srcOrd="0" destOrd="0" presId="urn:microsoft.com/office/officeart/2018/2/layout/IconVerticalSolidList"/>
    <dgm:cxn modelId="{04794145-39E9-4E04-BFCD-5911387B3987}" type="presOf" srcId="{A7C4791A-FB93-4D91-B88D-6CAAA2AC08A7}" destId="{E1D63F14-8372-4C7B-AA24-4A398C2D3D8B}" srcOrd="0" destOrd="0" presId="urn:microsoft.com/office/officeart/2018/2/layout/IconVerticalSolidList"/>
    <dgm:cxn modelId="{ABC72B68-A6C6-4EEA-8B12-7AE9F32E623A}" srcId="{A5BCD6B4-FE61-4009-B5E2-2A541E3ADD2E}" destId="{04109F70-E809-4945-A8FD-A613044EDD37}" srcOrd="1" destOrd="0" parTransId="{0AF1A18A-AF49-44D0-AA2C-1C22D9E090C9}" sibTransId="{B6F15A04-2464-4D72-BFC7-66BF8806E898}"/>
    <dgm:cxn modelId="{35310E73-B87E-4441-B600-02526F5D5FDB}" type="presOf" srcId="{BD79A8B3-0033-49E8-815B-6DF0FBBBE8C2}" destId="{8403B11D-F599-400E-A984-F1BC378601D2}" srcOrd="0" destOrd="0" presId="urn:microsoft.com/office/officeart/2018/2/layout/IconVerticalSolidList"/>
    <dgm:cxn modelId="{2AF7BF55-7F8B-4FA8-8E66-C17AACED8335}" srcId="{A5BCD6B4-FE61-4009-B5E2-2A541E3ADD2E}" destId="{A7C4791A-FB93-4D91-B88D-6CAAA2AC08A7}" srcOrd="0" destOrd="0" parTransId="{DDA46DFF-27FA-4F02-8345-F5D483BDE163}" sibTransId="{69CEFD0D-76A5-4CB6-B302-6EB9C68E388A}"/>
    <dgm:cxn modelId="{F209449E-7CBE-46FD-BD1D-26C3B9A74704}" srcId="{A5BCD6B4-FE61-4009-B5E2-2A541E3ADD2E}" destId="{BD79A8B3-0033-49E8-815B-6DF0FBBBE8C2}" srcOrd="2" destOrd="0" parTransId="{D760533B-8A22-4371-9C0F-AEC27BC2CF75}" sibTransId="{01BEDCDA-AF98-4997-8A42-1781F1951172}"/>
    <dgm:cxn modelId="{A4FC52AA-7A0E-43CD-8489-D829F5F3B37E}" srcId="{04109F70-E809-4945-A8FD-A613044EDD37}" destId="{B9B49F0A-BCED-4067-81E1-10DF07D6189E}" srcOrd="0" destOrd="0" parTransId="{2D82462B-F5CC-44BF-8455-217C14381F28}" sibTransId="{A5032BA8-A052-4FF3-B8C6-B0E667C11876}"/>
    <dgm:cxn modelId="{F01DA3AE-AE28-4DB6-85FC-F14938C41F6B}" type="presOf" srcId="{04109F70-E809-4945-A8FD-A613044EDD37}" destId="{EF87B715-36E6-4B53-835B-F9ED24702D99}" srcOrd="0" destOrd="0" presId="urn:microsoft.com/office/officeart/2018/2/layout/IconVerticalSolidList"/>
    <dgm:cxn modelId="{D0DDD7CE-FEBC-4252-AC43-B26A9FFDA4C3}" type="presOf" srcId="{A5BCD6B4-FE61-4009-B5E2-2A541E3ADD2E}" destId="{EA0E8D95-CBA4-4F87-89A2-CF0BAFF1C6D8}" srcOrd="0" destOrd="0" presId="urn:microsoft.com/office/officeart/2018/2/layout/IconVerticalSolidList"/>
    <dgm:cxn modelId="{29CB5501-AA11-4BD7-817E-95D92364925D}" type="presParOf" srcId="{EA0E8D95-CBA4-4F87-89A2-CF0BAFF1C6D8}" destId="{6D881506-695F-403E-B5AC-7C4EB19540A3}" srcOrd="0" destOrd="0" presId="urn:microsoft.com/office/officeart/2018/2/layout/IconVerticalSolidList"/>
    <dgm:cxn modelId="{ECA768C7-F24D-49BD-A1A5-5738CE5C6309}" type="presParOf" srcId="{6D881506-695F-403E-B5AC-7C4EB19540A3}" destId="{1F1AD923-D7F7-48B2-995C-345C99442B76}" srcOrd="0" destOrd="0" presId="urn:microsoft.com/office/officeart/2018/2/layout/IconVerticalSolidList"/>
    <dgm:cxn modelId="{DA51D34B-95D9-4088-8DBD-1A1FE52B0569}" type="presParOf" srcId="{6D881506-695F-403E-B5AC-7C4EB19540A3}" destId="{649725B8-2BEE-46FF-9086-102FB9436B5C}" srcOrd="1" destOrd="0" presId="urn:microsoft.com/office/officeart/2018/2/layout/IconVerticalSolidList"/>
    <dgm:cxn modelId="{F9E3D083-3D08-4A1D-9D89-465A1D61FF43}" type="presParOf" srcId="{6D881506-695F-403E-B5AC-7C4EB19540A3}" destId="{B2C54BD4-6DF5-41C7-9D9D-B0676EE2240C}" srcOrd="2" destOrd="0" presId="urn:microsoft.com/office/officeart/2018/2/layout/IconVerticalSolidList"/>
    <dgm:cxn modelId="{3E8B7254-A882-4B69-B5E4-9CA6BFC75CD5}" type="presParOf" srcId="{6D881506-695F-403E-B5AC-7C4EB19540A3}" destId="{E1D63F14-8372-4C7B-AA24-4A398C2D3D8B}" srcOrd="3" destOrd="0" presId="urn:microsoft.com/office/officeart/2018/2/layout/IconVerticalSolidList"/>
    <dgm:cxn modelId="{CD05DF6D-0ED7-4D8B-9919-75D99122987D}" type="presParOf" srcId="{EA0E8D95-CBA4-4F87-89A2-CF0BAFF1C6D8}" destId="{4CBAA7BA-667A-4121-B02D-BE22C3DA8144}" srcOrd="1" destOrd="0" presId="urn:microsoft.com/office/officeart/2018/2/layout/IconVerticalSolidList"/>
    <dgm:cxn modelId="{A6849F51-4ED5-4E08-B678-A4AEEE50D2B9}" type="presParOf" srcId="{EA0E8D95-CBA4-4F87-89A2-CF0BAFF1C6D8}" destId="{3A917A96-5683-4BF0-AE08-8EE12339FE45}" srcOrd="2" destOrd="0" presId="urn:microsoft.com/office/officeart/2018/2/layout/IconVerticalSolidList"/>
    <dgm:cxn modelId="{88AC1D74-B58A-4E42-8EFC-A43DC6296F44}" type="presParOf" srcId="{3A917A96-5683-4BF0-AE08-8EE12339FE45}" destId="{FD78D838-4532-463B-9580-5CAA6E8DDCF7}" srcOrd="0" destOrd="0" presId="urn:microsoft.com/office/officeart/2018/2/layout/IconVerticalSolidList"/>
    <dgm:cxn modelId="{CB198379-EC44-4F7A-B162-1077292D2DF4}" type="presParOf" srcId="{3A917A96-5683-4BF0-AE08-8EE12339FE45}" destId="{6C50238C-E523-4DA5-8FE4-C962F042F7BE}" srcOrd="1" destOrd="0" presId="urn:microsoft.com/office/officeart/2018/2/layout/IconVerticalSolidList"/>
    <dgm:cxn modelId="{29612CEB-CB6A-41A4-8967-1AB6DCD39004}" type="presParOf" srcId="{3A917A96-5683-4BF0-AE08-8EE12339FE45}" destId="{366CF52A-A422-4A7F-BCE3-5CADC13C1AE8}" srcOrd="2" destOrd="0" presId="urn:microsoft.com/office/officeart/2018/2/layout/IconVerticalSolidList"/>
    <dgm:cxn modelId="{36DCB46E-1972-4783-A08A-0200D146B380}" type="presParOf" srcId="{3A917A96-5683-4BF0-AE08-8EE12339FE45}" destId="{EF87B715-36E6-4B53-835B-F9ED24702D99}" srcOrd="3" destOrd="0" presId="urn:microsoft.com/office/officeart/2018/2/layout/IconVerticalSolidList"/>
    <dgm:cxn modelId="{92D532F1-3CDB-4CE5-A8A6-E42D9A6F414E}" type="presParOf" srcId="{3A917A96-5683-4BF0-AE08-8EE12339FE45}" destId="{384729DC-A445-43DC-9387-6BEC52F4F837}" srcOrd="4" destOrd="0" presId="urn:microsoft.com/office/officeart/2018/2/layout/IconVerticalSolidList"/>
    <dgm:cxn modelId="{D0850593-1965-4F8A-A33C-B1E022E3FD2A}" type="presParOf" srcId="{EA0E8D95-CBA4-4F87-89A2-CF0BAFF1C6D8}" destId="{3F1AB325-3113-4563-8E2C-5420988A7D32}" srcOrd="3" destOrd="0" presId="urn:microsoft.com/office/officeart/2018/2/layout/IconVerticalSolidList"/>
    <dgm:cxn modelId="{D7D38D51-336A-4D9D-A11E-A3A1C118BC12}" type="presParOf" srcId="{EA0E8D95-CBA4-4F87-89A2-CF0BAFF1C6D8}" destId="{6F830BC0-0B04-44FE-89B2-A6928682444C}" srcOrd="4" destOrd="0" presId="urn:microsoft.com/office/officeart/2018/2/layout/IconVerticalSolidList"/>
    <dgm:cxn modelId="{ACC4881E-0B15-4D5F-8AD9-47F07066697C}" type="presParOf" srcId="{6F830BC0-0B04-44FE-89B2-A6928682444C}" destId="{257CA074-9196-481F-81FF-85CF1A620F6D}" srcOrd="0" destOrd="0" presId="urn:microsoft.com/office/officeart/2018/2/layout/IconVerticalSolidList"/>
    <dgm:cxn modelId="{F1BA3033-5FCC-4257-A520-170AEE9D0695}" type="presParOf" srcId="{6F830BC0-0B04-44FE-89B2-A6928682444C}" destId="{81A04042-EA72-451E-B921-B0950F69004E}" srcOrd="1" destOrd="0" presId="urn:microsoft.com/office/officeart/2018/2/layout/IconVerticalSolidList"/>
    <dgm:cxn modelId="{24AC2C9C-CF7F-4D47-8072-5974A4382456}" type="presParOf" srcId="{6F830BC0-0B04-44FE-89B2-A6928682444C}" destId="{5D403DC1-7FAA-4BCA-9CC8-1A8C08CC5907}" srcOrd="2" destOrd="0" presId="urn:microsoft.com/office/officeart/2018/2/layout/IconVerticalSolidList"/>
    <dgm:cxn modelId="{3C8B70B0-4C27-4B7F-9F86-81CC2B21206C}" type="presParOf" srcId="{6F830BC0-0B04-44FE-89B2-A6928682444C}" destId="{8403B11D-F599-400E-A984-F1BC378601D2}"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07EE0D-EBF7-4877-B152-A9962B550FA5}">
      <dsp:nvSpPr>
        <dsp:cNvPr id="0" name=""/>
        <dsp:cNvSpPr/>
      </dsp:nvSpPr>
      <dsp:spPr>
        <a:xfrm>
          <a:off x="935070" y="636111"/>
          <a:ext cx="1002585" cy="100258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AA4C1E1-4914-45DE-80F6-D62B5A05AF57}">
      <dsp:nvSpPr>
        <dsp:cNvPr id="0" name=""/>
        <dsp:cNvSpPr/>
      </dsp:nvSpPr>
      <dsp:spPr>
        <a:xfrm>
          <a:off x="4097" y="1744090"/>
          <a:ext cx="2864531" cy="4968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b="1"/>
          </a:pPr>
          <a:r>
            <a:rPr lang="en-US" sz="1600" kern="1200"/>
            <a:t>Billed by: OGC Billing Team</a:t>
          </a:r>
        </a:p>
      </dsp:txBody>
      <dsp:txXfrm>
        <a:off x="4097" y="1744090"/>
        <a:ext cx="2864531" cy="496817"/>
      </dsp:txXfrm>
    </dsp:sp>
    <dsp:sp modelId="{16A12AC1-92D9-490A-A2D0-73653D75488F}">
      <dsp:nvSpPr>
        <dsp:cNvPr id="0" name=""/>
        <dsp:cNvSpPr/>
      </dsp:nvSpPr>
      <dsp:spPr>
        <a:xfrm>
          <a:off x="4097" y="2289928"/>
          <a:ext cx="2864531" cy="7971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endParaRPr lang="en-US" sz="1700" kern="1200"/>
        </a:p>
      </dsp:txBody>
      <dsp:txXfrm>
        <a:off x="4097" y="2289928"/>
        <a:ext cx="2864531" cy="797186"/>
      </dsp:txXfrm>
    </dsp:sp>
    <dsp:sp modelId="{F8B234F0-56F9-4314-9636-0F7B0C920939}">
      <dsp:nvSpPr>
        <dsp:cNvPr id="0" name=""/>
        <dsp:cNvSpPr/>
      </dsp:nvSpPr>
      <dsp:spPr>
        <a:xfrm>
          <a:off x="4300894" y="636111"/>
          <a:ext cx="1002585" cy="100258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2D622BD-E668-431F-B8F8-DD4BC370F0ED}">
      <dsp:nvSpPr>
        <dsp:cNvPr id="0" name=""/>
        <dsp:cNvSpPr/>
      </dsp:nvSpPr>
      <dsp:spPr>
        <a:xfrm>
          <a:off x="3369921" y="1744090"/>
          <a:ext cx="2864531" cy="4968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b="1"/>
          </a:pPr>
          <a:r>
            <a:rPr lang="en-US" sz="1600" kern="1200"/>
            <a:t>Net cash position at end of award: $0.00</a:t>
          </a:r>
        </a:p>
      </dsp:txBody>
      <dsp:txXfrm>
        <a:off x="3369921" y="1744090"/>
        <a:ext cx="2864531" cy="496817"/>
      </dsp:txXfrm>
    </dsp:sp>
    <dsp:sp modelId="{9149B3E4-1308-443E-971B-3BD5380961B8}">
      <dsp:nvSpPr>
        <dsp:cNvPr id="0" name=""/>
        <dsp:cNvSpPr/>
      </dsp:nvSpPr>
      <dsp:spPr>
        <a:xfrm>
          <a:off x="3369921" y="2289928"/>
          <a:ext cx="2864531" cy="797186"/>
        </a:xfrm>
        <a:prstGeom prst="rect">
          <a:avLst/>
        </a:prstGeom>
        <a:noFill/>
        <a:ln>
          <a:noFill/>
        </a:ln>
        <a:effectLst/>
      </dsp:spPr>
      <dsp:style>
        <a:lnRef idx="0">
          <a:scrgbClr r="0" g="0" b="0"/>
        </a:lnRef>
        <a:fillRef idx="0">
          <a:scrgbClr r="0" g="0" b="0"/>
        </a:fillRef>
        <a:effectRef idx="0">
          <a:scrgbClr r="0" g="0" b="0"/>
        </a:effectRef>
        <a:fontRef idx="minor"/>
      </dsp:style>
    </dsp:sp>
    <dsp:sp modelId="{04A2CA20-6BA0-400F-BFE9-FBA5241AB1B2}">
      <dsp:nvSpPr>
        <dsp:cNvPr id="0" name=""/>
        <dsp:cNvSpPr/>
      </dsp:nvSpPr>
      <dsp:spPr>
        <a:xfrm>
          <a:off x="7666718" y="636111"/>
          <a:ext cx="1002585" cy="100258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DA56390-5E75-49F8-A501-484FF8B477A4}">
      <dsp:nvSpPr>
        <dsp:cNvPr id="0" name=""/>
        <dsp:cNvSpPr/>
      </dsp:nvSpPr>
      <dsp:spPr>
        <a:xfrm>
          <a:off x="6735746" y="1744090"/>
          <a:ext cx="2864531" cy="4968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b="1"/>
          </a:pPr>
          <a:r>
            <a:rPr lang="en-US" sz="1600" b="1" kern="1200">
              <a:solidFill>
                <a:prstClr val="black">
                  <a:hueOff val="0"/>
                  <a:satOff val="0"/>
                  <a:lumOff val="0"/>
                  <a:alphaOff val="0"/>
                </a:prstClr>
              </a:solidFill>
              <a:latin typeface="Gill Sans MT" panose="020B0502020104020203"/>
              <a:ea typeface="+mn-ea"/>
              <a:cs typeface="+mn-cs"/>
            </a:rPr>
            <a:t>Final Invoice Due Date</a:t>
          </a:r>
        </a:p>
      </dsp:txBody>
      <dsp:txXfrm>
        <a:off x="6735746" y="1744090"/>
        <a:ext cx="2864531" cy="496817"/>
      </dsp:txXfrm>
    </dsp:sp>
    <dsp:sp modelId="{D90FB5C4-7211-46F5-B323-0ACACD874004}">
      <dsp:nvSpPr>
        <dsp:cNvPr id="0" name=""/>
        <dsp:cNvSpPr/>
      </dsp:nvSpPr>
      <dsp:spPr>
        <a:xfrm>
          <a:off x="6713488" y="2043246"/>
          <a:ext cx="2864531" cy="7971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US" sz="1400" kern="1200">
              <a:solidFill>
                <a:prstClr val="black">
                  <a:hueOff val="0"/>
                  <a:satOff val="0"/>
                  <a:lumOff val="0"/>
                  <a:alphaOff val="0"/>
                </a:prstClr>
              </a:solidFill>
              <a:latin typeface="Gill Sans MT" panose="020B0502020104020203"/>
              <a:ea typeface="+mn-ea"/>
              <a:cs typeface="+mn-cs"/>
            </a:rPr>
            <a:t>60 Days</a:t>
          </a:r>
        </a:p>
        <a:p>
          <a:pPr marL="0" lvl="0" indent="0" algn="ctr" defTabSz="622300">
            <a:lnSpc>
              <a:spcPct val="100000"/>
            </a:lnSpc>
            <a:spcBef>
              <a:spcPct val="0"/>
            </a:spcBef>
            <a:spcAft>
              <a:spcPct val="35000"/>
            </a:spcAft>
            <a:buNone/>
          </a:pPr>
          <a:r>
            <a:rPr lang="en-US" sz="1400" kern="1200">
              <a:solidFill>
                <a:prstClr val="black">
                  <a:hueOff val="0"/>
                  <a:satOff val="0"/>
                  <a:lumOff val="0"/>
                  <a:alphaOff val="0"/>
                </a:prstClr>
              </a:solidFill>
              <a:latin typeface="Gill Sans MT" panose="020B0502020104020203"/>
              <a:ea typeface="+mn-ea"/>
              <a:cs typeface="+mn-cs"/>
            </a:rPr>
            <a:t>State of Colorado: 45 Days</a:t>
          </a:r>
        </a:p>
        <a:p>
          <a:pPr marL="0" lvl="0" indent="0" algn="ctr" defTabSz="622300">
            <a:lnSpc>
              <a:spcPct val="100000"/>
            </a:lnSpc>
            <a:spcBef>
              <a:spcPct val="0"/>
            </a:spcBef>
            <a:spcAft>
              <a:spcPct val="35000"/>
            </a:spcAft>
            <a:buNone/>
          </a:pPr>
          <a:r>
            <a:rPr lang="en-US" sz="1400" kern="1200">
              <a:solidFill>
                <a:prstClr val="black">
                  <a:hueOff val="0"/>
                  <a:satOff val="0"/>
                  <a:lumOff val="0"/>
                  <a:alphaOff val="0"/>
                </a:prstClr>
              </a:solidFill>
              <a:latin typeface="Gill Sans MT" panose="020B0502020104020203"/>
              <a:ea typeface="+mn-ea"/>
              <a:cs typeface="+mn-cs"/>
            </a:rPr>
            <a:t>Some sponsors may be less.</a:t>
          </a:r>
        </a:p>
      </dsp:txBody>
      <dsp:txXfrm>
        <a:off x="6713488" y="2043246"/>
        <a:ext cx="2864531" cy="79718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07EE0D-EBF7-4877-B152-A9962B550FA5}">
      <dsp:nvSpPr>
        <dsp:cNvPr id="0" name=""/>
        <dsp:cNvSpPr/>
      </dsp:nvSpPr>
      <dsp:spPr>
        <a:xfrm>
          <a:off x="934004" y="371202"/>
          <a:ext cx="1000628" cy="100062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AA4C1E1-4914-45DE-80F6-D62B5A05AF57}">
      <dsp:nvSpPr>
        <dsp:cNvPr id="0" name=""/>
        <dsp:cNvSpPr/>
      </dsp:nvSpPr>
      <dsp:spPr>
        <a:xfrm>
          <a:off x="73787" y="1394327"/>
          <a:ext cx="2858939" cy="20666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b="1"/>
          </a:pPr>
          <a:r>
            <a:rPr lang="en-US" sz="1800" kern="1200"/>
            <a:t>Payment is received on a time schedule – </a:t>
          </a:r>
        </a:p>
        <a:p>
          <a:pPr marL="0" lvl="0" indent="0" algn="ctr" defTabSz="800100">
            <a:lnSpc>
              <a:spcPct val="100000"/>
            </a:lnSpc>
            <a:spcBef>
              <a:spcPct val="0"/>
            </a:spcBef>
            <a:spcAft>
              <a:spcPct val="35000"/>
            </a:spcAft>
            <a:buNone/>
            <a:defRPr b="1"/>
          </a:pPr>
          <a:r>
            <a:rPr lang="en-US" sz="1400" b="0" kern="1200"/>
            <a:t>Most Common as Association and Foundation Award.</a:t>
          </a:r>
        </a:p>
        <a:p>
          <a:pPr marL="0" lvl="0" indent="0" algn="ctr" defTabSz="800100">
            <a:lnSpc>
              <a:spcPct val="100000"/>
            </a:lnSpc>
            <a:spcBef>
              <a:spcPct val="0"/>
            </a:spcBef>
            <a:spcAft>
              <a:spcPct val="35000"/>
            </a:spcAft>
            <a:buNone/>
            <a:defRPr b="1"/>
          </a:pPr>
          <a:r>
            <a:rPr lang="en-US" sz="1400" b="0" kern="1200"/>
            <a:t>What are the requirements for payment? </a:t>
          </a:r>
        </a:p>
      </dsp:txBody>
      <dsp:txXfrm>
        <a:off x="73787" y="1394327"/>
        <a:ext cx="2858939" cy="2066661"/>
      </dsp:txXfrm>
    </dsp:sp>
    <dsp:sp modelId="{16A12AC1-92D9-490A-A2D0-73653D75488F}">
      <dsp:nvSpPr>
        <dsp:cNvPr id="0" name=""/>
        <dsp:cNvSpPr/>
      </dsp:nvSpPr>
      <dsp:spPr>
        <a:xfrm>
          <a:off x="13464" y="3168260"/>
          <a:ext cx="2858939" cy="2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endParaRPr lang="en-US" sz="1700" kern="1200"/>
        </a:p>
      </dsp:txBody>
      <dsp:txXfrm>
        <a:off x="13464" y="3168260"/>
        <a:ext cx="2858939" cy="2055"/>
      </dsp:txXfrm>
    </dsp:sp>
    <dsp:sp modelId="{F8B234F0-56F9-4314-9636-0F7B0C920939}">
      <dsp:nvSpPr>
        <dsp:cNvPr id="0" name=""/>
        <dsp:cNvSpPr/>
      </dsp:nvSpPr>
      <dsp:spPr>
        <a:xfrm>
          <a:off x="4301883" y="233618"/>
          <a:ext cx="1000628" cy="100062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2D622BD-E668-431F-B8F8-DD4BC370F0ED}">
      <dsp:nvSpPr>
        <dsp:cNvPr id="0" name=""/>
        <dsp:cNvSpPr/>
      </dsp:nvSpPr>
      <dsp:spPr>
        <a:xfrm>
          <a:off x="3372717" y="1392137"/>
          <a:ext cx="2858939" cy="19095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b="1"/>
          </a:pPr>
          <a:r>
            <a:rPr lang="en-US" sz="1800" kern="1200"/>
            <a:t>Net cash position at end of award: Often has a residual</a:t>
          </a:r>
        </a:p>
        <a:p>
          <a:pPr marL="0" lvl="0" indent="0" algn="ctr" defTabSz="800100">
            <a:lnSpc>
              <a:spcPct val="100000"/>
            </a:lnSpc>
            <a:spcBef>
              <a:spcPct val="0"/>
            </a:spcBef>
            <a:spcAft>
              <a:spcPct val="35000"/>
            </a:spcAft>
            <a:buNone/>
            <a:defRPr b="1"/>
          </a:pPr>
          <a:endParaRPr lang="en-US" sz="1800" kern="1200"/>
        </a:p>
      </dsp:txBody>
      <dsp:txXfrm>
        <a:off x="3372717" y="1392137"/>
        <a:ext cx="2858939" cy="1909552"/>
      </dsp:txXfrm>
    </dsp:sp>
    <dsp:sp modelId="{9149B3E4-1308-443E-971B-3BD5380961B8}">
      <dsp:nvSpPr>
        <dsp:cNvPr id="0" name=""/>
        <dsp:cNvSpPr/>
      </dsp:nvSpPr>
      <dsp:spPr>
        <a:xfrm>
          <a:off x="3372717" y="3207538"/>
          <a:ext cx="2858939" cy="2055"/>
        </a:xfrm>
        <a:prstGeom prst="rect">
          <a:avLst/>
        </a:prstGeom>
        <a:noFill/>
        <a:ln>
          <a:noFill/>
        </a:ln>
        <a:effectLst/>
      </dsp:spPr>
      <dsp:style>
        <a:lnRef idx="0">
          <a:scrgbClr r="0" g="0" b="0"/>
        </a:lnRef>
        <a:fillRef idx="0">
          <a:scrgbClr r="0" g="0" b="0"/>
        </a:fillRef>
        <a:effectRef idx="0">
          <a:scrgbClr r="0" g="0" b="0"/>
        </a:effectRef>
        <a:fontRef idx="minor"/>
      </dsp:style>
    </dsp:sp>
    <dsp:sp modelId="{04A2CA20-6BA0-400F-BFE9-FBA5241AB1B2}">
      <dsp:nvSpPr>
        <dsp:cNvPr id="0" name=""/>
        <dsp:cNvSpPr/>
      </dsp:nvSpPr>
      <dsp:spPr>
        <a:xfrm>
          <a:off x="7635250" y="216854"/>
          <a:ext cx="1000628" cy="100062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DA56390-5E75-49F8-A501-484FF8B477A4}">
      <dsp:nvSpPr>
        <dsp:cNvPr id="0" name=""/>
        <dsp:cNvSpPr/>
      </dsp:nvSpPr>
      <dsp:spPr>
        <a:xfrm>
          <a:off x="6731971" y="1446792"/>
          <a:ext cx="2858939" cy="1836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b="1"/>
          </a:pPr>
          <a:r>
            <a:rPr lang="en-US" sz="1800" kern="1200"/>
            <a:t>Report of Expenditures (ROE) due date</a:t>
          </a:r>
        </a:p>
      </dsp:txBody>
      <dsp:txXfrm>
        <a:off x="6731971" y="1446792"/>
        <a:ext cx="2858939" cy="1836680"/>
      </dsp:txXfrm>
    </dsp:sp>
    <dsp:sp modelId="{D90FB5C4-7211-46F5-B323-0ACACD874004}">
      <dsp:nvSpPr>
        <dsp:cNvPr id="0" name=""/>
        <dsp:cNvSpPr/>
      </dsp:nvSpPr>
      <dsp:spPr>
        <a:xfrm>
          <a:off x="6714703" y="2314732"/>
          <a:ext cx="2858939" cy="421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US" sz="1400" kern="1200"/>
            <a:t>Usually within 90 days of end date</a:t>
          </a:r>
        </a:p>
        <a:p>
          <a:pPr marL="0" lvl="0" indent="0" algn="ctr" defTabSz="622300">
            <a:lnSpc>
              <a:spcPct val="100000"/>
            </a:lnSpc>
            <a:spcBef>
              <a:spcPct val="0"/>
            </a:spcBef>
            <a:spcAft>
              <a:spcPct val="35000"/>
            </a:spcAft>
            <a:buNone/>
          </a:pPr>
          <a:r>
            <a:rPr lang="en-US" sz="1400" kern="1200"/>
            <a:t>Review Notice of Award (</a:t>
          </a:r>
          <a:r>
            <a:rPr lang="en-US" sz="1400" kern="1200" err="1"/>
            <a:t>NoA</a:t>
          </a:r>
          <a:r>
            <a:rPr lang="en-US" sz="1400" kern="1200"/>
            <a:t>) for specific deadlines.</a:t>
          </a:r>
        </a:p>
      </dsp:txBody>
      <dsp:txXfrm>
        <a:off x="6714703" y="2314732"/>
        <a:ext cx="2858939" cy="4213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07EE0D-EBF7-4877-B152-A9962B550FA5}">
      <dsp:nvSpPr>
        <dsp:cNvPr id="0" name=""/>
        <dsp:cNvSpPr/>
      </dsp:nvSpPr>
      <dsp:spPr>
        <a:xfrm>
          <a:off x="935070" y="787458"/>
          <a:ext cx="1002585" cy="100258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AA4C1E1-4914-45DE-80F6-D62B5A05AF57}">
      <dsp:nvSpPr>
        <dsp:cNvPr id="0" name=""/>
        <dsp:cNvSpPr/>
      </dsp:nvSpPr>
      <dsp:spPr>
        <a:xfrm>
          <a:off x="4097" y="1882422"/>
          <a:ext cx="2864531" cy="4968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b="1"/>
          </a:pPr>
          <a:r>
            <a:rPr lang="en-US" sz="1600" kern="1200"/>
            <a:t>Billed by: OGC AR team</a:t>
          </a:r>
        </a:p>
      </dsp:txBody>
      <dsp:txXfrm>
        <a:off x="4097" y="1882422"/>
        <a:ext cx="2864531" cy="496817"/>
      </dsp:txXfrm>
    </dsp:sp>
    <dsp:sp modelId="{16A12AC1-92D9-490A-A2D0-73653D75488F}">
      <dsp:nvSpPr>
        <dsp:cNvPr id="0" name=""/>
        <dsp:cNvSpPr/>
      </dsp:nvSpPr>
      <dsp:spPr>
        <a:xfrm>
          <a:off x="4097" y="2422205"/>
          <a:ext cx="2864531" cy="5135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pPr>
          <a:endParaRPr lang="en-US" sz="1200" kern="1200"/>
        </a:p>
      </dsp:txBody>
      <dsp:txXfrm>
        <a:off x="4097" y="2422205"/>
        <a:ext cx="2864531" cy="513562"/>
      </dsp:txXfrm>
    </dsp:sp>
    <dsp:sp modelId="{F8B234F0-56F9-4314-9636-0F7B0C920939}">
      <dsp:nvSpPr>
        <dsp:cNvPr id="0" name=""/>
        <dsp:cNvSpPr/>
      </dsp:nvSpPr>
      <dsp:spPr>
        <a:xfrm>
          <a:off x="4300894" y="787458"/>
          <a:ext cx="1002585" cy="100258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2D622BD-E668-431F-B8F8-DD4BC370F0ED}">
      <dsp:nvSpPr>
        <dsp:cNvPr id="0" name=""/>
        <dsp:cNvSpPr/>
      </dsp:nvSpPr>
      <dsp:spPr>
        <a:xfrm>
          <a:off x="3369921" y="1882422"/>
          <a:ext cx="2864531" cy="4968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b="1"/>
          </a:pPr>
          <a:r>
            <a:rPr lang="en-US" sz="1600" kern="1200"/>
            <a:t>Net cash position at end of award: $0.00</a:t>
          </a:r>
        </a:p>
      </dsp:txBody>
      <dsp:txXfrm>
        <a:off x="3369921" y="1882422"/>
        <a:ext cx="2864531" cy="496817"/>
      </dsp:txXfrm>
    </dsp:sp>
    <dsp:sp modelId="{9149B3E4-1308-443E-971B-3BD5380961B8}">
      <dsp:nvSpPr>
        <dsp:cNvPr id="0" name=""/>
        <dsp:cNvSpPr/>
      </dsp:nvSpPr>
      <dsp:spPr>
        <a:xfrm>
          <a:off x="3369921" y="2422205"/>
          <a:ext cx="2864531" cy="513562"/>
        </a:xfrm>
        <a:prstGeom prst="rect">
          <a:avLst/>
        </a:prstGeom>
        <a:noFill/>
        <a:ln>
          <a:noFill/>
        </a:ln>
        <a:effectLst/>
      </dsp:spPr>
      <dsp:style>
        <a:lnRef idx="0">
          <a:scrgbClr r="0" g="0" b="0"/>
        </a:lnRef>
        <a:fillRef idx="0">
          <a:scrgbClr r="0" g="0" b="0"/>
        </a:fillRef>
        <a:effectRef idx="0">
          <a:scrgbClr r="0" g="0" b="0"/>
        </a:effectRef>
        <a:fontRef idx="minor"/>
      </dsp:style>
    </dsp:sp>
    <dsp:sp modelId="{04A2CA20-6BA0-400F-BFE9-FBA5241AB1B2}">
      <dsp:nvSpPr>
        <dsp:cNvPr id="0" name=""/>
        <dsp:cNvSpPr/>
      </dsp:nvSpPr>
      <dsp:spPr>
        <a:xfrm>
          <a:off x="7666718" y="787458"/>
          <a:ext cx="1002585" cy="100258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DA56390-5E75-49F8-A501-484FF8B477A4}">
      <dsp:nvSpPr>
        <dsp:cNvPr id="0" name=""/>
        <dsp:cNvSpPr/>
      </dsp:nvSpPr>
      <dsp:spPr>
        <a:xfrm>
          <a:off x="6735746" y="1882422"/>
          <a:ext cx="2864531" cy="4968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b="1"/>
          </a:pPr>
          <a:r>
            <a:rPr lang="en-US" sz="1600" kern="1200"/>
            <a:t>Federal Financial Report (FFR) due date</a:t>
          </a:r>
        </a:p>
      </dsp:txBody>
      <dsp:txXfrm>
        <a:off x="6735746" y="1882422"/>
        <a:ext cx="2864531" cy="496817"/>
      </dsp:txXfrm>
    </dsp:sp>
    <dsp:sp modelId="{D90FB5C4-7211-46F5-B323-0ACACD874004}">
      <dsp:nvSpPr>
        <dsp:cNvPr id="0" name=""/>
        <dsp:cNvSpPr/>
      </dsp:nvSpPr>
      <dsp:spPr>
        <a:xfrm>
          <a:off x="6735746" y="2422205"/>
          <a:ext cx="2864531" cy="5135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US" sz="1400" kern="1200"/>
            <a:t>Annual: 90 days</a:t>
          </a:r>
        </a:p>
        <a:p>
          <a:pPr marL="0" lvl="0" indent="0" algn="ctr" defTabSz="622300">
            <a:lnSpc>
              <a:spcPct val="100000"/>
            </a:lnSpc>
            <a:spcBef>
              <a:spcPct val="0"/>
            </a:spcBef>
            <a:spcAft>
              <a:spcPct val="35000"/>
            </a:spcAft>
            <a:buNone/>
          </a:pPr>
          <a:r>
            <a:rPr lang="en-US" sz="1400" kern="1200"/>
            <a:t>Final: 120 days</a:t>
          </a:r>
        </a:p>
      </dsp:txBody>
      <dsp:txXfrm>
        <a:off x="6735746" y="2422205"/>
        <a:ext cx="2864531" cy="51356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07EE0D-EBF7-4877-B152-A9962B550FA5}">
      <dsp:nvSpPr>
        <dsp:cNvPr id="0" name=""/>
        <dsp:cNvSpPr/>
      </dsp:nvSpPr>
      <dsp:spPr>
        <a:xfrm>
          <a:off x="935070" y="169799"/>
          <a:ext cx="1002585" cy="100258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AA4C1E1-4914-45DE-80F6-D62B5A05AF57}">
      <dsp:nvSpPr>
        <dsp:cNvPr id="0" name=""/>
        <dsp:cNvSpPr/>
      </dsp:nvSpPr>
      <dsp:spPr>
        <a:xfrm>
          <a:off x="4097" y="1317881"/>
          <a:ext cx="2864531" cy="9936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b="1"/>
          </a:pPr>
          <a:r>
            <a:rPr lang="en-US" sz="1600" kern="1200"/>
            <a:t>OGC bills fixed with Department Coordination. Only NON-Federal Clinical Trials are billed solely by department. 	</a:t>
          </a:r>
        </a:p>
      </dsp:txBody>
      <dsp:txXfrm>
        <a:off x="4097" y="1317881"/>
        <a:ext cx="2864531" cy="993634"/>
      </dsp:txXfrm>
    </dsp:sp>
    <dsp:sp modelId="{16A12AC1-92D9-490A-A2D0-73653D75488F}">
      <dsp:nvSpPr>
        <dsp:cNvPr id="0" name=""/>
        <dsp:cNvSpPr/>
      </dsp:nvSpPr>
      <dsp:spPr>
        <a:xfrm>
          <a:off x="3400314" y="1918240"/>
          <a:ext cx="2864531" cy="11742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US" sz="1400" kern="1200"/>
            <a:t>Should be tracked and monitored for receipt of payments</a:t>
          </a:r>
        </a:p>
        <a:p>
          <a:pPr marL="0" lvl="0" indent="0" algn="ctr" defTabSz="622300">
            <a:lnSpc>
              <a:spcPct val="100000"/>
            </a:lnSpc>
            <a:spcBef>
              <a:spcPct val="0"/>
            </a:spcBef>
            <a:spcAft>
              <a:spcPct val="35000"/>
            </a:spcAft>
            <a:buNone/>
          </a:pPr>
          <a:r>
            <a:rPr lang="en-US" sz="1400" kern="1200"/>
            <a:t>Send invoice details to </a:t>
          </a:r>
          <a:r>
            <a:rPr lang="en-US" sz="1400" kern="1200">
              <a:hlinkClick xmlns:r="http://schemas.openxmlformats.org/officeDocument/2006/relationships" r:id="rId3"/>
            </a:rPr>
            <a:t>ogc.4payments@ucdenver.edu</a:t>
          </a:r>
          <a:r>
            <a:rPr lang="en-US" sz="1400" kern="1200"/>
            <a:t> to ensure correct posting</a:t>
          </a:r>
        </a:p>
      </dsp:txBody>
      <dsp:txXfrm>
        <a:off x="3400314" y="1918240"/>
        <a:ext cx="2864531" cy="1174239"/>
      </dsp:txXfrm>
    </dsp:sp>
    <dsp:sp modelId="{F8B234F0-56F9-4314-9636-0F7B0C920939}">
      <dsp:nvSpPr>
        <dsp:cNvPr id="0" name=""/>
        <dsp:cNvSpPr/>
      </dsp:nvSpPr>
      <dsp:spPr>
        <a:xfrm>
          <a:off x="4300894" y="169799"/>
          <a:ext cx="1002585" cy="1002585"/>
        </a:xfrm>
        <a:prstGeom prst="rect">
          <a:avLst/>
        </a:prstGeom>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w="15875"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2D622BD-E668-431F-B8F8-DD4BC370F0ED}">
      <dsp:nvSpPr>
        <dsp:cNvPr id="0" name=""/>
        <dsp:cNvSpPr/>
      </dsp:nvSpPr>
      <dsp:spPr>
        <a:xfrm>
          <a:off x="3369921" y="1317881"/>
          <a:ext cx="2864531" cy="9936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b="1"/>
          </a:pPr>
          <a:r>
            <a:rPr lang="en-US" sz="1600" kern="1200"/>
            <a:t>Net cash position at end of award: Often has a residual</a:t>
          </a:r>
        </a:p>
      </dsp:txBody>
      <dsp:txXfrm>
        <a:off x="3369921" y="1317881"/>
        <a:ext cx="2864531" cy="993634"/>
      </dsp:txXfrm>
    </dsp:sp>
    <dsp:sp modelId="{9149B3E4-1308-443E-971B-3BD5380961B8}">
      <dsp:nvSpPr>
        <dsp:cNvPr id="0" name=""/>
        <dsp:cNvSpPr/>
      </dsp:nvSpPr>
      <dsp:spPr>
        <a:xfrm>
          <a:off x="3369921" y="2379188"/>
          <a:ext cx="2864531" cy="1174239"/>
        </a:xfrm>
        <a:prstGeom prst="rect">
          <a:avLst/>
        </a:prstGeom>
        <a:noFill/>
        <a:ln>
          <a:noFill/>
        </a:ln>
        <a:effectLst/>
      </dsp:spPr>
      <dsp:style>
        <a:lnRef idx="0">
          <a:scrgbClr r="0" g="0" b="0"/>
        </a:lnRef>
        <a:fillRef idx="0">
          <a:scrgbClr r="0" g="0" b="0"/>
        </a:fillRef>
        <a:effectRef idx="0">
          <a:scrgbClr r="0" g="0" b="0"/>
        </a:effectRef>
        <a:fontRef idx="minor"/>
      </dsp:style>
    </dsp:sp>
    <dsp:sp modelId="{04A2CA20-6BA0-400F-BFE9-FBA5241AB1B2}">
      <dsp:nvSpPr>
        <dsp:cNvPr id="0" name=""/>
        <dsp:cNvSpPr/>
      </dsp:nvSpPr>
      <dsp:spPr>
        <a:xfrm>
          <a:off x="7666718" y="100625"/>
          <a:ext cx="1002585" cy="1002585"/>
        </a:xfrm>
        <a:prstGeom prst="rect">
          <a:avLst/>
        </a:prstGeom>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w="15875"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DA56390-5E75-49F8-A501-484FF8B477A4}">
      <dsp:nvSpPr>
        <dsp:cNvPr id="0" name=""/>
        <dsp:cNvSpPr/>
      </dsp:nvSpPr>
      <dsp:spPr>
        <a:xfrm>
          <a:off x="6735746" y="1248707"/>
          <a:ext cx="2864531" cy="9936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b="1"/>
          </a:pPr>
          <a:r>
            <a:rPr lang="en-US" sz="1600" kern="1200"/>
            <a:t>Department initiates closeout with post award by submitting the following:</a:t>
          </a:r>
        </a:p>
      </dsp:txBody>
      <dsp:txXfrm>
        <a:off x="6735746" y="1248707"/>
        <a:ext cx="2864531" cy="993634"/>
      </dsp:txXfrm>
    </dsp:sp>
    <dsp:sp modelId="{D90FB5C4-7211-46F5-B323-0ACACD874004}">
      <dsp:nvSpPr>
        <dsp:cNvPr id="0" name=""/>
        <dsp:cNvSpPr/>
      </dsp:nvSpPr>
      <dsp:spPr>
        <a:xfrm>
          <a:off x="6735746" y="2171664"/>
          <a:ext cx="2864531" cy="14509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US" sz="1400" kern="1200"/>
            <a:t>Request to close form</a:t>
          </a:r>
        </a:p>
        <a:p>
          <a:pPr marL="0" lvl="0" indent="0" algn="ctr" defTabSz="622300">
            <a:lnSpc>
              <a:spcPct val="100000"/>
            </a:lnSpc>
            <a:spcBef>
              <a:spcPct val="0"/>
            </a:spcBef>
            <a:spcAft>
              <a:spcPct val="35000"/>
            </a:spcAft>
            <a:buNone/>
          </a:pPr>
          <a:r>
            <a:rPr lang="en-US" sz="1400" kern="1200"/>
            <a:t>High cash balance form (if applicable)</a:t>
          </a:r>
        </a:p>
      </dsp:txBody>
      <dsp:txXfrm>
        <a:off x="6735746" y="2171664"/>
        <a:ext cx="2864531" cy="145093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1AD923-D7F7-48B2-995C-345C99442B76}">
      <dsp:nvSpPr>
        <dsp:cNvPr id="0" name=""/>
        <dsp:cNvSpPr/>
      </dsp:nvSpPr>
      <dsp:spPr>
        <a:xfrm>
          <a:off x="0" y="491"/>
          <a:ext cx="10058399" cy="114906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49725B8-2BEE-46FF-9086-102FB9436B5C}">
      <dsp:nvSpPr>
        <dsp:cNvPr id="0" name=""/>
        <dsp:cNvSpPr/>
      </dsp:nvSpPr>
      <dsp:spPr>
        <a:xfrm>
          <a:off x="347593" y="259031"/>
          <a:ext cx="631988" cy="63198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1D63F14-8372-4C7B-AA24-4A398C2D3D8B}">
      <dsp:nvSpPr>
        <dsp:cNvPr id="0" name=""/>
        <dsp:cNvSpPr/>
      </dsp:nvSpPr>
      <dsp:spPr>
        <a:xfrm>
          <a:off x="1327175" y="491"/>
          <a:ext cx="8731224" cy="1149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610" tIns="121610" rIns="121610" bIns="121610" numCol="1" spcCol="1270" anchor="ctr" anchorCtr="0">
          <a:noAutofit/>
        </a:bodyPr>
        <a:lstStyle/>
        <a:p>
          <a:pPr marL="0" lvl="0" indent="0" algn="l" defTabSz="889000">
            <a:lnSpc>
              <a:spcPct val="100000"/>
            </a:lnSpc>
            <a:spcBef>
              <a:spcPct val="0"/>
            </a:spcBef>
            <a:spcAft>
              <a:spcPct val="35000"/>
            </a:spcAft>
            <a:buNone/>
          </a:pPr>
          <a:r>
            <a:rPr lang="en-US" sz="2000" kern="1200"/>
            <a:t>Review cash balance frequently (m-Fin TBS/ Operating Summary)</a:t>
          </a:r>
        </a:p>
      </dsp:txBody>
      <dsp:txXfrm>
        <a:off x="1327175" y="491"/>
        <a:ext cx="8731224" cy="1149069"/>
      </dsp:txXfrm>
    </dsp:sp>
    <dsp:sp modelId="{FD78D838-4532-463B-9580-5CAA6E8DDCF7}">
      <dsp:nvSpPr>
        <dsp:cNvPr id="0" name=""/>
        <dsp:cNvSpPr/>
      </dsp:nvSpPr>
      <dsp:spPr>
        <a:xfrm>
          <a:off x="0" y="1410950"/>
          <a:ext cx="10058399" cy="114906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C50238C-E523-4DA5-8FE4-C962F042F7BE}">
      <dsp:nvSpPr>
        <dsp:cNvPr id="0" name=""/>
        <dsp:cNvSpPr/>
      </dsp:nvSpPr>
      <dsp:spPr>
        <a:xfrm>
          <a:off x="347593" y="1695368"/>
          <a:ext cx="631988" cy="63198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F87B715-36E6-4B53-835B-F9ED24702D99}">
      <dsp:nvSpPr>
        <dsp:cNvPr id="0" name=""/>
        <dsp:cNvSpPr/>
      </dsp:nvSpPr>
      <dsp:spPr>
        <a:xfrm>
          <a:off x="1327175" y="1436827"/>
          <a:ext cx="4526280" cy="1149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610" tIns="121610" rIns="121610" bIns="121610" numCol="1" spcCol="1270" anchor="ctr" anchorCtr="0">
          <a:noAutofit/>
        </a:bodyPr>
        <a:lstStyle/>
        <a:p>
          <a:pPr marL="0" lvl="0" indent="0" algn="l" defTabSz="889000">
            <a:lnSpc>
              <a:spcPct val="100000"/>
            </a:lnSpc>
            <a:spcBef>
              <a:spcPct val="0"/>
            </a:spcBef>
            <a:spcAft>
              <a:spcPct val="35000"/>
            </a:spcAft>
            <a:buNone/>
          </a:pPr>
          <a:r>
            <a:rPr lang="en-US" sz="2000" kern="1200"/>
            <a:t>Review expenditures regularly and submit cost transfers in a timely manner</a:t>
          </a:r>
        </a:p>
      </dsp:txBody>
      <dsp:txXfrm>
        <a:off x="1327175" y="1436827"/>
        <a:ext cx="4526280" cy="1149069"/>
      </dsp:txXfrm>
    </dsp:sp>
    <dsp:sp modelId="{384729DC-A445-43DC-9387-6BEC52F4F837}">
      <dsp:nvSpPr>
        <dsp:cNvPr id="0" name=""/>
        <dsp:cNvSpPr/>
      </dsp:nvSpPr>
      <dsp:spPr>
        <a:xfrm>
          <a:off x="5853455" y="1436827"/>
          <a:ext cx="4204944" cy="1149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610" tIns="121610" rIns="121610" bIns="121610" numCol="1" spcCol="1270" anchor="ctr" anchorCtr="0">
          <a:noAutofit/>
        </a:bodyPr>
        <a:lstStyle/>
        <a:p>
          <a:pPr marL="0" lvl="0" indent="0" algn="l" defTabSz="622300">
            <a:lnSpc>
              <a:spcPct val="100000"/>
            </a:lnSpc>
            <a:spcBef>
              <a:spcPct val="0"/>
            </a:spcBef>
            <a:spcAft>
              <a:spcPct val="35000"/>
            </a:spcAft>
            <a:buNone/>
          </a:pPr>
          <a:r>
            <a:rPr lang="en-US" sz="1400" kern="1200"/>
            <a:t>All PETs should be completed </a:t>
          </a:r>
          <a:r>
            <a:rPr lang="en-US" sz="1400" kern="1200">
              <a:solidFill>
                <a:schemeClr val="tx1"/>
              </a:solidFill>
            </a:rPr>
            <a:t>within 30 days after the project end date. As a general practice salary should be reviewed and corrected within 90 days of a pay period date. </a:t>
          </a:r>
          <a:endParaRPr lang="en-US" sz="1400" strike="dblStrike" kern="1200" baseline="0">
            <a:solidFill>
              <a:schemeClr val="tx1"/>
            </a:solidFill>
          </a:endParaRPr>
        </a:p>
      </dsp:txBody>
      <dsp:txXfrm>
        <a:off x="5853455" y="1436827"/>
        <a:ext cx="4204944" cy="1149069"/>
      </dsp:txXfrm>
    </dsp:sp>
    <dsp:sp modelId="{257CA074-9196-481F-81FF-85CF1A620F6D}">
      <dsp:nvSpPr>
        <dsp:cNvPr id="0" name=""/>
        <dsp:cNvSpPr/>
      </dsp:nvSpPr>
      <dsp:spPr>
        <a:xfrm>
          <a:off x="0" y="2873164"/>
          <a:ext cx="10058399" cy="114906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1A04042-EA72-451E-B921-B0950F69004E}">
      <dsp:nvSpPr>
        <dsp:cNvPr id="0" name=""/>
        <dsp:cNvSpPr/>
      </dsp:nvSpPr>
      <dsp:spPr>
        <a:xfrm>
          <a:off x="347593" y="3131705"/>
          <a:ext cx="631988" cy="63198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403B11D-F599-400E-A984-F1BC378601D2}">
      <dsp:nvSpPr>
        <dsp:cNvPr id="0" name=""/>
        <dsp:cNvSpPr/>
      </dsp:nvSpPr>
      <dsp:spPr>
        <a:xfrm>
          <a:off x="1327175" y="2873164"/>
          <a:ext cx="8731224" cy="1149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610" tIns="121610" rIns="121610" bIns="121610" numCol="1" spcCol="1270" anchor="ctr" anchorCtr="0">
          <a:noAutofit/>
        </a:bodyPr>
        <a:lstStyle/>
        <a:p>
          <a:pPr marL="0" lvl="0" indent="0" algn="l" defTabSz="889000">
            <a:lnSpc>
              <a:spcPct val="100000"/>
            </a:lnSpc>
            <a:spcBef>
              <a:spcPct val="0"/>
            </a:spcBef>
            <a:spcAft>
              <a:spcPct val="35000"/>
            </a:spcAft>
            <a:buNone/>
          </a:pPr>
          <a:r>
            <a:rPr lang="en-US" sz="2000" kern="1200"/>
            <a:t>Meet with your Post Award Administrator on a regular basis</a:t>
          </a:r>
        </a:p>
      </dsp:txBody>
      <dsp:txXfrm>
        <a:off x="1327175" y="2873164"/>
        <a:ext cx="8731224" cy="1149069"/>
      </dsp:txXfrm>
    </dsp:sp>
  </dsp:spTree>
</dsp:drawing>
</file>

<file path=ppt/diagrams/layout1.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FB2546FE-744A-45B4-9AF1-6641F7DBD85F}" type="datetimeFigureOut">
              <a:rPr lang="en-US" smtClean="0"/>
              <a:t>11/29/2023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017081-EB8D-4EBA-BDD5-7A8B98326E7F}"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32973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B2546FE-744A-45B4-9AF1-6641F7DBD85F}" type="datetimeFigureOut">
              <a:rPr lang="en-US" smtClean="0"/>
              <a:t>11/29/2023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017081-EB8D-4EBA-BDD5-7A8B98326E7F}" type="slidenum">
              <a:rPr lang="en-US" smtClean="0"/>
              <a:t>‹#›</a:t>
            </a:fld>
            <a:endParaRPr lang="en-US"/>
          </a:p>
        </p:txBody>
      </p:sp>
    </p:spTree>
    <p:extLst>
      <p:ext uri="{BB962C8B-B14F-4D97-AF65-F5344CB8AC3E}">
        <p14:creationId xmlns:p14="http://schemas.microsoft.com/office/powerpoint/2010/main" val="18928266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B2546FE-744A-45B4-9AF1-6641F7DBD85F}" type="datetimeFigureOut">
              <a:rPr lang="en-US" smtClean="0"/>
              <a:t>11/29/2023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017081-EB8D-4EBA-BDD5-7A8B98326E7F}" type="slidenum">
              <a:rPr lang="en-US" smtClean="0"/>
              <a:t>‹#›</a:t>
            </a:fld>
            <a:endParaRPr lang="en-US"/>
          </a:p>
        </p:txBody>
      </p:sp>
    </p:spTree>
    <p:extLst>
      <p:ext uri="{BB962C8B-B14F-4D97-AF65-F5344CB8AC3E}">
        <p14:creationId xmlns:p14="http://schemas.microsoft.com/office/powerpoint/2010/main" val="9051384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B2546FE-744A-45B4-9AF1-6641F7DBD85F}" type="datetimeFigureOut">
              <a:rPr lang="en-US" smtClean="0"/>
              <a:t>11/29/2023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017081-EB8D-4EBA-BDD5-7A8B98326E7F}" type="slidenum">
              <a:rPr lang="en-US" smtClean="0"/>
              <a:t>‹#›</a:t>
            </a:fld>
            <a:endParaRPr lang="en-US"/>
          </a:p>
        </p:txBody>
      </p:sp>
    </p:spTree>
    <p:extLst>
      <p:ext uri="{BB962C8B-B14F-4D97-AF65-F5344CB8AC3E}">
        <p14:creationId xmlns:p14="http://schemas.microsoft.com/office/powerpoint/2010/main" val="15333943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B2546FE-744A-45B4-9AF1-6641F7DBD85F}" type="datetimeFigureOut">
              <a:rPr lang="en-US" smtClean="0"/>
              <a:t>11/29/2023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017081-EB8D-4EBA-BDD5-7A8B98326E7F}"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69519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B2546FE-744A-45B4-9AF1-6641F7DBD85F}" type="datetimeFigureOut">
              <a:rPr lang="en-US" smtClean="0"/>
              <a:t>11/29/2023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017081-EB8D-4EBA-BDD5-7A8B98326E7F}" type="slidenum">
              <a:rPr lang="en-US" smtClean="0"/>
              <a:t>‹#›</a:t>
            </a:fld>
            <a:endParaRPr lang="en-US"/>
          </a:p>
        </p:txBody>
      </p:sp>
    </p:spTree>
    <p:extLst>
      <p:ext uri="{BB962C8B-B14F-4D97-AF65-F5344CB8AC3E}">
        <p14:creationId xmlns:p14="http://schemas.microsoft.com/office/powerpoint/2010/main" val="597523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B2546FE-744A-45B4-9AF1-6641F7DBD85F}" type="datetimeFigureOut">
              <a:rPr lang="en-US" smtClean="0"/>
              <a:t>11/29/2023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3017081-EB8D-4EBA-BDD5-7A8B98326E7F}" type="slidenum">
              <a:rPr lang="en-US" smtClean="0"/>
              <a:t>‹#›</a:t>
            </a:fld>
            <a:endParaRPr lang="en-US"/>
          </a:p>
        </p:txBody>
      </p:sp>
    </p:spTree>
    <p:extLst>
      <p:ext uri="{BB962C8B-B14F-4D97-AF65-F5344CB8AC3E}">
        <p14:creationId xmlns:p14="http://schemas.microsoft.com/office/powerpoint/2010/main" val="34827355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B2546FE-744A-45B4-9AF1-6641F7DBD85F}" type="datetimeFigureOut">
              <a:rPr lang="en-US" smtClean="0"/>
              <a:t>11/29/2023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017081-EB8D-4EBA-BDD5-7A8B98326E7F}" type="slidenum">
              <a:rPr lang="en-US" smtClean="0"/>
              <a:t>‹#›</a:t>
            </a:fld>
            <a:endParaRPr lang="en-US"/>
          </a:p>
        </p:txBody>
      </p:sp>
    </p:spTree>
    <p:extLst>
      <p:ext uri="{BB962C8B-B14F-4D97-AF65-F5344CB8AC3E}">
        <p14:creationId xmlns:p14="http://schemas.microsoft.com/office/powerpoint/2010/main" val="18764351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FB2546FE-744A-45B4-9AF1-6641F7DBD85F}" type="datetimeFigureOut">
              <a:rPr lang="en-US" smtClean="0"/>
              <a:t>11/29/2023</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43017081-EB8D-4EBA-BDD5-7A8B98326E7F}" type="slidenum">
              <a:rPr lang="en-US" smtClean="0"/>
              <a:t>‹#›</a:t>
            </a:fld>
            <a:endParaRPr lang="en-US"/>
          </a:p>
        </p:txBody>
      </p:sp>
    </p:spTree>
    <p:extLst>
      <p:ext uri="{BB962C8B-B14F-4D97-AF65-F5344CB8AC3E}">
        <p14:creationId xmlns:p14="http://schemas.microsoft.com/office/powerpoint/2010/main" val="37571158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FB2546FE-744A-45B4-9AF1-6641F7DBD85F}" type="datetimeFigureOut">
              <a:rPr lang="en-US" smtClean="0"/>
              <a:t>11/29/2023</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3017081-EB8D-4EBA-BDD5-7A8B98326E7F}" type="slidenum">
              <a:rPr lang="en-US" smtClean="0"/>
              <a:t>‹#›</a:t>
            </a:fld>
            <a:endParaRPr lang="en-US"/>
          </a:p>
        </p:txBody>
      </p:sp>
    </p:spTree>
    <p:extLst>
      <p:ext uri="{BB962C8B-B14F-4D97-AF65-F5344CB8AC3E}">
        <p14:creationId xmlns:p14="http://schemas.microsoft.com/office/powerpoint/2010/main" val="37869212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B2546FE-744A-45B4-9AF1-6641F7DBD85F}" type="datetimeFigureOut">
              <a:rPr lang="en-US" smtClean="0"/>
              <a:t>11/29/2023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017081-EB8D-4EBA-BDD5-7A8B98326E7F}" type="slidenum">
              <a:rPr lang="en-US" smtClean="0"/>
              <a:t>‹#›</a:t>
            </a:fld>
            <a:endParaRPr lang="en-US"/>
          </a:p>
        </p:txBody>
      </p:sp>
    </p:spTree>
    <p:extLst>
      <p:ext uri="{BB962C8B-B14F-4D97-AF65-F5344CB8AC3E}">
        <p14:creationId xmlns:p14="http://schemas.microsoft.com/office/powerpoint/2010/main" val="6625529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FB2546FE-744A-45B4-9AF1-6641F7DBD85F}" type="datetimeFigureOut">
              <a:rPr lang="en-US" smtClean="0"/>
              <a:t>11/29/2023</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3017081-EB8D-4EBA-BDD5-7A8B98326E7F}"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92685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F5DB2E-3328-538A-1E89-7D7C084545F3}"/>
              </a:ext>
            </a:extLst>
          </p:cNvPr>
          <p:cNvSpPr>
            <a:spLocks noGrp="1"/>
          </p:cNvSpPr>
          <p:nvPr>
            <p:ph type="ctrTitle"/>
          </p:nvPr>
        </p:nvSpPr>
        <p:spPr/>
        <p:txBody>
          <a:bodyPr>
            <a:noAutofit/>
          </a:bodyPr>
          <a:lstStyle/>
          <a:p>
            <a:r>
              <a:rPr lang="en-US" sz="6000"/>
              <a:t>OGC Team Talks</a:t>
            </a:r>
            <a:br>
              <a:rPr lang="en-US" sz="6000"/>
            </a:br>
            <a:r>
              <a:rPr lang="en-US" sz="6000"/>
              <a:t>Closeout </a:t>
            </a:r>
            <a:br>
              <a:rPr lang="en-US" sz="6000"/>
            </a:br>
            <a:r>
              <a:rPr lang="en-US" sz="4400"/>
              <a:t>(When and how should we close projects?)</a:t>
            </a:r>
            <a:endParaRPr lang="en-US" sz="6000"/>
          </a:p>
        </p:txBody>
      </p:sp>
      <p:sp>
        <p:nvSpPr>
          <p:cNvPr id="3" name="Subtitle 2">
            <a:extLst>
              <a:ext uri="{FF2B5EF4-FFF2-40B4-BE49-F238E27FC236}">
                <a16:creationId xmlns:a16="http://schemas.microsoft.com/office/drawing/2014/main" id="{CD601B82-CBEB-608E-15D2-1E1D0EAA1807}"/>
              </a:ext>
            </a:extLst>
          </p:cNvPr>
          <p:cNvSpPr>
            <a:spLocks noGrp="1"/>
          </p:cNvSpPr>
          <p:nvPr>
            <p:ph type="subTitle" idx="1"/>
          </p:nvPr>
        </p:nvSpPr>
        <p:spPr/>
        <p:txBody>
          <a:bodyPr vert="horz" lIns="91440" tIns="45720" rIns="91440" bIns="45720" rtlCol="0" anchor="t">
            <a:normAutofit/>
          </a:bodyPr>
          <a:lstStyle/>
          <a:p>
            <a:r>
              <a:rPr lang="en-US"/>
              <a:t>November 29, 2023</a:t>
            </a:r>
          </a:p>
        </p:txBody>
      </p:sp>
    </p:spTree>
    <p:extLst>
      <p:ext uri="{BB962C8B-B14F-4D97-AF65-F5344CB8AC3E}">
        <p14:creationId xmlns:p14="http://schemas.microsoft.com/office/powerpoint/2010/main" val="23804955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745065"/>
            <a:ext cx="10058400" cy="955601"/>
          </a:xfrm>
        </p:spPr>
        <p:txBody>
          <a:bodyPr>
            <a:normAutofit/>
          </a:bodyPr>
          <a:lstStyle/>
          <a:p>
            <a:r>
              <a:rPr lang="en-US" sz="4000"/>
              <a:t>Installment Based Closeout Best Practices</a:t>
            </a:r>
          </a:p>
        </p:txBody>
      </p:sp>
      <p:sp>
        <p:nvSpPr>
          <p:cNvPr id="14" name="Content Placeholder 13">
            <a:extLst>
              <a:ext uri="{FF2B5EF4-FFF2-40B4-BE49-F238E27FC236}">
                <a16:creationId xmlns:a16="http://schemas.microsoft.com/office/drawing/2014/main" id="{89929CE5-C36F-65AF-EFF9-836995D7E96D}"/>
              </a:ext>
            </a:extLst>
          </p:cNvPr>
          <p:cNvSpPr>
            <a:spLocks noGrp="1"/>
          </p:cNvSpPr>
          <p:nvPr>
            <p:ph sz="half" idx="2"/>
          </p:nvPr>
        </p:nvSpPr>
        <p:spPr>
          <a:xfrm>
            <a:off x="6419778" y="1958197"/>
            <a:ext cx="4937760" cy="4154738"/>
          </a:xfrm>
        </p:spPr>
        <p:txBody>
          <a:bodyPr>
            <a:normAutofit lnSpcReduction="10000"/>
          </a:bodyPr>
          <a:lstStyle/>
          <a:p>
            <a:r>
              <a:rPr lang="en-US"/>
              <a:t>After End Date </a:t>
            </a:r>
          </a:p>
          <a:p>
            <a:pPr lvl="1"/>
            <a:r>
              <a:rPr lang="en-US"/>
              <a:t>Work with your Post Award/Billing team to ensure all expenses are complete and final  report ready to go by due date including subcontracts.</a:t>
            </a:r>
          </a:p>
          <a:p>
            <a:pPr lvl="1"/>
            <a:r>
              <a:rPr lang="en-US"/>
              <a:t>Ensure Final Progress reports are submitted.</a:t>
            </a:r>
          </a:p>
          <a:p>
            <a:pPr lvl="1"/>
            <a:r>
              <a:rPr lang="en-US"/>
              <a:t>If you are in deficit, remove deficit prior to report deadline.</a:t>
            </a:r>
          </a:p>
          <a:p>
            <a:pPr lvl="1"/>
            <a:r>
              <a:rPr lang="en-US"/>
              <a:t>If you have a positive cash position work with your post award to resolve</a:t>
            </a:r>
          </a:p>
          <a:p>
            <a:pPr lvl="2"/>
            <a:r>
              <a:rPr lang="en-US"/>
              <a:t>Return funds</a:t>
            </a:r>
          </a:p>
          <a:p>
            <a:pPr lvl="2"/>
            <a:r>
              <a:rPr lang="en-US"/>
              <a:t>Carryforward funds</a:t>
            </a:r>
          </a:p>
          <a:p>
            <a:pPr lvl="2"/>
            <a:r>
              <a:rPr lang="en-US"/>
              <a:t>Request Small </a:t>
            </a:r>
            <a:r>
              <a:rPr lang="en-US">
                <a:solidFill>
                  <a:schemeClr val="tx1"/>
                </a:solidFill>
              </a:rPr>
              <a:t>Residual Retention from Sponsor</a:t>
            </a:r>
          </a:p>
          <a:p>
            <a:pPr lvl="1"/>
            <a:r>
              <a:rPr lang="en-US"/>
              <a:t>Review EPERS by Project Report in CU Data to ensure all available Epers have been certified. </a:t>
            </a:r>
          </a:p>
          <a:p>
            <a:pPr marL="201168" lvl="1" indent="0">
              <a:buNone/>
            </a:pPr>
            <a:endParaRPr lang="en-US"/>
          </a:p>
        </p:txBody>
      </p:sp>
      <p:sp>
        <p:nvSpPr>
          <p:cNvPr id="17" name="Content Placeholder 13">
            <a:extLst>
              <a:ext uri="{FF2B5EF4-FFF2-40B4-BE49-F238E27FC236}">
                <a16:creationId xmlns:a16="http://schemas.microsoft.com/office/drawing/2014/main" id="{1A148ADD-7CA2-D84C-45F8-FDB78420D6CC}"/>
              </a:ext>
            </a:extLst>
          </p:cNvPr>
          <p:cNvSpPr txBox="1">
            <a:spLocks/>
          </p:cNvSpPr>
          <p:nvPr/>
        </p:nvSpPr>
        <p:spPr>
          <a:xfrm>
            <a:off x="1249680" y="1958197"/>
            <a:ext cx="4937760" cy="4154738"/>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a:t>Before End Date </a:t>
            </a:r>
          </a:p>
          <a:p>
            <a:pPr lvl="1"/>
            <a:r>
              <a:rPr lang="en-US"/>
              <a:t>Know your final report due date and work to make sure all expenses are posted by project end date.</a:t>
            </a:r>
          </a:p>
          <a:p>
            <a:pPr lvl="1"/>
            <a:r>
              <a:rPr lang="en-US"/>
              <a:t>Review all Salary and make sure all PETS are completed prior to ended status. In </a:t>
            </a:r>
            <a:r>
              <a:rPr lang="en-US">
                <a:solidFill>
                  <a:schemeClr val="tx1"/>
                </a:solidFill>
              </a:rPr>
              <a:t>ended status you risk meeting a final report due date. Note- </a:t>
            </a:r>
            <a:r>
              <a:rPr lang="en-US"/>
              <a:t>moving salary will revise Epers and require a new certification. </a:t>
            </a:r>
          </a:p>
          <a:p>
            <a:pPr lvl="1"/>
            <a:r>
              <a:rPr lang="en-US">
                <a:solidFill>
                  <a:schemeClr val="tx1"/>
                </a:solidFill>
              </a:rPr>
              <a:t>Review cash position via m-FIN Trial Balance Summary to make sure payments have been received as expected.</a:t>
            </a:r>
          </a:p>
          <a:p>
            <a:pPr lvl="1"/>
            <a:r>
              <a:rPr lang="en-US"/>
              <a:t>Project future expenses to understand if you will have a cash balance at end of project. </a:t>
            </a:r>
          </a:p>
          <a:p>
            <a:pPr lvl="1"/>
            <a:endParaRPr lang="en-US"/>
          </a:p>
          <a:p>
            <a:pPr lvl="1"/>
            <a:endParaRPr lang="en-US"/>
          </a:p>
        </p:txBody>
      </p:sp>
    </p:spTree>
    <p:extLst>
      <p:ext uri="{BB962C8B-B14F-4D97-AF65-F5344CB8AC3E}">
        <p14:creationId xmlns:p14="http://schemas.microsoft.com/office/powerpoint/2010/main" val="13575623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745065"/>
            <a:ext cx="10058400" cy="955601"/>
          </a:xfrm>
        </p:spPr>
        <p:txBody>
          <a:bodyPr anchor="ctr">
            <a:normAutofit/>
          </a:bodyPr>
          <a:lstStyle/>
          <a:p>
            <a:r>
              <a:rPr lang="en-US" sz="4000"/>
              <a:t>Installment Based Risk/Issues</a:t>
            </a:r>
          </a:p>
        </p:txBody>
      </p:sp>
      <p:sp>
        <p:nvSpPr>
          <p:cNvPr id="17" name="Content Placeholder 13">
            <a:extLst>
              <a:ext uri="{FF2B5EF4-FFF2-40B4-BE49-F238E27FC236}">
                <a16:creationId xmlns:a16="http://schemas.microsoft.com/office/drawing/2014/main" id="{1A148ADD-7CA2-D84C-45F8-FDB78420D6CC}"/>
              </a:ext>
            </a:extLst>
          </p:cNvPr>
          <p:cNvSpPr txBox="1">
            <a:spLocks/>
          </p:cNvSpPr>
          <p:nvPr/>
        </p:nvSpPr>
        <p:spPr>
          <a:xfrm>
            <a:off x="1175788" y="1958197"/>
            <a:ext cx="8873985" cy="4154738"/>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lvl="1"/>
            <a:r>
              <a:rPr lang="en-US">
                <a:solidFill>
                  <a:schemeClr val="tx1"/>
                </a:solidFill>
              </a:rPr>
              <a:t>Late progress reporting- often payments for these awards are tied to reporting deadlines.</a:t>
            </a:r>
          </a:p>
          <a:p>
            <a:pPr lvl="1"/>
            <a:r>
              <a:rPr lang="en-US">
                <a:solidFill>
                  <a:schemeClr val="tx1"/>
                </a:solidFill>
              </a:rPr>
              <a:t>Payment Plan not being followed - Sponsor not making payments as planned and we don’t know why. </a:t>
            </a:r>
          </a:p>
          <a:p>
            <a:pPr lvl="1"/>
            <a:r>
              <a:rPr lang="en-US">
                <a:solidFill>
                  <a:schemeClr val="tx1"/>
                </a:solidFill>
              </a:rPr>
              <a:t>No Carry Forward - Not being able to retain carryforward causing potential deficit in future years.  </a:t>
            </a:r>
          </a:p>
          <a:p>
            <a:pPr lvl="1"/>
            <a:r>
              <a:rPr lang="en-US">
                <a:solidFill>
                  <a:schemeClr val="tx1"/>
                </a:solidFill>
              </a:rPr>
              <a:t>Residual Refunds to Sponsor - Not returning unused funds in a timely manner, putting future awards at risk. </a:t>
            </a:r>
          </a:p>
          <a:p>
            <a:pPr marL="201168" lvl="1" indent="0">
              <a:buNone/>
            </a:pPr>
            <a:endParaRPr lang="en-US"/>
          </a:p>
          <a:p>
            <a:pPr lvl="1"/>
            <a:endParaRPr lang="en-US"/>
          </a:p>
        </p:txBody>
      </p:sp>
    </p:spTree>
    <p:extLst>
      <p:ext uri="{BB962C8B-B14F-4D97-AF65-F5344CB8AC3E}">
        <p14:creationId xmlns:p14="http://schemas.microsoft.com/office/powerpoint/2010/main" val="39972985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Federal Letter of Credit (LC)</a:t>
            </a:r>
          </a:p>
        </p:txBody>
      </p:sp>
      <p:graphicFrame>
        <p:nvGraphicFramePr>
          <p:cNvPr id="5" name="Content Placeholder 2">
            <a:extLst>
              <a:ext uri="{FF2B5EF4-FFF2-40B4-BE49-F238E27FC236}">
                <a16:creationId xmlns:a16="http://schemas.microsoft.com/office/drawing/2014/main" id="{B4C00598-53F4-1D0D-6CBC-E003BFE0797D}"/>
              </a:ext>
            </a:extLst>
          </p:cNvPr>
          <p:cNvGraphicFramePr>
            <a:graphicFrameLocks noGrp="1"/>
          </p:cNvGraphicFramePr>
          <p:nvPr>
            <p:ph idx="1"/>
            <p:extLst>
              <p:ext uri="{D42A27DB-BD31-4B8C-83A1-F6EECF244321}">
                <p14:modId xmlns:p14="http://schemas.microsoft.com/office/powerpoint/2010/main" val="2117278934"/>
              </p:ext>
            </p:extLst>
          </p:nvPr>
        </p:nvGraphicFramePr>
        <p:xfrm>
          <a:off x="1450975" y="2331497"/>
          <a:ext cx="9604375" cy="37232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a:extLst>
              <a:ext uri="{FF2B5EF4-FFF2-40B4-BE49-F238E27FC236}">
                <a16:creationId xmlns:a16="http://schemas.microsoft.com/office/drawing/2014/main" id="{990F2AE8-280A-BE00-F886-2583F79B8CCF}"/>
              </a:ext>
            </a:extLst>
          </p:cNvPr>
          <p:cNvSpPr txBox="1"/>
          <p:nvPr/>
        </p:nvSpPr>
        <p:spPr>
          <a:xfrm>
            <a:off x="1786855" y="4655890"/>
            <a:ext cx="2256639" cy="954107"/>
          </a:xfrm>
          <a:prstGeom prst="rect">
            <a:avLst/>
          </a:prstGeom>
          <a:noFill/>
        </p:spPr>
        <p:txBody>
          <a:bodyPr wrap="square" rtlCol="0">
            <a:spAutoFit/>
          </a:bodyPr>
          <a:lstStyle/>
          <a:p>
            <a:pPr algn="ctr" defTabSz="488950">
              <a:spcBef>
                <a:spcPct val="0"/>
              </a:spcBef>
              <a:spcAft>
                <a:spcPct val="35000"/>
              </a:spcAft>
            </a:pPr>
            <a:r>
              <a:rPr lang="en-US" sz="1400">
                <a:solidFill>
                  <a:prstClr val="black">
                    <a:hueOff val="0"/>
                    <a:satOff val="0"/>
                    <a:lumOff val="0"/>
                    <a:alphaOff val="0"/>
                  </a:prstClr>
                </a:solidFill>
                <a:latin typeface="Gill Sans MT" panose="020B0502020104020203"/>
              </a:rPr>
              <a:t>Draw-down completed in Payment Management System (PMS), or agency portal</a:t>
            </a:r>
          </a:p>
        </p:txBody>
      </p:sp>
      <p:sp>
        <p:nvSpPr>
          <p:cNvPr id="3" name="TextBox 2">
            <a:extLst>
              <a:ext uri="{FF2B5EF4-FFF2-40B4-BE49-F238E27FC236}">
                <a16:creationId xmlns:a16="http://schemas.microsoft.com/office/drawing/2014/main" id="{3E85BE57-DA0C-5914-6542-75967E971215}"/>
              </a:ext>
            </a:extLst>
          </p:cNvPr>
          <p:cNvSpPr txBox="1"/>
          <p:nvPr/>
        </p:nvSpPr>
        <p:spPr>
          <a:xfrm>
            <a:off x="4910923" y="4748330"/>
            <a:ext cx="2684477" cy="523220"/>
          </a:xfrm>
          <a:prstGeom prst="rect">
            <a:avLst/>
          </a:prstGeom>
          <a:noFill/>
        </p:spPr>
        <p:txBody>
          <a:bodyPr wrap="square" rtlCol="0">
            <a:spAutoFit/>
          </a:bodyPr>
          <a:lstStyle/>
          <a:p>
            <a:pPr algn="ctr" defTabSz="488950">
              <a:spcBef>
                <a:spcPct val="0"/>
              </a:spcBef>
              <a:spcAft>
                <a:spcPct val="35000"/>
              </a:spcAft>
            </a:pPr>
            <a:r>
              <a:rPr lang="en-US" sz="1400">
                <a:solidFill>
                  <a:prstClr val="black">
                    <a:hueOff val="0"/>
                    <a:satOff val="0"/>
                    <a:lumOff val="0"/>
                    <a:alphaOff val="0"/>
                  </a:prstClr>
                </a:solidFill>
                <a:latin typeface="Gill Sans MT" panose="020B0502020104020203"/>
              </a:rPr>
              <a:t>Payment posted within 7 days of draw-down</a:t>
            </a:r>
          </a:p>
        </p:txBody>
      </p:sp>
    </p:spTree>
    <p:extLst>
      <p:ext uri="{BB962C8B-B14F-4D97-AF65-F5344CB8AC3E}">
        <p14:creationId xmlns:p14="http://schemas.microsoft.com/office/powerpoint/2010/main" val="15724379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745065"/>
            <a:ext cx="10058400" cy="955601"/>
          </a:xfrm>
        </p:spPr>
        <p:txBody>
          <a:bodyPr>
            <a:normAutofit/>
          </a:bodyPr>
          <a:lstStyle/>
          <a:p>
            <a:r>
              <a:rPr lang="en-US" sz="4000"/>
              <a:t>Federal Letter of Credit Closeout Best Practices</a:t>
            </a:r>
          </a:p>
        </p:txBody>
      </p:sp>
      <p:sp>
        <p:nvSpPr>
          <p:cNvPr id="14" name="Content Placeholder 13">
            <a:extLst>
              <a:ext uri="{FF2B5EF4-FFF2-40B4-BE49-F238E27FC236}">
                <a16:creationId xmlns:a16="http://schemas.microsoft.com/office/drawing/2014/main" id="{89929CE5-C36F-65AF-EFF9-836995D7E96D}"/>
              </a:ext>
            </a:extLst>
          </p:cNvPr>
          <p:cNvSpPr>
            <a:spLocks noGrp="1"/>
          </p:cNvSpPr>
          <p:nvPr>
            <p:ph sz="half" idx="2"/>
          </p:nvPr>
        </p:nvSpPr>
        <p:spPr>
          <a:xfrm>
            <a:off x="6419778" y="1958197"/>
            <a:ext cx="4937760" cy="4154738"/>
          </a:xfrm>
        </p:spPr>
        <p:txBody>
          <a:bodyPr/>
          <a:lstStyle/>
          <a:p>
            <a:r>
              <a:rPr lang="en-US"/>
              <a:t>After End Date </a:t>
            </a:r>
          </a:p>
          <a:p>
            <a:pPr lvl="1"/>
            <a:r>
              <a:rPr lang="en-US"/>
              <a:t>If you have </a:t>
            </a:r>
            <a:r>
              <a:rPr lang="en-US">
                <a:solidFill>
                  <a:schemeClr val="tx1"/>
                </a:solidFill>
              </a:rPr>
              <a:t>subcontracts, work </a:t>
            </a:r>
            <a:r>
              <a:rPr lang="en-US"/>
              <a:t>to make sure final invoice is received and paid promptly and in time for us to draw before document goes to expired in PMS.</a:t>
            </a:r>
          </a:p>
          <a:p>
            <a:pPr lvl="1"/>
            <a:r>
              <a:rPr lang="en-US"/>
              <a:t>Work with your Post Award/Billing team to ensure all expenses are complete and final financial report can be completed at 90 days after the end date. </a:t>
            </a:r>
          </a:p>
          <a:p>
            <a:pPr lvl="1"/>
            <a:r>
              <a:rPr lang="en-US"/>
              <a:t>Review EPERS by Project Report in CU Data to ensure all available Epers have been certified. </a:t>
            </a:r>
          </a:p>
          <a:p>
            <a:pPr marL="201168" lvl="1" indent="0">
              <a:buNone/>
            </a:pPr>
            <a:endParaRPr lang="en-US"/>
          </a:p>
          <a:p>
            <a:pPr lvl="1"/>
            <a:endParaRPr lang="en-US"/>
          </a:p>
        </p:txBody>
      </p:sp>
      <p:sp>
        <p:nvSpPr>
          <p:cNvPr id="17" name="Content Placeholder 13">
            <a:extLst>
              <a:ext uri="{FF2B5EF4-FFF2-40B4-BE49-F238E27FC236}">
                <a16:creationId xmlns:a16="http://schemas.microsoft.com/office/drawing/2014/main" id="{1A148ADD-7CA2-D84C-45F8-FDB78420D6CC}"/>
              </a:ext>
            </a:extLst>
          </p:cNvPr>
          <p:cNvSpPr txBox="1">
            <a:spLocks/>
          </p:cNvSpPr>
          <p:nvPr/>
        </p:nvSpPr>
        <p:spPr>
          <a:xfrm>
            <a:off x="1249680" y="1958197"/>
            <a:ext cx="4937760" cy="4154738"/>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a:t>Before End Date </a:t>
            </a:r>
          </a:p>
          <a:p>
            <a:pPr lvl="1"/>
            <a:r>
              <a:rPr lang="en-US"/>
              <a:t>Work to make sure all expenses are posted by project end date, with only exceptions posting in the end period or final subcontract invoices. </a:t>
            </a:r>
          </a:p>
          <a:p>
            <a:pPr lvl="1"/>
            <a:r>
              <a:rPr lang="en-US"/>
              <a:t>Review all Salary and make sure all PETS are completed prior to ended status. In ended status you risk meeting a final DRAW date. </a:t>
            </a:r>
          </a:p>
          <a:p>
            <a:pPr lvl="1"/>
            <a:r>
              <a:rPr lang="en-US"/>
              <a:t>If you have multiple project numbers make sure budgets and expenses are aligned. One project may be over budget and utilizing authorization </a:t>
            </a:r>
            <a:r>
              <a:rPr lang="en-US">
                <a:solidFill>
                  <a:schemeClr val="tx1"/>
                </a:solidFill>
              </a:rPr>
              <a:t>from that award total in error. </a:t>
            </a:r>
          </a:p>
          <a:p>
            <a:pPr lvl="1"/>
            <a:r>
              <a:rPr lang="en-US">
                <a:solidFill>
                  <a:schemeClr val="tx1"/>
                </a:solidFill>
              </a:rPr>
              <a:t>Review cash position via m-FIN Trial Balance Summary and make sure prior payments have been drawn. </a:t>
            </a:r>
          </a:p>
          <a:p>
            <a:pPr lvl="1"/>
            <a:endParaRPr lang="en-US"/>
          </a:p>
        </p:txBody>
      </p:sp>
    </p:spTree>
    <p:extLst>
      <p:ext uri="{BB962C8B-B14F-4D97-AF65-F5344CB8AC3E}">
        <p14:creationId xmlns:p14="http://schemas.microsoft.com/office/powerpoint/2010/main" val="33078531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745065"/>
            <a:ext cx="10058400" cy="955601"/>
          </a:xfrm>
        </p:spPr>
        <p:txBody>
          <a:bodyPr anchor="ctr">
            <a:normAutofit/>
          </a:bodyPr>
          <a:lstStyle/>
          <a:p>
            <a:r>
              <a:rPr lang="en-US" sz="4000"/>
              <a:t>Federal Letter of Credit Risk/Issues</a:t>
            </a:r>
          </a:p>
        </p:txBody>
      </p:sp>
      <p:sp>
        <p:nvSpPr>
          <p:cNvPr id="17" name="Content Placeholder 13">
            <a:extLst>
              <a:ext uri="{FF2B5EF4-FFF2-40B4-BE49-F238E27FC236}">
                <a16:creationId xmlns:a16="http://schemas.microsoft.com/office/drawing/2014/main" id="{1A148ADD-7CA2-D84C-45F8-FDB78420D6CC}"/>
              </a:ext>
            </a:extLst>
          </p:cNvPr>
          <p:cNvSpPr txBox="1">
            <a:spLocks/>
          </p:cNvSpPr>
          <p:nvPr/>
        </p:nvSpPr>
        <p:spPr>
          <a:xfrm>
            <a:off x="1175788" y="1958197"/>
            <a:ext cx="8873985" cy="4154738"/>
          </a:xfrm>
          <a:prstGeom prst="rect">
            <a:avLst/>
          </a:prstGeom>
        </p:spPr>
        <p:txBody>
          <a:bodyPr vert="horz" lIns="0" tIns="45720" rIns="0" bIns="45720" rtlCol="0" anchor="t">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383540" lvl="1"/>
            <a:r>
              <a:rPr lang="en-US" dirty="0">
                <a:solidFill>
                  <a:schemeClr val="tx1"/>
                </a:solidFill>
              </a:rPr>
              <a:t>Late payroll or PETS- Late payroll posted in same month funds expire does not allow time for fringe allocations which only run at month end. </a:t>
            </a:r>
            <a:endParaRPr lang="en-US"/>
          </a:p>
          <a:p>
            <a:pPr marL="383540" lvl="1"/>
            <a:r>
              <a:rPr lang="en-US" dirty="0">
                <a:solidFill>
                  <a:schemeClr val="tx1"/>
                </a:solidFill>
              </a:rPr>
              <a:t>Allowing late subcontract invoices- If we hold our final for a subcontract, we may risk not being able to draw. *Note – Our Subcontract final invoice terms are typically within 60 days after our award end date. </a:t>
            </a:r>
            <a:endParaRPr lang="en-US" dirty="0">
              <a:solidFill>
                <a:schemeClr val="tx1"/>
              </a:solidFill>
              <a:cs typeface="Calibri"/>
            </a:endParaRPr>
          </a:p>
          <a:p>
            <a:pPr marL="383540" lvl="1"/>
            <a:r>
              <a:rPr lang="en-US" dirty="0">
                <a:solidFill>
                  <a:schemeClr val="tx1"/>
                </a:solidFill>
              </a:rPr>
              <a:t>Late expenses – Allowing late expenses to post in Ended and Reporting Status’ may not be finalized in time for regular draw process. OGC draws once per week. Expenses booked to project &gt;90 days after end date must be coordinated with post award to ensure they are drawn before moving to expired funds. </a:t>
            </a:r>
            <a:endParaRPr lang="en-US" dirty="0">
              <a:solidFill>
                <a:schemeClr val="tx1"/>
              </a:solidFill>
              <a:cs typeface="Calibri"/>
            </a:endParaRPr>
          </a:p>
          <a:p>
            <a:pPr marL="383540" lvl="1"/>
            <a:r>
              <a:rPr lang="en-US" dirty="0">
                <a:solidFill>
                  <a:schemeClr val="tx1"/>
                </a:solidFill>
                <a:cs typeface="Calibri"/>
              </a:rPr>
              <a:t>Sponsors moving funds to expired before FFR is due- ACF, HRSA, and AHRQ cut off draws at 90 days even with FFR due at 120 days. </a:t>
            </a:r>
          </a:p>
          <a:p>
            <a:pPr marL="200660" lvl="1" indent="0">
              <a:buNone/>
            </a:pPr>
            <a:endParaRPr lang="en-US">
              <a:solidFill>
                <a:schemeClr val="tx1"/>
              </a:solidFill>
              <a:cs typeface="Calibri" panose="020F0502020204030204"/>
            </a:endParaRPr>
          </a:p>
          <a:p>
            <a:pPr marL="200660" lvl="1" indent="0">
              <a:buNone/>
            </a:pPr>
            <a:endParaRPr lang="en-US">
              <a:cs typeface="Calibri" panose="020F0502020204030204"/>
            </a:endParaRPr>
          </a:p>
        </p:txBody>
      </p:sp>
    </p:spTree>
    <p:extLst>
      <p:ext uri="{BB962C8B-B14F-4D97-AF65-F5344CB8AC3E}">
        <p14:creationId xmlns:p14="http://schemas.microsoft.com/office/powerpoint/2010/main" val="11356967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Fixed Rate (FR)</a:t>
            </a:r>
          </a:p>
        </p:txBody>
      </p:sp>
      <p:graphicFrame>
        <p:nvGraphicFramePr>
          <p:cNvPr id="5" name="Content Placeholder 2">
            <a:extLst>
              <a:ext uri="{FF2B5EF4-FFF2-40B4-BE49-F238E27FC236}">
                <a16:creationId xmlns:a16="http://schemas.microsoft.com/office/drawing/2014/main" id="{B4C00598-53F4-1D0D-6CBC-E003BFE0797D}"/>
              </a:ext>
            </a:extLst>
          </p:cNvPr>
          <p:cNvGraphicFramePr>
            <a:graphicFrameLocks noGrp="1"/>
          </p:cNvGraphicFramePr>
          <p:nvPr>
            <p:ph idx="1"/>
            <p:extLst>
              <p:ext uri="{D42A27DB-BD31-4B8C-83A1-F6EECF244321}">
                <p14:modId xmlns:p14="http://schemas.microsoft.com/office/powerpoint/2010/main" val="146811218"/>
              </p:ext>
            </p:extLst>
          </p:nvPr>
        </p:nvGraphicFramePr>
        <p:xfrm>
          <a:off x="1450975" y="2331497"/>
          <a:ext cx="9604375" cy="37232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562279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745065"/>
            <a:ext cx="10058400" cy="955601"/>
          </a:xfrm>
        </p:spPr>
        <p:txBody>
          <a:bodyPr>
            <a:normAutofit/>
          </a:bodyPr>
          <a:lstStyle/>
          <a:p>
            <a:r>
              <a:rPr lang="en-US" sz="4000"/>
              <a:t>Fixed Rate Closeout Best Practices</a:t>
            </a:r>
          </a:p>
        </p:txBody>
      </p:sp>
      <p:sp>
        <p:nvSpPr>
          <p:cNvPr id="17" name="Content Placeholder 13">
            <a:extLst>
              <a:ext uri="{FF2B5EF4-FFF2-40B4-BE49-F238E27FC236}">
                <a16:creationId xmlns:a16="http://schemas.microsoft.com/office/drawing/2014/main" id="{1A148ADD-7CA2-D84C-45F8-FDB78420D6CC}"/>
              </a:ext>
            </a:extLst>
          </p:cNvPr>
          <p:cNvSpPr txBox="1">
            <a:spLocks/>
          </p:cNvSpPr>
          <p:nvPr/>
        </p:nvSpPr>
        <p:spPr>
          <a:xfrm>
            <a:off x="1249680" y="1958197"/>
            <a:ext cx="9602350" cy="4154738"/>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a:t>Note- not all fixed have budget dates – Department should work with Post award team when study is complete to close. </a:t>
            </a:r>
          </a:p>
          <a:p>
            <a:r>
              <a:rPr lang="en-US">
                <a:solidFill>
                  <a:schemeClr val="tx1"/>
                </a:solidFill>
              </a:rPr>
              <a:t>OGC sets up Clinical Trials for 3 years from the time of full execution. If more time is needed, please work with your post Award Admin to extend end dates. </a:t>
            </a:r>
          </a:p>
          <a:p>
            <a:r>
              <a:rPr lang="en-US"/>
              <a:t>To close a fixed price project, the following must be complete:</a:t>
            </a:r>
          </a:p>
          <a:p>
            <a:pPr lvl="1"/>
            <a:r>
              <a:rPr lang="en-US"/>
              <a:t>All expenses have been reviewed and are final.</a:t>
            </a:r>
          </a:p>
          <a:p>
            <a:pPr lvl="1"/>
            <a:r>
              <a:rPr lang="en-US"/>
              <a:t>All needed reports and outcomes are submitted. </a:t>
            </a:r>
          </a:p>
          <a:p>
            <a:pPr lvl="1"/>
            <a:r>
              <a:rPr lang="en-US"/>
              <a:t>All payments are received and final. </a:t>
            </a:r>
          </a:p>
          <a:p>
            <a:pPr lvl="1"/>
            <a:r>
              <a:rPr lang="en-US"/>
              <a:t>All EPERS available have been certified. </a:t>
            </a:r>
          </a:p>
          <a:p>
            <a:pPr marL="201168" lvl="1" indent="0">
              <a:buNone/>
            </a:pPr>
            <a:endParaRPr lang="en-US"/>
          </a:p>
          <a:p>
            <a:pPr marL="201168" lvl="1" indent="0">
              <a:buNone/>
            </a:pPr>
            <a:endParaRPr lang="en-US"/>
          </a:p>
          <a:p>
            <a:pPr lvl="1"/>
            <a:endParaRPr lang="en-US"/>
          </a:p>
          <a:p>
            <a:pPr lvl="1"/>
            <a:endParaRPr lang="en-US"/>
          </a:p>
        </p:txBody>
      </p:sp>
    </p:spTree>
    <p:extLst>
      <p:ext uri="{BB962C8B-B14F-4D97-AF65-F5344CB8AC3E}">
        <p14:creationId xmlns:p14="http://schemas.microsoft.com/office/powerpoint/2010/main" val="37998660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745065"/>
            <a:ext cx="10058400" cy="955601"/>
          </a:xfrm>
        </p:spPr>
        <p:txBody>
          <a:bodyPr anchor="ctr">
            <a:normAutofit/>
          </a:bodyPr>
          <a:lstStyle/>
          <a:p>
            <a:r>
              <a:rPr lang="en-US" sz="4000"/>
              <a:t>Fixed Price Risk/Issues</a:t>
            </a:r>
          </a:p>
        </p:txBody>
      </p:sp>
      <p:sp>
        <p:nvSpPr>
          <p:cNvPr id="17" name="Content Placeholder 13">
            <a:extLst>
              <a:ext uri="{FF2B5EF4-FFF2-40B4-BE49-F238E27FC236}">
                <a16:creationId xmlns:a16="http://schemas.microsoft.com/office/drawing/2014/main" id="{1A148ADD-7CA2-D84C-45F8-FDB78420D6CC}"/>
              </a:ext>
            </a:extLst>
          </p:cNvPr>
          <p:cNvSpPr txBox="1">
            <a:spLocks/>
          </p:cNvSpPr>
          <p:nvPr/>
        </p:nvSpPr>
        <p:spPr>
          <a:xfrm>
            <a:off x="1175789" y="1958197"/>
            <a:ext cx="8149366" cy="4154738"/>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lvl="1"/>
            <a:r>
              <a:rPr lang="en-US">
                <a:solidFill>
                  <a:schemeClr val="tx1"/>
                </a:solidFill>
              </a:rPr>
              <a:t>Lack of Payment Review - Projects being closed without payment review</a:t>
            </a:r>
          </a:p>
          <a:p>
            <a:pPr lvl="2"/>
            <a:r>
              <a:rPr lang="en-US">
                <a:solidFill>
                  <a:schemeClr val="tx1"/>
                </a:solidFill>
              </a:rPr>
              <a:t>With clinical trials OGC relies on the department to know what should have been received. Please always reconcile your study payments prior to requesting close. </a:t>
            </a:r>
          </a:p>
          <a:p>
            <a:pPr lvl="1"/>
            <a:r>
              <a:rPr lang="en-US">
                <a:solidFill>
                  <a:schemeClr val="tx1"/>
                </a:solidFill>
              </a:rPr>
              <a:t>Purpose for Residual - Not being able to justify why we have residual funds. </a:t>
            </a:r>
          </a:p>
          <a:p>
            <a:pPr lvl="1"/>
            <a:r>
              <a:rPr lang="en-US">
                <a:solidFill>
                  <a:schemeClr val="tx1"/>
                </a:solidFill>
              </a:rPr>
              <a:t>Residual Cash Transfer Requests - Delays in approval or non approval for federal flowthrough high cash balances.</a:t>
            </a:r>
          </a:p>
          <a:p>
            <a:pPr lvl="1"/>
            <a:r>
              <a:rPr lang="en-US">
                <a:solidFill>
                  <a:schemeClr val="tx1"/>
                </a:solidFill>
              </a:rPr>
              <a:t>High Cash Balance Forms - High Cash balances where we have priced the study. </a:t>
            </a:r>
          </a:p>
          <a:p>
            <a:pPr lvl="1"/>
            <a:r>
              <a:rPr lang="en-US">
                <a:solidFill>
                  <a:schemeClr val="tx1"/>
                </a:solidFill>
              </a:rPr>
              <a:t>Late Expenses - Failure to charge expenses properly during the life, resulting in late cash transfers and audit risk. </a:t>
            </a:r>
          </a:p>
        </p:txBody>
      </p:sp>
    </p:spTree>
    <p:extLst>
      <p:ext uri="{BB962C8B-B14F-4D97-AF65-F5344CB8AC3E}">
        <p14:creationId xmlns:p14="http://schemas.microsoft.com/office/powerpoint/2010/main" val="9545358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Summary Best Practices for closeout</a:t>
            </a:r>
          </a:p>
        </p:txBody>
      </p:sp>
      <p:graphicFrame>
        <p:nvGraphicFramePr>
          <p:cNvPr id="5" name="Content Placeholder 2">
            <a:extLst>
              <a:ext uri="{FF2B5EF4-FFF2-40B4-BE49-F238E27FC236}">
                <a16:creationId xmlns:a16="http://schemas.microsoft.com/office/drawing/2014/main" id="{282407A2-8F91-0A74-8582-C18182C81547}"/>
              </a:ext>
            </a:extLst>
          </p:cNvPr>
          <p:cNvGraphicFramePr>
            <a:graphicFrameLocks noGrp="1"/>
          </p:cNvGraphicFramePr>
          <p:nvPr>
            <p:ph idx="1"/>
            <p:extLst>
              <p:ext uri="{D42A27DB-BD31-4B8C-83A1-F6EECF244321}">
                <p14:modId xmlns:p14="http://schemas.microsoft.com/office/powerpoint/2010/main" val="745702745"/>
              </p:ext>
            </p:extLst>
          </p:nvPr>
        </p:nvGraphicFramePr>
        <p:xfrm>
          <a:off x="1096963" y="1846263"/>
          <a:ext cx="10058400"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9922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F75C9-4CA9-8389-8BF0-AE11DAE60243}"/>
              </a:ext>
            </a:extLst>
          </p:cNvPr>
          <p:cNvSpPr>
            <a:spLocks noGrp="1"/>
          </p:cNvSpPr>
          <p:nvPr>
            <p:ph type="title"/>
          </p:nvPr>
        </p:nvSpPr>
        <p:spPr/>
        <p:txBody>
          <a:bodyPr/>
          <a:lstStyle/>
          <a:p>
            <a:r>
              <a:rPr lang="en-US"/>
              <a:t>Closeout Tools</a:t>
            </a:r>
          </a:p>
        </p:txBody>
      </p:sp>
      <p:sp>
        <p:nvSpPr>
          <p:cNvPr id="3" name="Content Placeholder 2">
            <a:extLst>
              <a:ext uri="{FF2B5EF4-FFF2-40B4-BE49-F238E27FC236}">
                <a16:creationId xmlns:a16="http://schemas.microsoft.com/office/drawing/2014/main" id="{59C6E33B-C72D-9C52-304F-5DAFA9C3753E}"/>
              </a:ext>
            </a:extLst>
          </p:cNvPr>
          <p:cNvSpPr>
            <a:spLocks noGrp="1"/>
          </p:cNvSpPr>
          <p:nvPr>
            <p:ph idx="1"/>
          </p:nvPr>
        </p:nvSpPr>
        <p:spPr/>
        <p:txBody>
          <a:bodyPr/>
          <a:lstStyle/>
          <a:p>
            <a:pPr>
              <a:buFont typeface="Arial" panose="020B0604020202020204" pitchFamily="34" charset="0"/>
              <a:buChar char="•"/>
            </a:pPr>
            <a:r>
              <a:rPr lang="en-US"/>
              <a:t>Monthly report burst to the GACT and GADM on the project. </a:t>
            </a:r>
          </a:p>
          <a:p>
            <a:pPr lvl="1">
              <a:buFont typeface="Arial" panose="020B0604020202020204" pitchFamily="34" charset="0"/>
              <a:buChar char="•"/>
            </a:pPr>
            <a:r>
              <a:rPr lang="en-US"/>
              <a:t>GM01 Report  BEFORE END DATE</a:t>
            </a:r>
          </a:p>
          <a:p>
            <a:pPr lvl="1">
              <a:buFont typeface="Arial" panose="020B0604020202020204" pitchFamily="34" charset="0"/>
              <a:buChar char="•"/>
            </a:pPr>
            <a:r>
              <a:rPr lang="en-US"/>
              <a:t>GM02 and GM03 Report AFTER END DATE</a:t>
            </a:r>
          </a:p>
          <a:p>
            <a:pPr>
              <a:buFont typeface="Arial" panose="020B0604020202020204" pitchFamily="34" charset="0"/>
              <a:buChar char="•"/>
            </a:pPr>
            <a:r>
              <a:rPr lang="en-US"/>
              <a:t>CU Data Reports</a:t>
            </a:r>
          </a:p>
          <a:p>
            <a:pPr lvl="1">
              <a:buFont typeface="Arial" panose="020B0604020202020204" pitchFamily="34" charset="0"/>
              <a:buChar char="•"/>
            </a:pPr>
            <a:r>
              <a:rPr lang="en-US"/>
              <a:t>Trial Balance Summary</a:t>
            </a:r>
          </a:p>
          <a:p>
            <a:pPr lvl="1">
              <a:buFont typeface="Arial" panose="020B0604020202020204" pitchFamily="34" charset="0"/>
              <a:buChar char="•"/>
            </a:pPr>
            <a:r>
              <a:rPr lang="en-US"/>
              <a:t>Payments Received Report </a:t>
            </a:r>
          </a:p>
          <a:p>
            <a:pPr lvl="1">
              <a:buFont typeface="Arial" panose="020B0604020202020204" pitchFamily="34" charset="0"/>
              <a:buChar char="•"/>
            </a:pPr>
            <a:r>
              <a:rPr lang="en-US"/>
              <a:t>EPERS status by Project CU Data</a:t>
            </a:r>
          </a:p>
          <a:p>
            <a:pPr>
              <a:buFont typeface="Arial" panose="020B0604020202020204" pitchFamily="34" charset="0"/>
              <a:buChar char="•"/>
            </a:pPr>
            <a:r>
              <a:rPr lang="en-US"/>
              <a:t>PS Query </a:t>
            </a:r>
          </a:p>
          <a:p>
            <a:pPr lvl="1">
              <a:buFont typeface="Arial" panose="020B0604020202020204" pitchFamily="34" charset="0"/>
              <a:buChar char="•"/>
            </a:pPr>
            <a:r>
              <a:rPr lang="en-US"/>
              <a:t>Billing Inquiry by Project</a:t>
            </a:r>
          </a:p>
          <a:p>
            <a:pPr marL="0" indent="0">
              <a:buNone/>
            </a:pPr>
            <a:endParaRPr lang="en-US"/>
          </a:p>
        </p:txBody>
      </p:sp>
    </p:spTree>
    <p:extLst>
      <p:ext uri="{BB962C8B-B14F-4D97-AF65-F5344CB8AC3E}">
        <p14:creationId xmlns:p14="http://schemas.microsoft.com/office/powerpoint/2010/main" val="15194180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504CB1-AECE-E012-FFCC-DBE09ABF2BF3}"/>
              </a:ext>
            </a:extLst>
          </p:cNvPr>
          <p:cNvSpPr>
            <a:spLocks noGrp="1"/>
          </p:cNvSpPr>
          <p:nvPr>
            <p:ph type="title"/>
          </p:nvPr>
        </p:nvSpPr>
        <p:spPr/>
        <p:txBody>
          <a:bodyPr/>
          <a:lstStyle/>
          <a:p>
            <a:r>
              <a:rPr lang="en-US"/>
              <a:t>Agenda</a:t>
            </a:r>
          </a:p>
        </p:txBody>
      </p:sp>
      <p:sp>
        <p:nvSpPr>
          <p:cNvPr id="3" name="Content Placeholder 2">
            <a:extLst>
              <a:ext uri="{FF2B5EF4-FFF2-40B4-BE49-F238E27FC236}">
                <a16:creationId xmlns:a16="http://schemas.microsoft.com/office/drawing/2014/main" id="{DD07DD07-00A2-BBEF-193A-4CAB3E4F3520}"/>
              </a:ext>
            </a:extLst>
          </p:cNvPr>
          <p:cNvSpPr>
            <a:spLocks noGrp="1"/>
          </p:cNvSpPr>
          <p:nvPr>
            <p:ph idx="1"/>
          </p:nvPr>
        </p:nvSpPr>
        <p:spPr/>
        <p:txBody>
          <a:bodyPr/>
          <a:lstStyle/>
          <a:p>
            <a:pPr>
              <a:buFont typeface="Arial" panose="020B0604020202020204" pitchFamily="34" charset="0"/>
              <a:buChar char="•"/>
            </a:pPr>
            <a:r>
              <a:rPr lang="en-US"/>
              <a:t>Types of Awards</a:t>
            </a:r>
          </a:p>
          <a:p>
            <a:pPr>
              <a:buFont typeface="Arial" panose="020B0604020202020204" pitchFamily="34" charset="0"/>
              <a:buChar char="•"/>
            </a:pPr>
            <a:r>
              <a:rPr lang="en-US"/>
              <a:t>Project Status </a:t>
            </a:r>
          </a:p>
          <a:p>
            <a:pPr>
              <a:buFont typeface="Arial" panose="020B0604020202020204" pitchFamily="34" charset="0"/>
              <a:buChar char="•"/>
            </a:pPr>
            <a:r>
              <a:rPr lang="en-US"/>
              <a:t>Basics and Best Practices for Preparing for Closeout by Type</a:t>
            </a:r>
          </a:p>
          <a:p>
            <a:pPr>
              <a:buFont typeface="Arial" panose="020B0604020202020204" pitchFamily="34" charset="0"/>
              <a:buChar char="•"/>
            </a:pPr>
            <a:r>
              <a:rPr lang="en-US"/>
              <a:t>Issues which may prevent/impact closeout by Type</a:t>
            </a:r>
          </a:p>
          <a:p>
            <a:pPr>
              <a:buFont typeface="Arial" panose="020B0604020202020204" pitchFamily="34" charset="0"/>
              <a:buChar char="•"/>
            </a:pPr>
            <a:r>
              <a:rPr lang="en-US"/>
              <a:t>Closeout Tools</a:t>
            </a:r>
          </a:p>
          <a:p>
            <a:pPr>
              <a:buFont typeface="Arial" panose="020B0604020202020204" pitchFamily="34" charset="0"/>
              <a:buChar char="•"/>
            </a:pPr>
            <a:r>
              <a:rPr lang="en-US"/>
              <a:t>Questions?</a:t>
            </a:r>
          </a:p>
          <a:p>
            <a:pPr>
              <a:buFont typeface="Arial" panose="020B0604020202020204" pitchFamily="34" charset="0"/>
              <a:buChar char="•"/>
            </a:pPr>
            <a:endParaRPr lang="en-US"/>
          </a:p>
          <a:p>
            <a:endParaRPr lang="en-US"/>
          </a:p>
        </p:txBody>
      </p:sp>
    </p:spTree>
    <p:extLst>
      <p:ext uri="{BB962C8B-B14F-4D97-AF65-F5344CB8AC3E}">
        <p14:creationId xmlns:p14="http://schemas.microsoft.com/office/powerpoint/2010/main" val="15069694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EF8498-9BD4-4ED3-7BF2-8734DDBE4DF1}"/>
              </a:ext>
            </a:extLst>
          </p:cNvPr>
          <p:cNvSpPr>
            <a:spLocks noGrp="1"/>
          </p:cNvSpPr>
          <p:nvPr>
            <p:ph type="title"/>
          </p:nvPr>
        </p:nvSpPr>
        <p:spPr/>
        <p:txBody>
          <a:bodyPr/>
          <a:lstStyle/>
          <a:p>
            <a:pPr algn="ctr"/>
            <a:r>
              <a:rPr lang="en-US"/>
              <a:t>Tools-GM Email Example</a:t>
            </a:r>
          </a:p>
        </p:txBody>
      </p:sp>
      <p:pic>
        <p:nvPicPr>
          <p:cNvPr id="5" name="Content Placeholder 4">
            <a:extLst>
              <a:ext uri="{FF2B5EF4-FFF2-40B4-BE49-F238E27FC236}">
                <a16:creationId xmlns:a16="http://schemas.microsoft.com/office/drawing/2014/main" id="{F6B5AC07-F50C-9DF2-5206-D8E88EF416BA}"/>
              </a:ext>
            </a:extLst>
          </p:cNvPr>
          <p:cNvPicPr>
            <a:picLocks noGrp="1" noChangeAspect="1"/>
          </p:cNvPicPr>
          <p:nvPr>
            <p:ph idx="1"/>
          </p:nvPr>
        </p:nvPicPr>
        <p:blipFill>
          <a:blip r:embed="rId2"/>
          <a:stretch>
            <a:fillRect/>
          </a:stretch>
        </p:blipFill>
        <p:spPr>
          <a:xfrm>
            <a:off x="461716" y="2424021"/>
            <a:ext cx="9648442" cy="3594953"/>
          </a:xfrm>
        </p:spPr>
      </p:pic>
      <p:cxnSp>
        <p:nvCxnSpPr>
          <p:cNvPr id="10" name="Straight Arrow Connector 9">
            <a:extLst>
              <a:ext uri="{FF2B5EF4-FFF2-40B4-BE49-F238E27FC236}">
                <a16:creationId xmlns:a16="http://schemas.microsoft.com/office/drawing/2014/main" id="{D3EC690D-94CA-8F9F-812A-146C23D7EC91}"/>
              </a:ext>
            </a:extLst>
          </p:cNvPr>
          <p:cNvCxnSpPr>
            <a:cxnSpLocks/>
          </p:cNvCxnSpPr>
          <p:nvPr/>
        </p:nvCxnSpPr>
        <p:spPr>
          <a:xfrm flipH="1">
            <a:off x="1543148" y="3737775"/>
            <a:ext cx="1388166" cy="618623"/>
          </a:xfrm>
          <a:prstGeom prst="straightConnector1">
            <a:avLst/>
          </a:prstGeom>
          <a:ln>
            <a:solidFill>
              <a:srgbClr val="FF0000"/>
            </a:solidFill>
            <a:tailEnd type="triangle"/>
          </a:ln>
        </p:spPr>
        <p:style>
          <a:lnRef idx="1">
            <a:schemeClr val="dk1"/>
          </a:lnRef>
          <a:fillRef idx="0">
            <a:schemeClr val="dk1"/>
          </a:fillRef>
          <a:effectRef idx="0">
            <a:schemeClr val="dk1"/>
          </a:effectRef>
          <a:fontRef idx="minor">
            <a:schemeClr val="tx1"/>
          </a:fontRef>
        </p:style>
      </p:cxnSp>
      <p:cxnSp>
        <p:nvCxnSpPr>
          <p:cNvPr id="12" name="Straight Arrow Connector 11">
            <a:extLst>
              <a:ext uri="{FF2B5EF4-FFF2-40B4-BE49-F238E27FC236}">
                <a16:creationId xmlns:a16="http://schemas.microsoft.com/office/drawing/2014/main" id="{FCBF3AF4-4027-8DC8-6559-454CF6FB154F}"/>
              </a:ext>
            </a:extLst>
          </p:cNvPr>
          <p:cNvCxnSpPr>
            <a:cxnSpLocks/>
          </p:cNvCxnSpPr>
          <p:nvPr/>
        </p:nvCxnSpPr>
        <p:spPr>
          <a:xfrm>
            <a:off x="2931314" y="3737775"/>
            <a:ext cx="1132402" cy="64197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Arrow: Left 7">
            <a:extLst>
              <a:ext uri="{FF2B5EF4-FFF2-40B4-BE49-F238E27FC236}">
                <a16:creationId xmlns:a16="http://schemas.microsoft.com/office/drawing/2014/main" id="{EFD13133-1643-DE46-A8FB-BC9D476114E7}"/>
              </a:ext>
            </a:extLst>
          </p:cNvPr>
          <p:cNvSpPr/>
          <p:nvPr/>
        </p:nvSpPr>
        <p:spPr>
          <a:xfrm>
            <a:off x="4179001" y="2748858"/>
            <a:ext cx="978408" cy="302256"/>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50121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4CC594A-A820-450F-B363-C19201FCFE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59FAB3DA-E9ED-4574-ABCC-378BC0FF1B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B32D60A0-C4B7-9FF9-9CE0-50A98139BDB1}"/>
              </a:ext>
            </a:extLst>
          </p:cNvPr>
          <p:cNvSpPr>
            <a:spLocks noGrp="1"/>
          </p:cNvSpPr>
          <p:nvPr>
            <p:ph type="title"/>
          </p:nvPr>
        </p:nvSpPr>
        <p:spPr>
          <a:xfrm>
            <a:off x="492370" y="516835"/>
            <a:ext cx="3084844" cy="2103875"/>
          </a:xfrm>
        </p:spPr>
        <p:txBody>
          <a:bodyPr vert="horz" lIns="91440" tIns="45720" rIns="91440" bIns="45720" rtlCol="0" anchor="b">
            <a:normAutofit/>
          </a:bodyPr>
          <a:lstStyle/>
          <a:p>
            <a:r>
              <a:rPr lang="en-US" sz="3600">
                <a:solidFill>
                  <a:srgbClr val="FFFFFF"/>
                </a:solidFill>
              </a:rPr>
              <a:t>Tools-GM Report Example Summary</a:t>
            </a:r>
          </a:p>
        </p:txBody>
      </p:sp>
      <p:sp>
        <p:nvSpPr>
          <p:cNvPr id="6" name="TextBox 5">
            <a:extLst>
              <a:ext uri="{FF2B5EF4-FFF2-40B4-BE49-F238E27FC236}">
                <a16:creationId xmlns:a16="http://schemas.microsoft.com/office/drawing/2014/main" id="{E9CAED45-A1D9-B5AC-1768-9DE04757F37A}"/>
              </a:ext>
            </a:extLst>
          </p:cNvPr>
          <p:cNvSpPr txBox="1"/>
          <p:nvPr/>
        </p:nvSpPr>
        <p:spPr>
          <a:xfrm>
            <a:off x="492371" y="2653800"/>
            <a:ext cx="3084844" cy="3335519"/>
          </a:xfrm>
          <a:prstGeom prst="rect">
            <a:avLst/>
          </a:prstGeom>
        </p:spPr>
        <p:txBody>
          <a:bodyPr vert="horz" lIns="0" tIns="45720" rIns="0" bIns="45720" rtlCol="0">
            <a:normAutofit/>
          </a:bodyPr>
          <a:lstStyle/>
          <a:p>
            <a:pPr defTabSz="914400">
              <a:lnSpc>
                <a:spcPct val="90000"/>
              </a:lnSpc>
              <a:spcAft>
                <a:spcPts val="600"/>
              </a:spcAft>
              <a:buClr>
                <a:schemeClr val="accent1"/>
              </a:buClr>
              <a:buFont typeface="Calibri" panose="020F0502020204030204" pitchFamily="34" charset="0"/>
            </a:pPr>
            <a:r>
              <a:rPr lang="en-US" sz="1500" dirty="0">
                <a:solidFill>
                  <a:srgbClr val="FFFFFF"/>
                </a:solidFill>
              </a:rPr>
              <a:t>GM01- Projects prior to end </a:t>
            </a:r>
          </a:p>
          <a:p>
            <a:pPr defTabSz="914400">
              <a:lnSpc>
                <a:spcPct val="90000"/>
              </a:lnSpc>
              <a:spcAft>
                <a:spcPts val="600"/>
              </a:spcAft>
              <a:buClr>
                <a:schemeClr val="accent1"/>
              </a:buClr>
              <a:buFont typeface="Calibri" panose="020F0502020204030204" pitchFamily="34" charset="0"/>
            </a:pPr>
            <a:r>
              <a:rPr lang="en-US" sz="1500" dirty="0">
                <a:solidFill>
                  <a:srgbClr val="FFFFFF"/>
                </a:solidFill>
              </a:rPr>
              <a:t>Date, shows # of days </a:t>
            </a:r>
          </a:p>
          <a:p>
            <a:pPr defTabSz="914400">
              <a:lnSpc>
                <a:spcPct val="90000"/>
              </a:lnSpc>
              <a:spcAft>
                <a:spcPts val="600"/>
              </a:spcAft>
              <a:buClr>
                <a:schemeClr val="accent1"/>
              </a:buClr>
              <a:buFont typeface="Calibri" panose="020F0502020204030204" pitchFamily="34" charset="0"/>
            </a:pPr>
            <a:r>
              <a:rPr lang="en-US" sz="1500" dirty="0">
                <a:solidFill>
                  <a:srgbClr val="FFFFFF"/>
                </a:solidFill>
              </a:rPr>
              <a:t>Project is expiring in.</a:t>
            </a:r>
          </a:p>
          <a:p>
            <a:pPr defTabSz="914400">
              <a:lnSpc>
                <a:spcPct val="90000"/>
              </a:lnSpc>
              <a:spcAft>
                <a:spcPts val="600"/>
              </a:spcAft>
              <a:buClr>
                <a:schemeClr val="accent1"/>
              </a:buClr>
              <a:buFont typeface="Calibri" panose="020F0502020204030204" pitchFamily="34" charset="0"/>
            </a:pPr>
            <a:endParaRPr lang="en-US" sz="1500" dirty="0">
              <a:solidFill>
                <a:srgbClr val="FFFFFF"/>
              </a:solidFill>
            </a:endParaRPr>
          </a:p>
          <a:p>
            <a:pPr defTabSz="914400">
              <a:lnSpc>
                <a:spcPct val="90000"/>
              </a:lnSpc>
              <a:spcAft>
                <a:spcPts val="600"/>
              </a:spcAft>
              <a:buClr>
                <a:schemeClr val="accent1"/>
              </a:buClr>
              <a:buFont typeface="Calibri" panose="020F0502020204030204" pitchFamily="34" charset="0"/>
            </a:pPr>
            <a:r>
              <a:rPr lang="en-US" sz="1500" dirty="0">
                <a:solidFill>
                  <a:srgbClr val="FFFFFF"/>
                </a:solidFill>
              </a:rPr>
              <a:t>GM02 and 03 – Projects</a:t>
            </a:r>
          </a:p>
          <a:p>
            <a:pPr defTabSz="914400">
              <a:lnSpc>
                <a:spcPct val="90000"/>
              </a:lnSpc>
              <a:spcAft>
                <a:spcPts val="600"/>
              </a:spcAft>
              <a:buClr>
                <a:schemeClr val="accent1"/>
              </a:buClr>
              <a:buFont typeface="Calibri" panose="020F0502020204030204" pitchFamily="34" charset="0"/>
            </a:pPr>
            <a:r>
              <a:rPr lang="en-US" sz="1500" dirty="0">
                <a:solidFill>
                  <a:srgbClr val="FFFFFF"/>
                </a:solidFill>
              </a:rPr>
              <a:t>AFTER end date, shows</a:t>
            </a:r>
          </a:p>
          <a:p>
            <a:pPr defTabSz="914400">
              <a:lnSpc>
                <a:spcPct val="90000"/>
              </a:lnSpc>
              <a:spcAft>
                <a:spcPts val="600"/>
              </a:spcAft>
              <a:buClr>
                <a:schemeClr val="accent1"/>
              </a:buClr>
              <a:buFont typeface="Calibri" panose="020F0502020204030204" pitchFamily="34" charset="0"/>
            </a:pPr>
            <a:r>
              <a:rPr lang="en-US" sz="1500" dirty="0">
                <a:solidFill>
                  <a:srgbClr val="FFFFFF"/>
                </a:solidFill>
              </a:rPr>
              <a:t># of days expired.</a:t>
            </a:r>
          </a:p>
        </p:txBody>
      </p:sp>
      <p:sp>
        <p:nvSpPr>
          <p:cNvPr id="15" name="Rectangle 14">
            <a:extLst>
              <a:ext uri="{FF2B5EF4-FFF2-40B4-BE49-F238E27FC236}">
                <a16:creationId xmlns:a16="http://schemas.microsoft.com/office/drawing/2014/main" id="{53B8D6B0-55D6-48DC-86D8-FD95D5F118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5" name="Content Placeholder 4">
            <a:extLst>
              <a:ext uri="{FF2B5EF4-FFF2-40B4-BE49-F238E27FC236}">
                <a16:creationId xmlns:a16="http://schemas.microsoft.com/office/drawing/2014/main" id="{011605FB-BAC2-8D13-18A0-A795E76173E1}"/>
              </a:ext>
            </a:extLst>
          </p:cNvPr>
          <p:cNvPicPr>
            <a:picLocks noGrp="1" noChangeAspect="1"/>
          </p:cNvPicPr>
          <p:nvPr>
            <p:ph idx="1"/>
          </p:nvPr>
        </p:nvPicPr>
        <p:blipFill>
          <a:blip r:embed="rId2"/>
          <a:stretch>
            <a:fillRect/>
          </a:stretch>
        </p:blipFill>
        <p:spPr>
          <a:xfrm>
            <a:off x="4742017" y="2417786"/>
            <a:ext cx="6798082" cy="2022428"/>
          </a:xfrm>
          <a:prstGeom prst="rect">
            <a:avLst/>
          </a:prstGeom>
        </p:spPr>
      </p:pic>
    </p:spTree>
    <p:extLst>
      <p:ext uri="{BB962C8B-B14F-4D97-AF65-F5344CB8AC3E}">
        <p14:creationId xmlns:p14="http://schemas.microsoft.com/office/powerpoint/2010/main" val="39708931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44CC594A-A820-450F-B363-C19201FCFE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59FAB3DA-E9ED-4574-ABCC-378BC0FF1B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67B00462-C17F-B7C8-8090-5DC4524022DC}"/>
              </a:ext>
            </a:extLst>
          </p:cNvPr>
          <p:cNvSpPr>
            <a:spLocks noGrp="1"/>
          </p:cNvSpPr>
          <p:nvPr>
            <p:ph type="title"/>
          </p:nvPr>
        </p:nvSpPr>
        <p:spPr>
          <a:xfrm>
            <a:off x="492370" y="516835"/>
            <a:ext cx="3084844" cy="2103875"/>
          </a:xfrm>
        </p:spPr>
        <p:txBody>
          <a:bodyPr vert="horz" lIns="91440" tIns="45720" rIns="91440" bIns="45720" rtlCol="0" anchor="b">
            <a:normAutofit/>
          </a:bodyPr>
          <a:lstStyle/>
          <a:p>
            <a:r>
              <a:rPr lang="en-US" sz="3600">
                <a:solidFill>
                  <a:srgbClr val="FFFFFF"/>
                </a:solidFill>
              </a:rPr>
              <a:t>Tools-GM Report Detail</a:t>
            </a:r>
          </a:p>
        </p:txBody>
      </p:sp>
      <p:sp>
        <p:nvSpPr>
          <p:cNvPr id="11" name="TextBox 10">
            <a:extLst>
              <a:ext uri="{FF2B5EF4-FFF2-40B4-BE49-F238E27FC236}">
                <a16:creationId xmlns:a16="http://schemas.microsoft.com/office/drawing/2014/main" id="{3C4EE474-15BF-7209-DE85-986D4A73DE07}"/>
              </a:ext>
            </a:extLst>
          </p:cNvPr>
          <p:cNvSpPr txBox="1"/>
          <p:nvPr/>
        </p:nvSpPr>
        <p:spPr>
          <a:xfrm>
            <a:off x="492371" y="2653800"/>
            <a:ext cx="3084844" cy="3335519"/>
          </a:xfrm>
          <a:prstGeom prst="rect">
            <a:avLst/>
          </a:prstGeom>
        </p:spPr>
        <p:txBody>
          <a:bodyPr vert="horz" lIns="0" tIns="45720" rIns="0" bIns="45720" rtlCol="0">
            <a:normAutofit/>
          </a:bodyPr>
          <a:lstStyle/>
          <a:p>
            <a:pPr defTabSz="914400">
              <a:lnSpc>
                <a:spcPct val="90000"/>
              </a:lnSpc>
              <a:spcAft>
                <a:spcPts val="600"/>
              </a:spcAft>
              <a:buClr>
                <a:schemeClr val="accent1"/>
              </a:buClr>
              <a:buFont typeface="Calibri" panose="020F0502020204030204" pitchFamily="34" charset="0"/>
            </a:pPr>
            <a:r>
              <a:rPr lang="en-US" sz="1500">
                <a:solidFill>
                  <a:srgbClr val="FFFFFF"/>
                </a:solidFill>
              </a:rPr>
              <a:t>Each project listed has a Detail page. The detail shows the type.</a:t>
            </a:r>
          </a:p>
          <a:p>
            <a:pPr defTabSz="914400">
              <a:lnSpc>
                <a:spcPct val="90000"/>
              </a:lnSpc>
              <a:spcAft>
                <a:spcPts val="600"/>
              </a:spcAft>
              <a:buClr>
                <a:schemeClr val="accent1"/>
              </a:buClr>
              <a:buFont typeface="Calibri" panose="020F0502020204030204" pitchFamily="34" charset="0"/>
            </a:pPr>
            <a:endParaRPr lang="en-US" sz="1500">
              <a:solidFill>
                <a:srgbClr val="FFFFFF"/>
              </a:solidFill>
            </a:endParaRPr>
          </a:p>
          <a:p>
            <a:pPr defTabSz="914400">
              <a:lnSpc>
                <a:spcPct val="90000"/>
              </a:lnSpc>
              <a:spcAft>
                <a:spcPts val="600"/>
              </a:spcAft>
              <a:buClr>
                <a:schemeClr val="accent1"/>
              </a:buClr>
              <a:buFont typeface="Calibri" panose="020F0502020204030204" pitchFamily="34" charset="0"/>
            </a:pPr>
            <a:r>
              <a:rPr lang="en-US" sz="1500">
                <a:solidFill>
                  <a:srgbClr val="FFFFFF"/>
                </a:solidFill>
              </a:rPr>
              <a:t>Example:</a:t>
            </a:r>
          </a:p>
          <a:p>
            <a:pPr defTabSz="914400">
              <a:lnSpc>
                <a:spcPct val="90000"/>
              </a:lnSpc>
              <a:spcAft>
                <a:spcPts val="600"/>
              </a:spcAft>
              <a:buClr>
                <a:schemeClr val="accent1"/>
              </a:buClr>
              <a:buFont typeface="Calibri" panose="020F0502020204030204" pitchFamily="34" charset="0"/>
            </a:pPr>
            <a:r>
              <a:rPr lang="en-US" sz="1500">
                <a:solidFill>
                  <a:srgbClr val="FFFFFF"/>
                </a:solidFill>
              </a:rPr>
              <a:t>Project Contract Type = FR</a:t>
            </a:r>
          </a:p>
          <a:p>
            <a:pPr defTabSz="914400">
              <a:lnSpc>
                <a:spcPct val="90000"/>
              </a:lnSpc>
              <a:spcAft>
                <a:spcPts val="600"/>
              </a:spcAft>
              <a:buClr>
                <a:schemeClr val="accent1"/>
              </a:buClr>
              <a:buFont typeface="Calibri" panose="020F0502020204030204" pitchFamily="34" charset="0"/>
            </a:pPr>
            <a:r>
              <a:rPr lang="en-US" sz="1500">
                <a:solidFill>
                  <a:srgbClr val="FFFFFF"/>
                </a:solidFill>
              </a:rPr>
              <a:t>Grant Type: = GRANT_FIXED</a:t>
            </a:r>
          </a:p>
        </p:txBody>
      </p:sp>
      <p:sp>
        <p:nvSpPr>
          <p:cNvPr id="20" name="Rectangle 19">
            <a:extLst>
              <a:ext uri="{FF2B5EF4-FFF2-40B4-BE49-F238E27FC236}">
                <a16:creationId xmlns:a16="http://schemas.microsoft.com/office/drawing/2014/main" id="{53B8D6B0-55D6-48DC-86D8-FD95D5F118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10" name="Content Placeholder 9" descr="A screenshot of a computer&#10;&#10;Description automatically generated">
            <a:extLst>
              <a:ext uri="{FF2B5EF4-FFF2-40B4-BE49-F238E27FC236}">
                <a16:creationId xmlns:a16="http://schemas.microsoft.com/office/drawing/2014/main" id="{6C119DF6-BB9F-95B4-DDA5-EA7DF100D31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742017" y="2443278"/>
            <a:ext cx="6798082" cy="1971443"/>
          </a:xfrm>
          <a:prstGeom prst="rect">
            <a:avLst/>
          </a:prstGeom>
        </p:spPr>
      </p:pic>
    </p:spTree>
    <p:extLst>
      <p:ext uri="{BB962C8B-B14F-4D97-AF65-F5344CB8AC3E}">
        <p14:creationId xmlns:p14="http://schemas.microsoft.com/office/powerpoint/2010/main" val="5185948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44CC594A-A820-450F-B363-C19201FCFE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59FAB3DA-E9ED-4574-ABCC-378BC0FF1B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67B00462-C17F-B7C8-8090-5DC4524022DC}"/>
              </a:ext>
            </a:extLst>
          </p:cNvPr>
          <p:cNvSpPr>
            <a:spLocks noGrp="1"/>
          </p:cNvSpPr>
          <p:nvPr>
            <p:ph type="title"/>
          </p:nvPr>
        </p:nvSpPr>
        <p:spPr>
          <a:xfrm>
            <a:off x="492370" y="516835"/>
            <a:ext cx="3084844" cy="2103875"/>
          </a:xfrm>
        </p:spPr>
        <p:txBody>
          <a:bodyPr vert="horz" lIns="91440" tIns="45720" rIns="91440" bIns="45720" rtlCol="0" anchor="b">
            <a:normAutofit/>
          </a:bodyPr>
          <a:lstStyle/>
          <a:p>
            <a:r>
              <a:rPr lang="en-US" sz="3600">
                <a:solidFill>
                  <a:srgbClr val="FFFFFF"/>
                </a:solidFill>
              </a:rPr>
              <a:t>Tools-CU data Reports</a:t>
            </a:r>
          </a:p>
        </p:txBody>
      </p:sp>
      <p:sp>
        <p:nvSpPr>
          <p:cNvPr id="11" name="TextBox 10">
            <a:extLst>
              <a:ext uri="{FF2B5EF4-FFF2-40B4-BE49-F238E27FC236}">
                <a16:creationId xmlns:a16="http://schemas.microsoft.com/office/drawing/2014/main" id="{3C4EE474-15BF-7209-DE85-986D4A73DE07}"/>
              </a:ext>
            </a:extLst>
          </p:cNvPr>
          <p:cNvSpPr txBox="1"/>
          <p:nvPr/>
        </p:nvSpPr>
        <p:spPr>
          <a:xfrm>
            <a:off x="492371" y="3885444"/>
            <a:ext cx="3084844" cy="2103875"/>
          </a:xfrm>
          <a:prstGeom prst="rect">
            <a:avLst/>
          </a:prstGeom>
        </p:spPr>
        <p:txBody>
          <a:bodyPr vert="horz" lIns="0" tIns="45720" rIns="0" bIns="45720" rtlCol="0">
            <a:normAutofit/>
          </a:bodyPr>
          <a:lstStyle/>
          <a:p>
            <a:pPr defTabSz="914400">
              <a:lnSpc>
                <a:spcPct val="90000"/>
              </a:lnSpc>
              <a:spcAft>
                <a:spcPts val="600"/>
              </a:spcAft>
              <a:buClr>
                <a:schemeClr val="accent1"/>
              </a:buClr>
              <a:buFont typeface="Calibri" panose="020F0502020204030204" pitchFamily="34" charset="0"/>
            </a:pPr>
            <a:r>
              <a:rPr lang="en-US" sz="1500">
                <a:solidFill>
                  <a:srgbClr val="FFFFFF"/>
                </a:solidFill>
              </a:rPr>
              <a:t>Trial Balance Summary – Shows both cash section and revenue and expense summary</a:t>
            </a:r>
          </a:p>
          <a:p>
            <a:pPr defTabSz="914400">
              <a:lnSpc>
                <a:spcPct val="90000"/>
              </a:lnSpc>
              <a:spcAft>
                <a:spcPts val="600"/>
              </a:spcAft>
              <a:buClr>
                <a:schemeClr val="accent1"/>
              </a:buClr>
              <a:buFont typeface="Calibri" panose="020F0502020204030204" pitchFamily="34" charset="0"/>
            </a:pPr>
            <a:endParaRPr lang="en-US" sz="1500">
              <a:solidFill>
                <a:srgbClr val="FFFFFF"/>
              </a:solidFill>
            </a:endParaRPr>
          </a:p>
          <a:p>
            <a:pPr defTabSz="914400">
              <a:lnSpc>
                <a:spcPct val="90000"/>
              </a:lnSpc>
              <a:spcAft>
                <a:spcPts val="600"/>
              </a:spcAft>
              <a:buClr>
                <a:schemeClr val="accent1"/>
              </a:buClr>
              <a:buFont typeface="Calibri" panose="020F0502020204030204" pitchFamily="34" charset="0"/>
            </a:pPr>
            <a:endParaRPr lang="en-US" sz="1500">
              <a:solidFill>
                <a:srgbClr val="FFFFFF"/>
              </a:solidFill>
            </a:endParaRPr>
          </a:p>
          <a:p>
            <a:pPr defTabSz="914400">
              <a:lnSpc>
                <a:spcPct val="90000"/>
              </a:lnSpc>
              <a:spcAft>
                <a:spcPts val="600"/>
              </a:spcAft>
              <a:buClr>
                <a:schemeClr val="accent1"/>
              </a:buClr>
              <a:buFont typeface="Calibri" panose="020F0502020204030204" pitchFamily="34" charset="0"/>
            </a:pPr>
            <a:r>
              <a:rPr lang="en-US" sz="1500">
                <a:solidFill>
                  <a:srgbClr val="FFFFFF"/>
                </a:solidFill>
              </a:rPr>
              <a:t>Payments Received Report – Shows all payments received over a specific time period. </a:t>
            </a:r>
          </a:p>
          <a:p>
            <a:pPr defTabSz="914400">
              <a:lnSpc>
                <a:spcPct val="90000"/>
              </a:lnSpc>
              <a:spcAft>
                <a:spcPts val="600"/>
              </a:spcAft>
              <a:buClr>
                <a:schemeClr val="accent1"/>
              </a:buClr>
              <a:buFont typeface="Calibri" panose="020F0502020204030204" pitchFamily="34" charset="0"/>
            </a:pPr>
            <a:endParaRPr lang="en-US" sz="1500">
              <a:solidFill>
                <a:srgbClr val="FFFFFF"/>
              </a:solidFill>
            </a:endParaRPr>
          </a:p>
        </p:txBody>
      </p:sp>
      <p:sp>
        <p:nvSpPr>
          <p:cNvPr id="20" name="Rectangle 19">
            <a:extLst>
              <a:ext uri="{FF2B5EF4-FFF2-40B4-BE49-F238E27FC236}">
                <a16:creationId xmlns:a16="http://schemas.microsoft.com/office/drawing/2014/main" id="{53B8D6B0-55D6-48DC-86D8-FD95D5F118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6" name="Picture 5">
            <a:extLst>
              <a:ext uri="{FF2B5EF4-FFF2-40B4-BE49-F238E27FC236}">
                <a16:creationId xmlns:a16="http://schemas.microsoft.com/office/drawing/2014/main" id="{30E16700-95C6-B08E-6B95-617B64871BBD}"/>
              </a:ext>
            </a:extLst>
          </p:cNvPr>
          <p:cNvPicPr>
            <a:picLocks noChangeAspect="1"/>
          </p:cNvPicPr>
          <p:nvPr/>
        </p:nvPicPr>
        <p:blipFill>
          <a:blip r:embed="rId2"/>
          <a:stretch>
            <a:fillRect/>
          </a:stretch>
        </p:blipFill>
        <p:spPr>
          <a:xfrm>
            <a:off x="4566935" y="3984814"/>
            <a:ext cx="7116214" cy="2394411"/>
          </a:xfrm>
          <a:prstGeom prst="rect">
            <a:avLst/>
          </a:prstGeom>
        </p:spPr>
      </p:pic>
      <p:pic>
        <p:nvPicPr>
          <p:cNvPr id="8" name="Picture 7">
            <a:extLst>
              <a:ext uri="{FF2B5EF4-FFF2-40B4-BE49-F238E27FC236}">
                <a16:creationId xmlns:a16="http://schemas.microsoft.com/office/drawing/2014/main" id="{7CD26836-BD0E-75DD-33A6-444372993B25}"/>
              </a:ext>
            </a:extLst>
          </p:cNvPr>
          <p:cNvPicPr>
            <a:picLocks noChangeAspect="1"/>
          </p:cNvPicPr>
          <p:nvPr/>
        </p:nvPicPr>
        <p:blipFill>
          <a:blip r:embed="rId3"/>
          <a:stretch>
            <a:fillRect/>
          </a:stretch>
        </p:blipFill>
        <p:spPr>
          <a:xfrm>
            <a:off x="4566935" y="529303"/>
            <a:ext cx="6988198" cy="3139948"/>
          </a:xfrm>
          <a:prstGeom prst="rect">
            <a:avLst/>
          </a:prstGeom>
        </p:spPr>
      </p:pic>
      <p:pic>
        <p:nvPicPr>
          <p:cNvPr id="12" name="Picture 11">
            <a:extLst>
              <a:ext uri="{FF2B5EF4-FFF2-40B4-BE49-F238E27FC236}">
                <a16:creationId xmlns:a16="http://schemas.microsoft.com/office/drawing/2014/main" id="{103E554C-3E6E-92EB-65D2-356FA43AE15D}"/>
              </a:ext>
            </a:extLst>
          </p:cNvPr>
          <p:cNvPicPr>
            <a:picLocks noChangeAspect="1"/>
          </p:cNvPicPr>
          <p:nvPr/>
        </p:nvPicPr>
        <p:blipFill>
          <a:blip r:embed="rId4"/>
          <a:stretch>
            <a:fillRect/>
          </a:stretch>
        </p:blipFill>
        <p:spPr>
          <a:xfrm>
            <a:off x="245155" y="2770413"/>
            <a:ext cx="3690598" cy="492699"/>
          </a:xfrm>
          <a:prstGeom prst="rect">
            <a:avLst/>
          </a:prstGeom>
        </p:spPr>
      </p:pic>
    </p:spTree>
    <p:extLst>
      <p:ext uri="{BB962C8B-B14F-4D97-AF65-F5344CB8AC3E}">
        <p14:creationId xmlns:p14="http://schemas.microsoft.com/office/powerpoint/2010/main" val="32323418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44CC594A-A820-450F-B363-C19201FCFE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59FAB3DA-E9ED-4574-ABCC-378BC0FF1B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67B00462-C17F-B7C8-8090-5DC4524022DC}"/>
              </a:ext>
            </a:extLst>
          </p:cNvPr>
          <p:cNvSpPr>
            <a:spLocks noGrp="1"/>
          </p:cNvSpPr>
          <p:nvPr>
            <p:ph type="title"/>
          </p:nvPr>
        </p:nvSpPr>
        <p:spPr>
          <a:xfrm>
            <a:off x="492370" y="516836"/>
            <a:ext cx="3084844" cy="942509"/>
          </a:xfrm>
        </p:spPr>
        <p:txBody>
          <a:bodyPr vert="horz" lIns="91440" tIns="45720" rIns="91440" bIns="45720" rtlCol="0" anchor="b">
            <a:normAutofit/>
          </a:bodyPr>
          <a:lstStyle/>
          <a:p>
            <a:r>
              <a:rPr lang="en-US" sz="3600">
                <a:solidFill>
                  <a:srgbClr val="FFFFFF"/>
                </a:solidFill>
              </a:rPr>
              <a:t>Tools-PS Query</a:t>
            </a:r>
          </a:p>
        </p:txBody>
      </p:sp>
      <p:sp>
        <p:nvSpPr>
          <p:cNvPr id="11" name="TextBox 10">
            <a:extLst>
              <a:ext uri="{FF2B5EF4-FFF2-40B4-BE49-F238E27FC236}">
                <a16:creationId xmlns:a16="http://schemas.microsoft.com/office/drawing/2014/main" id="{3C4EE474-15BF-7209-DE85-986D4A73DE07}"/>
              </a:ext>
            </a:extLst>
          </p:cNvPr>
          <p:cNvSpPr txBox="1"/>
          <p:nvPr/>
        </p:nvSpPr>
        <p:spPr>
          <a:xfrm>
            <a:off x="492370" y="1791856"/>
            <a:ext cx="3084844" cy="3467792"/>
          </a:xfrm>
          <a:prstGeom prst="rect">
            <a:avLst/>
          </a:prstGeom>
        </p:spPr>
        <p:txBody>
          <a:bodyPr vert="horz" lIns="0" tIns="45720" rIns="0" bIns="45720" rtlCol="0">
            <a:normAutofit/>
          </a:bodyPr>
          <a:lstStyle/>
          <a:p>
            <a:pPr defTabSz="914400">
              <a:lnSpc>
                <a:spcPct val="90000"/>
              </a:lnSpc>
              <a:spcAft>
                <a:spcPts val="600"/>
              </a:spcAft>
              <a:buClr>
                <a:schemeClr val="accent1"/>
              </a:buClr>
              <a:buFont typeface="Calibri" panose="020F0502020204030204" pitchFamily="34" charset="0"/>
            </a:pPr>
            <a:r>
              <a:rPr lang="en-US" sz="1500">
                <a:solidFill>
                  <a:srgbClr val="FFFFFF"/>
                </a:solidFill>
              </a:rPr>
              <a:t>Billing Inquiry by Project – this will show all invoices and payments for those invoices with payment details such as deposit and payment ID.  Run by Project ID</a:t>
            </a:r>
          </a:p>
          <a:p>
            <a:pPr defTabSz="914400">
              <a:lnSpc>
                <a:spcPct val="90000"/>
              </a:lnSpc>
              <a:spcAft>
                <a:spcPts val="600"/>
              </a:spcAft>
              <a:buClr>
                <a:schemeClr val="accent1"/>
              </a:buClr>
              <a:buFont typeface="Calibri" panose="020F0502020204030204" pitchFamily="34" charset="0"/>
            </a:pPr>
            <a:endParaRPr lang="en-US" sz="1500">
              <a:solidFill>
                <a:srgbClr val="FFFFFF"/>
              </a:solidFill>
            </a:endParaRPr>
          </a:p>
          <a:p>
            <a:pPr defTabSz="914400">
              <a:lnSpc>
                <a:spcPct val="90000"/>
              </a:lnSpc>
              <a:spcAft>
                <a:spcPts val="600"/>
              </a:spcAft>
              <a:buClr>
                <a:schemeClr val="accent1"/>
              </a:buClr>
              <a:buFont typeface="Calibri" panose="020F0502020204030204" pitchFamily="34" charset="0"/>
            </a:pPr>
            <a:r>
              <a:rPr lang="en-US" sz="1500">
                <a:solidFill>
                  <a:srgbClr val="FFFFFF"/>
                </a:solidFill>
              </a:rPr>
              <a:t>PS query tile can be found in the Peoplesoft Finance in the Finance &amp; Accounting Area</a:t>
            </a:r>
          </a:p>
          <a:p>
            <a:pPr defTabSz="914400">
              <a:lnSpc>
                <a:spcPct val="90000"/>
              </a:lnSpc>
              <a:spcAft>
                <a:spcPts val="600"/>
              </a:spcAft>
              <a:buClr>
                <a:schemeClr val="accent1"/>
              </a:buClr>
              <a:buFont typeface="Calibri" panose="020F0502020204030204" pitchFamily="34" charset="0"/>
            </a:pPr>
            <a:endParaRPr lang="en-US" sz="1500">
              <a:solidFill>
                <a:srgbClr val="FFFFFF"/>
              </a:solidFill>
            </a:endParaRPr>
          </a:p>
        </p:txBody>
      </p:sp>
      <p:sp>
        <p:nvSpPr>
          <p:cNvPr id="20" name="Rectangle 19">
            <a:extLst>
              <a:ext uri="{FF2B5EF4-FFF2-40B4-BE49-F238E27FC236}">
                <a16:creationId xmlns:a16="http://schemas.microsoft.com/office/drawing/2014/main" id="{53B8D6B0-55D6-48DC-86D8-FD95D5F118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4" name="Picture 3">
            <a:extLst>
              <a:ext uri="{FF2B5EF4-FFF2-40B4-BE49-F238E27FC236}">
                <a16:creationId xmlns:a16="http://schemas.microsoft.com/office/drawing/2014/main" id="{50D9555C-5BE0-B72C-2281-A138B64F6AB3}"/>
              </a:ext>
            </a:extLst>
          </p:cNvPr>
          <p:cNvPicPr>
            <a:picLocks noChangeAspect="1"/>
          </p:cNvPicPr>
          <p:nvPr/>
        </p:nvPicPr>
        <p:blipFill>
          <a:blip r:embed="rId2"/>
          <a:stretch>
            <a:fillRect/>
          </a:stretch>
        </p:blipFill>
        <p:spPr>
          <a:xfrm>
            <a:off x="4280670" y="516835"/>
            <a:ext cx="7614506" cy="2959792"/>
          </a:xfrm>
          <a:prstGeom prst="rect">
            <a:avLst/>
          </a:prstGeom>
        </p:spPr>
      </p:pic>
      <p:pic>
        <p:nvPicPr>
          <p:cNvPr id="7" name="Picture 6">
            <a:extLst>
              <a:ext uri="{FF2B5EF4-FFF2-40B4-BE49-F238E27FC236}">
                <a16:creationId xmlns:a16="http://schemas.microsoft.com/office/drawing/2014/main" id="{3A039766-4003-80F3-AD20-07A17106747A}"/>
              </a:ext>
            </a:extLst>
          </p:cNvPr>
          <p:cNvPicPr>
            <a:picLocks noChangeAspect="1"/>
          </p:cNvPicPr>
          <p:nvPr/>
        </p:nvPicPr>
        <p:blipFill>
          <a:blip r:embed="rId3"/>
          <a:stretch>
            <a:fillRect/>
          </a:stretch>
        </p:blipFill>
        <p:spPr>
          <a:xfrm>
            <a:off x="595308" y="4264887"/>
            <a:ext cx="2362530" cy="447737"/>
          </a:xfrm>
          <a:prstGeom prst="rect">
            <a:avLst/>
          </a:prstGeom>
        </p:spPr>
      </p:pic>
      <p:pic>
        <p:nvPicPr>
          <p:cNvPr id="10" name="Picture 9">
            <a:extLst>
              <a:ext uri="{FF2B5EF4-FFF2-40B4-BE49-F238E27FC236}">
                <a16:creationId xmlns:a16="http://schemas.microsoft.com/office/drawing/2014/main" id="{25776522-0BE2-82F6-1955-DA7E4E200029}"/>
              </a:ext>
            </a:extLst>
          </p:cNvPr>
          <p:cNvPicPr>
            <a:picLocks noChangeAspect="1"/>
          </p:cNvPicPr>
          <p:nvPr/>
        </p:nvPicPr>
        <p:blipFill>
          <a:blip r:embed="rId4"/>
          <a:stretch>
            <a:fillRect/>
          </a:stretch>
        </p:blipFill>
        <p:spPr>
          <a:xfrm>
            <a:off x="562638" y="4798291"/>
            <a:ext cx="2372056" cy="1933845"/>
          </a:xfrm>
          <a:prstGeom prst="rect">
            <a:avLst/>
          </a:prstGeom>
        </p:spPr>
      </p:pic>
      <p:pic>
        <p:nvPicPr>
          <p:cNvPr id="14" name="Picture 13">
            <a:extLst>
              <a:ext uri="{FF2B5EF4-FFF2-40B4-BE49-F238E27FC236}">
                <a16:creationId xmlns:a16="http://schemas.microsoft.com/office/drawing/2014/main" id="{0021A853-7E98-C23A-1677-54B9FE428660}"/>
              </a:ext>
            </a:extLst>
          </p:cNvPr>
          <p:cNvPicPr>
            <a:picLocks noChangeAspect="1"/>
          </p:cNvPicPr>
          <p:nvPr/>
        </p:nvPicPr>
        <p:blipFill>
          <a:blip r:embed="rId5"/>
          <a:stretch>
            <a:fillRect/>
          </a:stretch>
        </p:blipFill>
        <p:spPr>
          <a:xfrm>
            <a:off x="4280670" y="3615849"/>
            <a:ext cx="7504930" cy="2581938"/>
          </a:xfrm>
          <a:prstGeom prst="rect">
            <a:avLst/>
          </a:prstGeom>
        </p:spPr>
      </p:pic>
    </p:spTree>
    <p:extLst>
      <p:ext uri="{BB962C8B-B14F-4D97-AF65-F5344CB8AC3E}">
        <p14:creationId xmlns:p14="http://schemas.microsoft.com/office/powerpoint/2010/main" val="15549015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A4E80-A0B1-016C-6EEA-12AF9383755D}"/>
              </a:ext>
            </a:extLst>
          </p:cNvPr>
          <p:cNvSpPr>
            <a:spLocks noGrp="1"/>
          </p:cNvSpPr>
          <p:nvPr>
            <p:ph type="title"/>
          </p:nvPr>
        </p:nvSpPr>
        <p:spPr>
          <a:xfrm>
            <a:off x="1452616" y="962902"/>
            <a:ext cx="4176384" cy="2380828"/>
          </a:xfrm>
        </p:spPr>
        <p:txBody>
          <a:bodyPr vert="horz" lIns="91440" tIns="45720" rIns="91440" bIns="0" rtlCol="0" anchor="b">
            <a:normAutofit/>
          </a:bodyPr>
          <a:lstStyle/>
          <a:p>
            <a:r>
              <a:rPr lang="en-US" sz="4800"/>
              <a:t>Questions</a:t>
            </a:r>
          </a:p>
        </p:txBody>
      </p:sp>
      <p:pic>
        <p:nvPicPr>
          <p:cNvPr id="4" name="Graphic 6" descr="Help">
            <a:extLst>
              <a:ext uri="{FF2B5EF4-FFF2-40B4-BE49-F238E27FC236}">
                <a16:creationId xmlns:a16="http://schemas.microsoft.com/office/drawing/2014/main" id="{F8654411-5520-6D0B-4DF3-B63A8CE4D177}"/>
              </a:ext>
            </a:extLst>
          </p:cNvPr>
          <p:cNvPicPr>
            <a:picLocks noGrp="1" noChangeAspect="1"/>
          </p:cNvPicPr>
          <p:nvPr>
            <p:ph idx="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44251" y="805583"/>
            <a:ext cx="4660762" cy="4660762"/>
          </a:xfrm>
          <a:prstGeom prst="rect">
            <a:avLst/>
          </a:prstGeom>
        </p:spPr>
      </p:pic>
    </p:spTree>
    <p:extLst>
      <p:ext uri="{BB962C8B-B14F-4D97-AF65-F5344CB8AC3E}">
        <p14:creationId xmlns:p14="http://schemas.microsoft.com/office/powerpoint/2010/main" val="11709681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A4E80-A0B1-016C-6EEA-12AF9383755D}"/>
              </a:ext>
            </a:extLst>
          </p:cNvPr>
          <p:cNvSpPr>
            <a:spLocks noGrp="1"/>
          </p:cNvSpPr>
          <p:nvPr>
            <p:ph type="title"/>
          </p:nvPr>
        </p:nvSpPr>
        <p:spPr>
          <a:xfrm>
            <a:off x="1091669" y="962902"/>
            <a:ext cx="8477673" cy="706434"/>
          </a:xfrm>
        </p:spPr>
        <p:txBody>
          <a:bodyPr vert="horz" lIns="91440" tIns="45720" rIns="91440" bIns="0" rtlCol="0" anchor="b">
            <a:noAutofit/>
          </a:bodyPr>
          <a:lstStyle/>
          <a:p>
            <a:r>
              <a:rPr lang="en-US" sz="3200" dirty="0">
                <a:cs typeface="Calibri Light"/>
              </a:rPr>
              <a:t>Thank you for attending and to Today's presenters</a:t>
            </a:r>
          </a:p>
        </p:txBody>
      </p:sp>
      <p:sp>
        <p:nvSpPr>
          <p:cNvPr id="5" name="Content Placeholder 4">
            <a:extLst>
              <a:ext uri="{FF2B5EF4-FFF2-40B4-BE49-F238E27FC236}">
                <a16:creationId xmlns:a16="http://schemas.microsoft.com/office/drawing/2014/main" id="{B7C0A050-984B-565E-ED75-D9AF38C3BBFE}"/>
              </a:ext>
            </a:extLst>
          </p:cNvPr>
          <p:cNvSpPr>
            <a:spLocks noGrp="1"/>
          </p:cNvSpPr>
          <p:nvPr>
            <p:ph idx="1"/>
          </p:nvPr>
        </p:nvSpPr>
        <p:spPr/>
        <p:txBody>
          <a:bodyPr vert="horz" lIns="0" tIns="45720" rIns="0" bIns="45720" rtlCol="0" anchor="t">
            <a:normAutofit/>
          </a:bodyPr>
          <a:lstStyle/>
          <a:p>
            <a:r>
              <a:rPr lang="en-US" dirty="0">
                <a:cs typeface="Calibri"/>
              </a:rPr>
              <a:t>In order of Presentation....</a:t>
            </a:r>
          </a:p>
          <a:p>
            <a:pPr marL="0" indent="0">
              <a:buNone/>
            </a:pPr>
            <a:r>
              <a:rPr lang="en-US" dirty="0">
                <a:cs typeface="Calibri"/>
              </a:rPr>
              <a:t>Ginger Acierno</a:t>
            </a:r>
          </a:p>
          <a:p>
            <a:pPr marL="0" indent="0">
              <a:buNone/>
            </a:pPr>
            <a:r>
              <a:rPr lang="en-US" dirty="0">
                <a:cs typeface="Calibri"/>
              </a:rPr>
              <a:t>Julie Burger</a:t>
            </a:r>
          </a:p>
          <a:p>
            <a:pPr marL="0" indent="0">
              <a:buNone/>
            </a:pPr>
            <a:r>
              <a:rPr lang="en-US" dirty="0">
                <a:cs typeface="Calibri"/>
              </a:rPr>
              <a:t>Brittany Vits</a:t>
            </a:r>
          </a:p>
          <a:p>
            <a:pPr marL="0" indent="0">
              <a:buNone/>
            </a:pPr>
            <a:r>
              <a:rPr lang="en-US" dirty="0">
                <a:cs typeface="Calibri"/>
              </a:rPr>
              <a:t>Margaux Johnson</a:t>
            </a:r>
          </a:p>
          <a:p>
            <a:pPr marL="0" indent="0">
              <a:buNone/>
            </a:pPr>
            <a:r>
              <a:rPr lang="en-US" dirty="0">
                <a:cs typeface="Calibri"/>
              </a:rPr>
              <a:t>Stephanie Chandler-Thompson</a:t>
            </a:r>
          </a:p>
          <a:p>
            <a:pPr marL="0" indent="0">
              <a:buNone/>
            </a:pPr>
            <a:r>
              <a:rPr lang="en-US" dirty="0">
                <a:cs typeface="Calibri"/>
              </a:rPr>
              <a:t>Koffi Gnatsidji</a:t>
            </a:r>
          </a:p>
          <a:p>
            <a:pPr marL="0" indent="0">
              <a:buNone/>
            </a:pPr>
            <a:endParaRPr lang="en-US" dirty="0">
              <a:cs typeface="Calibri"/>
            </a:endParaRPr>
          </a:p>
          <a:p>
            <a:pPr marL="0" indent="0">
              <a:buNone/>
            </a:pPr>
            <a:endParaRPr lang="en-US" dirty="0">
              <a:cs typeface="Calibri"/>
            </a:endParaRPr>
          </a:p>
        </p:txBody>
      </p:sp>
    </p:spTree>
    <p:extLst>
      <p:ext uri="{BB962C8B-B14F-4D97-AF65-F5344CB8AC3E}">
        <p14:creationId xmlns:p14="http://schemas.microsoft.com/office/powerpoint/2010/main" val="11044827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4370C-92A3-B53C-B01C-BEF6D7EC0662}"/>
              </a:ext>
            </a:extLst>
          </p:cNvPr>
          <p:cNvSpPr>
            <a:spLocks noGrp="1"/>
          </p:cNvSpPr>
          <p:nvPr>
            <p:ph type="title"/>
          </p:nvPr>
        </p:nvSpPr>
        <p:spPr>
          <a:xfrm>
            <a:off x="758550" y="4706720"/>
            <a:ext cx="8643011" cy="551528"/>
          </a:xfrm>
        </p:spPr>
        <p:txBody>
          <a:bodyPr vert="horz" lIns="91440" tIns="45720" rIns="91440" bIns="0" rtlCol="0" anchor="b">
            <a:noAutofit/>
          </a:bodyPr>
          <a:lstStyle/>
          <a:p>
            <a:pPr algn="ctr"/>
            <a:r>
              <a:rPr lang="en-US" sz="4000"/>
              <a:t>What type of award are your projects for?</a:t>
            </a:r>
          </a:p>
        </p:txBody>
      </p:sp>
      <p:sp>
        <p:nvSpPr>
          <p:cNvPr id="3" name="Text Placeholder 2">
            <a:extLst>
              <a:ext uri="{FF2B5EF4-FFF2-40B4-BE49-F238E27FC236}">
                <a16:creationId xmlns:a16="http://schemas.microsoft.com/office/drawing/2014/main" id="{547E23A8-D90D-633D-372D-5D75ED4DEA81}"/>
              </a:ext>
            </a:extLst>
          </p:cNvPr>
          <p:cNvSpPr>
            <a:spLocks noGrp="1"/>
          </p:cNvSpPr>
          <p:nvPr>
            <p:ph type="body" idx="1"/>
          </p:nvPr>
        </p:nvSpPr>
        <p:spPr>
          <a:xfrm>
            <a:off x="1681839" y="5258248"/>
            <a:ext cx="8643011" cy="457219"/>
          </a:xfrm>
        </p:spPr>
        <p:txBody>
          <a:bodyPr vert="horz" lIns="91440" tIns="91440" rIns="91440" bIns="91440" rtlCol="0">
            <a:normAutofit fontScale="77500" lnSpcReduction="20000"/>
          </a:bodyPr>
          <a:lstStyle/>
          <a:p>
            <a:r>
              <a:rPr lang="en-US" sz="1600" cap="all"/>
              <a:t>Cost reimbursable (</a:t>
            </a:r>
            <a:r>
              <a:rPr lang="en-US" sz="1600" b="1" cap="all"/>
              <a:t>CR</a:t>
            </a:r>
            <a:r>
              <a:rPr lang="en-US" sz="1600" cap="all"/>
              <a:t>), letter of credit (</a:t>
            </a:r>
            <a:r>
              <a:rPr lang="en-US" sz="1600" b="1" cap="all"/>
              <a:t>LC</a:t>
            </a:r>
            <a:r>
              <a:rPr lang="en-US" sz="1600" cap="all"/>
              <a:t>), installment based (</a:t>
            </a:r>
            <a:r>
              <a:rPr lang="en-US" sz="1600" b="1" cap="all"/>
              <a:t>IB</a:t>
            </a:r>
            <a:r>
              <a:rPr lang="en-US" sz="1600" cap="all"/>
              <a:t>), &amp; Fixed rate (</a:t>
            </a:r>
            <a:r>
              <a:rPr lang="en-US" sz="1600" b="1" cap="all"/>
              <a:t>FR</a:t>
            </a:r>
            <a:r>
              <a:rPr lang="en-US" sz="1600" cap="all"/>
              <a:t>)</a:t>
            </a:r>
          </a:p>
        </p:txBody>
      </p:sp>
      <p:pic>
        <p:nvPicPr>
          <p:cNvPr id="5" name="Picture 4" descr="Pen placed on top of a signature line">
            <a:extLst>
              <a:ext uri="{FF2B5EF4-FFF2-40B4-BE49-F238E27FC236}">
                <a16:creationId xmlns:a16="http://schemas.microsoft.com/office/drawing/2014/main" id="{908A63C8-8A57-37CF-9ABA-F86B96C27141}"/>
              </a:ext>
            </a:extLst>
          </p:cNvPr>
          <p:cNvPicPr>
            <a:picLocks noChangeAspect="1"/>
          </p:cNvPicPr>
          <p:nvPr/>
        </p:nvPicPr>
        <p:blipFill rotWithShape="1">
          <a:blip r:embed="rId2"/>
          <a:srcRect r="-1" b="15728"/>
          <a:stretch/>
        </p:blipFill>
        <p:spPr>
          <a:xfrm>
            <a:off x="2849082" y="643992"/>
            <a:ext cx="6492710" cy="3212016"/>
          </a:xfrm>
          <a:prstGeom prst="rect">
            <a:avLst/>
          </a:prstGeom>
        </p:spPr>
      </p:pic>
    </p:spTree>
    <p:extLst>
      <p:ext uri="{BB962C8B-B14F-4D97-AF65-F5344CB8AC3E}">
        <p14:creationId xmlns:p14="http://schemas.microsoft.com/office/powerpoint/2010/main" val="41536231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Types:</a:t>
            </a:r>
          </a:p>
        </p:txBody>
      </p:sp>
      <p:sp>
        <p:nvSpPr>
          <p:cNvPr id="14" name="Content Placeholder 13">
            <a:extLst>
              <a:ext uri="{FF2B5EF4-FFF2-40B4-BE49-F238E27FC236}">
                <a16:creationId xmlns:a16="http://schemas.microsoft.com/office/drawing/2014/main" id="{89929CE5-C36F-65AF-EFF9-836995D7E96D}"/>
              </a:ext>
            </a:extLst>
          </p:cNvPr>
          <p:cNvSpPr>
            <a:spLocks noGrp="1"/>
          </p:cNvSpPr>
          <p:nvPr>
            <p:ph sz="half" idx="2"/>
          </p:nvPr>
        </p:nvSpPr>
        <p:spPr>
          <a:xfrm>
            <a:off x="6419778" y="1976583"/>
            <a:ext cx="4937760" cy="4136352"/>
          </a:xfrm>
        </p:spPr>
        <p:txBody>
          <a:bodyPr/>
          <a:lstStyle/>
          <a:p>
            <a:r>
              <a:rPr lang="en-US"/>
              <a:t>Fixed Awards</a:t>
            </a:r>
          </a:p>
          <a:p>
            <a:pPr lvl="1"/>
            <a:r>
              <a:rPr lang="en-US"/>
              <a:t>These are awards where our revenue will be based on the payments received. </a:t>
            </a:r>
          </a:p>
          <a:p>
            <a:pPr lvl="2"/>
            <a:r>
              <a:rPr lang="en-US"/>
              <a:t>Can be paid based on Milestones/Tests/Patients or some other deliverable (FP)</a:t>
            </a:r>
          </a:p>
          <a:p>
            <a:pPr lvl="3"/>
            <a:r>
              <a:rPr lang="en-US"/>
              <a:t>If the fixed award is a clinical trial will be billed by department and based on completion of the work.</a:t>
            </a:r>
          </a:p>
          <a:p>
            <a:pPr lvl="3"/>
            <a:r>
              <a:rPr lang="en-US"/>
              <a:t>All other billed by OGC in conjunction with department to meet sponsor requirements and create system invoice.</a:t>
            </a:r>
          </a:p>
        </p:txBody>
      </p:sp>
      <p:sp>
        <p:nvSpPr>
          <p:cNvPr id="16" name="TextBox 15">
            <a:extLst>
              <a:ext uri="{FF2B5EF4-FFF2-40B4-BE49-F238E27FC236}">
                <a16:creationId xmlns:a16="http://schemas.microsoft.com/office/drawing/2014/main" id="{076449F2-0DD2-5747-DE48-DF62C10C2F48}"/>
              </a:ext>
            </a:extLst>
          </p:cNvPr>
          <p:cNvSpPr txBox="1"/>
          <p:nvPr/>
        </p:nvSpPr>
        <p:spPr>
          <a:xfrm>
            <a:off x="3047281" y="3244334"/>
            <a:ext cx="6094562" cy="369332"/>
          </a:xfrm>
          <a:prstGeom prst="rect">
            <a:avLst/>
          </a:prstGeom>
          <a:noFill/>
        </p:spPr>
        <p:txBody>
          <a:bodyPr wrap="square">
            <a:spAutoFit/>
          </a:bodyPr>
          <a:lstStyle/>
          <a:p>
            <a:endParaRPr lang="en-US"/>
          </a:p>
        </p:txBody>
      </p:sp>
      <p:sp>
        <p:nvSpPr>
          <p:cNvPr id="17" name="Content Placeholder 13">
            <a:extLst>
              <a:ext uri="{FF2B5EF4-FFF2-40B4-BE49-F238E27FC236}">
                <a16:creationId xmlns:a16="http://schemas.microsoft.com/office/drawing/2014/main" id="{1A148ADD-7CA2-D84C-45F8-FDB78420D6CC}"/>
              </a:ext>
            </a:extLst>
          </p:cNvPr>
          <p:cNvSpPr txBox="1">
            <a:spLocks/>
          </p:cNvSpPr>
          <p:nvPr/>
        </p:nvSpPr>
        <p:spPr>
          <a:xfrm>
            <a:off x="1249680" y="1976583"/>
            <a:ext cx="4937760" cy="4136352"/>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a:t>Reimbursable Awards</a:t>
            </a:r>
          </a:p>
          <a:p>
            <a:pPr lvl="1"/>
            <a:r>
              <a:rPr lang="en-US"/>
              <a:t>These are awards where our revenue will be based on expenses up to the value of the contract. </a:t>
            </a:r>
          </a:p>
          <a:p>
            <a:pPr lvl="2"/>
            <a:r>
              <a:rPr lang="en-US"/>
              <a:t>Can be paid as invoiced –Cost Reimbursable(CR)</a:t>
            </a:r>
          </a:p>
          <a:p>
            <a:pPr lvl="2"/>
            <a:r>
              <a:rPr lang="en-US"/>
              <a:t>Can paid by installments - Installment Based(IB)</a:t>
            </a:r>
          </a:p>
          <a:p>
            <a:pPr lvl="2"/>
            <a:r>
              <a:rPr lang="en-US"/>
              <a:t>Can be Drawn from the Federal Government as expenses are booked – Letter of Credit(LC)</a:t>
            </a:r>
          </a:p>
          <a:p>
            <a:r>
              <a:rPr lang="en-US"/>
              <a:t>Hybrid IE Mixed Awards</a:t>
            </a:r>
          </a:p>
          <a:p>
            <a:pPr lvl="1"/>
            <a:r>
              <a:rPr lang="en-US"/>
              <a:t>These are awards where we have both a cost reimbursable component and a fixed component</a:t>
            </a:r>
          </a:p>
          <a:p>
            <a:pPr lvl="2"/>
            <a:r>
              <a:rPr lang="en-US"/>
              <a:t>Requires a project for each type. </a:t>
            </a:r>
          </a:p>
          <a:p>
            <a:pPr lvl="2"/>
            <a:endParaRPr lang="en-US"/>
          </a:p>
        </p:txBody>
      </p:sp>
    </p:spTree>
    <p:extLst>
      <p:ext uri="{BB962C8B-B14F-4D97-AF65-F5344CB8AC3E}">
        <p14:creationId xmlns:p14="http://schemas.microsoft.com/office/powerpoint/2010/main" val="28209243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F9E80720-23E6-4B89-B77E-04A7689F1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CD1D3CA1-3EB6-41F3-A419-8424B56BE6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AC2D018B-5546-BBD3-A4C9-98A181332DA0}"/>
              </a:ext>
            </a:extLst>
          </p:cNvPr>
          <p:cNvSpPr>
            <a:spLocks noGrp="1"/>
          </p:cNvSpPr>
          <p:nvPr>
            <p:ph type="title"/>
          </p:nvPr>
        </p:nvSpPr>
        <p:spPr>
          <a:xfrm>
            <a:off x="1066800" y="5252936"/>
            <a:ext cx="10058400" cy="1028715"/>
          </a:xfrm>
        </p:spPr>
        <p:txBody>
          <a:bodyPr>
            <a:normAutofit/>
          </a:bodyPr>
          <a:lstStyle/>
          <a:p>
            <a:pPr algn="ctr"/>
            <a:r>
              <a:rPr lang="en-US">
                <a:solidFill>
                  <a:srgbClr val="FFFFFF"/>
                </a:solidFill>
              </a:rPr>
              <a:t>Project Status</a:t>
            </a:r>
          </a:p>
        </p:txBody>
      </p:sp>
      <p:sp>
        <p:nvSpPr>
          <p:cNvPr id="19" name="Rectangle 18">
            <a:extLst>
              <a:ext uri="{FF2B5EF4-FFF2-40B4-BE49-F238E27FC236}">
                <a16:creationId xmlns:a16="http://schemas.microsoft.com/office/drawing/2014/main" id="{4D87F7B2-AA36-4B58-BC2C-1BBA135E8B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4906176"/>
            <a:ext cx="12188952"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BC879EB0-96A5-8EF9-6774-D7ACD3EC68FF}"/>
              </a:ext>
            </a:extLst>
          </p:cNvPr>
          <p:cNvSpPr>
            <a:spLocks/>
          </p:cNvSpPr>
          <p:nvPr/>
        </p:nvSpPr>
        <p:spPr>
          <a:xfrm>
            <a:off x="1256146" y="643466"/>
            <a:ext cx="9361612" cy="3979957"/>
          </a:xfrm>
          <a:prstGeom prst="rect">
            <a:avLst/>
          </a:prstGeom>
        </p:spPr>
        <p:txBody>
          <a:bodyPr/>
          <a:lstStyle/>
          <a:p>
            <a:pPr defTabSz="406908">
              <a:spcAft>
                <a:spcPts val="600"/>
              </a:spcAft>
            </a:pPr>
            <a:r>
              <a:rPr lang="en-US" sz="2492" kern="1200">
                <a:solidFill>
                  <a:schemeClr val="tx1"/>
                </a:solidFill>
                <a:latin typeface="+mn-lt"/>
                <a:ea typeface="+mn-ea"/>
                <a:cs typeface="+mn-cs"/>
              </a:rPr>
              <a:t>Be aware of your Project Status During Closeout….</a:t>
            </a:r>
          </a:p>
          <a:p>
            <a:pPr defTabSz="406908">
              <a:spcAft>
                <a:spcPts val="600"/>
              </a:spcAft>
            </a:pPr>
            <a:r>
              <a:rPr lang="en-US" sz="1602" kern="1200">
                <a:solidFill>
                  <a:srgbClr val="555555"/>
                </a:solidFill>
                <a:latin typeface="+mn-lt"/>
                <a:ea typeface="+mn-ea"/>
                <a:cs typeface="+mn-cs"/>
              </a:rPr>
              <a:t>S (Preaward) – Status used prior to Start Date</a:t>
            </a:r>
          </a:p>
          <a:p>
            <a:pPr defTabSz="406908">
              <a:spcAft>
                <a:spcPts val="600"/>
              </a:spcAft>
            </a:pPr>
            <a:endParaRPr lang="en-US" sz="1602" kern="1200">
              <a:solidFill>
                <a:srgbClr val="555555"/>
              </a:solidFill>
              <a:latin typeface="+mn-lt"/>
              <a:ea typeface="+mn-ea"/>
              <a:cs typeface="+mn-cs"/>
            </a:endParaRPr>
          </a:p>
          <a:p>
            <a:pPr defTabSz="406908">
              <a:spcAft>
                <a:spcPts val="600"/>
              </a:spcAft>
            </a:pPr>
            <a:r>
              <a:rPr lang="en-US" sz="1602" kern="1200">
                <a:solidFill>
                  <a:srgbClr val="555555"/>
                </a:solidFill>
                <a:latin typeface="+mn-lt"/>
                <a:ea typeface="+mn-ea"/>
                <a:cs typeface="+mn-cs"/>
              </a:rPr>
              <a:t>O (Open) – Status while between budget start and end date</a:t>
            </a:r>
          </a:p>
          <a:p>
            <a:pPr defTabSz="406908">
              <a:spcAft>
                <a:spcPts val="600"/>
              </a:spcAft>
            </a:pPr>
            <a:endParaRPr lang="en-US" sz="1602" kern="1200">
              <a:solidFill>
                <a:srgbClr val="555555"/>
              </a:solidFill>
              <a:latin typeface="+mn-lt"/>
              <a:ea typeface="+mn-ea"/>
              <a:cs typeface="+mn-cs"/>
            </a:endParaRPr>
          </a:p>
          <a:p>
            <a:pPr defTabSz="406908">
              <a:spcAft>
                <a:spcPts val="600"/>
              </a:spcAft>
            </a:pPr>
            <a:r>
              <a:rPr lang="en-US" sz="1602" b="1" kern="1200">
                <a:solidFill>
                  <a:schemeClr val="tx1"/>
                </a:solidFill>
                <a:latin typeface="+mn-lt"/>
                <a:ea typeface="+mn-ea"/>
                <a:cs typeface="+mn-cs"/>
              </a:rPr>
              <a:t>E (Ended) – Status day 1 after end date to day 60 (Final invoices or Final draws should be completed during this period)</a:t>
            </a:r>
          </a:p>
          <a:p>
            <a:pPr defTabSz="406908">
              <a:spcAft>
                <a:spcPts val="600"/>
              </a:spcAft>
            </a:pPr>
            <a:endParaRPr lang="en-US" sz="1602" b="1" kern="1200">
              <a:solidFill>
                <a:schemeClr val="tx1"/>
              </a:solidFill>
              <a:latin typeface="+mn-lt"/>
              <a:ea typeface="+mn-ea"/>
              <a:cs typeface="+mn-cs"/>
            </a:endParaRPr>
          </a:p>
          <a:p>
            <a:pPr defTabSz="406908">
              <a:spcAft>
                <a:spcPts val="600"/>
              </a:spcAft>
            </a:pPr>
            <a:r>
              <a:rPr lang="en-US" sz="1602" b="1" kern="1200">
                <a:solidFill>
                  <a:schemeClr val="tx1"/>
                </a:solidFill>
                <a:latin typeface="+mn-lt"/>
                <a:ea typeface="+mn-ea"/>
                <a:cs typeface="+mn-cs"/>
              </a:rPr>
              <a:t>R (Reporting) – Status from day 61 until Closed while preparing reports (typically due </a:t>
            </a:r>
            <a:r>
              <a:rPr lang="en-US" sz="1602" b="1"/>
              <a:t>75</a:t>
            </a:r>
            <a:r>
              <a:rPr lang="en-US" sz="1602" b="1" kern="1200">
                <a:solidFill>
                  <a:schemeClr val="tx1"/>
                </a:solidFill>
                <a:latin typeface="+mn-lt"/>
                <a:ea typeface="+mn-ea"/>
                <a:cs typeface="+mn-cs"/>
              </a:rPr>
              <a:t>-120 days after end date)</a:t>
            </a:r>
          </a:p>
          <a:p>
            <a:pPr defTabSz="406908">
              <a:spcAft>
                <a:spcPts val="600"/>
              </a:spcAft>
            </a:pPr>
            <a:endParaRPr lang="en-US" sz="1602" b="1" kern="1200">
              <a:solidFill>
                <a:schemeClr val="tx1"/>
              </a:solidFill>
              <a:latin typeface="+mn-lt"/>
              <a:ea typeface="+mn-ea"/>
              <a:cs typeface="+mn-cs"/>
            </a:endParaRPr>
          </a:p>
          <a:p>
            <a:pPr defTabSz="406908">
              <a:spcAft>
                <a:spcPts val="600"/>
              </a:spcAft>
            </a:pPr>
            <a:r>
              <a:rPr lang="en-US" sz="1602" b="1" kern="1200">
                <a:solidFill>
                  <a:schemeClr val="tx1"/>
                </a:solidFill>
                <a:latin typeface="+mn-lt"/>
                <a:ea typeface="+mn-ea"/>
                <a:cs typeface="+mn-cs"/>
              </a:rPr>
              <a:t>C (Close) – Goal to close as quickly as possible after all reporting and payments are received</a:t>
            </a:r>
            <a:r>
              <a:rPr lang="en-US" sz="1602" b="1"/>
              <a:t>. </a:t>
            </a:r>
            <a:endParaRPr lang="en-US" b="1" i="1">
              <a:solidFill>
                <a:srgbClr val="FF0000"/>
              </a:solidFill>
            </a:endParaRPr>
          </a:p>
        </p:txBody>
      </p:sp>
      <p:sp>
        <p:nvSpPr>
          <p:cNvPr id="10" name="Smiley Face 9">
            <a:extLst>
              <a:ext uri="{FF2B5EF4-FFF2-40B4-BE49-F238E27FC236}">
                <a16:creationId xmlns:a16="http://schemas.microsoft.com/office/drawing/2014/main" id="{4574D176-2AB7-53B0-D4F2-2F40653AA33F}"/>
              </a:ext>
            </a:extLst>
          </p:cNvPr>
          <p:cNvSpPr/>
          <p:nvPr/>
        </p:nvSpPr>
        <p:spPr>
          <a:xfrm>
            <a:off x="9447829" y="3996645"/>
            <a:ext cx="858386" cy="621962"/>
          </a:xfrm>
          <a:prstGeom prst="smileyFace">
            <a:avLst>
              <a:gd name="adj" fmla="val 4653"/>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851876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Billed Cost reimbursable (CR)</a:t>
            </a:r>
          </a:p>
        </p:txBody>
      </p:sp>
      <p:graphicFrame>
        <p:nvGraphicFramePr>
          <p:cNvPr id="5" name="Content Placeholder 2">
            <a:extLst>
              <a:ext uri="{FF2B5EF4-FFF2-40B4-BE49-F238E27FC236}">
                <a16:creationId xmlns:a16="http://schemas.microsoft.com/office/drawing/2014/main" id="{B4C00598-53F4-1D0D-6CBC-E003BFE0797D}"/>
              </a:ext>
            </a:extLst>
          </p:cNvPr>
          <p:cNvGraphicFramePr>
            <a:graphicFrameLocks noGrp="1"/>
          </p:cNvGraphicFramePr>
          <p:nvPr>
            <p:ph idx="1"/>
            <p:extLst>
              <p:ext uri="{D42A27DB-BD31-4B8C-83A1-F6EECF244321}">
                <p14:modId xmlns:p14="http://schemas.microsoft.com/office/powerpoint/2010/main" val="3586867639"/>
              </p:ext>
            </p:extLst>
          </p:nvPr>
        </p:nvGraphicFramePr>
        <p:xfrm>
          <a:off x="1450975" y="2331497"/>
          <a:ext cx="9604375" cy="37232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a:extLst>
              <a:ext uri="{FF2B5EF4-FFF2-40B4-BE49-F238E27FC236}">
                <a16:creationId xmlns:a16="http://schemas.microsoft.com/office/drawing/2014/main" id="{331DCA94-2439-162E-FFAE-630138AF8727}"/>
              </a:ext>
            </a:extLst>
          </p:cNvPr>
          <p:cNvSpPr txBox="1"/>
          <p:nvPr/>
        </p:nvSpPr>
        <p:spPr>
          <a:xfrm>
            <a:off x="1530318" y="4574929"/>
            <a:ext cx="2751589" cy="1320361"/>
          </a:xfrm>
          <a:prstGeom prst="rect">
            <a:avLst/>
          </a:prstGeom>
          <a:noFill/>
        </p:spPr>
        <p:txBody>
          <a:bodyPr wrap="square" rtlCol="0">
            <a:spAutoFit/>
          </a:bodyPr>
          <a:lstStyle/>
          <a:p>
            <a:pPr algn="ctr" defTabSz="488950">
              <a:spcBef>
                <a:spcPct val="0"/>
              </a:spcBef>
              <a:spcAft>
                <a:spcPct val="35000"/>
              </a:spcAft>
            </a:pPr>
            <a:r>
              <a:rPr lang="en-US" sz="1400">
                <a:solidFill>
                  <a:prstClr val="black">
                    <a:hueOff val="0"/>
                    <a:satOff val="0"/>
                    <a:lumOff val="0"/>
                    <a:alphaOff val="0"/>
                  </a:prstClr>
                </a:solidFill>
                <a:latin typeface="Gill Sans MT" panose="020B0502020104020203"/>
              </a:rPr>
              <a:t>Most common Billed are Federal flow-though and state awards. </a:t>
            </a:r>
          </a:p>
          <a:p>
            <a:pPr algn="ctr" defTabSz="488950">
              <a:spcBef>
                <a:spcPct val="0"/>
              </a:spcBef>
              <a:spcAft>
                <a:spcPct val="35000"/>
              </a:spcAft>
            </a:pPr>
            <a:r>
              <a:rPr lang="en-US" sz="1400">
                <a:solidFill>
                  <a:prstClr val="black">
                    <a:hueOff val="0"/>
                    <a:satOff val="0"/>
                    <a:lumOff val="0"/>
                    <a:alphaOff val="0"/>
                  </a:prstClr>
                </a:solidFill>
                <a:latin typeface="Gill Sans MT" panose="020B0502020104020203"/>
              </a:rPr>
              <a:t>Other Private and Non-Profit as well</a:t>
            </a:r>
          </a:p>
          <a:p>
            <a:pPr algn="ctr" defTabSz="488950">
              <a:spcBef>
                <a:spcPct val="0"/>
              </a:spcBef>
              <a:spcAft>
                <a:spcPct val="35000"/>
              </a:spcAft>
            </a:pPr>
            <a:endParaRPr lang="en-US" sz="1400">
              <a:solidFill>
                <a:prstClr val="black">
                  <a:hueOff val="0"/>
                  <a:satOff val="0"/>
                  <a:lumOff val="0"/>
                  <a:alphaOff val="0"/>
                </a:prstClr>
              </a:solidFill>
              <a:latin typeface="Gill Sans MT" panose="020B0502020104020203"/>
            </a:endParaRPr>
          </a:p>
        </p:txBody>
      </p:sp>
      <p:sp>
        <p:nvSpPr>
          <p:cNvPr id="3" name="TextBox 2">
            <a:extLst>
              <a:ext uri="{FF2B5EF4-FFF2-40B4-BE49-F238E27FC236}">
                <a16:creationId xmlns:a16="http://schemas.microsoft.com/office/drawing/2014/main" id="{DB27472D-AA8D-314E-80B1-FF244C64735C}"/>
              </a:ext>
            </a:extLst>
          </p:cNvPr>
          <p:cNvSpPr txBox="1"/>
          <p:nvPr/>
        </p:nvSpPr>
        <p:spPr>
          <a:xfrm>
            <a:off x="5029767" y="4925736"/>
            <a:ext cx="2751589" cy="523220"/>
          </a:xfrm>
          <a:prstGeom prst="rect">
            <a:avLst/>
          </a:prstGeom>
          <a:noFill/>
        </p:spPr>
        <p:txBody>
          <a:bodyPr wrap="square" rtlCol="0">
            <a:spAutoFit/>
          </a:bodyPr>
          <a:lstStyle/>
          <a:p>
            <a:pPr algn="ctr" defTabSz="488950">
              <a:spcBef>
                <a:spcPct val="0"/>
              </a:spcBef>
              <a:spcAft>
                <a:spcPct val="35000"/>
              </a:spcAft>
            </a:pPr>
            <a:r>
              <a:rPr lang="en-US" sz="1400">
                <a:solidFill>
                  <a:prstClr val="black">
                    <a:hueOff val="0"/>
                    <a:satOff val="0"/>
                    <a:lumOff val="0"/>
                    <a:alphaOff val="0"/>
                  </a:prstClr>
                </a:solidFill>
                <a:latin typeface="Gill Sans MT" panose="020B0502020104020203"/>
              </a:rPr>
              <a:t>Payment typically received within 30-60 days of final invoice</a:t>
            </a:r>
          </a:p>
        </p:txBody>
      </p:sp>
    </p:spTree>
    <p:extLst>
      <p:ext uri="{BB962C8B-B14F-4D97-AF65-F5344CB8AC3E}">
        <p14:creationId xmlns:p14="http://schemas.microsoft.com/office/powerpoint/2010/main" val="19766816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745065"/>
            <a:ext cx="10058400" cy="955601"/>
          </a:xfrm>
        </p:spPr>
        <p:txBody>
          <a:bodyPr>
            <a:normAutofit/>
          </a:bodyPr>
          <a:lstStyle/>
          <a:p>
            <a:r>
              <a:rPr lang="en-US" sz="4000"/>
              <a:t>Billed Cost Reimbursable Closeout Best Practices</a:t>
            </a:r>
          </a:p>
        </p:txBody>
      </p:sp>
      <p:sp>
        <p:nvSpPr>
          <p:cNvPr id="14" name="Content Placeholder 13">
            <a:extLst>
              <a:ext uri="{FF2B5EF4-FFF2-40B4-BE49-F238E27FC236}">
                <a16:creationId xmlns:a16="http://schemas.microsoft.com/office/drawing/2014/main" id="{89929CE5-C36F-65AF-EFF9-836995D7E96D}"/>
              </a:ext>
            </a:extLst>
          </p:cNvPr>
          <p:cNvSpPr>
            <a:spLocks noGrp="1"/>
          </p:cNvSpPr>
          <p:nvPr>
            <p:ph sz="half" idx="2"/>
          </p:nvPr>
        </p:nvSpPr>
        <p:spPr>
          <a:xfrm>
            <a:off x="6419778" y="1958197"/>
            <a:ext cx="4937760" cy="4154738"/>
          </a:xfrm>
        </p:spPr>
        <p:txBody>
          <a:bodyPr/>
          <a:lstStyle/>
          <a:p>
            <a:r>
              <a:rPr lang="en-US"/>
              <a:t>After End Date </a:t>
            </a:r>
          </a:p>
          <a:p>
            <a:pPr lvl="1"/>
            <a:r>
              <a:rPr lang="en-US"/>
              <a:t>If you have </a:t>
            </a:r>
            <a:r>
              <a:rPr lang="en-US">
                <a:solidFill>
                  <a:schemeClr val="tx1"/>
                </a:solidFill>
              </a:rPr>
              <a:t>subcontracts, work </a:t>
            </a:r>
            <a:r>
              <a:rPr lang="en-US"/>
              <a:t>to make sure final invoice is received and paid promptly.</a:t>
            </a:r>
          </a:p>
          <a:p>
            <a:pPr lvl="1"/>
            <a:r>
              <a:rPr lang="en-US"/>
              <a:t>Work with your Post Award/Billing team to ensure all expenses are complete and final invoice is ready to go by due date. </a:t>
            </a:r>
          </a:p>
          <a:p>
            <a:pPr lvl="1"/>
            <a:r>
              <a:rPr lang="en-US"/>
              <a:t>Review EPERS by Project Report in CU Data to ensure all available Epers have been certified. </a:t>
            </a:r>
          </a:p>
          <a:p>
            <a:pPr marL="201168" lvl="1" indent="0">
              <a:buNone/>
            </a:pPr>
            <a:endParaRPr lang="en-US"/>
          </a:p>
          <a:p>
            <a:pPr lvl="1"/>
            <a:endParaRPr lang="en-US"/>
          </a:p>
        </p:txBody>
      </p:sp>
      <p:sp>
        <p:nvSpPr>
          <p:cNvPr id="17" name="Content Placeholder 13">
            <a:extLst>
              <a:ext uri="{FF2B5EF4-FFF2-40B4-BE49-F238E27FC236}">
                <a16:creationId xmlns:a16="http://schemas.microsoft.com/office/drawing/2014/main" id="{1A148ADD-7CA2-D84C-45F8-FDB78420D6CC}"/>
              </a:ext>
            </a:extLst>
          </p:cNvPr>
          <p:cNvSpPr txBox="1">
            <a:spLocks/>
          </p:cNvSpPr>
          <p:nvPr/>
        </p:nvSpPr>
        <p:spPr>
          <a:xfrm>
            <a:off x="1249680" y="1958197"/>
            <a:ext cx="4937760" cy="4154738"/>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a:t>Before End Date </a:t>
            </a:r>
          </a:p>
          <a:p>
            <a:pPr lvl="1"/>
            <a:r>
              <a:rPr lang="en-US"/>
              <a:t>Know your final invoice due date.</a:t>
            </a:r>
          </a:p>
          <a:p>
            <a:pPr lvl="1"/>
            <a:r>
              <a:rPr lang="en-US"/>
              <a:t>Work to make sure all expenses are posted by project end date, with only exceptions posting in the end period or final subcontract invoices. </a:t>
            </a:r>
          </a:p>
          <a:p>
            <a:pPr lvl="1"/>
            <a:r>
              <a:rPr lang="en-US"/>
              <a:t>Review all Salary and make sure all PETS are completed prior to ended status. In ended status you risk </a:t>
            </a:r>
            <a:r>
              <a:rPr lang="en-US" u="sng">
                <a:solidFill>
                  <a:schemeClr val="tx1"/>
                </a:solidFill>
              </a:rPr>
              <a:t>not</a:t>
            </a:r>
            <a:r>
              <a:rPr lang="en-US">
                <a:solidFill>
                  <a:schemeClr val="tx1"/>
                </a:solidFill>
              </a:rPr>
              <a:t> meeting </a:t>
            </a:r>
            <a:r>
              <a:rPr lang="en-US"/>
              <a:t>a final invoice due date. </a:t>
            </a:r>
          </a:p>
          <a:p>
            <a:pPr lvl="1"/>
            <a:r>
              <a:rPr lang="en-US"/>
              <a:t>Review cash position via Summary Trial Balance and Billing Inquiry via PS query to make sure prior invoices have been paid. </a:t>
            </a:r>
          </a:p>
          <a:p>
            <a:pPr lvl="1"/>
            <a:endParaRPr lang="en-US"/>
          </a:p>
        </p:txBody>
      </p:sp>
    </p:spTree>
    <p:extLst>
      <p:ext uri="{BB962C8B-B14F-4D97-AF65-F5344CB8AC3E}">
        <p14:creationId xmlns:p14="http://schemas.microsoft.com/office/powerpoint/2010/main" val="36096842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745065"/>
            <a:ext cx="10058400" cy="955601"/>
          </a:xfrm>
        </p:spPr>
        <p:txBody>
          <a:bodyPr anchor="ctr">
            <a:normAutofit/>
          </a:bodyPr>
          <a:lstStyle/>
          <a:p>
            <a:r>
              <a:rPr lang="en-US" sz="4000"/>
              <a:t>Billed Cost Reimbursable Risk/Issues</a:t>
            </a:r>
          </a:p>
        </p:txBody>
      </p:sp>
      <p:sp>
        <p:nvSpPr>
          <p:cNvPr id="17" name="Content Placeholder 13">
            <a:extLst>
              <a:ext uri="{FF2B5EF4-FFF2-40B4-BE49-F238E27FC236}">
                <a16:creationId xmlns:a16="http://schemas.microsoft.com/office/drawing/2014/main" id="{1A148ADD-7CA2-D84C-45F8-FDB78420D6CC}"/>
              </a:ext>
            </a:extLst>
          </p:cNvPr>
          <p:cNvSpPr txBox="1">
            <a:spLocks/>
          </p:cNvSpPr>
          <p:nvPr/>
        </p:nvSpPr>
        <p:spPr>
          <a:xfrm>
            <a:off x="1175788" y="1958197"/>
            <a:ext cx="8873985" cy="4154738"/>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lvl="1"/>
            <a:r>
              <a:rPr lang="en-US">
                <a:solidFill>
                  <a:schemeClr val="tx1"/>
                </a:solidFill>
              </a:rPr>
              <a:t>Deficit spending- once a project is overbudget we can no longer bill up to budget because the system does not allow us to manually choose expenses to create a balanced invoice. </a:t>
            </a:r>
          </a:p>
          <a:p>
            <a:pPr lvl="1"/>
            <a:r>
              <a:rPr lang="en-US"/>
              <a:t>Late payroll or PETS posted in same </a:t>
            </a:r>
            <a:r>
              <a:rPr lang="en-US">
                <a:solidFill>
                  <a:schemeClr val="tx1"/>
                </a:solidFill>
              </a:rPr>
              <a:t>month a final invoice is due- this does not allow time for fringe allocations which only run at month end</a:t>
            </a:r>
            <a:r>
              <a:rPr lang="en-US"/>
              <a:t>. </a:t>
            </a:r>
          </a:p>
          <a:p>
            <a:pPr lvl="1"/>
            <a:r>
              <a:rPr lang="en-US">
                <a:solidFill>
                  <a:schemeClr val="tx1"/>
                </a:solidFill>
              </a:rPr>
              <a:t>Allowing late subcontract invoices- If we hold our final for a subcontract, we may risk not getting paid. </a:t>
            </a:r>
          </a:p>
          <a:p>
            <a:pPr lvl="1"/>
            <a:r>
              <a:rPr lang="en-US">
                <a:solidFill>
                  <a:schemeClr val="tx1"/>
                </a:solidFill>
              </a:rPr>
              <a:t>Late award start without a Preaward speed type – does not allow expenses to be booked in time for final.  </a:t>
            </a:r>
          </a:p>
          <a:p>
            <a:pPr lvl="1"/>
            <a:r>
              <a:rPr lang="en-US">
                <a:solidFill>
                  <a:schemeClr val="tx1"/>
                </a:solidFill>
              </a:rPr>
              <a:t>No Prior Monthly invoices- Final being only invoice sent and no prior receipt confirmation.</a:t>
            </a:r>
          </a:p>
          <a:p>
            <a:pPr lvl="1"/>
            <a:r>
              <a:rPr lang="en-US">
                <a:solidFill>
                  <a:schemeClr val="tx1"/>
                </a:solidFill>
              </a:rPr>
              <a:t>Late invoice – we have had sponsors not pay due to an invoice being only 10 days late. We must communicate with sponsors to request extensions when we can prior to the date the invoice is due. </a:t>
            </a:r>
          </a:p>
          <a:p>
            <a:pPr lvl="2"/>
            <a:r>
              <a:rPr lang="en-US"/>
              <a:t>Know your </a:t>
            </a:r>
            <a:r>
              <a:rPr lang="en-US">
                <a:solidFill>
                  <a:schemeClr val="tx1"/>
                </a:solidFill>
              </a:rPr>
              <a:t>Prime, if your award is a Federal Flowthrough, this means our sponsor has draw deadlines and must have our invoices timely. We are seeing some shorten our due dates as Federal Sponsors are becoming stricter with expired funds. </a:t>
            </a:r>
          </a:p>
        </p:txBody>
      </p:sp>
    </p:spTree>
    <p:extLst>
      <p:ext uri="{BB962C8B-B14F-4D97-AF65-F5344CB8AC3E}">
        <p14:creationId xmlns:p14="http://schemas.microsoft.com/office/powerpoint/2010/main" val="6576123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Installment based (IB)</a:t>
            </a:r>
          </a:p>
        </p:txBody>
      </p:sp>
      <p:graphicFrame>
        <p:nvGraphicFramePr>
          <p:cNvPr id="5" name="Content Placeholder 2">
            <a:extLst>
              <a:ext uri="{FF2B5EF4-FFF2-40B4-BE49-F238E27FC236}">
                <a16:creationId xmlns:a16="http://schemas.microsoft.com/office/drawing/2014/main" id="{B4C00598-53F4-1D0D-6CBC-E003BFE0797D}"/>
              </a:ext>
            </a:extLst>
          </p:cNvPr>
          <p:cNvGraphicFramePr>
            <a:graphicFrameLocks noGrp="1"/>
          </p:cNvGraphicFramePr>
          <p:nvPr>
            <p:ph idx="1"/>
            <p:extLst>
              <p:ext uri="{D42A27DB-BD31-4B8C-83A1-F6EECF244321}">
                <p14:modId xmlns:p14="http://schemas.microsoft.com/office/powerpoint/2010/main" val="666301318"/>
              </p:ext>
            </p:extLst>
          </p:nvPr>
        </p:nvGraphicFramePr>
        <p:xfrm>
          <a:off x="1450975" y="2348275"/>
          <a:ext cx="9604375" cy="37232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4B603C46-3CF7-5A6C-3455-7ECB2FEE046F}"/>
              </a:ext>
            </a:extLst>
          </p:cNvPr>
          <p:cNvSpPr txBox="1"/>
          <p:nvPr/>
        </p:nvSpPr>
        <p:spPr>
          <a:xfrm>
            <a:off x="5410187" y="4393536"/>
            <a:ext cx="1879134" cy="1169551"/>
          </a:xfrm>
          <a:prstGeom prst="rect">
            <a:avLst/>
          </a:prstGeom>
          <a:noFill/>
        </p:spPr>
        <p:txBody>
          <a:bodyPr wrap="square" rtlCol="0">
            <a:spAutoFit/>
          </a:bodyPr>
          <a:lstStyle/>
          <a:p>
            <a:pPr algn="ctr" defTabSz="488950">
              <a:spcBef>
                <a:spcPct val="0"/>
              </a:spcBef>
              <a:spcAft>
                <a:spcPct val="35000"/>
              </a:spcAft>
            </a:pPr>
            <a:r>
              <a:rPr lang="en-US" sz="1400">
                <a:solidFill>
                  <a:prstClr val="black">
                    <a:hueOff val="0"/>
                    <a:satOff val="0"/>
                    <a:lumOff val="0"/>
                    <a:alphaOff val="0"/>
                  </a:prstClr>
                </a:solidFill>
              </a:rPr>
              <a:t>Residual must be returned. (Some sponsors have a policy to carry forward or retain small residuals. )</a:t>
            </a:r>
          </a:p>
        </p:txBody>
      </p:sp>
    </p:spTree>
    <p:extLst>
      <p:ext uri="{BB962C8B-B14F-4D97-AF65-F5344CB8AC3E}">
        <p14:creationId xmlns:p14="http://schemas.microsoft.com/office/powerpoint/2010/main" val="786952426"/>
      </p:ext>
    </p:extLst>
  </p:cSld>
  <p:clrMapOvr>
    <a:masterClrMapping/>
  </p:clrMapOvr>
</p:sld>
</file>

<file path=ppt/theme/theme1.xml><?xml version="1.0" encoding="utf-8"?>
<a:theme xmlns:a="http://schemas.openxmlformats.org/drawingml/2006/main" name="Retrospect">
  <a:themeElements>
    <a:clrScheme name="Red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35912372341FD42A092CA0685B6371F" ma:contentTypeVersion="13" ma:contentTypeDescription="Create a new document." ma:contentTypeScope="" ma:versionID="73407fc68538cfd56e4922bd9a0f9dda">
  <xsd:schema xmlns:xsd="http://www.w3.org/2001/XMLSchema" xmlns:xs="http://www.w3.org/2001/XMLSchema" xmlns:p="http://schemas.microsoft.com/office/2006/metadata/properties" xmlns:ns2="6cfaf1a3-6a52-4886-9ff2-e5ddc1539401" xmlns:ns3="5a78a5e7-b9d6-4a07-ab80-8309947115ea" targetNamespace="http://schemas.microsoft.com/office/2006/metadata/properties" ma:root="true" ma:fieldsID="9c1a21f8bb469f3ba397d6af8422b4c6" ns2:_="" ns3:_="">
    <xsd:import namespace="6cfaf1a3-6a52-4886-9ff2-e5ddc1539401"/>
    <xsd:import namespace="5a78a5e7-b9d6-4a07-ab80-8309947115e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LengthInSecond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cfaf1a3-6a52-4886-9ff2-e5ddc153940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a78a5e7-b9d6-4a07-ab80-8309947115ea"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D7FA705-0433-4F1E-A8B6-EE712406BDFE}">
  <ds:schemaRefs>
    <ds:schemaRef ds:uri="http://purl.org/dc/terms/"/>
    <ds:schemaRef ds:uri="5a78a5e7-b9d6-4a07-ab80-8309947115ea"/>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http://www.w3.org/XML/1998/namespace"/>
    <ds:schemaRef ds:uri="6cfaf1a3-6a52-4886-9ff2-e5ddc1539401"/>
    <ds:schemaRef ds:uri="http://schemas.microsoft.com/office/2006/metadata/properties"/>
    <ds:schemaRef ds:uri="http://purl.org/dc/elements/1.1/"/>
  </ds:schemaRefs>
</ds:datastoreItem>
</file>

<file path=customXml/itemProps2.xml><?xml version="1.0" encoding="utf-8"?>
<ds:datastoreItem xmlns:ds="http://schemas.openxmlformats.org/officeDocument/2006/customXml" ds:itemID="{49D2FDFA-9BA2-423F-8855-F462F20C3E92}">
  <ds:schemaRefs>
    <ds:schemaRef ds:uri="5a78a5e7-b9d6-4a07-ab80-8309947115ea"/>
    <ds:schemaRef ds:uri="6cfaf1a3-6a52-4886-9ff2-e5ddc153940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3C556D69-F9BD-4C41-B2B5-BF0E8D7101B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Retrospect</Template>
  <TotalTime>18</TotalTime>
  <Words>2115</Words>
  <Application>Microsoft Office PowerPoint</Application>
  <PresentationFormat>Widescreen</PresentationFormat>
  <Paragraphs>189</Paragraphs>
  <Slides>26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Calibri Light</vt:lpstr>
      <vt:lpstr>Gill Sans MT</vt:lpstr>
      <vt:lpstr>Retrospect</vt:lpstr>
      <vt:lpstr>OGC Team Talks Closeout  (When and how should we close projects?)</vt:lpstr>
      <vt:lpstr>Agenda</vt:lpstr>
      <vt:lpstr>What type of award are your projects for?</vt:lpstr>
      <vt:lpstr>Types:</vt:lpstr>
      <vt:lpstr>Project Status</vt:lpstr>
      <vt:lpstr>Billed Cost reimbursable (CR)</vt:lpstr>
      <vt:lpstr>Billed Cost Reimbursable Closeout Best Practices</vt:lpstr>
      <vt:lpstr>Billed Cost Reimbursable Risk/Issues</vt:lpstr>
      <vt:lpstr>Installment based (IB)</vt:lpstr>
      <vt:lpstr>Installment Based Closeout Best Practices</vt:lpstr>
      <vt:lpstr>Installment Based Risk/Issues</vt:lpstr>
      <vt:lpstr>Federal Letter of Credit (LC)</vt:lpstr>
      <vt:lpstr>Federal Letter of Credit Closeout Best Practices</vt:lpstr>
      <vt:lpstr>Federal Letter of Credit Risk/Issues</vt:lpstr>
      <vt:lpstr>Fixed Rate (FR)</vt:lpstr>
      <vt:lpstr>Fixed Rate Closeout Best Practices</vt:lpstr>
      <vt:lpstr>Fixed Price Risk/Issues</vt:lpstr>
      <vt:lpstr>Summary Best Practices for closeout</vt:lpstr>
      <vt:lpstr>Closeout Tools</vt:lpstr>
      <vt:lpstr>Tools-GM Email Example</vt:lpstr>
      <vt:lpstr>Tools-GM Report Example Summary</vt:lpstr>
      <vt:lpstr>Tools-GM Report Detail</vt:lpstr>
      <vt:lpstr>Tools-CU data Reports</vt:lpstr>
      <vt:lpstr>Tools-PS Query</vt:lpstr>
      <vt:lpstr>Questions</vt:lpstr>
      <vt:lpstr>Thank you for attending and to Today's presenters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Chandler-Thompson, Stephanie</dc:creator>
  <cp:lastModifiedBy>Acierno, Ginger</cp:lastModifiedBy>
  <cp:revision>31</cp:revision>
  <dcterms:created xsi:type="dcterms:W3CDTF">2022-08-01T20:56:04Z</dcterms:created>
  <dcterms:modified xsi:type="dcterms:W3CDTF">2023-11-29T20:58:02Z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0x010100B35912372341FD42A092CA0685B6371F</vt:lpwstr>
  </property>
</Properties>
</file>