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76" r:id="rId3"/>
    <p:sldId id="270" r:id="rId4"/>
    <p:sldId id="312" r:id="rId5"/>
    <p:sldId id="305" r:id="rId6"/>
    <p:sldId id="306" r:id="rId7"/>
    <p:sldId id="279" r:id="rId8"/>
    <p:sldId id="280" r:id="rId9"/>
    <p:sldId id="281" r:id="rId10"/>
    <p:sldId id="319" r:id="rId11"/>
    <p:sldId id="283" r:id="rId12"/>
    <p:sldId id="307" r:id="rId13"/>
    <p:sldId id="298" r:id="rId14"/>
    <p:sldId id="308" r:id="rId15"/>
    <p:sldId id="309" r:id="rId16"/>
    <p:sldId id="310" r:id="rId17"/>
    <p:sldId id="311" r:id="rId18"/>
    <p:sldId id="299" r:id="rId19"/>
    <p:sldId id="301" r:id="rId20"/>
    <p:sldId id="284" r:id="rId21"/>
    <p:sldId id="320" r:id="rId22"/>
    <p:sldId id="285" r:id="rId23"/>
    <p:sldId id="313" r:id="rId24"/>
    <p:sldId id="286" r:id="rId25"/>
    <p:sldId id="314" r:id="rId26"/>
    <p:sldId id="315" r:id="rId27"/>
    <p:sldId id="290" r:id="rId28"/>
    <p:sldId id="316" r:id="rId29"/>
    <p:sldId id="317" r:id="rId30"/>
    <p:sldId id="322" r:id="rId31"/>
    <p:sldId id="293" r:id="rId32"/>
    <p:sldId id="304" r:id="rId33"/>
    <p:sldId id="318"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natsidji, Koffi" initials="G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33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7136B-72A6-4994-A653-43CFA5D70B59}" type="datetimeFigureOut">
              <a:rPr lang="en-US" smtClean="0"/>
              <a:t>2/22/2022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88E84-9A57-4548-958C-DC285316FD77}" type="slidenum">
              <a:rPr lang="en-US" smtClean="0"/>
              <a:t>‹#›</a:t>
            </a:fld>
            <a:endParaRPr lang="en-US"/>
          </a:p>
        </p:txBody>
      </p:sp>
    </p:spTree>
    <p:extLst>
      <p:ext uri="{BB962C8B-B14F-4D97-AF65-F5344CB8AC3E}">
        <p14:creationId xmlns:p14="http://schemas.microsoft.com/office/powerpoint/2010/main" val="87766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88E84-9A57-4548-958C-DC285316FD77}" type="slidenum">
              <a:rPr lang="en-US" smtClean="0"/>
              <a:t>1</a:t>
            </a:fld>
            <a:endParaRPr lang="en-US"/>
          </a:p>
        </p:txBody>
      </p:sp>
    </p:spTree>
    <p:extLst>
      <p:ext uri="{BB962C8B-B14F-4D97-AF65-F5344CB8AC3E}">
        <p14:creationId xmlns:p14="http://schemas.microsoft.com/office/powerpoint/2010/main" val="354947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OIG audited NIH</a:t>
            </a:r>
          </a:p>
        </p:txBody>
      </p:sp>
      <p:sp>
        <p:nvSpPr>
          <p:cNvPr id="4" name="Slide Number Placeholder 3"/>
          <p:cNvSpPr>
            <a:spLocks noGrp="1"/>
          </p:cNvSpPr>
          <p:nvPr>
            <p:ph type="sldNum" sz="quarter" idx="5"/>
          </p:nvPr>
        </p:nvSpPr>
        <p:spPr/>
        <p:txBody>
          <a:bodyPr/>
          <a:lstStyle/>
          <a:p>
            <a:fld id="{B4788E84-9A57-4548-958C-DC285316FD77}" type="slidenum">
              <a:rPr lang="en-US" smtClean="0"/>
              <a:t>16</a:t>
            </a:fld>
            <a:endParaRPr lang="en-US"/>
          </a:p>
        </p:txBody>
      </p:sp>
    </p:spTree>
    <p:extLst>
      <p:ext uri="{BB962C8B-B14F-4D97-AF65-F5344CB8AC3E}">
        <p14:creationId xmlns:p14="http://schemas.microsoft.com/office/powerpoint/2010/main" val="91659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18</a:t>
            </a:fld>
            <a:endParaRPr lang="en-US"/>
          </a:p>
        </p:txBody>
      </p:sp>
    </p:spTree>
    <p:extLst>
      <p:ext uri="{BB962C8B-B14F-4D97-AF65-F5344CB8AC3E}">
        <p14:creationId xmlns:p14="http://schemas.microsoft.com/office/powerpoint/2010/main" val="28236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19</a:t>
            </a:fld>
            <a:endParaRPr lang="en-US"/>
          </a:p>
        </p:txBody>
      </p:sp>
    </p:spTree>
    <p:extLst>
      <p:ext uri="{BB962C8B-B14F-4D97-AF65-F5344CB8AC3E}">
        <p14:creationId xmlns:p14="http://schemas.microsoft.com/office/powerpoint/2010/main" val="270953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20</a:t>
            </a:fld>
            <a:endParaRPr lang="en-US"/>
          </a:p>
        </p:txBody>
      </p:sp>
    </p:spTree>
    <p:extLst>
      <p:ext uri="{BB962C8B-B14F-4D97-AF65-F5344CB8AC3E}">
        <p14:creationId xmlns:p14="http://schemas.microsoft.com/office/powerpoint/2010/main" val="7343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Invoice Template Example</a:t>
            </a:r>
          </a:p>
        </p:txBody>
      </p:sp>
      <p:sp>
        <p:nvSpPr>
          <p:cNvPr id="4" name="Slide Number Placeholder 3"/>
          <p:cNvSpPr>
            <a:spLocks noGrp="1"/>
          </p:cNvSpPr>
          <p:nvPr>
            <p:ph type="sldNum" sz="quarter" idx="10"/>
          </p:nvPr>
        </p:nvSpPr>
        <p:spPr/>
        <p:txBody>
          <a:bodyPr/>
          <a:lstStyle/>
          <a:p>
            <a:fld id="{B4788E84-9A57-4548-958C-DC285316FD77}" type="slidenum">
              <a:rPr lang="en-US" smtClean="0"/>
              <a:t>21</a:t>
            </a:fld>
            <a:endParaRPr lang="en-US"/>
          </a:p>
        </p:txBody>
      </p:sp>
    </p:spTree>
    <p:extLst>
      <p:ext uri="{BB962C8B-B14F-4D97-AF65-F5344CB8AC3E}">
        <p14:creationId xmlns:p14="http://schemas.microsoft.com/office/powerpoint/2010/main" val="19226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22</a:t>
            </a:fld>
            <a:endParaRPr lang="en-US"/>
          </a:p>
        </p:txBody>
      </p:sp>
    </p:spTree>
    <p:extLst>
      <p:ext uri="{BB962C8B-B14F-4D97-AF65-F5344CB8AC3E}">
        <p14:creationId xmlns:p14="http://schemas.microsoft.com/office/powerpoint/2010/main" val="91143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88E84-9A57-4548-958C-DC285316FD77}" type="slidenum">
              <a:rPr lang="en-US" smtClean="0"/>
              <a:t>23</a:t>
            </a:fld>
            <a:endParaRPr lang="en-US"/>
          </a:p>
        </p:txBody>
      </p:sp>
    </p:spTree>
    <p:extLst>
      <p:ext uri="{BB962C8B-B14F-4D97-AF65-F5344CB8AC3E}">
        <p14:creationId xmlns:p14="http://schemas.microsoft.com/office/powerpoint/2010/main" val="1769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pricing process in the previous slide</a:t>
            </a:r>
            <a:r>
              <a:rPr lang="en-US" dirty="0" smtClean="0"/>
              <a:t>.</a:t>
            </a:r>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24</a:t>
            </a:fld>
            <a:endParaRPr lang="en-US"/>
          </a:p>
        </p:txBody>
      </p:sp>
    </p:spTree>
    <p:extLst>
      <p:ext uri="{BB962C8B-B14F-4D97-AF65-F5344CB8AC3E}">
        <p14:creationId xmlns:p14="http://schemas.microsoft.com/office/powerpoint/2010/main" val="189883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27</a:t>
            </a:fld>
            <a:endParaRPr lang="en-US"/>
          </a:p>
        </p:txBody>
      </p:sp>
    </p:spTree>
    <p:extLst>
      <p:ext uri="{BB962C8B-B14F-4D97-AF65-F5344CB8AC3E}">
        <p14:creationId xmlns:p14="http://schemas.microsoft.com/office/powerpoint/2010/main" val="322662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28</a:t>
            </a:fld>
            <a:endParaRPr lang="en-US"/>
          </a:p>
        </p:txBody>
      </p:sp>
    </p:spTree>
    <p:extLst>
      <p:ext uri="{BB962C8B-B14F-4D97-AF65-F5344CB8AC3E}">
        <p14:creationId xmlns:p14="http://schemas.microsoft.com/office/powerpoint/2010/main" val="286265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88E84-9A57-4548-958C-DC285316FD77}" type="slidenum">
              <a:rPr lang="en-US" smtClean="0"/>
              <a:t>2</a:t>
            </a:fld>
            <a:endParaRPr lang="en-US"/>
          </a:p>
        </p:txBody>
      </p:sp>
    </p:spTree>
    <p:extLst>
      <p:ext uri="{BB962C8B-B14F-4D97-AF65-F5344CB8AC3E}">
        <p14:creationId xmlns:p14="http://schemas.microsoft.com/office/powerpoint/2010/main" val="258469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29</a:t>
            </a:fld>
            <a:endParaRPr lang="en-US"/>
          </a:p>
        </p:txBody>
      </p:sp>
    </p:spTree>
    <p:extLst>
      <p:ext uri="{BB962C8B-B14F-4D97-AF65-F5344CB8AC3E}">
        <p14:creationId xmlns:p14="http://schemas.microsoft.com/office/powerpoint/2010/main" val="358747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30</a:t>
            </a:fld>
            <a:endParaRPr lang="en-US"/>
          </a:p>
        </p:txBody>
      </p:sp>
    </p:spTree>
    <p:extLst>
      <p:ext uri="{BB962C8B-B14F-4D97-AF65-F5344CB8AC3E}">
        <p14:creationId xmlns:p14="http://schemas.microsoft.com/office/powerpoint/2010/main" val="35245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31</a:t>
            </a:fld>
            <a:endParaRPr lang="en-US"/>
          </a:p>
        </p:txBody>
      </p:sp>
    </p:spTree>
    <p:extLst>
      <p:ext uri="{BB962C8B-B14F-4D97-AF65-F5344CB8AC3E}">
        <p14:creationId xmlns:p14="http://schemas.microsoft.com/office/powerpoint/2010/main" val="345391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32</a:t>
            </a:fld>
            <a:endParaRPr lang="en-US"/>
          </a:p>
        </p:txBody>
      </p:sp>
    </p:spTree>
    <p:extLst>
      <p:ext uri="{BB962C8B-B14F-4D97-AF65-F5344CB8AC3E}">
        <p14:creationId xmlns:p14="http://schemas.microsoft.com/office/powerpoint/2010/main" val="2563483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33</a:t>
            </a:fld>
            <a:endParaRPr lang="en-US"/>
          </a:p>
        </p:txBody>
      </p:sp>
    </p:spTree>
    <p:extLst>
      <p:ext uri="{BB962C8B-B14F-4D97-AF65-F5344CB8AC3E}">
        <p14:creationId xmlns:p14="http://schemas.microsoft.com/office/powerpoint/2010/main" val="339110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3</a:t>
            </a:fld>
            <a:endParaRPr lang="en-US"/>
          </a:p>
        </p:txBody>
      </p:sp>
    </p:spTree>
    <p:extLst>
      <p:ext uri="{BB962C8B-B14F-4D97-AF65-F5344CB8AC3E}">
        <p14:creationId xmlns:p14="http://schemas.microsoft.com/office/powerpoint/2010/main" val="370571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4</a:t>
            </a:fld>
            <a:endParaRPr lang="en-US"/>
          </a:p>
        </p:txBody>
      </p:sp>
    </p:spTree>
    <p:extLst>
      <p:ext uri="{BB962C8B-B14F-4D97-AF65-F5344CB8AC3E}">
        <p14:creationId xmlns:p14="http://schemas.microsoft.com/office/powerpoint/2010/main" val="13214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5</a:t>
            </a:fld>
            <a:endParaRPr lang="en-US"/>
          </a:p>
        </p:txBody>
      </p:sp>
    </p:spTree>
    <p:extLst>
      <p:ext uri="{BB962C8B-B14F-4D97-AF65-F5344CB8AC3E}">
        <p14:creationId xmlns:p14="http://schemas.microsoft.com/office/powerpoint/2010/main" val="71726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 &amp; Project Costing ledgers</a:t>
            </a:r>
            <a:r>
              <a:rPr lang="en-US" baseline="0" dirty="0"/>
              <a:t> talk to each other but are not the same.  Project Costing Ledger drives what expenses are available to invoice</a:t>
            </a:r>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7</a:t>
            </a:fld>
            <a:endParaRPr lang="en-US"/>
          </a:p>
        </p:txBody>
      </p:sp>
    </p:spTree>
    <p:extLst>
      <p:ext uri="{BB962C8B-B14F-4D97-AF65-F5344CB8AC3E}">
        <p14:creationId xmlns:p14="http://schemas.microsoft.com/office/powerpoint/2010/main" val="73116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8</a:t>
            </a:fld>
            <a:endParaRPr lang="en-US"/>
          </a:p>
        </p:txBody>
      </p:sp>
    </p:spTree>
    <p:extLst>
      <p:ext uri="{BB962C8B-B14F-4D97-AF65-F5344CB8AC3E}">
        <p14:creationId xmlns:p14="http://schemas.microsoft.com/office/powerpoint/2010/main" val="145101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10</a:t>
            </a:fld>
            <a:endParaRPr lang="en-US"/>
          </a:p>
        </p:txBody>
      </p:sp>
    </p:spTree>
    <p:extLst>
      <p:ext uri="{BB962C8B-B14F-4D97-AF65-F5344CB8AC3E}">
        <p14:creationId xmlns:p14="http://schemas.microsoft.com/office/powerpoint/2010/main" val="293920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11</a:t>
            </a:fld>
            <a:endParaRPr lang="en-US"/>
          </a:p>
        </p:txBody>
      </p:sp>
    </p:spTree>
    <p:extLst>
      <p:ext uri="{BB962C8B-B14F-4D97-AF65-F5344CB8AC3E}">
        <p14:creationId xmlns:p14="http://schemas.microsoft.com/office/powerpoint/2010/main" val="2272840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B6E9B6-F258-402E-B936-5FB08DDDEF88}" type="datetimeFigureOut">
              <a:rPr lang="en-US" smtClean="0"/>
              <a:t>2/22/2022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B1F355-55BC-4559-89A3-AB497BB44A3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B1F355-55BC-4559-89A3-AB497BB44A30}"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B1F355-55BC-4559-89A3-AB497BB44A3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B1F355-55BC-4559-89A3-AB497BB44A30}"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6E9B6-F258-402E-B936-5FB08DDDEF88}" type="datetimeFigureOut">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B1F355-55BC-4559-89A3-AB497BB44A3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8B6E9B6-F258-402E-B936-5FB08DDDEF88}"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B1F355-55BC-4559-89A3-AB497BB44A3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8B6E9B6-F258-402E-B936-5FB08DDDEF88}" type="datetimeFigureOut">
              <a:rPr lang="en-US" smtClean="0"/>
              <a:t>2/22/2022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B1F355-55BC-4559-89A3-AB497BB44A30}"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B6E9B6-F258-402E-B936-5FB08DDDEF88}" type="datetimeFigureOut">
              <a:rPr lang="en-US" smtClean="0"/>
              <a:t>2/22/2022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B1F355-55BC-4559-89A3-AB497BB44A3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notice-files/NOT-OD-15-135.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my.2.Nemecek@cuanschutz.edu" TargetMode="External"/><Relationship Id="rId2" Type="http://schemas.openxmlformats.org/officeDocument/2006/relationships/hyperlink" Target="mailto:Morgan.Hubbard@cuanschutz.ed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OGC Billing Team Talks </a:t>
            </a:r>
          </a:p>
        </p:txBody>
      </p:sp>
      <p:sp>
        <p:nvSpPr>
          <p:cNvPr id="3" name="Subtitle 2"/>
          <p:cNvSpPr>
            <a:spLocks noGrp="1"/>
          </p:cNvSpPr>
          <p:nvPr>
            <p:ph type="subTitle" idx="1"/>
          </p:nvPr>
        </p:nvSpPr>
        <p:spPr/>
        <p:txBody>
          <a:bodyPr>
            <a:normAutofit/>
          </a:bodyPr>
          <a:lstStyle/>
          <a:p>
            <a:endParaRPr lang="en-US" dirty="0"/>
          </a:p>
          <a:p>
            <a:r>
              <a:rPr lang="en-US" dirty="0"/>
              <a:t> Introduction to Billing PeopleSoft Grants 9.2</a:t>
            </a:r>
          </a:p>
        </p:txBody>
      </p:sp>
    </p:spTree>
    <p:extLst>
      <p:ext uri="{BB962C8B-B14F-4D97-AF65-F5344CB8AC3E}">
        <p14:creationId xmlns:p14="http://schemas.microsoft.com/office/powerpoint/2010/main" val="173173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p:nvPr/>
        </p:nvSpPr>
        <p:spPr>
          <a:xfrm>
            <a:off x="76200" y="152400"/>
            <a:ext cx="8915400" cy="614045"/>
          </a:xfrm>
          <a:prstGeom prst="rect">
            <a:avLst/>
          </a:prstGeom>
          <a:solidFill>
            <a:schemeClr val="accent5">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600" b="1">
                <a:solidFill>
                  <a:srgbClr val="FFFFFF"/>
                </a:solidFill>
                <a:effectLst/>
                <a:ea typeface="Calibri" panose="020F0502020204030204" pitchFamily="34" charset="0"/>
                <a:cs typeface="Times New Roman" panose="02020603050405020304" pitchFamily="18" charset="0"/>
              </a:rPr>
              <a:t>Grants and Contracts Expense Flow</a:t>
            </a:r>
            <a:endParaRPr lang="en-US" sz="1100">
              <a:effectLs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38175" y="838200"/>
            <a:ext cx="7008539" cy="5905500"/>
          </a:xfrm>
          <a:prstGeom prst="rect">
            <a:avLst/>
          </a:prstGeom>
        </p:spPr>
      </p:pic>
    </p:spTree>
    <p:extLst>
      <p:ext uri="{BB962C8B-B14F-4D97-AF65-F5344CB8AC3E}">
        <p14:creationId xmlns:p14="http://schemas.microsoft.com/office/powerpoint/2010/main" val="418067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77500" lnSpcReduction="20000"/>
          </a:bodyPr>
          <a:lstStyle/>
          <a:p>
            <a:r>
              <a:rPr lang="en-US" dirty="0"/>
              <a:t>Cost reimbursable (All)</a:t>
            </a:r>
          </a:p>
          <a:p>
            <a:pPr lvl="2">
              <a:buFont typeface="Arial" panose="020B0604020202020204" pitchFamily="34" charset="0"/>
              <a:buChar char="•"/>
            </a:pPr>
            <a:r>
              <a:rPr lang="en-US" dirty="0"/>
              <a:t>Billed based on expenses and schedule set by sponsor</a:t>
            </a:r>
          </a:p>
          <a:p>
            <a:pPr lvl="2">
              <a:buFont typeface="Wingdings" panose="05000000000000000000" pitchFamily="2" charset="2"/>
              <a:buChar char="v"/>
            </a:pPr>
            <a:endParaRPr lang="en-US" dirty="0"/>
          </a:p>
          <a:p>
            <a:r>
              <a:rPr lang="en-US" dirty="0"/>
              <a:t>All Fixed Rate contracts except Non-Federal Clinical Trial </a:t>
            </a:r>
          </a:p>
          <a:p>
            <a:pPr lvl="2">
              <a:buFont typeface="Arial" panose="020B0604020202020204" pitchFamily="34" charset="0"/>
              <a:buChar char="•"/>
            </a:pPr>
            <a:r>
              <a:rPr lang="en-US" dirty="0"/>
              <a:t>OGC will invoice all fixed rate when the sponsor </a:t>
            </a:r>
            <a:r>
              <a:rPr lang="en-US" dirty="0" smtClean="0"/>
              <a:t>requires invoices</a:t>
            </a:r>
            <a:endParaRPr lang="en-US" dirty="0"/>
          </a:p>
          <a:p>
            <a:pPr lvl="2">
              <a:buFont typeface="Arial" panose="020B0604020202020204" pitchFamily="34" charset="0"/>
              <a:buChar char="•"/>
            </a:pPr>
            <a:r>
              <a:rPr lang="en-US" dirty="0"/>
              <a:t>The revenue will be recognized when events are created under the bill </a:t>
            </a:r>
            <a:r>
              <a:rPr lang="en-US" dirty="0" smtClean="0"/>
              <a:t>plan</a:t>
            </a:r>
            <a:endParaRPr lang="en-US" dirty="0"/>
          </a:p>
          <a:p>
            <a:pPr lvl="2">
              <a:buFont typeface="Arial" panose="020B0604020202020204" pitchFamily="34" charset="0"/>
              <a:buChar char="•"/>
            </a:pPr>
            <a:r>
              <a:rPr lang="en-US" dirty="0"/>
              <a:t>When the department invoices FR contract the revenue is recognized when payment is received from the </a:t>
            </a:r>
            <a:r>
              <a:rPr lang="en-US" dirty="0" smtClean="0"/>
              <a:t>sponsor</a:t>
            </a:r>
            <a:endParaRPr lang="en-US" dirty="0"/>
          </a:p>
          <a:p>
            <a:pPr lvl="2">
              <a:buFont typeface="Wingdings" panose="05000000000000000000" pitchFamily="2" charset="2"/>
              <a:buChar char="v"/>
            </a:pPr>
            <a:endParaRPr lang="en-US" dirty="0"/>
          </a:p>
          <a:p>
            <a:pPr lvl="0">
              <a:buClr>
                <a:srgbClr val="2DA2BF"/>
              </a:buClr>
            </a:pPr>
            <a:r>
              <a:rPr lang="en-US" dirty="0">
                <a:solidFill>
                  <a:prstClr val="black"/>
                </a:solidFill>
              </a:rPr>
              <a:t>Value Based contract (Installment)</a:t>
            </a:r>
          </a:p>
          <a:p>
            <a:pPr lvl="2">
              <a:buFont typeface="Arial" panose="020B0604020202020204" pitchFamily="34" charset="0"/>
              <a:buChar char="•"/>
            </a:pPr>
            <a:r>
              <a:rPr lang="en-US" dirty="0">
                <a:solidFill>
                  <a:prstClr val="black"/>
                </a:solidFill>
              </a:rPr>
              <a:t>Sponsor is paying predefined amount regardless of expenses, revenue will still be based on </a:t>
            </a:r>
            <a:r>
              <a:rPr lang="en-US" dirty="0" smtClean="0">
                <a:solidFill>
                  <a:prstClr val="black"/>
                </a:solidFill>
              </a:rPr>
              <a:t>expenses </a:t>
            </a:r>
            <a:endParaRPr lang="en-US" dirty="0">
              <a:solidFill>
                <a:prstClr val="black"/>
              </a:solidFill>
            </a:endParaRPr>
          </a:p>
          <a:p>
            <a:pPr lvl="2">
              <a:buFont typeface="Arial" panose="020B0604020202020204" pitchFamily="34" charset="0"/>
              <a:buChar char="•"/>
            </a:pPr>
            <a:r>
              <a:rPr lang="en-US" dirty="0">
                <a:solidFill>
                  <a:prstClr val="black"/>
                </a:solidFill>
              </a:rPr>
              <a:t>Some sponsor require invoice before making a payment, and most autopay with no invoice required to receive payment. OGC must create system invoice in both cases in order to </a:t>
            </a:r>
            <a:r>
              <a:rPr lang="en-US">
                <a:solidFill>
                  <a:prstClr val="black"/>
                </a:solidFill>
              </a:rPr>
              <a:t>apply </a:t>
            </a:r>
            <a:r>
              <a:rPr lang="en-US" smtClean="0">
                <a:solidFill>
                  <a:prstClr val="black"/>
                </a:solidFill>
              </a:rPr>
              <a:t>payments </a:t>
            </a:r>
            <a:endParaRPr lang="en-US" dirty="0">
              <a:solidFill>
                <a:prstClr val="black"/>
              </a:solidFill>
            </a:endParaRPr>
          </a:p>
          <a:p>
            <a:pPr lvl="1">
              <a:buFont typeface="Wingdings" panose="05000000000000000000" pitchFamily="2" charset="2"/>
              <a:buChar char="v"/>
            </a:pPr>
            <a:endParaRPr lang="en-US" dirty="0"/>
          </a:p>
          <a:p>
            <a:pPr marL="630936" lvl="2" indent="0">
              <a:buNone/>
            </a:pPr>
            <a:endParaRPr lang="en-US" dirty="0"/>
          </a:p>
        </p:txBody>
      </p:sp>
      <p:sp>
        <p:nvSpPr>
          <p:cNvPr id="3" name="Title 2"/>
          <p:cNvSpPr>
            <a:spLocks noGrp="1"/>
          </p:cNvSpPr>
          <p:nvPr>
            <p:ph type="title"/>
          </p:nvPr>
        </p:nvSpPr>
        <p:spPr/>
        <p:txBody>
          <a:bodyPr>
            <a:normAutofit/>
          </a:bodyPr>
          <a:lstStyle/>
          <a:p>
            <a:r>
              <a:rPr lang="en-US" dirty="0"/>
              <a:t>Awards Billed by OGC</a:t>
            </a:r>
          </a:p>
        </p:txBody>
      </p:sp>
    </p:spTree>
    <p:extLst>
      <p:ext uri="{BB962C8B-B14F-4D97-AF65-F5344CB8AC3E}">
        <p14:creationId xmlns:p14="http://schemas.microsoft.com/office/powerpoint/2010/main" val="195416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33400" y="838200"/>
            <a:ext cx="8126670" cy="4800600"/>
          </a:xfrm>
          <a:prstGeom prst="rect">
            <a:avLst/>
          </a:prstGeom>
        </p:spPr>
      </p:pic>
    </p:spTree>
    <p:extLst>
      <p:ext uri="{BB962C8B-B14F-4D97-AF65-F5344CB8AC3E}">
        <p14:creationId xmlns:p14="http://schemas.microsoft.com/office/powerpoint/2010/main" val="342149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3192" lvl="1" indent="0">
              <a:buNone/>
            </a:pPr>
            <a:endParaRPr lang="en-US" sz="1800" dirty="0"/>
          </a:p>
          <a:p>
            <a:pPr lvl="1"/>
            <a:r>
              <a:rPr lang="en-US" sz="1800" dirty="0"/>
              <a:t>LOC treated as Cost Reimbursable</a:t>
            </a:r>
          </a:p>
          <a:p>
            <a:pPr lvl="2"/>
            <a:r>
              <a:rPr lang="en-US" sz="1600" dirty="0"/>
              <a:t>All transaction are billable up to the limit even if OLT rows exist because a detail invoice is not required</a:t>
            </a:r>
          </a:p>
          <a:p>
            <a:pPr marL="630936" lvl="2" indent="0">
              <a:buNone/>
            </a:pPr>
            <a:r>
              <a:rPr lang="en-US" sz="1600" dirty="0"/>
              <a:t> </a:t>
            </a:r>
          </a:p>
          <a:p>
            <a:pPr marL="393192" lvl="1" indent="0">
              <a:buNone/>
            </a:pPr>
            <a:endParaRPr lang="en-US" sz="1800" dirty="0"/>
          </a:p>
          <a:p>
            <a:pPr lvl="1"/>
            <a:r>
              <a:rPr lang="en-US" sz="1800" dirty="0"/>
              <a:t>LOC Projects- Budgets and Billing Limits</a:t>
            </a:r>
          </a:p>
          <a:p>
            <a:pPr lvl="2"/>
            <a:r>
              <a:rPr lang="en-US" sz="1600" dirty="0"/>
              <a:t>Budgets are booked at Project level</a:t>
            </a:r>
          </a:p>
          <a:p>
            <a:pPr lvl="2"/>
            <a:r>
              <a:rPr lang="en-US" sz="1600" dirty="0"/>
              <a:t>If multiple project exist for the same budget period, they will share a limit (Example: program project grant)</a:t>
            </a:r>
          </a:p>
          <a:p>
            <a:pPr lvl="2"/>
            <a:r>
              <a:rPr lang="en-US" sz="1600" dirty="0"/>
              <a:t>Limit is utilized first in first out. So, we will draw in the case of one budget being overspent if the sum off all projects is under the Total Limit 	</a:t>
            </a:r>
          </a:p>
          <a:p>
            <a:pPr lvl="3"/>
            <a:r>
              <a:rPr lang="en-US" sz="1400" dirty="0"/>
              <a:t>In this case you may see revenue and payments over the budget for an individual project. When expenses are moved that revenue and payment will follow.</a:t>
            </a:r>
          </a:p>
          <a:p>
            <a:endParaRPr lang="en-US" dirty="0"/>
          </a:p>
        </p:txBody>
      </p:sp>
      <p:sp>
        <p:nvSpPr>
          <p:cNvPr id="3" name="Title 2"/>
          <p:cNvSpPr>
            <a:spLocks noGrp="1"/>
          </p:cNvSpPr>
          <p:nvPr>
            <p:ph type="title"/>
          </p:nvPr>
        </p:nvSpPr>
        <p:spPr/>
        <p:txBody>
          <a:bodyPr>
            <a:normAutofit/>
          </a:bodyPr>
          <a:lstStyle/>
          <a:p>
            <a:pPr algn="ctr"/>
            <a:r>
              <a:rPr lang="en-US" sz="3200" dirty="0">
                <a:solidFill>
                  <a:srgbClr val="464646"/>
                </a:solidFill>
              </a:rPr>
              <a:t>Letter of Credit Federal Draws Cont.</a:t>
            </a:r>
            <a:endParaRPr lang="en-US" dirty="0"/>
          </a:p>
        </p:txBody>
      </p:sp>
    </p:spTree>
    <p:extLst>
      <p:ext uri="{BB962C8B-B14F-4D97-AF65-F5344CB8AC3E}">
        <p14:creationId xmlns:p14="http://schemas.microsoft.com/office/powerpoint/2010/main" val="44963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304800" y="609600"/>
            <a:ext cx="8458200" cy="4757738"/>
          </a:xfrm>
          <a:prstGeom prst="rect">
            <a:avLst/>
          </a:prstGeom>
        </p:spPr>
      </p:pic>
    </p:spTree>
    <p:extLst>
      <p:ext uri="{BB962C8B-B14F-4D97-AF65-F5344CB8AC3E}">
        <p14:creationId xmlns:p14="http://schemas.microsoft.com/office/powerpoint/2010/main" val="255040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normAutofit fontScale="90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LOC Volume by Sponsor FY 2021 (Avg. per month)</a:t>
            </a:r>
            <a:endParaRPr lang="en-US" dirty="0"/>
          </a:p>
        </p:txBody>
      </p:sp>
      <p:pic>
        <p:nvPicPr>
          <p:cNvPr id="3" name="Content Placeholder 3"/>
          <p:cNvPicPr>
            <a:picLocks noChangeAspect="1"/>
          </p:cNvPicPr>
          <p:nvPr/>
        </p:nvPicPr>
        <p:blipFill>
          <a:blip r:embed="rId2"/>
          <a:stretch>
            <a:fillRect/>
          </a:stretch>
        </p:blipFill>
        <p:spPr>
          <a:xfrm>
            <a:off x="457200" y="1993242"/>
            <a:ext cx="8229600" cy="3501754"/>
          </a:xfrm>
          <a:prstGeom prst="rect">
            <a:avLst/>
          </a:prstGeom>
        </p:spPr>
      </p:pic>
    </p:spTree>
    <p:extLst>
      <p:ext uri="{BB962C8B-B14F-4D97-AF65-F5344CB8AC3E}">
        <p14:creationId xmlns:p14="http://schemas.microsoft.com/office/powerpoint/2010/main" val="201805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NIH 120 Day Draw Notice		</a:t>
            </a:r>
            <a:endParaRPr lang="en-US" dirty="0"/>
          </a:p>
        </p:txBody>
      </p:sp>
      <p:sp>
        <p:nvSpPr>
          <p:cNvPr id="3" name="Content Placeholder 1"/>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t>Notice: NOT-OD-21-102 (04/02/2021)</a:t>
            </a:r>
          </a:p>
          <a:p>
            <a:r>
              <a:rPr lang="en-US"/>
              <a:t>A recipient may draw funds up to the date that its Final Federal Financial Report (FFR) is due to NIH or up to 120 days past the period of performance end date (</a:t>
            </a:r>
            <a:r>
              <a:rPr lang="en-US">
                <a:hlinkClick r:id="rId3"/>
              </a:rPr>
              <a:t>see NOT-OD-15-135</a:t>
            </a:r>
            <a:r>
              <a:rPr lang="en-US"/>
              <a:t>); PMS will automatically reject any request made after 120 days past the period of performance end date.</a:t>
            </a:r>
            <a:endParaRPr lang="en-US" dirty="0"/>
          </a:p>
        </p:txBody>
      </p:sp>
    </p:spTree>
    <p:extLst>
      <p:ext uri="{BB962C8B-B14F-4D97-AF65-F5344CB8AC3E}">
        <p14:creationId xmlns:p14="http://schemas.microsoft.com/office/powerpoint/2010/main" val="94289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8229600" cy="1189038"/>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Letter of Credit Contacts	</a:t>
            </a:r>
            <a:endParaRPr lang="en-US" dirty="0"/>
          </a:p>
        </p:txBody>
      </p:sp>
      <p:sp>
        <p:nvSpPr>
          <p:cNvPr id="3" name="Content Placeholder 1"/>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t>HHS Billing- Morgan Hubbard</a:t>
            </a:r>
          </a:p>
          <a:p>
            <a:pPr lvl="1"/>
            <a:r>
              <a:rPr lang="en-US">
                <a:hlinkClick r:id="rId2"/>
              </a:rPr>
              <a:t>Morgan.Hubbard@cuanschutz.edu</a:t>
            </a:r>
            <a:endParaRPr lang="en-US"/>
          </a:p>
          <a:p>
            <a:pPr lvl="1"/>
            <a:endParaRPr lang="en-US"/>
          </a:p>
          <a:p>
            <a:r>
              <a:rPr lang="en-US"/>
              <a:t>ED or NSF Billing- Amy Nemecek</a:t>
            </a:r>
          </a:p>
          <a:p>
            <a:pPr lvl="1"/>
            <a:r>
              <a:rPr lang="en-US">
                <a:hlinkClick r:id="rId3"/>
              </a:rPr>
              <a:t>Amy.2.Nemecek@cuanschutz.edu</a:t>
            </a:r>
            <a:r>
              <a:rPr lang="en-US"/>
              <a:t> </a:t>
            </a:r>
            <a:endParaRPr lang="en-US" dirty="0"/>
          </a:p>
        </p:txBody>
      </p:sp>
    </p:spTree>
    <p:extLst>
      <p:ext uri="{BB962C8B-B14F-4D97-AF65-F5344CB8AC3E}">
        <p14:creationId xmlns:p14="http://schemas.microsoft.com/office/powerpoint/2010/main" val="266327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Clinical Trial Billing</a:t>
            </a:r>
          </a:p>
        </p:txBody>
      </p:sp>
      <p:sp>
        <p:nvSpPr>
          <p:cNvPr id="5" name="Content Placeholder 4"/>
          <p:cNvSpPr>
            <a:spLocks noGrp="1"/>
          </p:cNvSpPr>
          <p:nvPr>
            <p:ph idx="1"/>
          </p:nvPr>
        </p:nvSpPr>
        <p:spPr/>
        <p:txBody>
          <a:bodyPr>
            <a:normAutofit fontScale="92500" lnSpcReduction="10000"/>
          </a:bodyPr>
          <a:lstStyle/>
          <a:p>
            <a:r>
              <a:rPr lang="en-US" dirty="0"/>
              <a:t>OGC will invoice all clinical trials except non-Federal </a:t>
            </a:r>
          </a:p>
          <a:p>
            <a:pPr marL="109728" indent="0">
              <a:buNone/>
            </a:pPr>
            <a:endParaRPr lang="en-US" dirty="0"/>
          </a:p>
          <a:p>
            <a:r>
              <a:rPr lang="en-US" dirty="0"/>
              <a:t>All clinical trials are Fixed Rate</a:t>
            </a:r>
          </a:p>
          <a:p>
            <a:pPr lvl="1"/>
            <a:r>
              <a:rPr lang="en-US" dirty="0"/>
              <a:t>Invoices are based on milestones and actions rather than expenses </a:t>
            </a:r>
          </a:p>
          <a:p>
            <a:pPr lvl="1"/>
            <a:r>
              <a:rPr lang="en-US" dirty="0"/>
              <a:t>Revenue is based on invoicing and not based on expenses</a:t>
            </a:r>
          </a:p>
          <a:p>
            <a:pPr lvl="1"/>
            <a:endParaRPr lang="en-US" dirty="0"/>
          </a:p>
          <a:p>
            <a:r>
              <a:rPr lang="en-US" dirty="0"/>
              <a:t>For projects not billed by OGC, system invoices are created by OGC AR Team when payment is received</a:t>
            </a:r>
          </a:p>
          <a:p>
            <a:pPr marL="109728" indent="0">
              <a:buNone/>
            </a:pPr>
            <a:endParaRPr lang="en-US" dirty="0"/>
          </a:p>
          <a:p>
            <a:pPr lvl="1"/>
            <a:endParaRPr lang="en-US" dirty="0"/>
          </a:p>
        </p:txBody>
      </p:sp>
    </p:spTree>
    <p:extLst>
      <p:ext uri="{BB962C8B-B14F-4D97-AF65-F5344CB8AC3E}">
        <p14:creationId xmlns:p14="http://schemas.microsoft.com/office/powerpoint/2010/main" val="202658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Final Invoices</a:t>
            </a:r>
          </a:p>
          <a:p>
            <a:r>
              <a:rPr lang="en-US" dirty="0"/>
              <a:t>Expenses over Budget</a:t>
            </a:r>
          </a:p>
          <a:p>
            <a:r>
              <a:rPr lang="en-US" dirty="0"/>
              <a:t>Billing Inquiry</a:t>
            </a:r>
          </a:p>
          <a:p>
            <a:r>
              <a:rPr lang="en-US" dirty="0"/>
              <a:t>Billing Automation</a:t>
            </a:r>
          </a:p>
        </p:txBody>
      </p:sp>
      <p:sp>
        <p:nvSpPr>
          <p:cNvPr id="3" name="Title 2"/>
          <p:cNvSpPr>
            <a:spLocks noGrp="1"/>
          </p:cNvSpPr>
          <p:nvPr>
            <p:ph type="title"/>
          </p:nvPr>
        </p:nvSpPr>
        <p:spPr/>
        <p:txBody>
          <a:bodyPr/>
          <a:lstStyle/>
          <a:p>
            <a:pPr algn="ctr"/>
            <a:r>
              <a:rPr lang="en-US" dirty="0"/>
              <a:t>Billing Hot Topics</a:t>
            </a:r>
          </a:p>
        </p:txBody>
      </p:sp>
    </p:spTree>
    <p:extLst>
      <p:ext uri="{BB962C8B-B14F-4D97-AF65-F5344CB8AC3E}">
        <p14:creationId xmlns:p14="http://schemas.microsoft.com/office/powerpoint/2010/main" val="149356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a:p>
            <a:pPr lvl="1"/>
            <a:r>
              <a:rPr lang="en-US" dirty="0"/>
              <a:t> Introduction to Billing via Contract Types</a:t>
            </a:r>
          </a:p>
          <a:p>
            <a:pPr lvl="1"/>
            <a:r>
              <a:rPr lang="en-US" dirty="0"/>
              <a:t> Project Costing and Billing </a:t>
            </a:r>
          </a:p>
          <a:p>
            <a:pPr lvl="1"/>
            <a:r>
              <a:rPr lang="en-US" dirty="0"/>
              <a:t> Awards Billed by OGC </a:t>
            </a:r>
          </a:p>
          <a:p>
            <a:pPr lvl="1"/>
            <a:r>
              <a:rPr lang="en-US" dirty="0"/>
              <a:t> Letter of Credit Billed by OGC</a:t>
            </a:r>
          </a:p>
          <a:p>
            <a:pPr lvl="1"/>
            <a:r>
              <a:rPr lang="en-US" dirty="0"/>
              <a:t> Clinical Trial Billing</a:t>
            </a:r>
          </a:p>
          <a:p>
            <a:pPr lvl="1"/>
            <a:r>
              <a:rPr lang="en-US" dirty="0"/>
              <a:t> Billing Hot Topics </a:t>
            </a:r>
            <a:r>
              <a:rPr lang="en-US" dirty="0" smtClean="0"/>
              <a:t>and Examples</a:t>
            </a:r>
            <a:endParaRPr lang="en-US" dirty="0"/>
          </a:p>
          <a:p>
            <a:pPr lvl="1"/>
            <a:r>
              <a:rPr lang="en-US" dirty="0"/>
              <a:t> Questions </a:t>
            </a:r>
          </a:p>
        </p:txBody>
      </p:sp>
      <p:sp>
        <p:nvSpPr>
          <p:cNvPr id="3" name="Title 2"/>
          <p:cNvSpPr>
            <a:spLocks noGrp="1"/>
          </p:cNvSpPr>
          <p:nvPr>
            <p:ph type="title"/>
          </p:nvPr>
        </p:nvSpPr>
        <p:spPr>
          <a:xfrm>
            <a:off x="457200" y="274638"/>
            <a:ext cx="8229600" cy="1020762"/>
          </a:xfrm>
        </p:spPr>
        <p:txBody>
          <a:bodyPr>
            <a:noAutofit/>
          </a:bodyPr>
          <a:lstStyle/>
          <a:p>
            <a:pPr algn="ctr"/>
            <a:r>
              <a:rPr lang="en-US" sz="2800" dirty="0"/>
              <a:t/>
            </a:r>
            <a:br>
              <a:rPr lang="en-US" sz="2800" dirty="0"/>
            </a:br>
            <a:r>
              <a:rPr lang="en-US" sz="3200" dirty="0"/>
              <a:t>AGENDA</a:t>
            </a:r>
            <a:br>
              <a:rPr lang="en-US" sz="3200" dirty="0"/>
            </a:br>
            <a:endParaRPr lang="en-US" sz="3200" dirty="0"/>
          </a:p>
        </p:txBody>
      </p:sp>
    </p:spTree>
    <p:extLst>
      <p:ext uri="{BB962C8B-B14F-4D97-AF65-F5344CB8AC3E}">
        <p14:creationId xmlns:p14="http://schemas.microsoft.com/office/powerpoint/2010/main" val="96611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19472"/>
          </a:xfrm>
        </p:spPr>
        <p:txBody>
          <a:bodyPr>
            <a:normAutofit lnSpcReduction="10000"/>
          </a:bodyPr>
          <a:lstStyle/>
          <a:p>
            <a:r>
              <a:rPr lang="en-US" dirty="0"/>
              <a:t>The sponsor requires final invoice to be submitted typically 30, 45 or 60 days after the budget end date. </a:t>
            </a:r>
          </a:p>
          <a:p>
            <a:pPr marL="109728" indent="0">
              <a:buNone/>
            </a:pPr>
            <a:endParaRPr lang="en-US" dirty="0"/>
          </a:p>
          <a:p>
            <a:pPr lvl="1"/>
            <a:r>
              <a:rPr lang="en-US" dirty="0"/>
              <a:t>Contracts team will negotiate for 60 days unless sponsor will not allow</a:t>
            </a:r>
          </a:p>
          <a:p>
            <a:pPr marL="393192" lvl="1" indent="0">
              <a:buNone/>
            </a:pPr>
            <a:endParaRPr lang="en-US" dirty="0"/>
          </a:p>
          <a:p>
            <a:pPr lvl="1"/>
            <a:r>
              <a:rPr lang="en-US" dirty="0"/>
              <a:t>Crucial for department to closely monitor expenses for awards with short final invoice deadlines</a:t>
            </a:r>
          </a:p>
          <a:p>
            <a:pPr lvl="2"/>
            <a:r>
              <a:rPr lang="en-US" dirty="0"/>
              <a:t>Financial Detail is a great tool when reviewing expenses</a:t>
            </a:r>
          </a:p>
          <a:p>
            <a:pPr lvl="2"/>
            <a:r>
              <a:rPr lang="en-US" dirty="0"/>
              <a:t>Refer to 90/60/30 Day Report to monitor approaching end dates</a:t>
            </a:r>
          </a:p>
          <a:p>
            <a:pPr marL="109728" indent="0">
              <a:buNone/>
            </a:pPr>
            <a:endParaRPr lang="en-US" dirty="0"/>
          </a:p>
        </p:txBody>
      </p:sp>
      <p:sp>
        <p:nvSpPr>
          <p:cNvPr id="3" name="Title 2"/>
          <p:cNvSpPr>
            <a:spLocks noGrp="1"/>
          </p:cNvSpPr>
          <p:nvPr>
            <p:ph type="title"/>
          </p:nvPr>
        </p:nvSpPr>
        <p:spPr/>
        <p:txBody>
          <a:bodyPr>
            <a:normAutofit/>
          </a:bodyPr>
          <a:lstStyle/>
          <a:p>
            <a:r>
              <a:rPr lang="en-US" dirty="0"/>
              <a:t>               Final Invoice</a:t>
            </a:r>
          </a:p>
        </p:txBody>
      </p:sp>
    </p:spTree>
    <p:extLst>
      <p:ext uri="{BB962C8B-B14F-4D97-AF65-F5344CB8AC3E}">
        <p14:creationId xmlns:p14="http://schemas.microsoft.com/office/powerpoint/2010/main" val="56751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676400"/>
            <a:ext cx="5452178" cy="4774223"/>
          </a:xfrm>
          <a:prstGeom prst="rect">
            <a:avLst/>
          </a:prstGeom>
        </p:spPr>
      </p:pic>
      <p:sp>
        <p:nvSpPr>
          <p:cNvPr id="3" name="Title 2"/>
          <p:cNvSpPr txBox="1">
            <a:spLocks/>
          </p:cNvSpPr>
          <p:nvPr/>
        </p:nvSpPr>
        <p:spPr>
          <a:xfrm>
            <a:off x="457200" y="274638"/>
            <a:ext cx="82296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               Final Invoice</a:t>
            </a:r>
            <a:endParaRPr lang="en-US" dirty="0"/>
          </a:p>
        </p:txBody>
      </p:sp>
      <p:sp>
        <p:nvSpPr>
          <p:cNvPr id="4" name="TextBox 3"/>
          <p:cNvSpPr txBox="1"/>
          <p:nvPr/>
        </p:nvSpPr>
        <p:spPr>
          <a:xfrm>
            <a:off x="4953000" y="1524000"/>
            <a:ext cx="3657600" cy="1754326"/>
          </a:xfrm>
          <a:prstGeom prst="rect">
            <a:avLst/>
          </a:prstGeom>
          <a:noFill/>
        </p:spPr>
        <p:txBody>
          <a:bodyPr wrap="square" rtlCol="0">
            <a:spAutoFit/>
          </a:bodyPr>
          <a:lstStyle/>
          <a:p>
            <a:r>
              <a:rPr lang="en-US" dirty="0"/>
              <a:t>After the budget period end date, the Billing team emails a request to confirm final invoice figures after month end closes </a:t>
            </a:r>
          </a:p>
          <a:p>
            <a:pPr marL="285750" indent="-285750">
              <a:buFont typeface="Arial" panose="020B0604020202020204" pitchFamily="34" charset="0"/>
              <a:buChar char="•"/>
            </a:pPr>
            <a:r>
              <a:rPr lang="en-US" dirty="0"/>
              <a:t>Provides reminders and deadlines</a:t>
            </a:r>
          </a:p>
        </p:txBody>
      </p:sp>
    </p:spTree>
    <p:extLst>
      <p:ext uri="{BB962C8B-B14F-4D97-AF65-F5344CB8AC3E}">
        <p14:creationId xmlns:p14="http://schemas.microsoft.com/office/powerpoint/2010/main" val="314854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dirty="0"/>
              <a:t>All the </a:t>
            </a:r>
            <a:r>
              <a:rPr lang="en-US" sz="2800" b="1" dirty="0"/>
              <a:t>allowable</a:t>
            </a:r>
            <a:r>
              <a:rPr lang="en-US" dirty="0"/>
              <a:t> expenses need to be posted prior to the final invoice due date</a:t>
            </a:r>
          </a:p>
          <a:p>
            <a:pPr lvl="1"/>
            <a:r>
              <a:rPr lang="en-US" dirty="0"/>
              <a:t>PET’s, as needed, must post in month prior to final deadline to include fringe benefit. Fringe benefit allocation only runs at month end close. </a:t>
            </a:r>
          </a:p>
          <a:p>
            <a:endParaRPr lang="en-US" dirty="0"/>
          </a:p>
          <a:p>
            <a:r>
              <a:rPr lang="en-US" dirty="0"/>
              <a:t>All </a:t>
            </a:r>
            <a:r>
              <a:rPr lang="en-US" b="1" dirty="0"/>
              <a:t>Unallowable</a:t>
            </a:r>
            <a:r>
              <a:rPr lang="en-US" dirty="0"/>
              <a:t> expenses need to be removed one month prior to final invoice due date for the same reasons</a:t>
            </a:r>
          </a:p>
          <a:p>
            <a:pPr marL="109728" indent="0">
              <a:buNone/>
            </a:pPr>
            <a:r>
              <a:rPr lang="en-US" dirty="0"/>
              <a:t> </a:t>
            </a:r>
          </a:p>
          <a:p>
            <a:endParaRPr lang="en-US" dirty="0"/>
          </a:p>
        </p:txBody>
      </p:sp>
      <p:sp>
        <p:nvSpPr>
          <p:cNvPr id="3" name="Title 2"/>
          <p:cNvSpPr>
            <a:spLocks noGrp="1"/>
          </p:cNvSpPr>
          <p:nvPr>
            <p:ph type="title"/>
          </p:nvPr>
        </p:nvSpPr>
        <p:spPr/>
        <p:txBody>
          <a:bodyPr/>
          <a:lstStyle/>
          <a:p>
            <a:pPr algn="ctr"/>
            <a:r>
              <a:rPr lang="en-US" dirty="0"/>
              <a:t>Final Invoice</a:t>
            </a:r>
          </a:p>
        </p:txBody>
      </p:sp>
    </p:spTree>
    <p:extLst>
      <p:ext uri="{BB962C8B-B14F-4D97-AF65-F5344CB8AC3E}">
        <p14:creationId xmlns:p14="http://schemas.microsoft.com/office/powerpoint/2010/main" val="65571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905000"/>
            <a:ext cx="7543800" cy="3416320"/>
          </a:xfrm>
          <a:prstGeom prst="rect">
            <a:avLst/>
          </a:prstGeom>
        </p:spPr>
        <p:txBody>
          <a:bodyPr wrap="square">
            <a:spAutoFit/>
          </a:bodyPr>
          <a:lstStyle/>
          <a:p>
            <a:r>
              <a:rPr lang="en-US" dirty="0"/>
              <a:t>No </a:t>
            </a:r>
            <a:r>
              <a:rPr lang="en-US" u="sng" dirty="0"/>
              <a:t>Manual</a:t>
            </a:r>
            <a:r>
              <a:rPr lang="en-US" dirty="0"/>
              <a:t> invoices. All the invoices have to be generated from the system. This means all expenses must be posted to the general ledger prior to billing.</a:t>
            </a:r>
          </a:p>
          <a:p>
            <a:endParaRPr lang="en-US" dirty="0"/>
          </a:p>
          <a:p>
            <a:pPr marL="742950" lvl="1" indent="-285750">
              <a:buClr>
                <a:srgbClr val="FF0000"/>
              </a:buClr>
              <a:buFont typeface="Arial" panose="020B0604020202020204" pitchFamily="34" charset="0"/>
              <a:buChar char="•"/>
            </a:pPr>
            <a:r>
              <a:rPr lang="en-US" dirty="0"/>
              <a:t>Last-minute invoices where all the transactions are not posted to the GL on time will not be allowed.  It is VERY important all transactions are complete prior to the final invoice deadline.</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Exceptions can be made in rare instances and required a mutually agreed upon timeline for GL cleanup.</a:t>
            </a:r>
          </a:p>
          <a:p>
            <a:pPr lvl="1">
              <a:buClr>
                <a:srgbClr val="FF0000"/>
              </a:buClr>
            </a:pPr>
            <a:endParaRPr lang="en-US" dirty="0"/>
          </a:p>
        </p:txBody>
      </p:sp>
      <p:sp>
        <p:nvSpPr>
          <p:cNvPr id="3" name="Title 2"/>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a:t>Final Invoice</a:t>
            </a:r>
          </a:p>
        </p:txBody>
      </p:sp>
    </p:spTree>
    <p:extLst>
      <p:ext uri="{BB962C8B-B14F-4D97-AF65-F5344CB8AC3E}">
        <p14:creationId xmlns:p14="http://schemas.microsoft.com/office/powerpoint/2010/main" val="185506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fontScale="85000" lnSpcReduction="20000"/>
          </a:bodyPr>
          <a:lstStyle/>
          <a:p>
            <a:r>
              <a:rPr lang="en-US" dirty="0"/>
              <a:t>Expenses in excess of the billing limit are overspent, or over-limit  </a:t>
            </a:r>
          </a:p>
          <a:p>
            <a:pPr marL="109728" indent="0">
              <a:buNone/>
            </a:pPr>
            <a:endParaRPr lang="en-US" dirty="0"/>
          </a:p>
          <a:p>
            <a:r>
              <a:rPr lang="en-US" dirty="0"/>
              <a:t>The system reflects expenses over-limit as OLT rows</a:t>
            </a:r>
          </a:p>
          <a:p>
            <a:pPr marL="109728" indent="0">
              <a:buNone/>
            </a:pPr>
            <a:r>
              <a:rPr lang="en-US" dirty="0"/>
              <a:t> </a:t>
            </a:r>
          </a:p>
          <a:p>
            <a:pPr lvl="1"/>
            <a:r>
              <a:rPr lang="en-US" dirty="0"/>
              <a:t>OGC</a:t>
            </a:r>
            <a:r>
              <a:rPr lang="en-US" b="1" dirty="0"/>
              <a:t> </a:t>
            </a:r>
            <a:r>
              <a:rPr lang="en-US" dirty="0"/>
              <a:t>cannot control which transactions are designated OLT, thus the invoice amount by category will not be correct</a:t>
            </a:r>
          </a:p>
          <a:p>
            <a:pPr lvl="2"/>
            <a:r>
              <a:rPr lang="en-US" dirty="0"/>
              <a:t>F&amp;A can show on bill but direct cost may go OLT, or Benefits show on bill and Salary to OLT   </a:t>
            </a:r>
          </a:p>
          <a:p>
            <a:pPr marL="630936" lvl="2" indent="0">
              <a:buNone/>
            </a:pPr>
            <a:endParaRPr lang="en-US" dirty="0"/>
          </a:p>
          <a:p>
            <a:pPr lvl="1"/>
            <a:r>
              <a:rPr lang="en-US" dirty="0"/>
              <a:t>Invoices generated with over-limit expenses do not correctly align Direct and Indirect costs</a:t>
            </a:r>
          </a:p>
          <a:p>
            <a:pPr marL="393192" lvl="1" indent="0">
              <a:buNone/>
            </a:pPr>
            <a:endParaRPr lang="en-US" dirty="0"/>
          </a:p>
          <a:p>
            <a:pPr lvl="1"/>
            <a:r>
              <a:rPr lang="en-US" dirty="0"/>
              <a:t>For these reasons, OGC will not invoice an over-budget award until the budget deficit is cleared</a:t>
            </a:r>
          </a:p>
          <a:p>
            <a:endParaRPr lang="en-US" dirty="0"/>
          </a:p>
          <a:p>
            <a:endParaRPr lang="en-US" dirty="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sz="4600" dirty="0"/>
              <a:t>Over-limit Expenses </a:t>
            </a:r>
            <a:r>
              <a:rPr lang="en-US" dirty="0"/>
              <a:t>–Impact of Budget Deficit </a:t>
            </a:r>
          </a:p>
        </p:txBody>
      </p:sp>
    </p:spTree>
    <p:extLst>
      <p:ext uri="{BB962C8B-B14F-4D97-AF65-F5344CB8AC3E}">
        <p14:creationId xmlns:p14="http://schemas.microsoft.com/office/powerpoint/2010/main" val="220329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1" y="1676400"/>
            <a:ext cx="8610600" cy="4366335"/>
          </a:xfrm>
          <a:prstGeom prst="rect">
            <a:avLst/>
          </a:prstGeom>
        </p:spPr>
      </p:pic>
      <p:sp>
        <p:nvSpPr>
          <p:cNvPr id="3" name="Title 2"/>
          <p:cNvSpPr txBox="1">
            <a:spLocks/>
          </p:cNvSpPr>
          <p:nvPr/>
        </p:nvSpPr>
        <p:spPr>
          <a:xfrm>
            <a:off x="457200" y="274638"/>
            <a:ext cx="8229600" cy="1143000"/>
          </a:xfrm>
          <a:prstGeom prst="rect">
            <a:avLst/>
          </a:prstGeom>
        </p:spPr>
        <p:txBody>
          <a:bodyPr>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600" dirty="0"/>
              <a:t>Over-limit Expenses </a:t>
            </a:r>
            <a:r>
              <a:rPr lang="en-US" dirty="0"/>
              <a:t>–Impact of Budget Deficit </a:t>
            </a:r>
          </a:p>
        </p:txBody>
      </p:sp>
      <p:sp>
        <p:nvSpPr>
          <p:cNvPr id="4" name="TextBox 3"/>
          <p:cNvSpPr txBox="1"/>
          <p:nvPr/>
        </p:nvSpPr>
        <p:spPr>
          <a:xfrm>
            <a:off x="4419600" y="5257800"/>
            <a:ext cx="4267200" cy="1200329"/>
          </a:xfrm>
          <a:prstGeom prst="rect">
            <a:avLst/>
          </a:prstGeom>
          <a:solidFill>
            <a:schemeClr val="accent1">
              <a:lumMod val="75000"/>
            </a:schemeClr>
          </a:solidFill>
        </p:spPr>
        <p:txBody>
          <a:bodyPr wrap="square" rtlCol="0">
            <a:spAutoFit/>
          </a:bodyPr>
          <a:lstStyle/>
          <a:p>
            <a:r>
              <a:rPr lang="en-US" dirty="0">
                <a:solidFill>
                  <a:schemeClr val="bg2"/>
                </a:solidFill>
              </a:rPr>
              <a:t>Direct Costs   =  $3,494.01</a:t>
            </a:r>
          </a:p>
          <a:p>
            <a:r>
              <a:rPr lang="en-US" dirty="0">
                <a:solidFill>
                  <a:schemeClr val="bg2"/>
                </a:solidFill>
              </a:rPr>
              <a:t>F&amp;A @ 55.5%  =  $1,939.18</a:t>
            </a:r>
          </a:p>
          <a:p>
            <a:r>
              <a:rPr lang="en-US" dirty="0">
                <a:solidFill>
                  <a:schemeClr val="bg2"/>
                </a:solidFill>
              </a:rPr>
              <a:t>     Due to OLT rows, F&amp;A appears to  </a:t>
            </a:r>
          </a:p>
          <a:p>
            <a:r>
              <a:rPr lang="en-US" dirty="0">
                <a:solidFill>
                  <a:schemeClr val="bg2"/>
                </a:solidFill>
              </a:rPr>
              <a:t>     be charged 0%</a:t>
            </a:r>
          </a:p>
        </p:txBody>
      </p:sp>
    </p:spTree>
    <p:extLst>
      <p:ext uri="{BB962C8B-B14F-4D97-AF65-F5344CB8AC3E}">
        <p14:creationId xmlns:p14="http://schemas.microsoft.com/office/powerpoint/2010/main" val="429415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600" dirty="0"/>
              <a:t>Over-limit Expenses </a:t>
            </a:r>
            <a:r>
              <a:rPr lang="en-US" dirty="0"/>
              <a:t>–Impact of Budget Deficit </a:t>
            </a:r>
          </a:p>
        </p:txBody>
      </p:sp>
      <p:pic>
        <p:nvPicPr>
          <p:cNvPr id="7" name="Picture 6"/>
          <p:cNvPicPr>
            <a:picLocks noChangeAspect="1"/>
          </p:cNvPicPr>
          <p:nvPr/>
        </p:nvPicPr>
        <p:blipFill>
          <a:blip r:embed="rId2"/>
          <a:stretch>
            <a:fillRect/>
          </a:stretch>
        </p:blipFill>
        <p:spPr>
          <a:xfrm>
            <a:off x="300037" y="1540054"/>
            <a:ext cx="8432511" cy="4098746"/>
          </a:xfrm>
          <a:prstGeom prst="rect">
            <a:avLst/>
          </a:prstGeom>
        </p:spPr>
      </p:pic>
      <p:sp>
        <p:nvSpPr>
          <p:cNvPr id="9" name="TextBox 8"/>
          <p:cNvSpPr txBox="1"/>
          <p:nvPr/>
        </p:nvSpPr>
        <p:spPr>
          <a:xfrm>
            <a:off x="4419600" y="5257800"/>
            <a:ext cx="4267200" cy="1200329"/>
          </a:xfrm>
          <a:prstGeom prst="rect">
            <a:avLst/>
          </a:prstGeom>
          <a:solidFill>
            <a:schemeClr val="accent1">
              <a:lumMod val="75000"/>
            </a:schemeClr>
          </a:solidFill>
        </p:spPr>
        <p:txBody>
          <a:bodyPr wrap="square" rtlCol="0">
            <a:spAutoFit/>
          </a:bodyPr>
          <a:lstStyle/>
          <a:p>
            <a:r>
              <a:rPr lang="en-US" dirty="0">
                <a:solidFill>
                  <a:schemeClr val="bg2"/>
                </a:solidFill>
              </a:rPr>
              <a:t>Direct Costs = $2,285.98</a:t>
            </a:r>
          </a:p>
          <a:p>
            <a:r>
              <a:rPr lang="en-US" dirty="0">
                <a:solidFill>
                  <a:schemeClr val="bg2"/>
                </a:solidFill>
              </a:rPr>
              <a:t>F&amp;A @ 26%  =  $   594.35</a:t>
            </a:r>
          </a:p>
          <a:p>
            <a:r>
              <a:rPr lang="en-US" dirty="0">
                <a:solidFill>
                  <a:schemeClr val="bg2"/>
                </a:solidFill>
              </a:rPr>
              <a:t>     Due to OLT rows, F&amp;A appears to  </a:t>
            </a:r>
          </a:p>
          <a:p>
            <a:r>
              <a:rPr lang="en-US" dirty="0">
                <a:solidFill>
                  <a:schemeClr val="bg2"/>
                </a:solidFill>
              </a:rPr>
              <a:t>     be charged &gt; 75%</a:t>
            </a:r>
          </a:p>
        </p:txBody>
      </p:sp>
    </p:spTree>
    <p:extLst>
      <p:ext uri="{BB962C8B-B14F-4D97-AF65-F5344CB8AC3E}">
        <p14:creationId xmlns:p14="http://schemas.microsoft.com/office/powerpoint/2010/main" val="249121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         BILLING_INQUIRY_BY_PROJECT</a:t>
            </a:r>
          </a:p>
        </p:txBody>
      </p:sp>
      <p:pic>
        <p:nvPicPr>
          <p:cNvPr id="7" name="Content Placeholder 6"/>
          <p:cNvPicPr>
            <a:picLocks noGrp="1" noChangeAspect="1"/>
          </p:cNvPicPr>
          <p:nvPr>
            <p:ph idx="1"/>
          </p:nvPr>
        </p:nvPicPr>
        <p:blipFill>
          <a:blip r:embed="rId3"/>
          <a:stretch>
            <a:fillRect/>
          </a:stretch>
        </p:blipFill>
        <p:spPr>
          <a:xfrm>
            <a:off x="457200" y="1484123"/>
            <a:ext cx="8229600" cy="4519992"/>
          </a:xfrm>
          <a:prstGeom prst="rect">
            <a:avLst/>
          </a:prstGeom>
        </p:spPr>
      </p:pic>
      <p:sp>
        <p:nvSpPr>
          <p:cNvPr id="8" name="Content Placeholder 1"/>
          <p:cNvSpPr txBox="1">
            <a:spLocks/>
          </p:cNvSpPr>
          <p:nvPr/>
        </p:nvSpPr>
        <p:spPr>
          <a:xfrm>
            <a:off x="2209800" y="6070599"/>
            <a:ext cx="6772274" cy="63500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Navigation: </a:t>
            </a:r>
          </a:p>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	Sponsored Project Admin</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Tools &amp; Utilities </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Query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4836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         BILLING_INQUIRY_BY_PROJECT</a:t>
            </a:r>
          </a:p>
        </p:txBody>
      </p:sp>
      <p:pic>
        <p:nvPicPr>
          <p:cNvPr id="7" name="Content Placeholder 6"/>
          <p:cNvPicPr>
            <a:picLocks noGrp="1" noChangeAspect="1"/>
          </p:cNvPicPr>
          <p:nvPr>
            <p:ph idx="1"/>
          </p:nvPr>
        </p:nvPicPr>
        <p:blipFill>
          <a:blip r:embed="rId3"/>
          <a:stretch>
            <a:fillRect/>
          </a:stretch>
        </p:blipFill>
        <p:spPr>
          <a:xfrm>
            <a:off x="457200" y="1484123"/>
            <a:ext cx="8229600" cy="4519992"/>
          </a:xfrm>
          <a:prstGeom prst="rect">
            <a:avLst/>
          </a:prstGeom>
        </p:spPr>
      </p:pic>
      <p:sp>
        <p:nvSpPr>
          <p:cNvPr id="8" name="Content Placeholder 1"/>
          <p:cNvSpPr txBox="1">
            <a:spLocks/>
          </p:cNvSpPr>
          <p:nvPr/>
        </p:nvSpPr>
        <p:spPr>
          <a:xfrm>
            <a:off x="2209800" y="6070599"/>
            <a:ext cx="6772274" cy="63500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Navigation: </a:t>
            </a:r>
          </a:p>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	Sponsored Project Admin</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Tools &amp; Utilities </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Query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2590800" y="1459708"/>
            <a:ext cx="4267200" cy="1077218"/>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Item ID: Is the invoice number    </a:t>
            </a:r>
          </a:p>
          <a:p>
            <a:endParaRPr lang="en-US" sz="800" dirty="0"/>
          </a:p>
          <a:p>
            <a:pPr lvl="2">
              <a:buFont typeface="Wingdings" panose="05000000000000000000" pitchFamily="2" charset="2"/>
              <a:buChar char="§"/>
            </a:pPr>
            <a:r>
              <a:rPr lang="en-US" sz="1200" dirty="0"/>
              <a:t> GC000001 for CR contracts </a:t>
            </a:r>
          </a:p>
          <a:p>
            <a:pPr lvl="2">
              <a:buFont typeface="Wingdings" panose="05000000000000000000" pitchFamily="2" charset="2"/>
              <a:buChar char="§"/>
            </a:pPr>
            <a:r>
              <a:rPr lang="en-US" sz="1200" dirty="0"/>
              <a:t> FR000001 for Fixed price contract</a:t>
            </a:r>
          </a:p>
          <a:p>
            <a:pPr lvl="2">
              <a:buFont typeface="Wingdings" panose="05000000000000000000" pitchFamily="2" charset="2"/>
              <a:buChar char="§"/>
            </a:pPr>
            <a:r>
              <a:rPr lang="en-US" sz="1200" dirty="0"/>
              <a:t> IN000001 for Installment base contract </a:t>
            </a:r>
          </a:p>
        </p:txBody>
      </p:sp>
      <p:sp>
        <p:nvSpPr>
          <p:cNvPr id="10" name="TextBox 9"/>
          <p:cNvSpPr txBox="1"/>
          <p:nvPr/>
        </p:nvSpPr>
        <p:spPr>
          <a:xfrm>
            <a:off x="2971800" y="2743200"/>
            <a:ext cx="4267200" cy="707886"/>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Sequence: Order in which posting occurred on the item</a:t>
            </a:r>
          </a:p>
        </p:txBody>
      </p:sp>
      <p:sp>
        <p:nvSpPr>
          <p:cNvPr id="11" name="TextBox 10"/>
          <p:cNvSpPr txBox="1"/>
          <p:nvPr/>
        </p:nvSpPr>
        <p:spPr>
          <a:xfrm>
            <a:off x="3352800" y="3830034"/>
            <a:ext cx="4267200" cy="1323439"/>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Entry Type: </a:t>
            </a:r>
          </a:p>
          <a:p>
            <a:pPr lvl="2">
              <a:buFont typeface="Wingdings" panose="05000000000000000000" pitchFamily="2" charset="2"/>
              <a:buChar char="§"/>
            </a:pPr>
            <a:r>
              <a:rPr lang="en-US" sz="1200" dirty="0"/>
              <a:t>IN: Invoice</a:t>
            </a:r>
          </a:p>
          <a:p>
            <a:pPr lvl="2">
              <a:buFont typeface="Wingdings" panose="05000000000000000000" pitchFamily="2" charset="2"/>
              <a:buChar char="§"/>
            </a:pPr>
            <a:r>
              <a:rPr lang="en-US" sz="1200" dirty="0"/>
              <a:t>PY: Payment</a:t>
            </a:r>
          </a:p>
          <a:p>
            <a:pPr lvl="2">
              <a:buFont typeface="Wingdings" panose="05000000000000000000" pitchFamily="2" charset="2"/>
              <a:buChar char="§"/>
            </a:pPr>
            <a:r>
              <a:rPr lang="en-US" sz="1200" dirty="0"/>
              <a:t>MT: Maintenance </a:t>
            </a:r>
          </a:p>
          <a:p>
            <a:pPr lvl="2">
              <a:buFont typeface="Wingdings" panose="05000000000000000000" pitchFamily="2" charset="2"/>
              <a:buChar char="§"/>
            </a:pPr>
            <a:r>
              <a:rPr lang="en-US" sz="1200" dirty="0"/>
              <a:t>CR: Credit</a:t>
            </a:r>
          </a:p>
          <a:p>
            <a:pPr lvl="2">
              <a:buFont typeface="Wingdings" panose="05000000000000000000" pitchFamily="2" charset="2"/>
              <a:buChar char="§"/>
            </a:pPr>
            <a:r>
              <a:rPr lang="en-US" sz="1200" dirty="0"/>
              <a:t>DR: Debit</a:t>
            </a:r>
          </a:p>
        </p:txBody>
      </p:sp>
      <p:cxnSp>
        <p:nvCxnSpPr>
          <p:cNvPr id="5" name="Straight Arrow Connector 4"/>
          <p:cNvCxnSpPr/>
          <p:nvPr/>
        </p:nvCxnSpPr>
        <p:spPr>
          <a:xfrm>
            <a:off x="1752600" y="1981200"/>
            <a:ext cx="838200"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3124200"/>
            <a:ext cx="685800"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4191000"/>
            <a:ext cx="838200"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4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         BILLING_INQUIRY_BY_PROJECT</a:t>
            </a:r>
          </a:p>
        </p:txBody>
      </p:sp>
      <p:pic>
        <p:nvPicPr>
          <p:cNvPr id="7" name="Content Placeholder 6"/>
          <p:cNvPicPr>
            <a:picLocks noGrp="1" noChangeAspect="1"/>
          </p:cNvPicPr>
          <p:nvPr>
            <p:ph idx="1"/>
          </p:nvPr>
        </p:nvPicPr>
        <p:blipFill>
          <a:blip r:embed="rId3"/>
          <a:stretch>
            <a:fillRect/>
          </a:stretch>
        </p:blipFill>
        <p:spPr>
          <a:xfrm>
            <a:off x="457200" y="1484123"/>
            <a:ext cx="8229600" cy="4519992"/>
          </a:xfrm>
          <a:prstGeom prst="rect">
            <a:avLst/>
          </a:prstGeom>
        </p:spPr>
      </p:pic>
      <p:sp>
        <p:nvSpPr>
          <p:cNvPr id="8" name="Content Placeholder 1"/>
          <p:cNvSpPr txBox="1">
            <a:spLocks/>
          </p:cNvSpPr>
          <p:nvPr/>
        </p:nvSpPr>
        <p:spPr>
          <a:xfrm>
            <a:off x="2209800" y="6070599"/>
            <a:ext cx="6772274" cy="63500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Navigation: </a:t>
            </a:r>
          </a:p>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	Sponsored Project Admin</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Tools &amp; Utilities </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Query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3462337" y="1759719"/>
            <a:ext cx="4267200" cy="707886"/>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Status: Item is either Closed or Open</a:t>
            </a:r>
            <a:endParaRPr lang="en-US" sz="1200" dirty="0"/>
          </a:p>
        </p:txBody>
      </p:sp>
      <p:sp>
        <p:nvSpPr>
          <p:cNvPr id="10" name="TextBox 9"/>
          <p:cNvSpPr txBox="1"/>
          <p:nvPr/>
        </p:nvSpPr>
        <p:spPr>
          <a:xfrm>
            <a:off x="3810000" y="2590800"/>
            <a:ext cx="4267200" cy="707886"/>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Accounting Date: The date the item is created</a:t>
            </a:r>
          </a:p>
        </p:txBody>
      </p:sp>
      <p:sp>
        <p:nvSpPr>
          <p:cNvPr id="11" name="TextBox 10"/>
          <p:cNvSpPr txBox="1"/>
          <p:nvPr/>
        </p:nvSpPr>
        <p:spPr>
          <a:xfrm>
            <a:off x="4267200" y="3493643"/>
            <a:ext cx="4267200" cy="707886"/>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Invoice Date: The date listed on the invoice</a:t>
            </a:r>
            <a:endParaRPr lang="en-US" sz="1200" dirty="0"/>
          </a:p>
        </p:txBody>
      </p:sp>
      <p:sp>
        <p:nvSpPr>
          <p:cNvPr id="12" name="TextBox 11"/>
          <p:cNvSpPr txBox="1"/>
          <p:nvPr/>
        </p:nvSpPr>
        <p:spPr>
          <a:xfrm>
            <a:off x="5181600" y="4479164"/>
            <a:ext cx="3611732" cy="1015663"/>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Period From and Period To: The claim period covered by the invoice</a:t>
            </a:r>
          </a:p>
        </p:txBody>
      </p:sp>
      <p:cxnSp>
        <p:nvCxnSpPr>
          <p:cNvPr id="4" name="Straight Arrow Connector 3"/>
          <p:cNvCxnSpPr/>
          <p:nvPr/>
        </p:nvCxnSpPr>
        <p:spPr>
          <a:xfrm>
            <a:off x="2895600" y="1981200"/>
            <a:ext cx="56673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62337" y="2971800"/>
            <a:ext cx="347663"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62400" y="3847586"/>
            <a:ext cx="304800"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962400" y="4777301"/>
            <a:ext cx="1219200" cy="293849"/>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72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400" dirty="0"/>
              <a:t>Contract types are setup to align with contract terms and will dictate billing processes. </a:t>
            </a:r>
          </a:p>
          <a:p>
            <a:endParaRPr lang="en-US" sz="2400" dirty="0"/>
          </a:p>
          <a:p>
            <a:r>
              <a:rPr lang="en-US" sz="2400" dirty="0"/>
              <a:t>Contract types</a:t>
            </a:r>
          </a:p>
          <a:p>
            <a:pPr lvl="1"/>
            <a:r>
              <a:rPr lang="en-US" sz="2000" dirty="0"/>
              <a:t>CR – Cost reimbursable awards</a:t>
            </a:r>
          </a:p>
          <a:p>
            <a:pPr lvl="2" algn="just">
              <a:buFont typeface="Wingdings" panose="05000000000000000000" pitchFamily="2" charset="2"/>
              <a:buChar char="v"/>
            </a:pPr>
            <a:r>
              <a:rPr lang="en-US" sz="1800" dirty="0"/>
              <a:t>Example of a cost reimbursable award will be a federal flow through contract that we invoice based on the expenses </a:t>
            </a:r>
          </a:p>
          <a:p>
            <a:pPr lvl="1"/>
            <a:r>
              <a:rPr lang="en-US" sz="2000" dirty="0"/>
              <a:t>LC – Letter of Credit awards</a:t>
            </a:r>
          </a:p>
          <a:p>
            <a:pPr lvl="2">
              <a:buFont typeface="Wingdings" panose="05000000000000000000" pitchFamily="2" charset="2"/>
              <a:buChar char="v"/>
            </a:pPr>
            <a:r>
              <a:rPr lang="en-US" sz="1800" dirty="0"/>
              <a:t>Letter of Credit is used for federal grants drawn under NIH, NSF, and </a:t>
            </a:r>
            <a:r>
              <a:rPr lang="en-US" sz="1800" dirty="0" smtClean="0"/>
              <a:t>Department </a:t>
            </a:r>
            <a:r>
              <a:rPr lang="en-US" sz="1800" dirty="0"/>
              <a:t>of ED </a:t>
            </a:r>
          </a:p>
          <a:p>
            <a:pPr lvl="1"/>
            <a:r>
              <a:rPr lang="en-US" sz="2000" dirty="0"/>
              <a:t>IB – Installment Based awards</a:t>
            </a:r>
          </a:p>
          <a:p>
            <a:pPr lvl="2">
              <a:buFont typeface="Wingdings" panose="05000000000000000000" pitchFamily="2" charset="2"/>
              <a:buChar char="v"/>
            </a:pPr>
            <a:r>
              <a:rPr lang="en-US" sz="1800" dirty="0"/>
              <a:t>Example of an IB award is a foundation/ association grants where payments are scheduled </a:t>
            </a:r>
          </a:p>
          <a:p>
            <a:pPr lvl="1"/>
            <a:r>
              <a:rPr lang="en-US" sz="2000" dirty="0"/>
              <a:t>FR – Fixed Rate agreements</a:t>
            </a:r>
          </a:p>
          <a:p>
            <a:pPr lvl="2">
              <a:buFont typeface="Wingdings" panose="05000000000000000000" pitchFamily="2" charset="2"/>
              <a:buChar char="v"/>
            </a:pPr>
            <a:r>
              <a:rPr lang="en-US" sz="1800" dirty="0"/>
              <a:t>Example is a clinical trials or other fixed rate agreements </a:t>
            </a:r>
          </a:p>
          <a:p>
            <a:endParaRPr lang="en-US" sz="2400" dirty="0"/>
          </a:p>
          <a:p>
            <a:pPr marL="109728" indent="0">
              <a:buNone/>
            </a:pPr>
            <a:endParaRPr lang="en-US" sz="2400" dirty="0"/>
          </a:p>
          <a:p>
            <a:pPr lvl="1">
              <a:buFont typeface="Courier New" panose="02070309020205020404" pitchFamily="49" charset="0"/>
              <a:buChar char="o"/>
            </a:pPr>
            <a:endParaRPr lang="en-US" sz="1600" dirty="0"/>
          </a:p>
          <a:p>
            <a:pPr marL="109728" indent="0">
              <a:buNone/>
            </a:pPr>
            <a:r>
              <a:rPr lang="en-US" dirty="0"/>
              <a:t> </a:t>
            </a:r>
          </a:p>
        </p:txBody>
      </p:sp>
      <p:sp>
        <p:nvSpPr>
          <p:cNvPr id="3" name="Title 2"/>
          <p:cNvSpPr>
            <a:spLocks noGrp="1"/>
          </p:cNvSpPr>
          <p:nvPr>
            <p:ph type="title"/>
          </p:nvPr>
        </p:nvSpPr>
        <p:spPr/>
        <p:txBody>
          <a:bodyPr/>
          <a:lstStyle/>
          <a:p>
            <a:r>
              <a:rPr lang="en-US" dirty="0"/>
              <a:t>Contract Types</a:t>
            </a:r>
          </a:p>
        </p:txBody>
      </p:sp>
    </p:spTree>
    <p:extLst>
      <p:ext uri="{BB962C8B-B14F-4D97-AF65-F5344CB8AC3E}">
        <p14:creationId xmlns:p14="http://schemas.microsoft.com/office/powerpoint/2010/main" val="154565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         BILLING_INQUIRY_BY_PROJECT</a:t>
            </a:r>
          </a:p>
        </p:txBody>
      </p:sp>
      <p:pic>
        <p:nvPicPr>
          <p:cNvPr id="7" name="Content Placeholder 6"/>
          <p:cNvPicPr>
            <a:picLocks noGrp="1" noChangeAspect="1"/>
          </p:cNvPicPr>
          <p:nvPr>
            <p:ph idx="1"/>
          </p:nvPr>
        </p:nvPicPr>
        <p:blipFill>
          <a:blip r:embed="rId3"/>
          <a:stretch>
            <a:fillRect/>
          </a:stretch>
        </p:blipFill>
        <p:spPr>
          <a:xfrm>
            <a:off x="457200" y="1550607"/>
            <a:ext cx="8229600" cy="4519992"/>
          </a:xfrm>
          <a:prstGeom prst="rect">
            <a:avLst/>
          </a:prstGeom>
        </p:spPr>
      </p:pic>
      <p:sp>
        <p:nvSpPr>
          <p:cNvPr id="8" name="Content Placeholder 1"/>
          <p:cNvSpPr txBox="1">
            <a:spLocks/>
          </p:cNvSpPr>
          <p:nvPr/>
        </p:nvSpPr>
        <p:spPr>
          <a:xfrm>
            <a:off x="2209800" y="6070599"/>
            <a:ext cx="6772274" cy="63500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Navigation: </a:t>
            </a:r>
          </a:p>
          <a:p>
            <a:pPr marL="0" indent="0">
              <a:spcBef>
                <a:spcPts val="0"/>
              </a:spcBef>
              <a:buFont typeface="Wingdings 3"/>
              <a:buNone/>
            </a:pPr>
            <a:r>
              <a:rPr lang="en-US" sz="1600" dirty="0">
                <a:latin typeface="Arial" panose="020B0604020202020204" pitchFamily="34" charset="0"/>
                <a:ea typeface="Calibri" panose="020F0502020204030204" pitchFamily="34" charset="0"/>
                <a:cs typeface="Times New Roman" panose="02020603050405020304" pitchFamily="18" charset="0"/>
              </a:rPr>
              <a:t>	Sponsored Project Admin</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Tools &amp; Utilities </a:t>
            </a:r>
            <a:r>
              <a:rPr lang="en-US"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ea typeface="Calibri" panose="020F0502020204030204" pitchFamily="34" charset="0"/>
                <a:cs typeface="Times New Roman" panose="02020603050405020304" pitchFamily="18" charset="0"/>
              </a:rPr>
              <a:t> Query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2153529" y="1844875"/>
            <a:ext cx="4267200" cy="892552"/>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Maintenance: Amount being offset by another item</a:t>
            </a:r>
          </a:p>
          <a:p>
            <a:endParaRPr lang="en-US" sz="1200" dirty="0"/>
          </a:p>
        </p:txBody>
      </p:sp>
      <p:sp>
        <p:nvSpPr>
          <p:cNvPr id="10" name="TextBox 9"/>
          <p:cNvSpPr txBox="1"/>
          <p:nvPr/>
        </p:nvSpPr>
        <p:spPr>
          <a:xfrm>
            <a:off x="3167063" y="2994536"/>
            <a:ext cx="4267200" cy="707886"/>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On Account: Payment received but not yet applied to an invoice</a:t>
            </a:r>
          </a:p>
        </p:txBody>
      </p:sp>
      <p:sp>
        <p:nvSpPr>
          <p:cNvPr id="11" name="TextBox 10"/>
          <p:cNvSpPr txBox="1"/>
          <p:nvPr/>
        </p:nvSpPr>
        <p:spPr>
          <a:xfrm>
            <a:off x="3810000" y="4058039"/>
            <a:ext cx="4267200" cy="892552"/>
          </a:xfrm>
          <a:prstGeom prst="rect">
            <a:avLst/>
          </a:prstGeom>
          <a:solidFill>
            <a:schemeClr val="accent1">
              <a:lumMod val="75000"/>
            </a:schemeClr>
          </a:solidFill>
          <a:ln>
            <a:solidFill>
              <a:schemeClr val="bg2">
                <a:lumMod val="10000"/>
              </a:schemeClr>
            </a:solidFill>
          </a:ln>
        </p:spPr>
        <p:txBody>
          <a:bodyPr wrap="square" rtlCol="0">
            <a:spAutoFit/>
          </a:bodyPr>
          <a:lstStyle/>
          <a:p>
            <a:r>
              <a:rPr lang="en-US" sz="2000" dirty="0"/>
              <a:t>Item Balance: Remaining balance left on the item</a:t>
            </a:r>
          </a:p>
          <a:p>
            <a:endParaRPr lang="en-US" sz="1200" dirty="0"/>
          </a:p>
        </p:txBody>
      </p:sp>
      <p:cxnSp>
        <p:nvCxnSpPr>
          <p:cNvPr id="4" name="Straight Arrow Connector 3"/>
          <p:cNvCxnSpPr/>
          <p:nvPr/>
        </p:nvCxnSpPr>
        <p:spPr>
          <a:xfrm>
            <a:off x="6420729" y="2133600"/>
            <a:ext cx="56673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34263" y="3299592"/>
            <a:ext cx="347663"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7200" y="4419600"/>
            <a:ext cx="304800"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528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pPr marL="109728" indent="0">
              <a:buNone/>
            </a:pPr>
            <a:r>
              <a:rPr lang="en-US" sz="2000" b="1" dirty="0"/>
              <a:t>BILLING_INQUIRY_BY_PROJECT Navigation    </a:t>
            </a:r>
          </a:p>
          <a:p>
            <a:pPr marL="109728" indent="0">
              <a:buNone/>
            </a:pPr>
            <a:r>
              <a:rPr lang="en-US" sz="2000" b="1" dirty="0"/>
              <a:t>    </a:t>
            </a:r>
            <a:r>
              <a:rPr lang="en-US" sz="2000" dirty="0"/>
              <a:t> Finance/PeopleSoft &gt; Sponsored Project Admin &gt; </a:t>
            </a:r>
          </a:p>
          <a:p>
            <a:pPr marL="109728" indent="0">
              <a:buNone/>
            </a:pPr>
            <a:r>
              <a:rPr lang="en-US" sz="2000" dirty="0"/>
              <a:t>       Tools &amp; Utilities &gt; Query Manager &gt; Search By Query Name &gt;</a:t>
            </a:r>
          </a:p>
          <a:p>
            <a:pPr marL="109728" indent="0">
              <a:buNone/>
            </a:pPr>
            <a:r>
              <a:rPr lang="en-US" sz="2000" dirty="0"/>
              <a:t>	     </a:t>
            </a:r>
            <a:r>
              <a:rPr lang="en-US" sz="2000" i="1" dirty="0"/>
              <a:t>BILLING_INQUIRY_BY_PROJECT</a:t>
            </a:r>
            <a:r>
              <a:rPr lang="en-US" sz="2000" dirty="0"/>
              <a:t> </a:t>
            </a:r>
          </a:p>
        </p:txBody>
      </p:sp>
      <p:sp>
        <p:nvSpPr>
          <p:cNvPr id="3" name="Title 2"/>
          <p:cNvSpPr>
            <a:spLocks noGrp="1"/>
          </p:cNvSpPr>
          <p:nvPr>
            <p:ph type="title"/>
          </p:nvPr>
        </p:nvSpPr>
        <p:spPr/>
        <p:txBody>
          <a:bodyPr/>
          <a:lstStyle/>
          <a:p>
            <a:r>
              <a:rPr lang="en-US" sz="2800" dirty="0">
                <a:solidFill>
                  <a:srgbClr val="464646"/>
                </a:solidFill>
              </a:rPr>
              <a:t>BILLING_INQUIRY_BY_PROJECT</a:t>
            </a:r>
            <a:endParaRPr lang="en-US" dirty="0"/>
          </a:p>
        </p:txBody>
      </p:sp>
      <p:pic>
        <p:nvPicPr>
          <p:cNvPr id="7" name="Picture 6"/>
          <p:cNvPicPr>
            <a:picLocks noChangeAspect="1"/>
          </p:cNvPicPr>
          <p:nvPr/>
        </p:nvPicPr>
        <p:blipFill rotWithShape="1">
          <a:blip r:embed="rId3"/>
          <a:srcRect l="195"/>
          <a:stretch/>
        </p:blipFill>
        <p:spPr>
          <a:xfrm>
            <a:off x="1295400" y="3429000"/>
            <a:ext cx="6616936" cy="1524000"/>
          </a:xfrm>
          <a:prstGeom prst="rect">
            <a:avLst/>
          </a:prstGeom>
        </p:spPr>
      </p:pic>
    </p:spTree>
    <p:extLst>
      <p:ext uri="{BB962C8B-B14F-4D97-AF65-F5344CB8AC3E}">
        <p14:creationId xmlns:p14="http://schemas.microsoft.com/office/powerpoint/2010/main" val="3811922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solidFill>
                  <a:srgbClr val="464646"/>
                </a:solidFill>
              </a:rPr>
              <a:t>Billing Automation</a:t>
            </a:r>
            <a:endParaRPr lang="en-US" sz="4800" dirty="0"/>
          </a:p>
        </p:txBody>
      </p:sp>
      <p:sp>
        <p:nvSpPr>
          <p:cNvPr id="5" name="TextBox 4"/>
          <p:cNvSpPr txBox="1"/>
          <p:nvPr/>
        </p:nvSpPr>
        <p:spPr>
          <a:xfrm>
            <a:off x="685800" y="1417638"/>
            <a:ext cx="7086600" cy="4370427"/>
          </a:xfrm>
          <a:prstGeom prst="rect">
            <a:avLst/>
          </a:prstGeom>
          <a:noFill/>
        </p:spPr>
        <p:txBody>
          <a:bodyPr wrap="square" rtlCol="0">
            <a:spAutoFit/>
          </a:bodyPr>
          <a:lstStyle/>
          <a:p>
            <a:r>
              <a:rPr lang="en-US" sz="2000" dirty="0"/>
              <a:t>Billing Automation leverages PeopleSoft to email invoices to the sponsor as part of the approval process.</a:t>
            </a:r>
          </a:p>
          <a:p>
            <a:r>
              <a:rPr lang="en-US" sz="2000" dirty="0"/>
              <a:t>Up to 50% of our cost reimbursable projects are eligible for billing automation. </a:t>
            </a:r>
          </a:p>
          <a:p>
            <a:endParaRPr lang="en-US" sz="2000" dirty="0"/>
          </a:p>
          <a:p>
            <a:pPr marL="342900" indent="-342900">
              <a:buClr>
                <a:schemeClr val="accent1"/>
              </a:buClr>
              <a:buFont typeface="Wingdings" panose="05000000000000000000" pitchFamily="2" charset="2"/>
              <a:buChar char="§"/>
            </a:pPr>
            <a:r>
              <a:rPr lang="en-US" sz="2000" dirty="0"/>
              <a:t>Time savings ~ 1 minute per invoice</a:t>
            </a:r>
          </a:p>
          <a:p>
            <a:pPr marL="342900" indent="-342900">
              <a:buClr>
                <a:schemeClr val="accent1"/>
              </a:buClr>
              <a:buFont typeface="Wingdings" panose="05000000000000000000" pitchFamily="2" charset="2"/>
              <a:buChar char="§"/>
            </a:pPr>
            <a:endParaRPr lang="en-US" sz="2000" dirty="0"/>
          </a:p>
          <a:p>
            <a:pPr marL="800100" lvl="1" indent="-342900">
              <a:buClr>
                <a:schemeClr val="accent1"/>
              </a:buClr>
              <a:buFont typeface="Wingdings" panose="05000000000000000000" pitchFamily="2" charset="2"/>
              <a:buChar char="§"/>
            </a:pPr>
            <a:r>
              <a:rPr lang="en-US" sz="2000" dirty="0"/>
              <a:t>20-70 minutes/month per Billing Specialist</a:t>
            </a:r>
          </a:p>
          <a:p>
            <a:pPr lvl="1">
              <a:buClr>
                <a:schemeClr val="accent1"/>
              </a:buClr>
            </a:pPr>
            <a:endParaRPr lang="en-US" sz="2000" dirty="0"/>
          </a:p>
          <a:p>
            <a:pPr marL="800100" lvl="1" indent="-342900">
              <a:buClr>
                <a:schemeClr val="accent1"/>
              </a:buClr>
              <a:buFont typeface="Wingdings" panose="05000000000000000000" pitchFamily="2" charset="2"/>
              <a:buChar char="§"/>
            </a:pPr>
            <a:r>
              <a:rPr lang="en-US" sz="2000" dirty="0"/>
              <a:t>In 2021 our campus processed 3,826 invoices using billing automation</a:t>
            </a:r>
          </a:p>
          <a:p>
            <a:pPr marL="1257300" lvl="2" indent="-342900">
              <a:buClr>
                <a:schemeClr val="accent1"/>
              </a:buClr>
              <a:buFont typeface="Wingdings" panose="05000000000000000000" pitchFamily="2" charset="2"/>
              <a:buChar char="§"/>
            </a:pPr>
            <a:r>
              <a:rPr lang="en-US" sz="2000" dirty="0"/>
              <a:t>Equates to approximately 64 hours we could allocate to more difficult billing needs</a:t>
            </a:r>
          </a:p>
          <a:p>
            <a:endParaRPr lang="en-US" dirty="0"/>
          </a:p>
        </p:txBody>
      </p:sp>
    </p:spTree>
    <p:extLst>
      <p:ext uri="{BB962C8B-B14F-4D97-AF65-F5344CB8AC3E}">
        <p14:creationId xmlns:p14="http://schemas.microsoft.com/office/powerpoint/2010/main" val="46751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solidFill>
                  <a:srgbClr val="464646"/>
                </a:solidFill>
              </a:rPr>
              <a:t>Billing Automation</a:t>
            </a:r>
            <a:endParaRPr lang="en-US" sz="4800" dirty="0"/>
          </a:p>
        </p:txBody>
      </p:sp>
      <p:sp>
        <p:nvSpPr>
          <p:cNvPr id="5" name="TextBox 4"/>
          <p:cNvSpPr txBox="1"/>
          <p:nvPr/>
        </p:nvSpPr>
        <p:spPr>
          <a:xfrm>
            <a:off x="685800" y="1417638"/>
            <a:ext cx="7696200" cy="4370427"/>
          </a:xfrm>
          <a:prstGeom prst="rect">
            <a:avLst/>
          </a:prstGeom>
          <a:noFill/>
        </p:spPr>
        <p:txBody>
          <a:bodyPr wrap="square" rtlCol="0">
            <a:spAutoFit/>
          </a:bodyPr>
          <a:lstStyle/>
          <a:p>
            <a:r>
              <a:rPr lang="en-US" sz="2000" dirty="0"/>
              <a:t>Additional features of Billing Automation</a:t>
            </a:r>
          </a:p>
          <a:p>
            <a:endParaRPr lang="en-US" sz="2000" dirty="0"/>
          </a:p>
          <a:p>
            <a:pPr marL="342900" indent="-342900">
              <a:buClr>
                <a:schemeClr val="accent1"/>
              </a:buClr>
              <a:buFont typeface="Wingdings" panose="05000000000000000000" pitchFamily="2" charset="2"/>
              <a:buChar char="§"/>
            </a:pPr>
            <a:r>
              <a:rPr lang="en-US" sz="2000" dirty="0"/>
              <a:t>Billing Specialist signatures are digitally added to the invoice pdf during the approval process</a:t>
            </a:r>
          </a:p>
          <a:p>
            <a:pPr>
              <a:buClr>
                <a:schemeClr val="accent1"/>
              </a:buClr>
            </a:pPr>
            <a:endParaRPr lang="en-US" sz="2000" dirty="0"/>
          </a:p>
          <a:p>
            <a:pPr marL="342900" indent="-342900">
              <a:buClr>
                <a:schemeClr val="accent1"/>
              </a:buClr>
              <a:buFont typeface="Wingdings" panose="05000000000000000000" pitchFamily="2" charset="2"/>
              <a:buChar char="§"/>
            </a:pPr>
            <a:r>
              <a:rPr lang="en-US" sz="2000" dirty="0"/>
              <a:t>Attachments including the account detail report and department backup can be added to the invoice</a:t>
            </a:r>
          </a:p>
          <a:p>
            <a:pPr marL="800100" lvl="1" indent="-342900">
              <a:buClr>
                <a:schemeClr val="accent1"/>
              </a:buClr>
              <a:buFont typeface="Wingdings" panose="05000000000000000000" pitchFamily="2" charset="2"/>
              <a:buChar char="§"/>
            </a:pPr>
            <a:endParaRPr lang="en-US" sz="2000" dirty="0"/>
          </a:p>
          <a:p>
            <a:pPr marL="1257300" lvl="2" indent="-342900">
              <a:buClr>
                <a:schemeClr val="accent1"/>
              </a:buClr>
              <a:buFont typeface="Wingdings" panose="05000000000000000000" pitchFamily="2" charset="2"/>
              <a:buChar char="§"/>
            </a:pPr>
            <a:r>
              <a:rPr lang="en-US" sz="2000" dirty="0"/>
              <a:t>Pdf attachments will merge with the invoice</a:t>
            </a:r>
          </a:p>
          <a:p>
            <a:pPr marL="342900" indent="-342900">
              <a:buClr>
                <a:schemeClr val="accent1"/>
              </a:buClr>
              <a:buFont typeface="Wingdings" panose="05000000000000000000" pitchFamily="2" charset="2"/>
              <a:buChar char="§"/>
            </a:pPr>
            <a:endParaRPr lang="en-US" sz="2000" dirty="0"/>
          </a:p>
          <a:p>
            <a:pPr marL="342900" indent="-342900">
              <a:buClr>
                <a:schemeClr val="accent1"/>
              </a:buClr>
              <a:buFont typeface="Wingdings" panose="05000000000000000000" pitchFamily="2" charset="2"/>
              <a:buChar char="§"/>
            </a:pPr>
            <a:r>
              <a:rPr lang="en-US" sz="2000" dirty="0"/>
              <a:t>We are in the process of a query that will provide invoice images </a:t>
            </a:r>
          </a:p>
          <a:p>
            <a:pPr marL="342900" indent="-342900">
              <a:buClr>
                <a:schemeClr val="accent1"/>
              </a:buClr>
              <a:buFont typeface="Wingdings" panose="05000000000000000000" pitchFamily="2" charset="2"/>
              <a:buChar char="§"/>
            </a:pPr>
            <a:endParaRPr lang="en-US" sz="2000" dirty="0"/>
          </a:p>
          <a:p>
            <a:endParaRPr lang="en-US" dirty="0"/>
          </a:p>
        </p:txBody>
      </p:sp>
    </p:spTree>
    <p:extLst>
      <p:ext uri="{BB962C8B-B14F-4D97-AF65-F5344CB8AC3E}">
        <p14:creationId xmlns:p14="http://schemas.microsoft.com/office/powerpoint/2010/main" val="394198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96979" y="1482307"/>
            <a:ext cx="6950042" cy="4523624"/>
          </a:xfrm>
          <a:prstGeom prst="rect">
            <a:avLst/>
          </a:prstGeom>
        </p:spPr>
      </p:pic>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59514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663" y="1481328"/>
            <a:ext cx="8448674" cy="804672"/>
          </a:xfrm>
        </p:spPr>
        <p:txBody>
          <a:bodyPr>
            <a:normAutofit/>
          </a:bodyPr>
          <a:lstStyle/>
          <a:p>
            <a:pPr marL="0" indent="0">
              <a:spcBef>
                <a:spcPts val="0"/>
              </a:spcBef>
              <a:buNone/>
            </a:pPr>
            <a:r>
              <a:rPr lang="en-US" sz="1600" dirty="0">
                <a:latin typeface="Arial" panose="020B0604020202020204" pitchFamily="34" charset="0"/>
                <a:ea typeface="Calibri" panose="020F0502020204030204" pitchFamily="34" charset="0"/>
                <a:cs typeface="Times New Roman" panose="02020603050405020304" pitchFamily="18" charset="0"/>
              </a:rPr>
              <a:t>Navigation: </a:t>
            </a:r>
          </a:p>
          <a:p>
            <a:pPr marL="0" indent="0">
              <a:spcBef>
                <a:spcPts val="0"/>
              </a:spcBef>
              <a:buNone/>
            </a:pPr>
            <a:r>
              <a:rPr lang="en-US" sz="1600" dirty="0">
                <a:latin typeface="Arial" panose="020B0604020202020204" pitchFamily="34" charset="0"/>
                <a:ea typeface="Calibri" panose="020F0502020204030204" pitchFamily="34" charset="0"/>
                <a:cs typeface="Times New Roman" panose="02020603050405020304" pitchFamily="18" charset="0"/>
              </a:rPr>
              <a:t>	Trial Balance Summary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a:solidFill>
                  <a:srgbClr val="464646"/>
                </a:solidFill>
              </a:rPr>
              <a:t>Contract Types</a:t>
            </a:r>
            <a:endParaRPr lang="en-US" dirty="0"/>
          </a:p>
        </p:txBody>
      </p:sp>
      <p:pic>
        <p:nvPicPr>
          <p:cNvPr id="7" name="Picture 6"/>
          <p:cNvPicPr>
            <a:picLocks noChangeAspect="1"/>
          </p:cNvPicPr>
          <p:nvPr/>
        </p:nvPicPr>
        <p:blipFill rotWithShape="1">
          <a:blip r:embed="rId3"/>
          <a:srcRect l="-90" t="1456"/>
          <a:stretch/>
        </p:blipFill>
        <p:spPr>
          <a:xfrm>
            <a:off x="228600" y="2623196"/>
            <a:ext cx="8567737" cy="2786446"/>
          </a:xfrm>
          <a:prstGeom prst="rect">
            <a:avLst/>
          </a:prstGeom>
        </p:spPr>
      </p:pic>
    </p:spTree>
    <p:extLst>
      <p:ext uri="{BB962C8B-B14F-4D97-AF65-F5344CB8AC3E}">
        <p14:creationId xmlns:p14="http://schemas.microsoft.com/office/powerpoint/2010/main" val="104770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90600"/>
            <a:ext cx="2209800" cy="2308324"/>
          </a:xfrm>
          <a:prstGeom prst="rect">
            <a:avLst/>
          </a:prstGeom>
          <a:noFill/>
          <a:ln w="19050">
            <a:solidFill>
              <a:schemeClr val="accent1">
                <a:lumMod val="50000"/>
              </a:schemeClr>
            </a:solidFill>
          </a:ln>
        </p:spPr>
        <p:txBody>
          <a:bodyPr wrap="square" rtlCol="0">
            <a:spAutoFit/>
          </a:bodyPr>
          <a:lstStyle/>
          <a:p>
            <a:r>
              <a:rPr lang="en-US" b="1" dirty="0"/>
              <a:t>Cost Reimbursable/  As Incurred- </a:t>
            </a:r>
            <a:r>
              <a:rPr lang="en-US" dirty="0"/>
              <a:t>Billing is based on actual expenses incurred during the billing period</a:t>
            </a:r>
          </a:p>
          <a:p>
            <a:endParaRPr lang="en-US" dirty="0"/>
          </a:p>
        </p:txBody>
      </p:sp>
      <p:sp>
        <p:nvSpPr>
          <p:cNvPr id="6" name="TextBox 5"/>
          <p:cNvSpPr txBox="1"/>
          <p:nvPr/>
        </p:nvSpPr>
        <p:spPr>
          <a:xfrm>
            <a:off x="2362200" y="990600"/>
            <a:ext cx="2209800" cy="2308324"/>
          </a:xfrm>
          <a:prstGeom prst="rect">
            <a:avLst/>
          </a:prstGeom>
          <a:noFill/>
          <a:ln w="19050">
            <a:solidFill>
              <a:schemeClr val="accent1">
                <a:lumMod val="50000"/>
              </a:schemeClr>
            </a:solidFill>
          </a:ln>
        </p:spPr>
        <p:txBody>
          <a:bodyPr wrap="square" rtlCol="0">
            <a:spAutoFit/>
          </a:bodyPr>
          <a:lstStyle/>
          <a:p>
            <a:r>
              <a:rPr lang="en-US" b="1" dirty="0"/>
              <a:t>Letter of Credit/ As Incurred -      </a:t>
            </a:r>
            <a:r>
              <a:rPr lang="en-US" dirty="0"/>
              <a:t>Billing is a draw based on actual expenses incurred during the billing period</a:t>
            </a:r>
          </a:p>
          <a:p>
            <a:endParaRPr lang="en-US" dirty="0"/>
          </a:p>
        </p:txBody>
      </p:sp>
      <p:sp>
        <p:nvSpPr>
          <p:cNvPr id="7" name="TextBox 6"/>
          <p:cNvSpPr txBox="1"/>
          <p:nvPr/>
        </p:nvSpPr>
        <p:spPr>
          <a:xfrm>
            <a:off x="4648200" y="990600"/>
            <a:ext cx="2133600" cy="2215991"/>
          </a:xfrm>
          <a:prstGeom prst="rect">
            <a:avLst/>
          </a:prstGeom>
          <a:noFill/>
          <a:ln w="19050">
            <a:solidFill>
              <a:schemeClr val="accent1">
                <a:lumMod val="50000"/>
              </a:schemeClr>
            </a:solidFill>
          </a:ln>
        </p:spPr>
        <p:txBody>
          <a:bodyPr wrap="square" rtlCol="0">
            <a:spAutoFit/>
          </a:bodyPr>
          <a:lstStyle/>
          <a:p>
            <a:r>
              <a:rPr lang="en-US" b="1" dirty="0"/>
              <a:t>Installment/ Value Based - </a:t>
            </a:r>
            <a:r>
              <a:rPr lang="en-US" sz="1700" dirty="0"/>
              <a:t>Billing is based on a predefined billing schedule </a:t>
            </a:r>
          </a:p>
          <a:p>
            <a:pPr marL="285750" indent="-285750">
              <a:buFont typeface="Arial" panose="020B0604020202020204" pitchFamily="34" charset="0"/>
              <a:buChar char="•"/>
            </a:pPr>
            <a:r>
              <a:rPr lang="en-US" sz="1700" dirty="0"/>
              <a:t>Time based, i.e. Monthly/ Quarterly</a:t>
            </a:r>
            <a:endParaRPr lang="en-US" dirty="0"/>
          </a:p>
        </p:txBody>
      </p:sp>
      <p:sp>
        <p:nvSpPr>
          <p:cNvPr id="8" name="TextBox 7"/>
          <p:cNvSpPr txBox="1"/>
          <p:nvPr/>
        </p:nvSpPr>
        <p:spPr>
          <a:xfrm>
            <a:off x="6858000" y="990600"/>
            <a:ext cx="2284520" cy="2215991"/>
          </a:xfrm>
          <a:prstGeom prst="rect">
            <a:avLst/>
          </a:prstGeom>
          <a:noFill/>
          <a:ln w="19050">
            <a:solidFill>
              <a:schemeClr val="accent1">
                <a:lumMod val="50000"/>
              </a:schemeClr>
            </a:solidFill>
          </a:ln>
        </p:spPr>
        <p:txBody>
          <a:bodyPr wrap="square" rtlCol="0">
            <a:spAutoFit/>
          </a:bodyPr>
          <a:lstStyle/>
          <a:p>
            <a:r>
              <a:rPr lang="en-US" b="1" dirty="0"/>
              <a:t>Fixed Rate/ Milestone – </a:t>
            </a:r>
            <a:r>
              <a:rPr lang="en-US" sz="1700" dirty="0"/>
              <a:t>Billing per completed milestone, not based on expenses</a:t>
            </a:r>
          </a:p>
          <a:p>
            <a:pPr marL="285750" indent="-285750">
              <a:buFont typeface="Arial" panose="020B0604020202020204" pitchFamily="34" charset="0"/>
              <a:buChar char="•"/>
            </a:pPr>
            <a:r>
              <a:rPr lang="en-US" sz="1700" dirty="0"/>
              <a:t>Per Subject</a:t>
            </a:r>
          </a:p>
          <a:p>
            <a:pPr marL="285750" indent="-285750">
              <a:buFont typeface="Arial" panose="020B0604020202020204" pitchFamily="34" charset="0"/>
              <a:buChar char="•"/>
            </a:pPr>
            <a:r>
              <a:rPr lang="en-US" sz="1700" dirty="0"/>
              <a:t>Test Performed</a:t>
            </a:r>
          </a:p>
          <a:p>
            <a:pPr marL="285750" indent="-285750">
              <a:buFont typeface="Arial" panose="020B0604020202020204" pitchFamily="34" charset="0"/>
              <a:buChar char="•"/>
            </a:pPr>
            <a:r>
              <a:rPr lang="en-US" sz="1700" dirty="0"/>
              <a:t>Goal Achieved</a:t>
            </a:r>
          </a:p>
        </p:txBody>
      </p:sp>
      <p:sp>
        <p:nvSpPr>
          <p:cNvPr id="2" name="TextBox 1">
            <a:extLst>
              <a:ext uri="{FF2B5EF4-FFF2-40B4-BE49-F238E27FC236}">
                <a16:creationId xmlns:a16="http://schemas.microsoft.com/office/drawing/2014/main" id="{DEB9CFA0-409E-41EC-952D-A2CA79F1F86A}"/>
              </a:ext>
            </a:extLst>
          </p:cNvPr>
          <p:cNvSpPr txBox="1"/>
          <p:nvPr/>
        </p:nvSpPr>
        <p:spPr>
          <a:xfrm>
            <a:off x="762000" y="3733800"/>
            <a:ext cx="7772400" cy="2369880"/>
          </a:xfrm>
          <a:prstGeom prst="rect">
            <a:avLst/>
          </a:prstGeom>
          <a:noFill/>
        </p:spPr>
        <p:txBody>
          <a:bodyPr wrap="square" rtlCol="0">
            <a:spAutoFit/>
          </a:bodyPr>
          <a:lstStyle/>
          <a:p>
            <a:pPr marL="800100" lvl="1" indent="-342900">
              <a:buFont typeface="Courier New" panose="02070309020205020404" pitchFamily="49" charset="0"/>
              <a:buChar char="o"/>
            </a:pPr>
            <a:r>
              <a:rPr lang="en-US" sz="2000" dirty="0"/>
              <a:t>Contract Level – </a:t>
            </a:r>
            <a:r>
              <a:rPr lang="en-US" dirty="0"/>
              <a:t>At the contract level, the contract types are used in run controls for many billing processes and are used as a management tool for checking correct setup data</a:t>
            </a:r>
          </a:p>
          <a:p>
            <a:pPr lvl="1"/>
            <a:endParaRPr lang="en-US" dirty="0"/>
          </a:p>
          <a:p>
            <a:pPr marL="800100" lvl="1" indent="-342900">
              <a:buFont typeface="Courier New" panose="02070309020205020404" pitchFamily="49" charset="0"/>
              <a:buChar char="o"/>
            </a:pPr>
            <a:r>
              <a:rPr lang="en-US" sz="2000" dirty="0"/>
              <a:t>Project/Bill Plan Level – </a:t>
            </a:r>
            <a:r>
              <a:rPr lang="en-US" sz="1800" dirty="0"/>
              <a:t>At the project level, the Contract Billing Methods define if bills are created based on expenses or some other value </a:t>
            </a:r>
          </a:p>
          <a:p>
            <a:endParaRPr lang="en-US" dirty="0"/>
          </a:p>
        </p:txBody>
      </p:sp>
      <p:sp>
        <p:nvSpPr>
          <p:cNvPr id="9" name="Title 2"/>
          <p:cNvSpPr txBox="1">
            <a:spLocks/>
          </p:cNvSpPr>
          <p:nvPr/>
        </p:nvSpPr>
        <p:spPr>
          <a:xfrm>
            <a:off x="304800" y="228600"/>
            <a:ext cx="8229600" cy="639475"/>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solidFill>
                  <a:srgbClr val="464646"/>
                </a:solidFill>
              </a:rPr>
              <a:t>Contract Types/Billing Methods</a:t>
            </a:r>
            <a:endParaRPr lang="en-US" dirty="0"/>
          </a:p>
        </p:txBody>
      </p:sp>
    </p:spTree>
    <p:extLst>
      <p:ext uri="{BB962C8B-B14F-4D97-AF65-F5344CB8AC3E}">
        <p14:creationId xmlns:p14="http://schemas.microsoft.com/office/powerpoint/2010/main" val="54749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90600"/>
            <a:ext cx="2209800" cy="2031325"/>
          </a:xfrm>
          <a:prstGeom prst="rect">
            <a:avLst/>
          </a:prstGeom>
          <a:noFill/>
          <a:ln w="19050">
            <a:solidFill>
              <a:schemeClr val="bg2">
                <a:lumMod val="50000"/>
              </a:schemeClr>
            </a:solidFill>
          </a:ln>
          <a:effectLst>
            <a:glow rad="101600">
              <a:schemeClr val="accent1">
                <a:satMod val="175000"/>
                <a:alpha val="40000"/>
              </a:schemeClr>
            </a:glow>
          </a:effectLst>
        </p:spPr>
        <p:txBody>
          <a:bodyPr wrap="square" rtlCol="0">
            <a:spAutoFit/>
          </a:bodyPr>
          <a:lstStyle/>
          <a:p>
            <a:r>
              <a:rPr lang="en-US" b="1" dirty="0"/>
              <a:t>Cost Reimbursable- </a:t>
            </a:r>
            <a:r>
              <a:rPr lang="en-US" dirty="0"/>
              <a:t>Billing is based on actual expenses incurred during the billing period</a:t>
            </a:r>
          </a:p>
          <a:p>
            <a:endParaRPr lang="en-US" dirty="0"/>
          </a:p>
        </p:txBody>
      </p:sp>
      <p:sp>
        <p:nvSpPr>
          <p:cNvPr id="6" name="TextBox 5"/>
          <p:cNvSpPr txBox="1"/>
          <p:nvPr/>
        </p:nvSpPr>
        <p:spPr>
          <a:xfrm>
            <a:off x="2362200" y="990600"/>
            <a:ext cx="2209800" cy="2031325"/>
          </a:xfrm>
          <a:prstGeom prst="rect">
            <a:avLst/>
          </a:prstGeom>
          <a:noFill/>
          <a:ln w="19050">
            <a:solidFill>
              <a:schemeClr val="bg2">
                <a:lumMod val="50000"/>
              </a:schemeClr>
            </a:solidFill>
          </a:ln>
          <a:effectLst>
            <a:glow rad="101600">
              <a:schemeClr val="accent1">
                <a:satMod val="175000"/>
                <a:alpha val="40000"/>
              </a:schemeClr>
            </a:glow>
          </a:effectLst>
        </p:spPr>
        <p:txBody>
          <a:bodyPr wrap="square" rtlCol="0">
            <a:spAutoFit/>
          </a:bodyPr>
          <a:lstStyle/>
          <a:p>
            <a:r>
              <a:rPr lang="en-US" b="1" dirty="0"/>
              <a:t>Letter of Credit - </a:t>
            </a:r>
            <a:r>
              <a:rPr lang="en-US" dirty="0"/>
              <a:t>Billing is draw based on actual expenses incurred during the billing period</a:t>
            </a:r>
          </a:p>
          <a:p>
            <a:endParaRPr lang="en-US" dirty="0"/>
          </a:p>
        </p:txBody>
      </p:sp>
      <p:sp>
        <p:nvSpPr>
          <p:cNvPr id="7" name="TextBox 6"/>
          <p:cNvSpPr txBox="1"/>
          <p:nvPr/>
        </p:nvSpPr>
        <p:spPr>
          <a:xfrm>
            <a:off x="4648200" y="990600"/>
            <a:ext cx="2133600" cy="2308324"/>
          </a:xfrm>
          <a:prstGeom prst="rect">
            <a:avLst/>
          </a:prstGeom>
          <a:noFill/>
          <a:ln w="19050">
            <a:solidFill>
              <a:schemeClr val="bg2">
                <a:lumMod val="50000"/>
              </a:schemeClr>
            </a:solidFill>
          </a:ln>
          <a:effectLst>
            <a:glow rad="101600">
              <a:schemeClr val="accent1">
                <a:satMod val="175000"/>
                <a:alpha val="40000"/>
              </a:schemeClr>
            </a:glow>
          </a:effectLst>
        </p:spPr>
        <p:txBody>
          <a:bodyPr wrap="square" rtlCol="0">
            <a:spAutoFit/>
          </a:bodyPr>
          <a:lstStyle/>
          <a:p>
            <a:r>
              <a:rPr lang="en-US" b="1" dirty="0"/>
              <a:t>Installment/ Value Based - </a:t>
            </a:r>
            <a:r>
              <a:rPr lang="en-US" dirty="0"/>
              <a:t>Billing is based on a predefined billing schedule that is time based</a:t>
            </a:r>
          </a:p>
          <a:p>
            <a:endParaRPr lang="en-US" dirty="0"/>
          </a:p>
        </p:txBody>
      </p:sp>
      <p:sp>
        <p:nvSpPr>
          <p:cNvPr id="8" name="TextBox 7"/>
          <p:cNvSpPr txBox="1"/>
          <p:nvPr/>
        </p:nvSpPr>
        <p:spPr>
          <a:xfrm>
            <a:off x="6858000" y="990600"/>
            <a:ext cx="2284520" cy="2308324"/>
          </a:xfrm>
          <a:prstGeom prst="rect">
            <a:avLst/>
          </a:prstGeom>
          <a:noFill/>
          <a:ln w="19050">
            <a:solidFill>
              <a:schemeClr val="accent4">
                <a:lumMod val="75000"/>
              </a:schemeClr>
            </a:solidFill>
          </a:ln>
          <a:effectLst>
            <a:glow rad="63500">
              <a:srgbClr val="333399">
                <a:alpha val="40000"/>
              </a:srgbClr>
            </a:glow>
          </a:effectLst>
        </p:spPr>
        <p:txBody>
          <a:bodyPr wrap="square" rtlCol="0">
            <a:spAutoFit/>
          </a:bodyPr>
          <a:lstStyle/>
          <a:p>
            <a:r>
              <a:rPr lang="en-US" b="1" dirty="0"/>
              <a:t>Fixed Rate – </a:t>
            </a:r>
            <a:r>
              <a:rPr lang="en-US" dirty="0"/>
              <a:t>Billing per completed milestone, not based on expenses</a:t>
            </a:r>
          </a:p>
          <a:p>
            <a:pPr marL="285750" indent="-285750">
              <a:buFont typeface="Arial" panose="020B0604020202020204" pitchFamily="34" charset="0"/>
              <a:buChar char="•"/>
            </a:pPr>
            <a:r>
              <a:rPr lang="en-US" dirty="0"/>
              <a:t>Per Subject</a:t>
            </a:r>
          </a:p>
          <a:p>
            <a:pPr marL="285750" indent="-285750">
              <a:buFont typeface="Arial" panose="020B0604020202020204" pitchFamily="34" charset="0"/>
              <a:buChar char="•"/>
            </a:pPr>
            <a:r>
              <a:rPr lang="en-US" dirty="0"/>
              <a:t>Test Performed</a:t>
            </a:r>
          </a:p>
          <a:p>
            <a:pPr marL="285750" indent="-285750">
              <a:buFont typeface="Arial" panose="020B0604020202020204" pitchFamily="34" charset="0"/>
              <a:buChar char="•"/>
            </a:pPr>
            <a:r>
              <a:rPr lang="en-US" dirty="0"/>
              <a:t>Goal Achieved</a:t>
            </a:r>
          </a:p>
        </p:txBody>
      </p:sp>
      <p:sp>
        <p:nvSpPr>
          <p:cNvPr id="9" name="TextBox 8"/>
          <p:cNvSpPr txBox="1"/>
          <p:nvPr/>
        </p:nvSpPr>
        <p:spPr>
          <a:xfrm>
            <a:off x="1066800" y="3733799"/>
            <a:ext cx="3429000" cy="1200329"/>
          </a:xfrm>
          <a:prstGeom prst="rect">
            <a:avLst/>
          </a:prstGeom>
          <a:noFill/>
          <a:ln w="19050">
            <a:solidFill>
              <a:schemeClr val="bg2">
                <a:lumMod val="50000"/>
              </a:schemeClr>
            </a:solidFill>
          </a:ln>
          <a:effectLst>
            <a:glow rad="101600">
              <a:schemeClr val="accent1">
                <a:satMod val="175000"/>
                <a:alpha val="40000"/>
              </a:schemeClr>
            </a:glow>
          </a:effectLst>
        </p:spPr>
        <p:txBody>
          <a:bodyPr wrap="square" rtlCol="0">
            <a:spAutoFit/>
          </a:bodyPr>
          <a:lstStyle/>
          <a:p>
            <a:r>
              <a:rPr lang="en-US" b="1" dirty="0" err="1"/>
              <a:t>Grant_Reimburse</a:t>
            </a:r>
            <a:r>
              <a:rPr lang="en-US" b="1" dirty="0"/>
              <a:t>- </a:t>
            </a:r>
            <a:r>
              <a:rPr lang="en-US" dirty="0"/>
              <a:t>Revenue is recognized based on expenses charged to the project</a:t>
            </a:r>
          </a:p>
        </p:txBody>
      </p:sp>
      <p:sp>
        <p:nvSpPr>
          <p:cNvPr id="10" name="TextBox 9"/>
          <p:cNvSpPr txBox="1"/>
          <p:nvPr/>
        </p:nvSpPr>
        <p:spPr>
          <a:xfrm>
            <a:off x="5486400" y="3733799"/>
            <a:ext cx="3429000" cy="1200329"/>
          </a:xfrm>
          <a:prstGeom prst="rect">
            <a:avLst/>
          </a:prstGeom>
          <a:noFill/>
          <a:ln w="19050">
            <a:solidFill>
              <a:schemeClr val="accent4">
                <a:lumMod val="75000"/>
              </a:schemeClr>
            </a:solidFill>
          </a:ln>
          <a:effectLst>
            <a:glow rad="101600">
              <a:srgbClr val="333399">
                <a:alpha val="40000"/>
              </a:srgbClr>
            </a:glow>
          </a:effectLst>
        </p:spPr>
        <p:txBody>
          <a:bodyPr wrap="square" rtlCol="0">
            <a:spAutoFit/>
          </a:bodyPr>
          <a:lstStyle/>
          <a:p>
            <a:r>
              <a:rPr lang="en-US" b="1" dirty="0" err="1"/>
              <a:t>Grant_Fixed</a:t>
            </a:r>
            <a:r>
              <a:rPr lang="en-US" b="1" dirty="0"/>
              <a:t>-</a:t>
            </a:r>
            <a:r>
              <a:rPr lang="en-US" dirty="0"/>
              <a:t> Revenue is recognized based on invoice or payments received</a:t>
            </a:r>
          </a:p>
          <a:p>
            <a:r>
              <a:rPr lang="en-US" dirty="0"/>
              <a:t>	Not tied to expenses</a:t>
            </a:r>
          </a:p>
        </p:txBody>
      </p:sp>
      <p:sp>
        <p:nvSpPr>
          <p:cNvPr id="11" name="Title 2"/>
          <p:cNvSpPr txBox="1">
            <a:spLocks/>
          </p:cNvSpPr>
          <p:nvPr/>
        </p:nvSpPr>
        <p:spPr>
          <a:xfrm>
            <a:off x="304800" y="228600"/>
            <a:ext cx="8229600" cy="639475"/>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solidFill>
                  <a:srgbClr val="464646"/>
                </a:solidFill>
              </a:rPr>
              <a:t>Product Types</a:t>
            </a:r>
            <a:endParaRPr lang="en-US" dirty="0"/>
          </a:p>
        </p:txBody>
      </p:sp>
      <p:sp>
        <p:nvSpPr>
          <p:cNvPr id="2" name="TextBox 1"/>
          <p:cNvSpPr txBox="1"/>
          <p:nvPr/>
        </p:nvSpPr>
        <p:spPr>
          <a:xfrm>
            <a:off x="1371600" y="5445947"/>
            <a:ext cx="68580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Product Types - D</a:t>
            </a:r>
            <a:r>
              <a:rPr lang="en-US" dirty="0"/>
              <a:t>efine how revenue is calculated</a:t>
            </a:r>
          </a:p>
        </p:txBody>
      </p:sp>
    </p:spTree>
    <p:extLst>
      <p:ext uri="{BB962C8B-B14F-4D97-AF65-F5344CB8AC3E}">
        <p14:creationId xmlns:p14="http://schemas.microsoft.com/office/powerpoint/2010/main" val="286588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1"/>
            <a:r>
              <a:rPr lang="en-US" dirty="0"/>
              <a:t>9.2 Grants Module includes Project Costing Ledger, this is a Ledger that is separate from the GL.  Implementation of the Project Costing Ledger significantly changed the invoicing process for cost reimbursable awards.</a:t>
            </a:r>
          </a:p>
          <a:p>
            <a:pPr marL="630936" lvl="2" indent="0">
              <a:buNone/>
            </a:pPr>
            <a:endParaRPr lang="en-US" dirty="0"/>
          </a:p>
          <a:p>
            <a:pPr lvl="2"/>
            <a:r>
              <a:rPr lang="en-US" dirty="0"/>
              <a:t>Project Costing Ledger reflects the same expenses as GL, though may post differently</a:t>
            </a:r>
          </a:p>
          <a:p>
            <a:pPr lvl="3"/>
            <a:r>
              <a:rPr lang="en-US" dirty="0"/>
              <a:t>Expenses occurred same day w/same account code may be lumped into 1 BIL row</a:t>
            </a:r>
          </a:p>
          <a:p>
            <a:pPr lvl="3"/>
            <a:r>
              <a:rPr lang="en-US" dirty="0"/>
              <a:t>Expenses over billing limit are excluded from Revenue Recognition and not billable</a:t>
            </a:r>
          </a:p>
          <a:p>
            <a:pPr lvl="3"/>
            <a:r>
              <a:rPr lang="en-US" dirty="0"/>
              <a:t>Expenses not available to invoice until next business day</a:t>
            </a:r>
          </a:p>
          <a:p>
            <a:pPr lvl="3"/>
            <a:r>
              <a:rPr lang="en-US" dirty="0"/>
              <a:t>Links transactions together through all modules </a:t>
            </a:r>
          </a:p>
          <a:p>
            <a:pPr lvl="4"/>
            <a:r>
              <a:rPr lang="en-US" dirty="0"/>
              <a:t>i.e. Billing and AR </a:t>
            </a:r>
          </a:p>
          <a:p>
            <a:endParaRPr lang="en-US" dirty="0"/>
          </a:p>
        </p:txBody>
      </p:sp>
      <p:sp>
        <p:nvSpPr>
          <p:cNvPr id="3" name="Title 2"/>
          <p:cNvSpPr>
            <a:spLocks noGrp="1"/>
          </p:cNvSpPr>
          <p:nvPr>
            <p:ph type="title"/>
          </p:nvPr>
        </p:nvSpPr>
        <p:spPr/>
        <p:txBody>
          <a:bodyPr/>
          <a:lstStyle/>
          <a:p>
            <a:pPr algn="ctr"/>
            <a:r>
              <a:rPr lang="en-US" sz="3200" dirty="0">
                <a:solidFill>
                  <a:srgbClr val="464646"/>
                </a:solidFill>
              </a:rPr>
              <a:t>Project Costing and Billing</a:t>
            </a:r>
            <a:endParaRPr lang="en-US" dirty="0"/>
          </a:p>
        </p:txBody>
      </p:sp>
    </p:spTree>
    <p:extLst>
      <p:ext uri="{BB962C8B-B14F-4D97-AF65-F5344CB8AC3E}">
        <p14:creationId xmlns:p14="http://schemas.microsoft.com/office/powerpoint/2010/main" val="410731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95672"/>
          </a:xfrm>
        </p:spPr>
        <p:txBody>
          <a:bodyPr>
            <a:normAutofit lnSpcReduction="10000"/>
          </a:bodyPr>
          <a:lstStyle/>
          <a:p>
            <a:pPr marL="109728" lvl="0" indent="0">
              <a:buClr>
                <a:srgbClr val="2DA2BF"/>
              </a:buClr>
              <a:buNone/>
            </a:pPr>
            <a:r>
              <a:rPr lang="en-US" sz="2600" dirty="0">
                <a:solidFill>
                  <a:prstClr val="black"/>
                </a:solidFill>
              </a:rPr>
              <a:t>Transaction Life Cycle -Cost Reimbursable Projects</a:t>
            </a:r>
            <a:endParaRPr lang="en-US" sz="2200" dirty="0">
              <a:solidFill>
                <a:prstClr val="black"/>
              </a:solidFill>
            </a:endParaRPr>
          </a:p>
          <a:p>
            <a:pPr lvl="1">
              <a:buClr>
                <a:srgbClr val="2DA2BF"/>
              </a:buClr>
            </a:pPr>
            <a:r>
              <a:rPr lang="en-US" sz="2200" dirty="0">
                <a:solidFill>
                  <a:prstClr val="black"/>
                </a:solidFill>
              </a:rPr>
              <a:t>Expenses are Booked</a:t>
            </a:r>
          </a:p>
          <a:p>
            <a:pPr lvl="2">
              <a:buClr>
                <a:srgbClr val="DA1F28"/>
              </a:buClr>
            </a:pPr>
            <a:r>
              <a:rPr lang="en-US" sz="2000" dirty="0">
                <a:solidFill>
                  <a:prstClr val="black"/>
                </a:solidFill>
              </a:rPr>
              <a:t>GLE (General Ledger Expense)</a:t>
            </a:r>
          </a:p>
          <a:p>
            <a:pPr lvl="2">
              <a:buClr>
                <a:srgbClr val="DA1F28"/>
              </a:buClr>
            </a:pPr>
            <a:endParaRPr lang="en-US" sz="2200" dirty="0">
              <a:solidFill>
                <a:prstClr val="black"/>
              </a:solidFill>
            </a:endParaRPr>
          </a:p>
          <a:p>
            <a:pPr lvl="1">
              <a:buClr>
                <a:srgbClr val="2DA2BF"/>
              </a:buClr>
            </a:pPr>
            <a:r>
              <a:rPr lang="en-US" sz="2200" dirty="0">
                <a:solidFill>
                  <a:prstClr val="black"/>
                </a:solidFill>
              </a:rPr>
              <a:t>Overnight Cost Collect and Pricing Jobs</a:t>
            </a:r>
          </a:p>
          <a:p>
            <a:pPr lvl="2">
              <a:buClr>
                <a:srgbClr val="FF0000"/>
              </a:buClr>
            </a:pPr>
            <a:r>
              <a:rPr lang="en-US" sz="2000" dirty="0">
                <a:solidFill>
                  <a:prstClr val="black"/>
                </a:solidFill>
              </a:rPr>
              <a:t>Import expenses to PS/Finance</a:t>
            </a:r>
          </a:p>
          <a:p>
            <a:pPr lvl="2">
              <a:buClr>
                <a:srgbClr val="FF0000"/>
              </a:buClr>
            </a:pPr>
            <a:r>
              <a:rPr lang="en-US" sz="2000" dirty="0">
                <a:solidFill>
                  <a:prstClr val="black"/>
                </a:solidFill>
              </a:rPr>
              <a:t>SFA (Sponsor F&amp;A Expense) </a:t>
            </a:r>
            <a:endParaRPr lang="en-US" sz="2200" dirty="0">
              <a:solidFill>
                <a:prstClr val="black"/>
              </a:solidFill>
            </a:endParaRPr>
          </a:p>
          <a:p>
            <a:pPr lvl="2">
              <a:buClr>
                <a:srgbClr val="DA1F28"/>
              </a:buClr>
            </a:pPr>
            <a:r>
              <a:rPr lang="en-US" sz="2000" dirty="0">
                <a:solidFill>
                  <a:prstClr val="black"/>
                </a:solidFill>
              </a:rPr>
              <a:t>	BIL (Expense is within limit to be billed)</a:t>
            </a:r>
          </a:p>
          <a:p>
            <a:pPr lvl="2">
              <a:buClr>
                <a:srgbClr val="DA1F28"/>
              </a:buClr>
            </a:pPr>
            <a:r>
              <a:rPr lang="en-US" sz="2000" dirty="0">
                <a:solidFill>
                  <a:prstClr val="black"/>
                </a:solidFill>
              </a:rPr>
              <a:t>OLT (Expense is over the limit and not eligible to be billed)</a:t>
            </a:r>
          </a:p>
          <a:p>
            <a:pPr lvl="2">
              <a:buClr>
                <a:srgbClr val="DA1F28"/>
              </a:buClr>
            </a:pPr>
            <a:endParaRPr lang="en-US" sz="2200" dirty="0">
              <a:solidFill>
                <a:prstClr val="black"/>
              </a:solidFill>
            </a:endParaRPr>
          </a:p>
          <a:p>
            <a:pPr lvl="1">
              <a:buClr>
                <a:srgbClr val="2DA2BF"/>
              </a:buClr>
            </a:pPr>
            <a:r>
              <a:rPr lang="en-US" sz="2200" dirty="0">
                <a:solidFill>
                  <a:prstClr val="black"/>
                </a:solidFill>
              </a:rPr>
              <a:t>Revenue is recognized for BIL expenses. </a:t>
            </a:r>
          </a:p>
          <a:p>
            <a:pPr lvl="1">
              <a:buClr>
                <a:srgbClr val="2DA2BF"/>
              </a:buClr>
            </a:pPr>
            <a:r>
              <a:rPr lang="en-US" sz="2200" dirty="0">
                <a:solidFill>
                  <a:prstClr val="black"/>
                </a:solidFill>
              </a:rPr>
              <a:t>Revenue is NOT recognized for the OLT expenses. </a:t>
            </a:r>
          </a:p>
          <a:p>
            <a:pPr lvl="1">
              <a:buClr>
                <a:srgbClr val="2DA2BF"/>
              </a:buClr>
            </a:pPr>
            <a:r>
              <a:rPr lang="en-US" sz="2000" dirty="0">
                <a:solidFill>
                  <a:prstClr val="black"/>
                </a:solidFill>
              </a:rPr>
              <a:t>   </a:t>
            </a:r>
          </a:p>
          <a:p>
            <a:pPr lvl="1">
              <a:buClr>
                <a:srgbClr val="2DA2BF"/>
              </a:buClr>
            </a:pPr>
            <a:endParaRPr lang="en-US" sz="2200" dirty="0">
              <a:solidFill>
                <a:prstClr val="black"/>
              </a:solidFill>
            </a:endParaRPr>
          </a:p>
          <a:p>
            <a:endParaRPr lang="en-US" dirty="0"/>
          </a:p>
        </p:txBody>
      </p:sp>
      <p:sp>
        <p:nvSpPr>
          <p:cNvPr id="3" name="Title 2"/>
          <p:cNvSpPr>
            <a:spLocks noGrp="1"/>
          </p:cNvSpPr>
          <p:nvPr>
            <p:ph type="title"/>
          </p:nvPr>
        </p:nvSpPr>
        <p:spPr/>
        <p:txBody>
          <a:bodyPr>
            <a:normAutofit fontScale="90000"/>
          </a:bodyPr>
          <a:lstStyle/>
          <a:p>
            <a:pPr algn="ctr"/>
            <a:r>
              <a:rPr lang="en-US" sz="2800" dirty="0">
                <a:solidFill>
                  <a:srgbClr val="464646"/>
                </a:solidFill>
              </a:rPr>
              <a:t/>
            </a:r>
            <a:br>
              <a:rPr lang="en-US" sz="2800" dirty="0">
                <a:solidFill>
                  <a:srgbClr val="464646"/>
                </a:solidFill>
              </a:rPr>
            </a:br>
            <a:r>
              <a:rPr lang="en-US" sz="3200" dirty="0">
                <a:solidFill>
                  <a:srgbClr val="464646"/>
                </a:solidFill>
              </a:rPr>
              <a:t>Project Costing and Billing</a:t>
            </a:r>
            <a:br>
              <a:rPr lang="en-US" sz="3200" dirty="0">
                <a:solidFill>
                  <a:srgbClr val="464646"/>
                </a:solidFill>
              </a:rPr>
            </a:br>
            <a:endParaRPr lang="en-US" dirty="0"/>
          </a:p>
        </p:txBody>
      </p:sp>
    </p:spTree>
    <p:extLst>
      <p:ext uri="{BB962C8B-B14F-4D97-AF65-F5344CB8AC3E}">
        <p14:creationId xmlns:p14="http://schemas.microsoft.com/office/powerpoint/2010/main" val="197072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lvl="0" indent="0">
              <a:buClr>
                <a:srgbClr val="2DA2BF"/>
              </a:buClr>
              <a:buNone/>
            </a:pPr>
            <a:r>
              <a:rPr lang="en-US" sz="2600" dirty="0">
                <a:solidFill>
                  <a:prstClr val="black"/>
                </a:solidFill>
              </a:rPr>
              <a:t>Transaction Life Cycle - Cost Reimbursable Projects</a:t>
            </a:r>
          </a:p>
          <a:p>
            <a:pPr marL="109728" lvl="0" indent="0">
              <a:buClr>
                <a:srgbClr val="2DA2BF"/>
              </a:buClr>
              <a:buNone/>
            </a:pPr>
            <a:endParaRPr lang="en-US" sz="2600" dirty="0">
              <a:solidFill>
                <a:prstClr val="black"/>
              </a:solidFill>
            </a:endParaRPr>
          </a:p>
          <a:p>
            <a:pPr lvl="1">
              <a:buClr>
                <a:srgbClr val="2DA2BF"/>
              </a:buClr>
            </a:pPr>
            <a:r>
              <a:rPr lang="en-US" sz="2200" dirty="0">
                <a:solidFill>
                  <a:prstClr val="black"/>
                </a:solidFill>
              </a:rPr>
              <a:t>Expenses/BIL rows are processed</a:t>
            </a:r>
          </a:p>
          <a:p>
            <a:pPr marL="393192" lvl="1" indent="0">
              <a:buClr>
                <a:srgbClr val="2DA2BF"/>
              </a:buClr>
              <a:buNone/>
            </a:pPr>
            <a:endParaRPr lang="en-US" sz="2200" dirty="0">
              <a:solidFill>
                <a:prstClr val="black"/>
              </a:solidFill>
            </a:endParaRPr>
          </a:p>
          <a:p>
            <a:pPr lvl="2">
              <a:buClr>
                <a:srgbClr val="DA1F28"/>
              </a:buClr>
              <a:buFont typeface="Lucida Sans Unicode" panose="020B0602030504020204" pitchFamily="34" charset="0"/>
              <a:buChar char="°"/>
            </a:pPr>
            <a:r>
              <a:rPr lang="en-US" sz="2000" dirty="0">
                <a:solidFill>
                  <a:prstClr val="black"/>
                </a:solidFill>
              </a:rPr>
              <a:t>Billed expense rows update from BIL to BLD</a:t>
            </a:r>
          </a:p>
          <a:p>
            <a:pPr lvl="2">
              <a:buClr>
                <a:srgbClr val="DA1F28"/>
              </a:buClr>
              <a:buFont typeface="Lucida Sans Unicode" panose="020B0602030504020204" pitchFamily="34" charset="0"/>
              <a:buChar char="°"/>
            </a:pPr>
            <a:r>
              <a:rPr lang="en-US" sz="2000" dirty="0">
                <a:solidFill>
                  <a:prstClr val="black"/>
                </a:solidFill>
              </a:rPr>
              <a:t>Invoice ID is generated</a:t>
            </a:r>
          </a:p>
          <a:p>
            <a:pPr lvl="3">
              <a:buClr>
                <a:srgbClr val="DA1F28"/>
              </a:buClr>
              <a:buFont typeface="Lucida Sans Unicode" panose="020B0602030504020204" pitchFamily="34" charset="0"/>
              <a:buChar char="°"/>
            </a:pPr>
            <a:r>
              <a:rPr lang="en-US" sz="1800" dirty="0">
                <a:solidFill>
                  <a:prstClr val="black"/>
                </a:solidFill>
              </a:rPr>
              <a:t>i.e. GC000001 for Cost Reimbursable</a:t>
            </a:r>
          </a:p>
          <a:p>
            <a:pPr lvl="2">
              <a:buClr>
                <a:srgbClr val="2DA2BF"/>
              </a:buClr>
            </a:pPr>
            <a:endParaRPr lang="en-US" sz="2000" dirty="0">
              <a:solidFill>
                <a:prstClr val="black"/>
              </a:solidFill>
            </a:endParaRPr>
          </a:p>
          <a:p>
            <a:pPr lvl="1">
              <a:buClr>
                <a:srgbClr val="2DA2BF"/>
              </a:buClr>
            </a:pPr>
            <a:r>
              <a:rPr lang="en-US" sz="2200" dirty="0">
                <a:solidFill>
                  <a:prstClr val="black"/>
                </a:solidFill>
              </a:rPr>
              <a:t>Payments are received and applied to invoices</a:t>
            </a:r>
          </a:p>
          <a:p>
            <a:endParaRPr lang="en-US" dirty="0"/>
          </a:p>
        </p:txBody>
      </p:sp>
      <p:sp>
        <p:nvSpPr>
          <p:cNvPr id="3" name="Title 2"/>
          <p:cNvSpPr>
            <a:spLocks noGrp="1"/>
          </p:cNvSpPr>
          <p:nvPr>
            <p:ph type="title"/>
          </p:nvPr>
        </p:nvSpPr>
        <p:spPr/>
        <p:txBody>
          <a:bodyPr>
            <a:normAutofit/>
          </a:bodyPr>
          <a:lstStyle/>
          <a:p>
            <a:pPr algn="ctr"/>
            <a:r>
              <a:rPr lang="en-US" sz="2800" dirty="0">
                <a:solidFill>
                  <a:srgbClr val="464646"/>
                </a:solidFill>
              </a:rPr>
              <a:t>Project Costing and Billing</a:t>
            </a:r>
            <a:r>
              <a:rPr lang="en-US" sz="3200" dirty="0">
                <a:solidFill>
                  <a:srgbClr val="464646"/>
                </a:solidFill>
              </a:rPr>
              <a:t/>
            </a:r>
            <a:br>
              <a:rPr lang="en-US" sz="3200" dirty="0">
                <a:solidFill>
                  <a:srgbClr val="464646"/>
                </a:solidFill>
              </a:rPr>
            </a:br>
            <a:endParaRPr lang="en-US" dirty="0"/>
          </a:p>
        </p:txBody>
      </p:sp>
    </p:spTree>
    <p:extLst>
      <p:ext uri="{BB962C8B-B14F-4D97-AF65-F5344CB8AC3E}">
        <p14:creationId xmlns:p14="http://schemas.microsoft.com/office/powerpoint/2010/main" val="1507661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6790</TotalTime>
  <Words>1850</Words>
  <Application>Microsoft Office PowerPoint</Application>
  <PresentationFormat>On-screen Show (4:3)</PresentationFormat>
  <Paragraphs>267</Paragraphs>
  <Slides>34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Courier New</vt:lpstr>
      <vt:lpstr>Lucida Sans Unicode</vt:lpstr>
      <vt:lpstr>Times New Roman</vt:lpstr>
      <vt:lpstr>Verdana</vt:lpstr>
      <vt:lpstr>Wingdings</vt:lpstr>
      <vt:lpstr>Wingdings 2</vt:lpstr>
      <vt:lpstr>Wingdings 3</vt:lpstr>
      <vt:lpstr>Concourse</vt:lpstr>
      <vt:lpstr>OGC Billing Team Talks </vt:lpstr>
      <vt:lpstr> AGENDA </vt:lpstr>
      <vt:lpstr>Contract Types</vt:lpstr>
      <vt:lpstr>Contract Types</vt:lpstr>
      <vt:lpstr>PowerPoint Presentation</vt:lpstr>
      <vt:lpstr>PowerPoint Presentation</vt:lpstr>
      <vt:lpstr>Project Costing and Billing</vt:lpstr>
      <vt:lpstr> Project Costing and Billing </vt:lpstr>
      <vt:lpstr>Project Costing and Billing </vt:lpstr>
      <vt:lpstr>PowerPoint Presentation</vt:lpstr>
      <vt:lpstr>Awards Billed by OGC</vt:lpstr>
      <vt:lpstr>PowerPoint Presentation</vt:lpstr>
      <vt:lpstr>Letter of Credit Federal Draws Cont.</vt:lpstr>
      <vt:lpstr>PowerPoint Presentation</vt:lpstr>
      <vt:lpstr>PowerPoint Presentation</vt:lpstr>
      <vt:lpstr>PowerPoint Presentation</vt:lpstr>
      <vt:lpstr>PowerPoint Presentation</vt:lpstr>
      <vt:lpstr>Clinical Trial Billing</vt:lpstr>
      <vt:lpstr>Billing Hot Topics</vt:lpstr>
      <vt:lpstr>               Final Invoice</vt:lpstr>
      <vt:lpstr>PowerPoint Presentation</vt:lpstr>
      <vt:lpstr>Final Invoice</vt:lpstr>
      <vt:lpstr>PowerPoint Presentation</vt:lpstr>
      <vt:lpstr>Over-limit Expenses –Impact of Budget Deficit </vt:lpstr>
      <vt:lpstr>PowerPoint Presentation</vt:lpstr>
      <vt:lpstr>PowerPoint Presentation</vt:lpstr>
      <vt:lpstr>         BILLING_INQUIRY_BY_PROJECT</vt:lpstr>
      <vt:lpstr>         BILLING_INQUIRY_BY_PROJECT</vt:lpstr>
      <vt:lpstr>         BILLING_INQUIRY_BY_PROJECT</vt:lpstr>
      <vt:lpstr>         BILLING_INQUIRY_BY_PROJECT</vt:lpstr>
      <vt:lpstr>BILLING_INQUIRY_BY_PROJECT</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OGC Team Talks April 2016</dc:title>
  <dc:creator>Administrator</dc:creator>
  <cp:lastModifiedBy>Burger, Julie</cp:lastModifiedBy>
  <cp:revision>263</cp:revision>
  <dcterms:created xsi:type="dcterms:W3CDTF">2017-04-23T23:35:34Z</dcterms:created>
  <dcterms:modified xsi:type="dcterms:W3CDTF">2022-02-22T23:43:26Z</dcterms:modified>
</cp:coreProperties>
</file>