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5" r:id="rId4"/>
    <p:sldId id="277" r:id="rId5"/>
    <p:sldId id="293" r:id="rId6"/>
    <p:sldId id="294" r:id="rId7"/>
    <p:sldId id="272" r:id="rId8"/>
    <p:sldId id="292" r:id="rId9"/>
    <p:sldId id="279" r:id="rId10"/>
    <p:sldId id="283" r:id="rId11"/>
    <p:sldId id="270" r:id="rId12"/>
    <p:sldId id="281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9" r:id="rId22"/>
    <p:sldId id="258" r:id="rId23"/>
    <p:sldId id="267" r:id="rId24"/>
    <p:sldId id="273" r:id="rId25"/>
    <p:sldId id="276" r:id="rId26"/>
    <p:sldId id="275" r:id="rId27"/>
    <p:sldId id="274" r:id="rId28"/>
    <p:sldId id="266" r:id="rId29"/>
    <p:sldId id="268" r:id="rId30"/>
    <p:sldId id="265" r:id="rId31"/>
    <p:sldId id="29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hyperlink" Target="mailto:ogc.4payments@ucdenver.edu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mailto:ogc.4payments@ucdenver.edu" TargetMode="External"/><Relationship Id="rId7" Type="http://schemas.openxmlformats.org/officeDocument/2006/relationships/image" Target="../media/image14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7A3-F440-4750-A384-13F86AC70A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ECFAF00-9CAB-48C2-8F3B-DAFE35BCE54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Billed by: OGC Billing Team</a:t>
          </a:r>
        </a:p>
      </dgm:t>
    </dgm:pt>
    <dgm:pt modelId="{6B956C76-4C9E-4EB5-A1D0-03292889443A}" type="parTrans" cxnId="{66A7FC9A-A5F1-4E67-A6BA-2E2CDF18CBCE}">
      <dgm:prSet/>
      <dgm:spPr/>
      <dgm:t>
        <a:bodyPr/>
        <a:lstStyle/>
        <a:p>
          <a:endParaRPr lang="en-US"/>
        </a:p>
      </dgm:t>
    </dgm:pt>
    <dgm:pt modelId="{E5E0DC16-DF84-4407-89B9-122196EC4873}" type="sibTrans" cxnId="{66A7FC9A-A5F1-4E67-A6BA-2E2CDF18CBCE}">
      <dgm:prSet/>
      <dgm:spPr/>
      <dgm:t>
        <a:bodyPr/>
        <a:lstStyle/>
        <a:p>
          <a:endParaRPr lang="en-US"/>
        </a:p>
      </dgm:t>
    </dgm:pt>
    <dgm:pt modelId="{5EA9B037-5202-446C-8856-866D87052E2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A3C59B60-9B1B-416D-9597-FF2135FED3A4}" type="parTrans" cxnId="{677ACCB0-E7B6-4758-8C22-20CDB6C562BF}">
      <dgm:prSet/>
      <dgm:spPr/>
      <dgm:t>
        <a:bodyPr/>
        <a:lstStyle/>
        <a:p>
          <a:endParaRPr lang="en-US"/>
        </a:p>
      </dgm:t>
    </dgm:pt>
    <dgm:pt modelId="{DF3CF1F1-0F7B-4CB2-92C5-922791F77929}" type="sibTrans" cxnId="{677ACCB0-E7B6-4758-8C22-20CDB6C562BF}">
      <dgm:prSet/>
      <dgm:spPr/>
      <dgm:t>
        <a:bodyPr/>
        <a:lstStyle/>
        <a:p>
          <a:endParaRPr lang="en-US"/>
        </a:p>
      </dgm:t>
    </dgm:pt>
    <dgm:pt modelId="{994C1283-80EA-46A3-B148-B6A57EA1589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Net cash position at end of award: $0.00</a:t>
          </a:r>
        </a:p>
      </dgm:t>
    </dgm:pt>
    <dgm:pt modelId="{DD894812-48A8-4B98-B914-048ACD858C93}" type="parTrans" cxnId="{B151F93C-BF68-4AAC-8DC4-CF0990914720}">
      <dgm:prSet/>
      <dgm:spPr/>
      <dgm:t>
        <a:bodyPr/>
        <a:lstStyle/>
        <a:p>
          <a:endParaRPr lang="en-US"/>
        </a:p>
      </dgm:t>
    </dgm:pt>
    <dgm:pt modelId="{59AF3BD6-A2D1-4C62-B8DC-B1B29AB0F290}" type="sibTrans" cxnId="{B151F93C-BF68-4AAC-8DC4-CF0990914720}">
      <dgm:prSet/>
      <dgm:spPr/>
      <dgm:t>
        <a:bodyPr/>
        <a:lstStyle/>
        <a:p>
          <a:endParaRPr lang="en-US"/>
        </a:p>
      </dgm:t>
    </dgm:pt>
    <dgm:pt modelId="{DB916EFB-EA4C-4A97-A718-246B0988ED48}">
      <dgm:prSet custT="1"/>
      <dgm:spPr/>
      <dgm:t>
        <a:bodyPr/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Final Invoice Due Date</a:t>
          </a:r>
        </a:p>
      </dgm:t>
    </dgm:pt>
    <dgm:pt modelId="{9A22159A-21F5-4E6C-8BEA-5DB0CA216468}" type="parTrans" cxnId="{B92063B5-F3E4-4431-A9C4-F6C2E0628656}">
      <dgm:prSet/>
      <dgm:spPr/>
      <dgm:t>
        <a:bodyPr/>
        <a:lstStyle/>
        <a:p>
          <a:endParaRPr lang="en-US"/>
        </a:p>
      </dgm:t>
    </dgm:pt>
    <dgm:pt modelId="{A0C256F7-2606-4A96-83BE-9C5315F604AD}" type="sibTrans" cxnId="{B92063B5-F3E4-4431-A9C4-F6C2E0628656}">
      <dgm:prSet/>
      <dgm:spPr/>
      <dgm:t>
        <a:bodyPr/>
        <a:lstStyle/>
        <a:p>
          <a:endParaRPr lang="en-US"/>
        </a:p>
      </dgm:t>
    </dgm:pt>
    <dgm:pt modelId="{0EAFACB3-63F2-411B-B49A-3BBAD7C121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60 Days</a:t>
          </a:r>
        </a:p>
        <a:p>
          <a:pPr>
            <a:lnSpc>
              <a:spcPct val="100000"/>
            </a:lnSpc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State of Colorado: 45 Days</a:t>
          </a:r>
        </a:p>
      </dgm:t>
    </dgm:pt>
    <dgm:pt modelId="{534E6D37-9CA4-4B2D-A5C4-F1FF175AD8B3}" type="parTrans" cxnId="{5ED05DEC-B732-4E72-B78E-27E02B8525B2}">
      <dgm:prSet/>
      <dgm:spPr/>
      <dgm:t>
        <a:bodyPr/>
        <a:lstStyle/>
        <a:p>
          <a:endParaRPr lang="en-US"/>
        </a:p>
      </dgm:t>
    </dgm:pt>
    <dgm:pt modelId="{0C561AE3-EA8D-4576-AB85-D0798BF0D404}" type="sibTrans" cxnId="{5ED05DEC-B732-4E72-B78E-27E02B8525B2}">
      <dgm:prSet/>
      <dgm:spPr/>
      <dgm:t>
        <a:bodyPr/>
        <a:lstStyle/>
        <a:p>
          <a:endParaRPr lang="en-US"/>
        </a:p>
      </dgm:t>
    </dgm:pt>
    <dgm:pt modelId="{0BFFA452-E44F-4EF0-8DB2-81653631B328}" type="pres">
      <dgm:prSet presAssocID="{6DDBC7A3-F440-4750-A384-13F86AC70A6C}" presName="root" presStyleCnt="0">
        <dgm:presLayoutVars>
          <dgm:dir/>
          <dgm:resizeHandles val="exact"/>
        </dgm:presLayoutVars>
      </dgm:prSet>
      <dgm:spPr/>
    </dgm:pt>
    <dgm:pt modelId="{D609F5DB-0347-49FC-B3F5-DABB9A090508}" type="pres">
      <dgm:prSet presAssocID="{EECFAF00-9CAB-48C2-8F3B-DAFE35BCE54A}" presName="compNode" presStyleCnt="0"/>
      <dgm:spPr/>
    </dgm:pt>
    <dgm:pt modelId="{6507EE0D-EBF7-4877-B152-A9962B550FA5}" type="pres">
      <dgm:prSet presAssocID="{EECFAF00-9CAB-48C2-8F3B-DAFE35BCE5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A24A387-0AA9-42E3-A81E-7CEC0EA2F686}" type="pres">
      <dgm:prSet presAssocID="{EECFAF00-9CAB-48C2-8F3B-DAFE35BCE54A}" presName="iconSpace" presStyleCnt="0"/>
      <dgm:spPr/>
    </dgm:pt>
    <dgm:pt modelId="{EAA4C1E1-4914-45DE-80F6-D62B5A05AF57}" type="pres">
      <dgm:prSet presAssocID="{EECFAF00-9CAB-48C2-8F3B-DAFE35BCE54A}" presName="parTx" presStyleLbl="revTx" presStyleIdx="0" presStyleCnt="6">
        <dgm:presLayoutVars>
          <dgm:chMax val="0"/>
          <dgm:chPref val="0"/>
        </dgm:presLayoutVars>
      </dgm:prSet>
      <dgm:spPr/>
    </dgm:pt>
    <dgm:pt modelId="{FF0E29F3-05E9-4B1B-9922-F80D957D7AE6}" type="pres">
      <dgm:prSet presAssocID="{EECFAF00-9CAB-48C2-8F3B-DAFE35BCE54A}" presName="txSpace" presStyleCnt="0"/>
      <dgm:spPr/>
    </dgm:pt>
    <dgm:pt modelId="{16A12AC1-92D9-490A-A2D0-73653D75488F}" type="pres">
      <dgm:prSet presAssocID="{EECFAF00-9CAB-48C2-8F3B-DAFE35BCE54A}" presName="desTx" presStyleLbl="revTx" presStyleIdx="1" presStyleCnt="6">
        <dgm:presLayoutVars/>
      </dgm:prSet>
      <dgm:spPr/>
    </dgm:pt>
    <dgm:pt modelId="{D34D3973-D67C-4F90-8487-77A22F5B63F6}" type="pres">
      <dgm:prSet presAssocID="{E5E0DC16-DF84-4407-89B9-122196EC4873}" presName="sibTrans" presStyleCnt="0"/>
      <dgm:spPr/>
    </dgm:pt>
    <dgm:pt modelId="{663D678F-5192-42E6-977C-6FEBB87C6B64}" type="pres">
      <dgm:prSet presAssocID="{994C1283-80EA-46A3-B148-B6A57EA15896}" presName="compNode" presStyleCnt="0"/>
      <dgm:spPr/>
    </dgm:pt>
    <dgm:pt modelId="{F8B234F0-56F9-4314-9636-0F7B0C920939}" type="pres">
      <dgm:prSet presAssocID="{994C1283-80EA-46A3-B148-B6A57EA1589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E94F077-00AD-478F-BF6B-5F50B0ECB7DA}" type="pres">
      <dgm:prSet presAssocID="{994C1283-80EA-46A3-B148-B6A57EA15896}" presName="iconSpace" presStyleCnt="0"/>
      <dgm:spPr/>
    </dgm:pt>
    <dgm:pt modelId="{12D622BD-E668-431F-B8F8-DD4BC370F0ED}" type="pres">
      <dgm:prSet presAssocID="{994C1283-80EA-46A3-B148-B6A57EA15896}" presName="parTx" presStyleLbl="revTx" presStyleIdx="2" presStyleCnt="6">
        <dgm:presLayoutVars>
          <dgm:chMax val="0"/>
          <dgm:chPref val="0"/>
        </dgm:presLayoutVars>
      </dgm:prSet>
      <dgm:spPr/>
    </dgm:pt>
    <dgm:pt modelId="{0B430E89-F1C4-4F68-B2C2-01C6C7D12E92}" type="pres">
      <dgm:prSet presAssocID="{994C1283-80EA-46A3-B148-B6A57EA15896}" presName="txSpace" presStyleCnt="0"/>
      <dgm:spPr/>
    </dgm:pt>
    <dgm:pt modelId="{9149B3E4-1308-443E-971B-3BD5380961B8}" type="pres">
      <dgm:prSet presAssocID="{994C1283-80EA-46A3-B148-B6A57EA15896}" presName="desTx" presStyleLbl="revTx" presStyleIdx="3" presStyleCnt="6">
        <dgm:presLayoutVars/>
      </dgm:prSet>
      <dgm:spPr/>
    </dgm:pt>
    <dgm:pt modelId="{A948EBA9-120E-4632-AEB2-99AA3CD6B0AC}" type="pres">
      <dgm:prSet presAssocID="{59AF3BD6-A2D1-4C62-B8DC-B1B29AB0F290}" presName="sibTrans" presStyleCnt="0"/>
      <dgm:spPr/>
    </dgm:pt>
    <dgm:pt modelId="{D5507D7C-DF00-4C1B-9D92-AEE0B9073564}" type="pres">
      <dgm:prSet presAssocID="{DB916EFB-EA4C-4A97-A718-246B0988ED48}" presName="compNode" presStyleCnt="0"/>
      <dgm:spPr/>
    </dgm:pt>
    <dgm:pt modelId="{04A2CA20-6BA0-400F-BFE9-FBA5241AB1B2}" type="pres">
      <dgm:prSet presAssocID="{DB916EFB-EA4C-4A97-A718-246B0988ED4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22FEC91-B2B5-4909-BAA3-573CDD8E30AD}" type="pres">
      <dgm:prSet presAssocID="{DB916EFB-EA4C-4A97-A718-246B0988ED48}" presName="iconSpace" presStyleCnt="0"/>
      <dgm:spPr/>
    </dgm:pt>
    <dgm:pt modelId="{EDA56390-5E75-49F8-A501-484FF8B477A4}" type="pres">
      <dgm:prSet presAssocID="{DB916EFB-EA4C-4A97-A718-246B0988ED48}" presName="parTx" presStyleLbl="revTx" presStyleIdx="4" presStyleCnt="6">
        <dgm:presLayoutVars>
          <dgm:chMax val="0"/>
          <dgm:chPref val="0"/>
        </dgm:presLayoutVars>
      </dgm:prSet>
      <dgm:spPr/>
    </dgm:pt>
    <dgm:pt modelId="{D1198938-6C84-49FC-A969-155934144112}" type="pres">
      <dgm:prSet presAssocID="{DB916EFB-EA4C-4A97-A718-246B0988ED48}" presName="txSpace" presStyleCnt="0"/>
      <dgm:spPr/>
    </dgm:pt>
    <dgm:pt modelId="{D90FB5C4-7211-46F5-B323-0ACACD874004}" type="pres">
      <dgm:prSet presAssocID="{DB916EFB-EA4C-4A97-A718-246B0988ED48}" presName="desTx" presStyleLbl="revTx" presStyleIdx="5" presStyleCnt="6" custLinFactNeighborX="126" custLinFactNeighborY="-48692">
        <dgm:presLayoutVars/>
      </dgm:prSet>
      <dgm:spPr/>
    </dgm:pt>
  </dgm:ptLst>
  <dgm:cxnLst>
    <dgm:cxn modelId="{B151F93C-BF68-4AAC-8DC4-CF0990914720}" srcId="{6DDBC7A3-F440-4750-A384-13F86AC70A6C}" destId="{994C1283-80EA-46A3-B148-B6A57EA15896}" srcOrd="1" destOrd="0" parTransId="{DD894812-48A8-4B98-B914-048ACD858C93}" sibTransId="{59AF3BD6-A2D1-4C62-B8DC-B1B29AB0F290}"/>
    <dgm:cxn modelId="{9F84DD63-D839-4CF0-9ECD-A0E598D92256}" type="presOf" srcId="{DB916EFB-EA4C-4A97-A718-246B0988ED48}" destId="{EDA56390-5E75-49F8-A501-484FF8B477A4}" srcOrd="0" destOrd="0" presId="urn:microsoft.com/office/officeart/2018/5/layout/CenteredIconLabelDescriptionList"/>
    <dgm:cxn modelId="{344E9164-DB29-418C-9385-56BF0C234FF6}" type="presOf" srcId="{994C1283-80EA-46A3-B148-B6A57EA15896}" destId="{12D622BD-E668-431F-B8F8-DD4BC370F0ED}" srcOrd="0" destOrd="0" presId="urn:microsoft.com/office/officeart/2018/5/layout/CenteredIconLabelDescriptionList"/>
    <dgm:cxn modelId="{D9C3D74A-80F5-448C-9CAA-78FC2D69E975}" type="presOf" srcId="{6DDBC7A3-F440-4750-A384-13F86AC70A6C}" destId="{0BFFA452-E44F-4EF0-8DB2-81653631B328}" srcOrd="0" destOrd="0" presId="urn:microsoft.com/office/officeart/2018/5/layout/CenteredIconLabelDescriptionList"/>
    <dgm:cxn modelId="{7BAA1D4C-A094-4B38-BC23-3D6EF8CFCA65}" type="presOf" srcId="{0EAFACB3-63F2-411B-B49A-3BBAD7C121AA}" destId="{D90FB5C4-7211-46F5-B323-0ACACD874004}" srcOrd="0" destOrd="0" presId="urn:microsoft.com/office/officeart/2018/5/layout/CenteredIconLabelDescriptionList"/>
    <dgm:cxn modelId="{B8E3614D-C9A0-4D78-A82D-4847820CB802}" type="presOf" srcId="{5EA9B037-5202-446C-8856-866D87052E24}" destId="{16A12AC1-92D9-490A-A2D0-73653D75488F}" srcOrd="0" destOrd="0" presId="urn:microsoft.com/office/officeart/2018/5/layout/CenteredIconLabelDescriptionList"/>
    <dgm:cxn modelId="{6181AC79-34F0-40F1-9176-7AF40372E694}" type="presOf" srcId="{EECFAF00-9CAB-48C2-8F3B-DAFE35BCE54A}" destId="{EAA4C1E1-4914-45DE-80F6-D62B5A05AF57}" srcOrd="0" destOrd="0" presId="urn:microsoft.com/office/officeart/2018/5/layout/CenteredIconLabelDescriptionList"/>
    <dgm:cxn modelId="{66A7FC9A-A5F1-4E67-A6BA-2E2CDF18CBCE}" srcId="{6DDBC7A3-F440-4750-A384-13F86AC70A6C}" destId="{EECFAF00-9CAB-48C2-8F3B-DAFE35BCE54A}" srcOrd="0" destOrd="0" parTransId="{6B956C76-4C9E-4EB5-A1D0-03292889443A}" sibTransId="{E5E0DC16-DF84-4407-89B9-122196EC4873}"/>
    <dgm:cxn modelId="{677ACCB0-E7B6-4758-8C22-20CDB6C562BF}" srcId="{EECFAF00-9CAB-48C2-8F3B-DAFE35BCE54A}" destId="{5EA9B037-5202-446C-8856-866D87052E24}" srcOrd="0" destOrd="0" parTransId="{A3C59B60-9B1B-416D-9597-FF2135FED3A4}" sibTransId="{DF3CF1F1-0F7B-4CB2-92C5-922791F77929}"/>
    <dgm:cxn modelId="{B92063B5-F3E4-4431-A9C4-F6C2E0628656}" srcId="{6DDBC7A3-F440-4750-A384-13F86AC70A6C}" destId="{DB916EFB-EA4C-4A97-A718-246B0988ED48}" srcOrd="2" destOrd="0" parTransId="{9A22159A-21F5-4E6C-8BEA-5DB0CA216468}" sibTransId="{A0C256F7-2606-4A96-83BE-9C5315F604AD}"/>
    <dgm:cxn modelId="{5ED05DEC-B732-4E72-B78E-27E02B8525B2}" srcId="{DB916EFB-EA4C-4A97-A718-246B0988ED48}" destId="{0EAFACB3-63F2-411B-B49A-3BBAD7C121AA}" srcOrd="0" destOrd="0" parTransId="{534E6D37-9CA4-4B2D-A5C4-F1FF175AD8B3}" sibTransId="{0C561AE3-EA8D-4576-AB85-D0798BF0D404}"/>
    <dgm:cxn modelId="{588BBCD2-AC6B-4AF3-A335-3581A1B70590}" type="presParOf" srcId="{0BFFA452-E44F-4EF0-8DB2-81653631B328}" destId="{D609F5DB-0347-49FC-B3F5-DABB9A090508}" srcOrd="0" destOrd="0" presId="urn:microsoft.com/office/officeart/2018/5/layout/CenteredIconLabelDescriptionList"/>
    <dgm:cxn modelId="{8706915E-4B5F-412B-9E46-8D68660EBA9D}" type="presParOf" srcId="{D609F5DB-0347-49FC-B3F5-DABB9A090508}" destId="{6507EE0D-EBF7-4877-B152-A9962B550FA5}" srcOrd="0" destOrd="0" presId="urn:microsoft.com/office/officeart/2018/5/layout/CenteredIconLabelDescriptionList"/>
    <dgm:cxn modelId="{887B1E06-69B9-48DF-A6DF-75371DC62523}" type="presParOf" srcId="{D609F5DB-0347-49FC-B3F5-DABB9A090508}" destId="{4A24A387-0AA9-42E3-A81E-7CEC0EA2F686}" srcOrd="1" destOrd="0" presId="urn:microsoft.com/office/officeart/2018/5/layout/CenteredIconLabelDescriptionList"/>
    <dgm:cxn modelId="{8C0E2D99-0FE7-4F49-93DE-6A2A0911A930}" type="presParOf" srcId="{D609F5DB-0347-49FC-B3F5-DABB9A090508}" destId="{EAA4C1E1-4914-45DE-80F6-D62B5A05AF57}" srcOrd="2" destOrd="0" presId="urn:microsoft.com/office/officeart/2018/5/layout/CenteredIconLabelDescriptionList"/>
    <dgm:cxn modelId="{9F37A04D-0C45-448E-9AC9-800DF86720E2}" type="presParOf" srcId="{D609F5DB-0347-49FC-B3F5-DABB9A090508}" destId="{FF0E29F3-05E9-4B1B-9922-F80D957D7AE6}" srcOrd="3" destOrd="0" presId="urn:microsoft.com/office/officeart/2018/5/layout/CenteredIconLabelDescriptionList"/>
    <dgm:cxn modelId="{5382D22A-9D6C-48DB-A91E-B9ABCE506E84}" type="presParOf" srcId="{D609F5DB-0347-49FC-B3F5-DABB9A090508}" destId="{16A12AC1-92D9-490A-A2D0-73653D75488F}" srcOrd="4" destOrd="0" presId="urn:microsoft.com/office/officeart/2018/5/layout/CenteredIconLabelDescriptionList"/>
    <dgm:cxn modelId="{C3BB3D01-A195-4776-A615-42432CF4F558}" type="presParOf" srcId="{0BFFA452-E44F-4EF0-8DB2-81653631B328}" destId="{D34D3973-D67C-4F90-8487-77A22F5B63F6}" srcOrd="1" destOrd="0" presId="urn:microsoft.com/office/officeart/2018/5/layout/CenteredIconLabelDescriptionList"/>
    <dgm:cxn modelId="{517FD63B-ACC2-49F0-967B-E8A6F7A97B25}" type="presParOf" srcId="{0BFFA452-E44F-4EF0-8DB2-81653631B328}" destId="{663D678F-5192-42E6-977C-6FEBB87C6B64}" srcOrd="2" destOrd="0" presId="urn:microsoft.com/office/officeart/2018/5/layout/CenteredIconLabelDescriptionList"/>
    <dgm:cxn modelId="{D790E0CA-CF32-457B-8AA9-868BA2B7746C}" type="presParOf" srcId="{663D678F-5192-42E6-977C-6FEBB87C6B64}" destId="{F8B234F0-56F9-4314-9636-0F7B0C920939}" srcOrd="0" destOrd="0" presId="urn:microsoft.com/office/officeart/2018/5/layout/CenteredIconLabelDescriptionList"/>
    <dgm:cxn modelId="{1CC1263B-E82E-4FB8-B434-886066E7E0F9}" type="presParOf" srcId="{663D678F-5192-42E6-977C-6FEBB87C6B64}" destId="{6E94F077-00AD-478F-BF6B-5F50B0ECB7DA}" srcOrd="1" destOrd="0" presId="urn:microsoft.com/office/officeart/2018/5/layout/CenteredIconLabelDescriptionList"/>
    <dgm:cxn modelId="{42D764D5-C6D6-4B56-B636-BA8D2D81306C}" type="presParOf" srcId="{663D678F-5192-42E6-977C-6FEBB87C6B64}" destId="{12D622BD-E668-431F-B8F8-DD4BC370F0ED}" srcOrd="2" destOrd="0" presId="urn:microsoft.com/office/officeart/2018/5/layout/CenteredIconLabelDescriptionList"/>
    <dgm:cxn modelId="{1792EDE6-2A96-4730-9D63-EBD05AF7C900}" type="presParOf" srcId="{663D678F-5192-42E6-977C-6FEBB87C6B64}" destId="{0B430E89-F1C4-4F68-B2C2-01C6C7D12E92}" srcOrd="3" destOrd="0" presId="urn:microsoft.com/office/officeart/2018/5/layout/CenteredIconLabelDescriptionList"/>
    <dgm:cxn modelId="{B56A7046-EDC8-4171-99C3-B6C9FEC500EB}" type="presParOf" srcId="{663D678F-5192-42E6-977C-6FEBB87C6B64}" destId="{9149B3E4-1308-443E-971B-3BD5380961B8}" srcOrd="4" destOrd="0" presId="urn:microsoft.com/office/officeart/2018/5/layout/CenteredIconLabelDescriptionList"/>
    <dgm:cxn modelId="{AEBA60C8-1DD8-4857-8ED6-7BD50BA7C8DF}" type="presParOf" srcId="{0BFFA452-E44F-4EF0-8DB2-81653631B328}" destId="{A948EBA9-120E-4632-AEB2-99AA3CD6B0AC}" srcOrd="3" destOrd="0" presId="urn:microsoft.com/office/officeart/2018/5/layout/CenteredIconLabelDescriptionList"/>
    <dgm:cxn modelId="{8C483BDB-412A-4256-ABDF-D169569B2A6A}" type="presParOf" srcId="{0BFFA452-E44F-4EF0-8DB2-81653631B328}" destId="{D5507D7C-DF00-4C1B-9D92-AEE0B9073564}" srcOrd="4" destOrd="0" presId="urn:microsoft.com/office/officeart/2018/5/layout/CenteredIconLabelDescriptionList"/>
    <dgm:cxn modelId="{05FED324-5DF5-4568-9460-487C77FEBE7C}" type="presParOf" srcId="{D5507D7C-DF00-4C1B-9D92-AEE0B9073564}" destId="{04A2CA20-6BA0-400F-BFE9-FBA5241AB1B2}" srcOrd="0" destOrd="0" presId="urn:microsoft.com/office/officeart/2018/5/layout/CenteredIconLabelDescriptionList"/>
    <dgm:cxn modelId="{39E2584F-6C84-4097-B438-E235D51E3340}" type="presParOf" srcId="{D5507D7C-DF00-4C1B-9D92-AEE0B9073564}" destId="{722FEC91-B2B5-4909-BAA3-573CDD8E30AD}" srcOrd="1" destOrd="0" presId="urn:microsoft.com/office/officeart/2018/5/layout/CenteredIconLabelDescriptionList"/>
    <dgm:cxn modelId="{25E334A7-6A00-4EE6-9A7A-36DD2BC505B0}" type="presParOf" srcId="{D5507D7C-DF00-4C1B-9D92-AEE0B9073564}" destId="{EDA56390-5E75-49F8-A501-484FF8B477A4}" srcOrd="2" destOrd="0" presId="urn:microsoft.com/office/officeart/2018/5/layout/CenteredIconLabelDescriptionList"/>
    <dgm:cxn modelId="{59A2D799-32EB-401C-9CB0-6E1D80921F66}" type="presParOf" srcId="{D5507D7C-DF00-4C1B-9D92-AEE0B9073564}" destId="{D1198938-6C84-49FC-A969-155934144112}" srcOrd="3" destOrd="0" presId="urn:microsoft.com/office/officeart/2018/5/layout/CenteredIconLabelDescriptionList"/>
    <dgm:cxn modelId="{942C7929-4A4E-463F-B301-3FD637A98EED}" type="presParOf" srcId="{D5507D7C-DF00-4C1B-9D92-AEE0B9073564}" destId="{D90FB5C4-7211-46F5-B323-0ACACD87400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BC7A3-F440-4750-A384-13F86AC70A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ECFAF00-9CAB-48C2-8F3B-DAFE35BCE54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Billed by: Morgan Hubbard &amp; Amy Nemecek</a:t>
          </a:r>
        </a:p>
      </dgm:t>
    </dgm:pt>
    <dgm:pt modelId="{6B956C76-4C9E-4EB5-A1D0-03292889443A}" type="parTrans" cxnId="{66A7FC9A-A5F1-4E67-A6BA-2E2CDF18CBCE}">
      <dgm:prSet/>
      <dgm:spPr/>
      <dgm:t>
        <a:bodyPr/>
        <a:lstStyle/>
        <a:p>
          <a:endParaRPr lang="en-US"/>
        </a:p>
      </dgm:t>
    </dgm:pt>
    <dgm:pt modelId="{E5E0DC16-DF84-4407-89B9-122196EC4873}" type="sibTrans" cxnId="{66A7FC9A-A5F1-4E67-A6BA-2E2CDF18CBCE}">
      <dgm:prSet/>
      <dgm:spPr/>
      <dgm:t>
        <a:bodyPr/>
        <a:lstStyle/>
        <a:p>
          <a:endParaRPr lang="en-US"/>
        </a:p>
      </dgm:t>
    </dgm:pt>
    <dgm:pt modelId="{5EA9B037-5202-446C-8856-866D87052E2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A3C59B60-9B1B-416D-9597-FF2135FED3A4}" type="parTrans" cxnId="{677ACCB0-E7B6-4758-8C22-20CDB6C562BF}">
      <dgm:prSet/>
      <dgm:spPr/>
      <dgm:t>
        <a:bodyPr/>
        <a:lstStyle/>
        <a:p>
          <a:endParaRPr lang="en-US"/>
        </a:p>
      </dgm:t>
    </dgm:pt>
    <dgm:pt modelId="{DF3CF1F1-0F7B-4CB2-92C5-922791F77929}" type="sibTrans" cxnId="{677ACCB0-E7B6-4758-8C22-20CDB6C562BF}">
      <dgm:prSet/>
      <dgm:spPr/>
      <dgm:t>
        <a:bodyPr/>
        <a:lstStyle/>
        <a:p>
          <a:endParaRPr lang="en-US"/>
        </a:p>
      </dgm:t>
    </dgm:pt>
    <dgm:pt modelId="{994C1283-80EA-46A3-B148-B6A57EA1589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Net cash position at end of award: $0.00</a:t>
          </a:r>
        </a:p>
      </dgm:t>
    </dgm:pt>
    <dgm:pt modelId="{DD894812-48A8-4B98-B914-048ACD858C93}" type="parTrans" cxnId="{B151F93C-BF68-4AAC-8DC4-CF0990914720}">
      <dgm:prSet/>
      <dgm:spPr/>
      <dgm:t>
        <a:bodyPr/>
        <a:lstStyle/>
        <a:p>
          <a:endParaRPr lang="en-US"/>
        </a:p>
      </dgm:t>
    </dgm:pt>
    <dgm:pt modelId="{59AF3BD6-A2D1-4C62-B8DC-B1B29AB0F290}" type="sibTrans" cxnId="{B151F93C-BF68-4AAC-8DC4-CF0990914720}">
      <dgm:prSet/>
      <dgm:spPr/>
      <dgm:t>
        <a:bodyPr/>
        <a:lstStyle/>
        <a:p>
          <a:endParaRPr lang="en-US"/>
        </a:p>
      </dgm:t>
    </dgm:pt>
    <dgm:pt modelId="{DB916EFB-EA4C-4A97-A718-246B0988ED4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Federal Financial Report (FFR) due date</a:t>
          </a:r>
        </a:p>
      </dgm:t>
    </dgm:pt>
    <dgm:pt modelId="{9A22159A-21F5-4E6C-8BEA-5DB0CA216468}" type="parTrans" cxnId="{B92063B5-F3E4-4431-A9C4-F6C2E0628656}">
      <dgm:prSet/>
      <dgm:spPr/>
      <dgm:t>
        <a:bodyPr/>
        <a:lstStyle/>
        <a:p>
          <a:endParaRPr lang="en-US"/>
        </a:p>
      </dgm:t>
    </dgm:pt>
    <dgm:pt modelId="{A0C256F7-2606-4A96-83BE-9C5315F604AD}" type="sibTrans" cxnId="{B92063B5-F3E4-4431-A9C4-F6C2E0628656}">
      <dgm:prSet/>
      <dgm:spPr/>
      <dgm:t>
        <a:bodyPr/>
        <a:lstStyle/>
        <a:p>
          <a:endParaRPr lang="en-US"/>
        </a:p>
      </dgm:t>
    </dgm:pt>
    <dgm:pt modelId="{0EAFACB3-63F2-411B-B49A-3BBAD7C121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Annual: 90 days</a:t>
          </a:r>
        </a:p>
        <a:p>
          <a:pPr>
            <a:lnSpc>
              <a:spcPct val="100000"/>
            </a:lnSpc>
          </a:pPr>
          <a:r>
            <a:rPr lang="en-US" sz="1400" dirty="0"/>
            <a:t>Final: 120 days</a:t>
          </a:r>
        </a:p>
      </dgm:t>
    </dgm:pt>
    <dgm:pt modelId="{534E6D37-9CA4-4B2D-A5C4-F1FF175AD8B3}" type="parTrans" cxnId="{5ED05DEC-B732-4E72-B78E-27E02B8525B2}">
      <dgm:prSet/>
      <dgm:spPr/>
      <dgm:t>
        <a:bodyPr/>
        <a:lstStyle/>
        <a:p>
          <a:endParaRPr lang="en-US"/>
        </a:p>
      </dgm:t>
    </dgm:pt>
    <dgm:pt modelId="{0C561AE3-EA8D-4576-AB85-D0798BF0D404}" type="sibTrans" cxnId="{5ED05DEC-B732-4E72-B78E-27E02B8525B2}">
      <dgm:prSet/>
      <dgm:spPr/>
      <dgm:t>
        <a:bodyPr/>
        <a:lstStyle/>
        <a:p>
          <a:endParaRPr lang="en-US"/>
        </a:p>
      </dgm:t>
    </dgm:pt>
    <dgm:pt modelId="{0BFFA452-E44F-4EF0-8DB2-81653631B328}" type="pres">
      <dgm:prSet presAssocID="{6DDBC7A3-F440-4750-A384-13F86AC70A6C}" presName="root" presStyleCnt="0">
        <dgm:presLayoutVars>
          <dgm:dir/>
          <dgm:resizeHandles val="exact"/>
        </dgm:presLayoutVars>
      </dgm:prSet>
      <dgm:spPr/>
    </dgm:pt>
    <dgm:pt modelId="{D609F5DB-0347-49FC-B3F5-DABB9A090508}" type="pres">
      <dgm:prSet presAssocID="{EECFAF00-9CAB-48C2-8F3B-DAFE35BCE54A}" presName="compNode" presStyleCnt="0"/>
      <dgm:spPr/>
    </dgm:pt>
    <dgm:pt modelId="{6507EE0D-EBF7-4877-B152-A9962B550FA5}" type="pres">
      <dgm:prSet presAssocID="{EECFAF00-9CAB-48C2-8F3B-DAFE35BCE5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A24A387-0AA9-42E3-A81E-7CEC0EA2F686}" type="pres">
      <dgm:prSet presAssocID="{EECFAF00-9CAB-48C2-8F3B-DAFE35BCE54A}" presName="iconSpace" presStyleCnt="0"/>
      <dgm:spPr/>
    </dgm:pt>
    <dgm:pt modelId="{EAA4C1E1-4914-45DE-80F6-D62B5A05AF57}" type="pres">
      <dgm:prSet presAssocID="{EECFAF00-9CAB-48C2-8F3B-DAFE35BCE54A}" presName="parTx" presStyleLbl="revTx" presStyleIdx="0" presStyleCnt="6">
        <dgm:presLayoutVars>
          <dgm:chMax val="0"/>
          <dgm:chPref val="0"/>
        </dgm:presLayoutVars>
      </dgm:prSet>
      <dgm:spPr/>
    </dgm:pt>
    <dgm:pt modelId="{FF0E29F3-05E9-4B1B-9922-F80D957D7AE6}" type="pres">
      <dgm:prSet presAssocID="{EECFAF00-9CAB-48C2-8F3B-DAFE35BCE54A}" presName="txSpace" presStyleCnt="0"/>
      <dgm:spPr/>
    </dgm:pt>
    <dgm:pt modelId="{16A12AC1-92D9-490A-A2D0-73653D75488F}" type="pres">
      <dgm:prSet presAssocID="{EECFAF00-9CAB-48C2-8F3B-DAFE35BCE54A}" presName="desTx" presStyleLbl="revTx" presStyleIdx="1" presStyleCnt="6">
        <dgm:presLayoutVars/>
      </dgm:prSet>
      <dgm:spPr/>
    </dgm:pt>
    <dgm:pt modelId="{D34D3973-D67C-4F90-8487-77A22F5B63F6}" type="pres">
      <dgm:prSet presAssocID="{E5E0DC16-DF84-4407-89B9-122196EC4873}" presName="sibTrans" presStyleCnt="0"/>
      <dgm:spPr/>
    </dgm:pt>
    <dgm:pt modelId="{663D678F-5192-42E6-977C-6FEBB87C6B64}" type="pres">
      <dgm:prSet presAssocID="{994C1283-80EA-46A3-B148-B6A57EA15896}" presName="compNode" presStyleCnt="0"/>
      <dgm:spPr/>
    </dgm:pt>
    <dgm:pt modelId="{F8B234F0-56F9-4314-9636-0F7B0C920939}" type="pres">
      <dgm:prSet presAssocID="{994C1283-80EA-46A3-B148-B6A57EA1589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E94F077-00AD-478F-BF6B-5F50B0ECB7DA}" type="pres">
      <dgm:prSet presAssocID="{994C1283-80EA-46A3-B148-B6A57EA15896}" presName="iconSpace" presStyleCnt="0"/>
      <dgm:spPr/>
    </dgm:pt>
    <dgm:pt modelId="{12D622BD-E668-431F-B8F8-DD4BC370F0ED}" type="pres">
      <dgm:prSet presAssocID="{994C1283-80EA-46A3-B148-B6A57EA15896}" presName="parTx" presStyleLbl="revTx" presStyleIdx="2" presStyleCnt="6">
        <dgm:presLayoutVars>
          <dgm:chMax val="0"/>
          <dgm:chPref val="0"/>
        </dgm:presLayoutVars>
      </dgm:prSet>
      <dgm:spPr/>
    </dgm:pt>
    <dgm:pt modelId="{0B430E89-F1C4-4F68-B2C2-01C6C7D12E92}" type="pres">
      <dgm:prSet presAssocID="{994C1283-80EA-46A3-B148-B6A57EA15896}" presName="txSpace" presStyleCnt="0"/>
      <dgm:spPr/>
    </dgm:pt>
    <dgm:pt modelId="{9149B3E4-1308-443E-971B-3BD5380961B8}" type="pres">
      <dgm:prSet presAssocID="{994C1283-80EA-46A3-B148-B6A57EA15896}" presName="desTx" presStyleLbl="revTx" presStyleIdx="3" presStyleCnt="6">
        <dgm:presLayoutVars/>
      </dgm:prSet>
      <dgm:spPr/>
    </dgm:pt>
    <dgm:pt modelId="{A948EBA9-120E-4632-AEB2-99AA3CD6B0AC}" type="pres">
      <dgm:prSet presAssocID="{59AF3BD6-A2D1-4C62-B8DC-B1B29AB0F290}" presName="sibTrans" presStyleCnt="0"/>
      <dgm:spPr/>
    </dgm:pt>
    <dgm:pt modelId="{D5507D7C-DF00-4C1B-9D92-AEE0B9073564}" type="pres">
      <dgm:prSet presAssocID="{DB916EFB-EA4C-4A97-A718-246B0988ED48}" presName="compNode" presStyleCnt="0"/>
      <dgm:spPr/>
    </dgm:pt>
    <dgm:pt modelId="{04A2CA20-6BA0-400F-BFE9-FBA5241AB1B2}" type="pres">
      <dgm:prSet presAssocID="{DB916EFB-EA4C-4A97-A718-246B0988ED4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22FEC91-B2B5-4909-BAA3-573CDD8E30AD}" type="pres">
      <dgm:prSet presAssocID="{DB916EFB-EA4C-4A97-A718-246B0988ED48}" presName="iconSpace" presStyleCnt="0"/>
      <dgm:spPr/>
    </dgm:pt>
    <dgm:pt modelId="{EDA56390-5E75-49F8-A501-484FF8B477A4}" type="pres">
      <dgm:prSet presAssocID="{DB916EFB-EA4C-4A97-A718-246B0988ED48}" presName="parTx" presStyleLbl="revTx" presStyleIdx="4" presStyleCnt="6">
        <dgm:presLayoutVars>
          <dgm:chMax val="0"/>
          <dgm:chPref val="0"/>
        </dgm:presLayoutVars>
      </dgm:prSet>
      <dgm:spPr/>
    </dgm:pt>
    <dgm:pt modelId="{D1198938-6C84-49FC-A969-155934144112}" type="pres">
      <dgm:prSet presAssocID="{DB916EFB-EA4C-4A97-A718-246B0988ED48}" presName="txSpace" presStyleCnt="0"/>
      <dgm:spPr/>
    </dgm:pt>
    <dgm:pt modelId="{D90FB5C4-7211-46F5-B323-0ACACD874004}" type="pres">
      <dgm:prSet presAssocID="{DB916EFB-EA4C-4A97-A718-246B0988ED48}" presName="desTx" presStyleLbl="revTx" presStyleIdx="5" presStyleCnt="6">
        <dgm:presLayoutVars/>
      </dgm:prSet>
      <dgm:spPr/>
    </dgm:pt>
  </dgm:ptLst>
  <dgm:cxnLst>
    <dgm:cxn modelId="{B151F93C-BF68-4AAC-8DC4-CF0990914720}" srcId="{6DDBC7A3-F440-4750-A384-13F86AC70A6C}" destId="{994C1283-80EA-46A3-B148-B6A57EA15896}" srcOrd="1" destOrd="0" parTransId="{DD894812-48A8-4B98-B914-048ACD858C93}" sibTransId="{59AF3BD6-A2D1-4C62-B8DC-B1B29AB0F290}"/>
    <dgm:cxn modelId="{9F84DD63-D839-4CF0-9ECD-A0E598D92256}" type="presOf" srcId="{DB916EFB-EA4C-4A97-A718-246B0988ED48}" destId="{EDA56390-5E75-49F8-A501-484FF8B477A4}" srcOrd="0" destOrd="0" presId="urn:microsoft.com/office/officeart/2018/5/layout/CenteredIconLabelDescriptionList"/>
    <dgm:cxn modelId="{344E9164-DB29-418C-9385-56BF0C234FF6}" type="presOf" srcId="{994C1283-80EA-46A3-B148-B6A57EA15896}" destId="{12D622BD-E668-431F-B8F8-DD4BC370F0ED}" srcOrd="0" destOrd="0" presId="urn:microsoft.com/office/officeart/2018/5/layout/CenteredIconLabelDescriptionList"/>
    <dgm:cxn modelId="{D9C3D74A-80F5-448C-9CAA-78FC2D69E975}" type="presOf" srcId="{6DDBC7A3-F440-4750-A384-13F86AC70A6C}" destId="{0BFFA452-E44F-4EF0-8DB2-81653631B328}" srcOrd="0" destOrd="0" presId="urn:microsoft.com/office/officeart/2018/5/layout/CenteredIconLabelDescriptionList"/>
    <dgm:cxn modelId="{7BAA1D4C-A094-4B38-BC23-3D6EF8CFCA65}" type="presOf" srcId="{0EAFACB3-63F2-411B-B49A-3BBAD7C121AA}" destId="{D90FB5C4-7211-46F5-B323-0ACACD874004}" srcOrd="0" destOrd="0" presId="urn:microsoft.com/office/officeart/2018/5/layout/CenteredIconLabelDescriptionList"/>
    <dgm:cxn modelId="{B8E3614D-C9A0-4D78-A82D-4847820CB802}" type="presOf" srcId="{5EA9B037-5202-446C-8856-866D87052E24}" destId="{16A12AC1-92D9-490A-A2D0-73653D75488F}" srcOrd="0" destOrd="0" presId="urn:microsoft.com/office/officeart/2018/5/layout/CenteredIconLabelDescriptionList"/>
    <dgm:cxn modelId="{6181AC79-34F0-40F1-9176-7AF40372E694}" type="presOf" srcId="{EECFAF00-9CAB-48C2-8F3B-DAFE35BCE54A}" destId="{EAA4C1E1-4914-45DE-80F6-D62B5A05AF57}" srcOrd="0" destOrd="0" presId="urn:microsoft.com/office/officeart/2018/5/layout/CenteredIconLabelDescriptionList"/>
    <dgm:cxn modelId="{66A7FC9A-A5F1-4E67-A6BA-2E2CDF18CBCE}" srcId="{6DDBC7A3-F440-4750-A384-13F86AC70A6C}" destId="{EECFAF00-9CAB-48C2-8F3B-DAFE35BCE54A}" srcOrd="0" destOrd="0" parTransId="{6B956C76-4C9E-4EB5-A1D0-03292889443A}" sibTransId="{E5E0DC16-DF84-4407-89B9-122196EC4873}"/>
    <dgm:cxn modelId="{677ACCB0-E7B6-4758-8C22-20CDB6C562BF}" srcId="{EECFAF00-9CAB-48C2-8F3B-DAFE35BCE54A}" destId="{5EA9B037-5202-446C-8856-866D87052E24}" srcOrd="0" destOrd="0" parTransId="{A3C59B60-9B1B-416D-9597-FF2135FED3A4}" sibTransId="{DF3CF1F1-0F7B-4CB2-92C5-922791F77929}"/>
    <dgm:cxn modelId="{B92063B5-F3E4-4431-A9C4-F6C2E0628656}" srcId="{6DDBC7A3-F440-4750-A384-13F86AC70A6C}" destId="{DB916EFB-EA4C-4A97-A718-246B0988ED48}" srcOrd="2" destOrd="0" parTransId="{9A22159A-21F5-4E6C-8BEA-5DB0CA216468}" sibTransId="{A0C256F7-2606-4A96-83BE-9C5315F604AD}"/>
    <dgm:cxn modelId="{5ED05DEC-B732-4E72-B78E-27E02B8525B2}" srcId="{DB916EFB-EA4C-4A97-A718-246B0988ED48}" destId="{0EAFACB3-63F2-411B-B49A-3BBAD7C121AA}" srcOrd="0" destOrd="0" parTransId="{534E6D37-9CA4-4B2D-A5C4-F1FF175AD8B3}" sibTransId="{0C561AE3-EA8D-4576-AB85-D0798BF0D404}"/>
    <dgm:cxn modelId="{588BBCD2-AC6B-4AF3-A335-3581A1B70590}" type="presParOf" srcId="{0BFFA452-E44F-4EF0-8DB2-81653631B328}" destId="{D609F5DB-0347-49FC-B3F5-DABB9A090508}" srcOrd="0" destOrd="0" presId="urn:microsoft.com/office/officeart/2018/5/layout/CenteredIconLabelDescriptionList"/>
    <dgm:cxn modelId="{8706915E-4B5F-412B-9E46-8D68660EBA9D}" type="presParOf" srcId="{D609F5DB-0347-49FC-B3F5-DABB9A090508}" destId="{6507EE0D-EBF7-4877-B152-A9962B550FA5}" srcOrd="0" destOrd="0" presId="urn:microsoft.com/office/officeart/2018/5/layout/CenteredIconLabelDescriptionList"/>
    <dgm:cxn modelId="{887B1E06-69B9-48DF-A6DF-75371DC62523}" type="presParOf" srcId="{D609F5DB-0347-49FC-B3F5-DABB9A090508}" destId="{4A24A387-0AA9-42E3-A81E-7CEC0EA2F686}" srcOrd="1" destOrd="0" presId="urn:microsoft.com/office/officeart/2018/5/layout/CenteredIconLabelDescriptionList"/>
    <dgm:cxn modelId="{8C0E2D99-0FE7-4F49-93DE-6A2A0911A930}" type="presParOf" srcId="{D609F5DB-0347-49FC-B3F5-DABB9A090508}" destId="{EAA4C1E1-4914-45DE-80F6-D62B5A05AF57}" srcOrd="2" destOrd="0" presId="urn:microsoft.com/office/officeart/2018/5/layout/CenteredIconLabelDescriptionList"/>
    <dgm:cxn modelId="{9F37A04D-0C45-448E-9AC9-800DF86720E2}" type="presParOf" srcId="{D609F5DB-0347-49FC-B3F5-DABB9A090508}" destId="{FF0E29F3-05E9-4B1B-9922-F80D957D7AE6}" srcOrd="3" destOrd="0" presId="urn:microsoft.com/office/officeart/2018/5/layout/CenteredIconLabelDescriptionList"/>
    <dgm:cxn modelId="{5382D22A-9D6C-48DB-A91E-B9ABCE506E84}" type="presParOf" srcId="{D609F5DB-0347-49FC-B3F5-DABB9A090508}" destId="{16A12AC1-92D9-490A-A2D0-73653D75488F}" srcOrd="4" destOrd="0" presId="urn:microsoft.com/office/officeart/2018/5/layout/CenteredIconLabelDescriptionList"/>
    <dgm:cxn modelId="{C3BB3D01-A195-4776-A615-42432CF4F558}" type="presParOf" srcId="{0BFFA452-E44F-4EF0-8DB2-81653631B328}" destId="{D34D3973-D67C-4F90-8487-77A22F5B63F6}" srcOrd="1" destOrd="0" presId="urn:microsoft.com/office/officeart/2018/5/layout/CenteredIconLabelDescriptionList"/>
    <dgm:cxn modelId="{517FD63B-ACC2-49F0-967B-E8A6F7A97B25}" type="presParOf" srcId="{0BFFA452-E44F-4EF0-8DB2-81653631B328}" destId="{663D678F-5192-42E6-977C-6FEBB87C6B64}" srcOrd="2" destOrd="0" presId="urn:microsoft.com/office/officeart/2018/5/layout/CenteredIconLabelDescriptionList"/>
    <dgm:cxn modelId="{D790E0CA-CF32-457B-8AA9-868BA2B7746C}" type="presParOf" srcId="{663D678F-5192-42E6-977C-6FEBB87C6B64}" destId="{F8B234F0-56F9-4314-9636-0F7B0C920939}" srcOrd="0" destOrd="0" presId="urn:microsoft.com/office/officeart/2018/5/layout/CenteredIconLabelDescriptionList"/>
    <dgm:cxn modelId="{1CC1263B-E82E-4FB8-B434-886066E7E0F9}" type="presParOf" srcId="{663D678F-5192-42E6-977C-6FEBB87C6B64}" destId="{6E94F077-00AD-478F-BF6B-5F50B0ECB7DA}" srcOrd="1" destOrd="0" presId="urn:microsoft.com/office/officeart/2018/5/layout/CenteredIconLabelDescriptionList"/>
    <dgm:cxn modelId="{42D764D5-C6D6-4B56-B636-BA8D2D81306C}" type="presParOf" srcId="{663D678F-5192-42E6-977C-6FEBB87C6B64}" destId="{12D622BD-E668-431F-B8F8-DD4BC370F0ED}" srcOrd="2" destOrd="0" presId="urn:microsoft.com/office/officeart/2018/5/layout/CenteredIconLabelDescriptionList"/>
    <dgm:cxn modelId="{1792EDE6-2A96-4730-9D63-EBD05AF7C900}" type="presParOf" srcId="{663D678F-5192-42E6-977C-6FEBB87C6B64}" destId="{0B430E89-F1C4-4F68-B2C2-01C6C7D12E92}" srcOrd="3" destOrd="0" presId="urn:microsoft.com/office/officeart/2018/5/layout/CenteredIconLabelDescriptionList"/>
    <dgm:cxn modelId="{B56A7046-EDC8-4171-99C3-B6C9FEC500EB}" type="presParOf" srcId="{663D678F-5192-42E6-977C-6FEBB87C6B64}" destId="{9149B3E4-1308-443E-971B-3BD5380961B8}" srcOrd="4" destOrd="0" presId="urn:microsoft.com/office/officeart/2018/5/layout/CenteredIconLabelDescriptionList"/>
    <dgm:cxn modelId="{AEBA60C8-1DD8-4857-8ED6-7BD50BA7C8DF}" type="presParOf" srcId="{0BFFA452-E44F-4EF0-8DB2-81653631B328}" destId="{A948EBA9-120E-4632-AEB2-99AA3CD6B0AC}" srcOrd="3" destOrd="0" presId="urn:microsoft.com/office/officeart/2018/5/layout/CenteredIconLabelDescriptionList"/>
    <dgm:cxn modelId="{8C483BDB-412A-4256-ABDF-D169569B2A6A}" type="presParOf" srcId="{0BFFA452-E44F-4EF0-8DB2-81653631B328}" destId="{D5507D7C-DF00-4C1B-9D92-AEE0B9073564}" srcOrd="4" destOrd="0" presId="urn:microsoft.com/office/officeart/2018/5/layout/CenteredIconLabelDescriptionList"/>
    <dgm:cxn modelId="{05FED324-5DF5-4568-9460-487C77FEBE7C}" type="presParOf" srcId="{D5507D7C-DF00-4C1B-9D92-AEE0B9073564}" destId="{04A2CA20-6BA0-400F-BFE9-FBA5241AB1B2}" srcOrd="0" destOrd="0" presId="urn:microsoft.com/office/officeart/2018/5/layout/CenteredIconLabelDescriptionList"/>
    <dgm:cxn modelId="{39E2584F-6C84-4097-B438-E235D51E3340}" type="presParOf" srcId="{D5507D7C-DF00-4C1B-9D92-AEE0B9073564}" destId="{722FEC91-B2B5-4909-BAA3-573CDD8E30AD}" srcOrd="1" destOrd="0" presId="urn:microsoft.com/office/officeart/2018/5/layout/CenteredIconLabelDescriptionList"/>
    <dgm:cxn modelId="{25E334A7-6A00-4EE6-9A7A-36DD2BC505B0}" type="presParOf" srcId="{D5507D7C-DF00-4C1B-9D92-AEE0B9073564}" destId="{EDA56390-5E75-49F8-A501-484FF8B477A4}" srcOrd="2" destOrd="0" presId="urn:microsoft.com/office/officeart/2018/5/layout/CenteredIconLabelDescriptionList"/>
    <dgm:cxn modelId="{59A2D799-32EB-401C-9CB0-6E1D80921F66}" type="presParOf" srcId="{D5507D7C-DF00-4C1B-9D92-AEE0B9073564}" destId="{D1198938-6C84-49FC-A969-155934144112}" srcOrd="3" destOrd="0" presId="urn:microsoft.com/office/officeart/2018/5/layout/CenteredIconLabelDescriptionList"/>
    <dgm:cxn modelId="{942C7929-4A4E-463F-B301-3FD637A98EED}" type="presParOf" srcId="{D5507D7C-DF00-4C1B-9D92-AEE0B9073564}" destId="{D90FB5C4-7211-46F5-B323-0ACACD87400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DBC7A3-F440-4750-A384-13F86AC70A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ECFAF00-9CAB-48C2-8F3B-DAFE35BCE54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Payment is received for milestones</a:t>
          </a:r>
        </a:p>
      </dgm:t>
    </dgm:pt>
    <dgm:pt modelId="{6B956C76-4C9E-4EB5-A1D0-03292889443A}" type="parTrans" cxnId="{66A7FC9A-A5F1-4E67-A6BA-2E2CDF18CBCE}">
      <dgm:prSet/>
      <dgm:spPr/>
      <dgm:t>
        <a:bodyPr/>
        <a:lstStyle/>
        <a:p>
          <a:endParaRPr lang="en-US"/>
        </a:p>
      </dgm:t>
    </dgm:pt>
    <dgm:pt modelId="{E5E0DC16-DF84-4407-89B9-122196EC4873}" type="sibTrans" cxnId="{66A7FC9A-A5F1-4E67-A6BA-2E2CDF18CBCE}">
      <dgm:prSet/>
      <dgm:spPr/>
      <dgm:t>
        <a:bodyPr/>
        <a:lstStyle/>
        <a:p>
          <a:endParaRPr lang="en-US"/>
        </a:p>
      </dgm:t>
    </dgm:pt>
    <dgm:pt modelId="{5EA9B037-5202-446C-8856-866D87052E24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A3C59B60-9B1B-416D-9597-FF2135FED3A4}" type="parTrans" cxnId="{677ACCB0-E7B6-4758-8C22-20CDB6C562BF}">
      <dgm:prSet/>
      <dgm:spPr/>
      <dgm:t>
        <a:bodyPr/>
        <a:lstStyle/>
        <a:p>
          <a:endParaRPr lang="en-US"/>
        </a:p>
      </dgm:t>
    </dgm:pt>
    <dgm:pt modelId="{DF3CF1F1-0F7B-4CB2-92C5-922791F77929}" type="sibTrans" cxnId="{677ACCB0-E7B6-4758-8C22-20CDB6C562BF}">
      <dgm:prSet/>
      <dgm:spPr/>
      <dgm:t>
        <a:bodyPr/>
        <a:lstStyle/>
        <a:p>
          <a:endParaRPr lang="en-US"/>
        </a:p>
      </dgm:t>
    </dgm:pt>
    <dgm:pt modelId="{994C1283-80EA-46A3-B148-B6A57EA1589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Net cash position at end of award: Often has a residual</a:t>
          </a:r>
        </a:p>
      </dgm:t>
    </dgm:pt>
    <dgm:pt modelId="{DD894812-48A8-4B98-B914-048ACD858C93}" type="parTrans" cxnId="{B151F93C-BF68-4AAC-8DC4-CF0990914720}">
      <dgm:prSet/>
      <dgm:spPr/>
      <dgm:t>
        <a:bodyPr/>
        <a:lstStyle/>
        <a:p>
          <a:endParaRPr lang="en-US"/>
        </a:p>
      </dgm:t>
    </dgm:pt>
    <dgm:pt modelId="{59AF3BD6-A2D1-4C62-B8DC-B1B29AB0F290}" type="sibTrans" cxnId="{B151F93C-BF68-4AAC-8DC4-CF0990914720}">
      <dgm:prSet/>
      <dgm:spPr/>
      <dgm:t>
        <a:bodyPr/>
        <a:lstStyle/>
        <a:p>
          <a:endParaRPr lang="en-US"/>
        </a:p>
      </dgm:t>
    </dgm:pt>
    <dgm:pt modelId="{DB916EFB-EA4C-4A97-A718-246B0988ED4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Report of Expenditures (ROE) due date</a:t>
          </a:r>
        </a:p>
      </dgm:t>
    </dgm:pt>
    <dgm:pt modelId="{9A22159A-21F5-4E6C-8BEA-5DB0CA216468}" type="parTrans" cxnId="{B92063B5-F3E4-4431-A9C4-F6C2E0628656}">
      <dgm:prSet/>
      <dgm:spPr/>
      <dgm:t>
        <a:bodyPr/>
        <a:lstStyle/>
        <a:p>
          <a:endParaRPr lang="en-US"/>
        </a:p>
      </dgm:t>
    </dgm:pt>
    <dgm:pt modelId="{A0C256F7-2606-4A96-83BE-9C5315F604AD}" type="sibTrans" cxnId="{B92063B5-F3E4-4431-A9C4-F6C2E0628656}">
      <dgm:prSet/>
      <dgm:spPr/>
      <dgm:t>
        <a:bodyPr/>
        <a:lstStyle/>
        <a:p>
          <a:endParaRPr lang="en-US"/>
        </a:p>
      </dgm:t>
    </dgm:pt>
    <dgm:pt modelId="{0EAFACB3-63F2-411B-B49A-3BBAD7C121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Usually within 90 days of end date</a:t>
          </a:r>
        </a:p>
        <a:p>
          <a:pPr>
            <a:lnSpc>
              <a:spcPct val="100000"/>
            </a:lnSpc>
          </a:pPr>
          <a:r>
            <a:rPr lang="en-US" sz="1400" dirty="0"/>
            <a:t>Review Notice of Award (</a:t>
          </a:r>
          <a:r>
            <a:rPr lang="en-US" sz="1400" dirty="0" err="1"/>
            <a:t>NoA</a:t>
          </a:r>
          <a:r>
            <a:rPr lang="en-US" sz="1400" dirty="0"/>
            <a:t>) for specific deadlines</a:t>
          </a:r>
        </a:p>
      </dgm:t>
    </dgm:pt>
    <dgm:pt modelId="{534E6D37-9CA4-4B2D-A5C4-F1FF175AD8B3}" type="parTrans" cxnId="{5ED05DEC-B732-4E72-B78E-27E02B8525B2}">
      <dgm:prSet/>
      <dgm:spPr/>
      <dgm:t>
        <a:bodyPr/>
        <a:lstStyle/>
        <a:p>
          <a:endParaRPr lang="en-US"/>
        </a:p>
      </dgm:t>
    </dgm:pt>
    <dgm:pt modelId="{0C561AE3-EA8D-4576-AB85-D0798BF0D404}" type="sibTrans" cxnId="{5ED05DEC-B732-4E72-B78E-27E02B8525B2}">
      <dgm:prSet/>
      <dgm:spPr/>
      <dgm:t>
        <a:bodyPr/>
        <a:lstStyle/>
        <a:p>
          <a:endParaRPr lang="en-US"/>
        </a:p>
      </dgm:t>
    </dgm:pt>
    <dgm:pt modelId="{0BFFA452-E44F-4EF0-8DB2-81653631B328}" type="pres">
      <dgm:prSet presAssocID="{6DDBC7A3-F440-4750-A384-13F86AC70A6C}" presName="root" presStyleCnt="0">
        <dgm:presLayoutVars>
          <dgm:dir/>
          <dgm:resizeHandles val="exact"/>
        </dgm:presLayoutVars>
      </dgm:prSet>
      <dgm:spPr/>
    </dgm:pt>
    <dgm:pt modelId="{D609F5DB-0347-49FC-B3F5-DABB9A090508}" type="pres">
      <dgm:prSet presAssocID="{EECFAF00-9CAB-48C2-8F3B-DAFE35BCE54A}" presName="compNode" presStyleCnt="0"/>
      <dgm:spPr/>
    </dgm:pt>
    <dgm:pt modelId="{6507EE0D-EBF7-4877-B152-A9962B550FA5}" type="pres">
      <dgm:prSet presAssocID="{EECFAF00-9CAB-48C2-8F3B-DAFE35BCE5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A24A387-0AA9-42E3-A81E-7CEC0EA2F686}" type="pres">
      <dgm:prSet presAssocID="{EECFAF00-9CAB-48C2-8F3B-DAFE35BCE54A}" presName="iconSpace" presStyleCnt="0"/>
      <dgm:spPr/>
    </dgm:pt>
    <dgm:pt modelId="{EAA4C1E1-4914-45DE-80F6-D62B5A05AF57}" type="pres">
      <dgm:prSet presAssocID="{EECFAF00-9CAB-48C2-8F3B-DAFE35BCE54A}" presName="parTx" presStyleLbl="revTx" presStyleIdx="0" presStyleCnt="6">
        <dgm:presLayoutVars>
          <dgm:chMax val="0"/>
          <dgm:chPref val="0"/>
        </dgm:presLayoutVars>
      </dgm:prSet>
      <dgm:spPr/>
    </dgm:pt>
    <dgm:pt modelId="{FF0E29F3-05E9-4B1B-9922-F80D957D7AE6}" type="pres">
      <dgm:prSet presAssocID="{EECFAF00-9CAB-48C2-8F3B-DAFE35BCE54A}" presName="txSpace" presStyleCnt="0"/>
      <dgm:spPr/>
    </dgm:pt>
    <dgm:pt modelId="{16A12AC1-92D9-490A-A2D0-73653D75488F}" type="pres">
      <dgm:prSet presAssocID="{EECFAF00-9CAB-48C2-8F3B-DAFE35BCE54A}" presName="desTx" presStyleLbl="revTx" presStyleIdx="1" presStyleCnt="6">
        <dgm:presLayoutVars/>
      </dgm:prSet>
      <dgm:spPr/>
    </dgm:pt>
    <dgm:pt modelId="{D34D3973-D67C-4F90-8487-77A22F5B63F6}" type="pres">
      <dgm:prSet presAssocID="{E5E0DC16-DF84-4407-89B9-122196EC4873}" presName="sibTrans" presStyleCnt="0"/>
      <dgm:spPr/>
    </dgm:pt>
    <dgm:pt modelId="{663D678F-5192-42E6-977C-6FEBB87C6B64}" type="pres">
      <dgm:prSet presAssocID="{994C1283-80EA-46A3-B148-B6A57EA15896}" presName="compNode" presStyleCnt="0"/>
      <dgm:spPr/>
    </dgm:pt>
    <dgm:pt modelId="{F8B234F0-56F9-4314-9636-0F7B0C920939}" type="pres">
      <dgm:prSet presAssocID="{994C1283-80EA-46A3-B148-B6A57EA1589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E94F077-00AD-478F-BF6B-5F50B0ECB7DA}" type="pres">
      <dgm:prSet presAssocID="{994C1283-80EA-46A3-B148-B6A57EA15896}" presName="iconSpace" presStyleCnt="0"/>
      <dgm:spPr/>
    </dgm:pt>
    <dgm:pt modelId="{12D622BD-E668-431F-B8F8-DD4BC370F0ED}" type="pres">
      <dgm:prSet presAssocID="{994C1283-80EA-46A3-B148-B6A57EA15896}" presName="parTx" presStyleLbl="revTx" presStyleIdx="2" presStyleCnt="6">
        <dgm:presLayoutVars>
          <dgm:chMax val="0"/>
          <dgm:chPref val="0"/>
        </dgm:presLayoutVars>
      </dgm:prSet>
      <dgm:spPr/>
    </dgm:pt>
    <dgm:pt modelId="{0B430E89-F1C4-4F68-B2C2-01C6C7D12E92}" type="pres">
      <dgm:prSet presAssocID="{994C1283-80EA-46A3-B148-B6A57EA15896}" presName="txSpace" presStyleCnt="0"/>
      <dgm:spPr/>
    </dgm:pt>
    <dgm:pt modelId="{9149B3E4-1308-443E-971B-3BD5380961B8}" type="pres">
      <dgm:prSet presAssocID="{994C1283-80EA-46A3-B148-B6A57EA15896}" presName="desTx" presStyleLbl="revTx" presStyleIdx="3" presStyleCnt="6">
        <dgm:presLayoutVars/>
      </dgm:prSet>
      <dgm:spPr/>
    </dgm:pt>
    <dgm:pt modelId="{A948EBA9-120E-4632-AEB2-99AA3CD6B0AC}" type="pres">
      <dgm:prSet presAssocID="{59AF3BD6-A2D1-4C62-B8DC-B1B29AB0F290}" presName="sibTrans" presStyleCnt="0"/>
      <dgm:spPr/>
    </dgm:pt>
    <dgm:pt modelId="{D5507D7C-DF00-4C1B-9D92-AEE0B9073564}" type="pres">
      <dgm:prSet presAssocID="{DB916EFB-EA4C-4A97-A718-246B0988ED48}" presName="compNode" presStyleCnt="0"/>
      <dgm:spPr/>
    </dgm:pt>
    <dgm:pt modelId="{04A2CA20-6BA0-400F-BFE9-FBA5241AB1B2}" type="pres">
      <dgm:prSet presAssocID="{DB916EFB-EA4C-4A97-A718-246B0988ED4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22FEC91-B2B5-4909-BAA3-573CDD8E30AD}" type="pres">
      <dgm:prSet presAssocID="{DB916EFB-EA4C-4A97-A718-246B0988ED48}" presName="iconSpace" presStyleCnt="0"/>
      <dgm:spPr/>
    </dgm:pt>
    <dgm:pt modelId="{EDA56390-5E75-49F8-A501-484FF8B477A4}" type="pres">
      <dgm:prSet presAssocID="{DB916EFB-EA4C-4A97-A718-246B0988ED48}" presName="parTx" presStyleLbl="revTx" presStyleIdx="4" presStyleCnt="6">
        <dgm:presLayoutVars>
          <dgm:chMax val="0"/>
          <dgm:chPref val="0"/>
        </dgm:presLayoutVars>
      </dgm:prSet>
      <dgm:spPr/>
    </dgm:pt>
    <dgm:pt modelId="{D1198938-6C84-49FC-A969-155934144112}" type="pres">
      <dgm:prSet presAssocID="{DB916EFB-EA4C-4A97-A718-246B0988ED48}" presName="txSpace" presStyleCnt="0"/>
      <dgm:spPr/>
    </dgm:pt>
    <dgm:pt modelId="{D90FB5C4-7211-46F5-B323-0ACACD874004}" type="pres">
      <dgm:prSet presAssocID="{DB916EFB-EA4C-4A97-A718-246B0988ED48}" presName="desTx" presStyleLbl="revTx" presStyleIdx="5" presStyleCnt="6">
        <dgm:presLayoutVars/>
      </dgm:prSet>
      <dgm:spPr/>
    </dgm:pt>
  </dgm:ptLst>
  <dgm:cxnLst>
    <dgm:cxn modelId="{B151F93C-BF68-4AAC-8DC4-CF0990914720}" srcId="{6DDBC7A3-F440-4750-A384-13F86AC70A6C}" destId="{994C1283-80EA-46A3-B148-B6A57EA15896}" srcOrd="1" destOrd="0" parTransId="{DD894812-48A8-4B98-B914-048ACD858C93}" sibTransId="{59AF3BD6-A2D1-4C62-B8DC-B1B29AB0F290}"/>
    <dgm:cxn modelId="{9F84DD63-D839-4CF0-9ECD-A0E598D92256}" type="presOf" srcId="{DB916EFB-EA4C-4A97-A718-246B0988ED48}" destId="{EDA56390-5E75-49F8-A501-484FF8B477A4}" srcOrd="0" destOrd="0" presId="urn:microsoft.com/office/officeart/2018/5/layout/CenteredIconLabelDescriptionList"/>
    <dgm:cxn modelId="{344E9164-DB29-418C-9385-56BF0C234FF6}" type="presOf" srcId="{994C1283-80EA-46A3-B148-B6A57EA15896}" destId="{12D622BD-E668-431F-B8F8-DD4BC370F0ED}" srcOrd="0" destOrd="0" presId="urn:microsoft.com/office/officeart/2018/5/layout/CenteredIconLabelDescriptionList"/>
    <dgm:cxn modelId="{D9C3D74A-80F5-448C-9CAA-78FC2D69E975}" type="presOf" srcId="{6DDBC7A3-F440-4750-A384-13F86AC70A6C}" destId="{0BFFA452-E44F-4EF0-8DB2-81653631B328}" srcOrd="0" destOrd="0" presId="urn:microsoft.com/office/officeart/2018/5/layout/CenteredIconLabelDescriptionList"/>
    <dgm:cxn modelId="{7BAA1D4C-A094-4B38-BC23-3D6EF8CFCA65}" type="presOf" srcId="{0EAFACB3-63F2-411B-B49A-3BBAD7C121AA}" destId="{D90FB5C4-7211-46F5-B323-0ACACD874004}" srcOrd="0" destOrd="0" presId="urn:microsoft.com/office/officeart/2018/5/layout/CenteredIconLabelDescriptionList"/>
    <dgm:cxn modelId="{B8E3614D-C9A0-4D78-A82D-4847820CB802}" type="presOf" srcId="{5EA9B037-5202-446C-8856-866D87052E24}" destId="{16A12AC1-92D9-490A-A2D0-73653D75488F}" srcOrd="0" destOrd="0" presId="urn:microsoft.com/office/officeart/2018/5/layout/CenteredIconLabelDescriptionList"/>
    <dgm:cxn modelId="{6181AC79-34F0-40F1-9176-7AF40372E694}" type="presOf" srcId="{EECFAF00-9CAB-48C2-8F3B-DAFE35BCE54A}" destId="{EAA4C1E1-4914-45DE-80F6-D62B5A05AF57}" srcOrd="0" destOrd="0" presId="urn:microsoft.com/office/officeart/2018/5/layout/CenteredIconLabelDescriptionList"/>
    <dgm:cxn modelId="{66A7FC9A-A5F1-4E67-A6BA-2E2CDF18CBCE}" srcId="{6DDBC7A3-F440-4750-A384-13F86AC70A6C}" destId="{EECFAF00-9CAB-48C2-8F3B-DAFE35BCE54A}" srcOrd="0" destOrd="0" parTransId="{6B956C76-4C9E-4EB5-A1D0-03292889443A}" sibTransId="{E5E0DC16-DF84-4407-89B9-122196EC4873}"/>
    <dgm:cxn modelId="{677ACCB0-E7B6-4758-8C22-20CDB6C562BF}" srcId="{EECFAF00-9CAB-48C2-8F3B-DAFE35BCE54A}" destId="{5EA9B037-5202-446C-8856-866D87052E24}" srcOrd="0" destOrd="0" parTransId="{A3C59B60-9B1B-416D-9597-FF2135FED3A4}" sibTransId="{DF3CF1F1-0F7B-4CB2-92C5-922791F77929}"/>
    <dgm:cxn modelId="{B92063B5-F3E4-4431-A9C4-F6C2E0628656}" srcId="{6DDBC7A3-F440-4750-A384-13F86AC70A6C}" destId="{DB916EFB-EA4C-4A97-A718-246B0988ED48}" srcOrd="2" destOrd="0" parTransId="{9A22159A-21F5-4E6C-8BEA-5DB0CA216468}" sibTransId="{A0C256F7-2606-4A96-83BE-9C5315F604AD}"/>
    <dgm:cxn modelId="{5ED05DEC-B732-4E72-B78E-27E02B8525B2}" srcId="{DB916EFB-EA4C-4A97-A718-246B0988ED48}" destId="{0EAFACB3-63F2-411B-B49A-3BBAD7C121AA}" srcOrd="0" destOrd="0" parTransId="{534E6D37-9CA4-4B2D-A5C4-F1FF175AD8B3}" sibTransId="{0C561AE3-EA8D-4576-AB85-D0798BF0D404}"/>
    <dgm:cxn modelId="{588BBCD2-AC6B-4AF3-A335-3581A1B70590}" type="presParOf" srcId="{0BFFA452-E44F-4EF0-8DB2-81653631B328}" destId="{D609F5DB-0347-49FC-B3F5-DABB9A090508}" srcOrd="0" destOrd="0" presId="urn:microsoft.com/office/officeart/2018/5/layout/CenteredIconLabelDescriptionList"/>
    <dgm:cxn modelId="{8706915E-4B5F-412B-9E46-8D68660EBA9D}" type="presParOf" srcId="{D609F5DB-0347-49FC-B3F5-DABB9A090508}" destId="{6507EE0D-EBF7-4877-B152-A9962B550FA5}" srcOrd="0" destOrd="0" presId="urn:microsoft.com/office/officeart/2018/5/layout/CenteredIconLabelDescriptionList"/>
    <dgm:cxn modelId="{887B1E06-69B9-48DF-A6DF-75371DC62523}" type="presParOf" srcId="{D609F5DB-0347-49FC-B3F5-DABB9A090508}" destId="{4A24A387-0AA9-42E3-A81E-7CEC0EA2F686}" srcOrd="1" destOrd="0" presId="urn:microsoft.com/office/officeart/2018/5/layout/CenteredIconLabelDescriptionList"/>
    <dgm:cxn modelId="{8C0E2D99-0FE7-4F49-93DE-6A2A0911A930}" type="presParOf" srcId="{D609F5DB-0347-49FC-B3F5-DABB9A090508}" destId="{EAA4C1E1-4914-45DE-80F6-D62B5A05AF57}" srcOrd="2" destOrd="0" presId="urn:microsoft.com/office/officeart/2018/5/layout/CenteredIconLabelDescriptionList"/>
    <dgm:cxn modelId="{9F37A04D-0C45-448E-9AC9-800DF86720E2}" type="presParOf" srcId="{D609F5DB-0347-49FC-B3F5-DABB9A090508}" destId="{FF0E29F3-05E9-4B1B-9922-F80D957D7AE6}" srcOrd="3" destOrd="0" presId="urn:microsoft.com/office/officeart/2018/5/layout/CenteredIconLabelDescriptionList"/>
    <dgm:cxn modelId="{5382D22A-9D6C-48DB-A91E-B9ABCE506E84}" type="presParOf" srcId="{D609F5DB-0347-49FC-B3F5-DABB9A090508}" destId="{16A12AC1-92D9-490A-A2D0-73653D75488F}" srcOrd="4" destOrd="0" presId="urn:microsoft.com/office/officeart/2018/5/layout/CenteredIconLabelDescriptionList"/>
    <dgm:cxn modelId="{C3BB3D01-A195-4776-A615-42432CF4F558}" type="presParOf" srcId="{0BFFA452-E44F-4EF0-8DB2-81653631B328}" destId="{D34D3973-D67C-4F90-8487-77A22F5B63F6}" srcOrd="1" destOrd="0" presId="urn:microsoft.com/office/officeart/2018/5/layout/CenteredIconLabelDescriptionList"/>
    <dgm:cxn modelId="{517FD63B-ACC2-49F0-967B-E8A6F7A97B25}" type="presParOf" srcId="{0BFFA452-E44F-4EF0-8DB2-81653631B328}" destId="{663D678F-5192-42E6-977C-6FEBB87C6B64}" srcOrd="2" destOrd="0" presId="urn:microsoft.com/office/officeart/2018/5/layout/CenteredIconLabelDescriptionList"/>
    <dgm:cxn modelId="{D790E0CA-CF32-457B-8AA9-868BA2B7746C}" type="presParOf" srcId="{663D678F-5192-42E6-977C-6FEBB87C6B64}" destId="{F8B234F0-56F9-4314-9636-0F7B0C920939}" srcOrd="0" destOrd="0" presId="urn:microsoft.com/office/officeart/2018/5/layout/CenteredIconLabelDescriptionList"/>
    <dgm:cxn modelId="{1CC1263B-E82E-4FB8-B434-886066E7E0F9}" type="presParOf" srcId="{663D678F-5192-42E6-977C-6FEBB87C6B64}" destId="{6E94F077-00AD-478F-BF6B-5F50B0ECB7DA}" srcOrd="1" destOrd="0" presId="urn:microsoft.com/office/officeart/2018/5/layout/CenteredIconLabelDescriptionList"/>
    <dgm:cxn modelId="{42D764D5-C6D6-4B56-B636-BA8D2D81306C}" type="presParOf" srcId="{663D678F-5192-42E6-977C-6FEBB87C6B64}" destId="{12D622BD-E668-431F-B8F8-DD4BC370F0ED}" srcOrd="2" destOrd="0" presId="urn:microsoft.com/office/officeart/2018/5/layout/CenteredIconLabelDescriptionList"/>
    <dgm:cxn modelId="{1792EDE6-2A96-4730-9D63-EBD05AF7C900}" type="presParOf" srcId="{663D678F-5192-42E6-977C-6FEBB87C6B64}" destId="{0B430E89-F1C4-4F68-B2C2-01C6C7D12E92}" srcOrd="3" destOrd="0" presId="urn:microsoft.com/office/officeart/2018/5/layout/CenteredIconLabelDescriptionList"/>
    <dgm:cxn modelId="{B56A7046-EDC8-4171-99C3-B6C9FEC500EB}" type="presParOf" srcId="{663D678F-5192-42E6-977C-6FEBB87C6B64}" destId="{9149B3E4-1308-443E-971B-3BD5380961B8}" srcOrd="4" destOrd="0" presId="urn:microsoft.com/office/officeart/2018/5/layout/CenteredIconLabelDescriptionList"/>
    <dgm:cxn modelId="{AEBA60C8-1DD8-4857-8ED6-7BD50BA7C8DF}" type="presParOf" srcId="{0BFFA452-E44F-4EF0-8DB2-81653631B328}" destId="{A948EBA9-120E-4632-AEB2-99AA3CD6B0AC}" srcOrd="3" destOrd="0" presId="urn:microsoft.com/office/officeart/2018/5/layout/CenteredIconLabelDescriptionList"/>
    <dgm:cxn modelId="{8C483BDB-412A-4256-ABDF-D169569B2A6A}" type="presParOf" srcId="{0BFFA452-E44F-4EF0-8DB2-81653631B328}" destId="{D5507D7C-DF00-4C1B-9D92-AEE0B9073564}" srcOrd="4" destOrd="0" presId="urn:microsoft.com/office/officeart/2018/5/layout/CenteredIconLabelDescriptionList"/>
    <dgm:cxn modelId="{05FED324-5DF5-4568-9460-487C77FEBE7C}" type="presParOf" srcId="{D5507D7C-DF00-4C1B-9D92-AEE0B9073564}" destId="{04A2CA20-6BA0-400F-BFE9-FBA5241AB1B2}" srcOrd="0" destOrd="0" presId="urn:microsoft.com/office/officeart/2018/5/layout/CenteredIconLabelDescriptionList"/>
    <dgm:cxn modelId="{39E2584F-6C84-4097-B438-E235D51E3340}" type="presParOf" srcId="{D5507D7C-DF00-4C1B-9D92-AEE0B9073564}" destId="{722FEC91-B2B5-4909-BAA3-573CDD8E30AD}" srcOrd="1" destOrd="0" presId="urn:microsoft.com/office/officeart/2018/5/layout/CenteredIconLabelDescriptionList"/>
    <dgm:cxn modelId="{25E334A7-6A00-4EE6-9A7A-36DD2BC505B0}" type="presParOf" srcId="{D5507D7C-DF00-4C1B-9D92-AEE0B9073564}" destId="{EDA56390-5E75-49F8-A501-484FF8B477A4}" srcOrd="2" destOrd="0" presId="urn:microsoft.com/office/officeart/2018/5/layout/CenteredIconLabelDescriptionList"/>
    <dgm:cxn modelId="{59A2D799-32EB-401C-9CB0-6E1D80921F66}" type="presParOf" srcId="{D5507D7C-DF00-4C1B-9D92-AEE0B9073564}" destId="{D1198938-6C84-49FC-A969-155934144112}" srcOrd="3" destOrd="0" presId="urn:microsoft.com/office/officeart/2018/5/layout/CenteredIconLabelDescriptionList"/>
    <dgm:cxn modelId="{942C7929-4A4E-463F-B301-3FD637A98EED}" type="presParOf" srcId="{D5507D7C-DF00-4C1B-9D92-AEE0B9073564}" destId="{D90FB5C4-7211-46F5-B323-0ACACD87400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DBC7A3-F440-4750-A384-13F86AC70A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ECFAF00-9CAB-48C2-8F3B-DAFE35BCE54A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Billed by: Department	</a:t>
          </a:r>
        </a:p>
      </dgm:t>
    </dgm:pt>
    <dgm:pt modelId="{6B956C76-4C9E-4EB5-A1D0-03292889443A}" type="parTrans" cxnId="{66A7FC9A-A5F1-4E67-A6BA-2E2CDF18CBCE}">
      <dgm:prSet/>
      <dgm:spPr/>
      <dgm:t>
        <a:bodyPr/>
        <a:lstStyle/>
        <a:p>
          <a:endParaRPr lang="en-US"/>
        </a:p>
      </dgm:t>
    </dgm:pt>
    <dgm:pt modelId="{E5E0DC16-DF84-4407-89B9-122196EC4873}" type="sibTrans" cxnId="{66A7FC9A-A5F1-4E67-A6BA-2E2CDF18CBCE}">
      <dgm:prSet/>
      <dgm:spPr/>
      <dgm:t>
        <a:bodyPr/>
        <a:lstStyle/>
        <a:p>
          <a:endParaRPr lang="en-US"/>
        </a:p>
      </dgm:t>
    </dgm:pt>
    <dgm:pt modelId="{5EA9B037-5202-446C-8856-866D87052E2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Should be tracked and monitored for receipt of payments</a:t>
          </a:r>
        </a:p>
        <a:p>
          <a:pPr>
            <a:lnSpc>
              <a:spcPct val="100000"/>
            </a:lnSpc>
          </a:pPr>
          <a:r>
            <a:rPr lang="en-US" sz="1400" dirty="0"/>
            <a:t>Send invoice details to </a:t>
          </a:r>
          <a:r>
            <a:rPr lang="en-US" sz="1400" dirty="0">
              <a:hlinkClick xmlns:r="http://schemas.openxmlformats.org/officeDocument/2006/relationships" r:id="rId1"/>
            </a:rPr>
            <a:t>ogc.4payments@ucdenver.edu</a:t>
          </a:r>
          <a:r>
            <a:rPr lang="en-US" sz="1400" dirty="0"/>
            <a:t> to ensure correct posting</a:t>
          </a:r>
        </a:p>
      </dgm:t>
    </dgm:pt>
    <dgm:pt modelId="{A3C59B60-9B1B-416D-9597-FF2135FED3A4}" type="parTrans" cxnId="{677ACCB0-E7B6-4758-8C22-20CDB6C562BF}">
      <dgm:prSet/>
      <dgm:spPr/>
      <dgm:t>
        <a:bodyPr/>
        <a:lstStyle/>
        <a:p>
          <a:endParaRPr lang="en-US"/>
        </a:p>
      </dgm:t>
    </dgm:pt>
    <dgm:pt modelId="{DF3CF1F1-0F7B-4CB2-92C5-922791F77929}" type="sibTrans" cxnId="{677ACCB0-E7B6-4758-8C22-20CDB6C562BF}">
      <dgm:prSet/>
      <dgm:spPr/>
      <dgm:t>
        <a:bodyPr/>
        <a:lstStyle/>
        <a:p>
          <a:endParaRPr lang="en-US"/>
        </a:p>
      </dgm:t>
    </dgm:pt>
    <dgm:pt modelId="{994C1283-80EA-46A3-B148-B6A57EA1589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Net cash position at end of award: Often has a residual</a:t>
          </a:r>
        </a:p>
      </dgm:t>
    </dgm:pt>
    <dgm:pt modelId="{DD894812-48A8-4B98-B914-048ACD858C93}" type="parTrans" cxnId="{B151F93C-BF68-4AAC-8DC4-CF0990914720}">
      <dgm:prSet/>
      <dgm:spPr/>
      <dgm:t>
        <a:bodyPr/>
        <a:lstStyle/>
        <a:p>
          <a:endParaRPr lang="en-US"/>
        </a:p>
      </dgm:t>
    </dgm:pt>
    <dgm:pt modelId="{59AF3BD6-A2D1-4C62-B8DC-B1B29AB0F290}" type="sibTrans" cxnId="{B151F93C-BF68-4AAC-8DC4-CF0990914720}">
      <dgm:prSet/>
      <dgm:spPr/>
      <dgm:t>
        <a:bodyPr/>
        <a:lstStyle/>
        <a:p>
          <a:endParaRPr lang="en-US"/>
        </a:p>
      </dgm:t>
    </dgm:pt>
    <dgm:pt modelId="{DB916EFB-EA4C-4A97-A718-246B0988ED48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Department initiates closeout with post award by submitting the following:</a:t>
          </a:r>
        </a:p>
      </dgm:t>
    </dgm:pt>
    <dgm:pt modelId="{9A22159A-21F5-4E6C-8BEA-5DB0CA216468}" type="parTrans" cxnId="{B92063B5-F3E4-4431-A9C4-F6C2E0628656}">
      <dgm:prSet/>
      <dgm:spPr/>
      <dgm:t>
        <a:bodyPr/>
        <a:lstStyle/>
        <a:p>
          <a:endParaRPr lang="en-US"/>
        </a:p>
      </dgm:t>
    </dgm:pt>
    <dgm:pt modelId="{A0C256F7-2606-4A96-83BE-9C5315F604AD}" type="sibTrans" cxnId="{B92063B5-F3E4-4431-A9C4-F6C2E0628656}">
      <dgm:prSet/>
      <dgm:spPr/>
      <dgm:t>
        <a:bodyPr/>
        <a:lstStyle/>
        <a:p>
          <a:endParaRPr lang="en-US"/>
        </a:p>
      </dgm:t>
    </dgm:pt>
    <dgm:pt modelId="{0EAFACB3-63F2-411B-B49A-3BBAD7C121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Request to close form</a:t>
          </a:r>
        </a:p>
      </dgm:t>
    </dgm:pt>
    <dgm:pt modelId="{534E6D37-9CA4-4B2D-A5C4-F1FF175AD8B3}" type="parTrans" cxnId="{5ED05DEC-B732-4E72-B78E-27E02B8525B2}">
      <dgm:prSet/>
      <dgm:spPr/>
      <dgm:t>
        <a:bodyPr/>
        <a:lstStyle/>
        <a:p>
          <a:endParaRPr lang="en-US"/>
        </a:p>
      </dgm:t>
    </dgm:pt>
    <dgm:pt modelId="{0C561AE3-EA8D-4576-AB85-D0798BF0D404}" type="sibTrans" cxnId="{5ED05DEC-B732-4E72-B78E-27E02B8525B2}">
      <dgm:prSet/>
      <dgm:spPr/>
      <dgm:t>
        <a:bodyPr/>
        <a:lstStyle/>
        <a:p>
          <a:endParaRPr lang="en-US"/>
        </a:p>
      </dgm:t>
    </dgm:pt>
    <dgm:pt modelId="{DC56069A-798E-4BFB-BD6B-C312917D1DD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High cash balance form (if applicable)</a:t>
          </a:r>
        </a:p>
      </dgm:t>
    </dgm:pt>
    <dgm:pt modelId="{AEA7897A-4803-4514-8A41-5A42235B059F}" type="parTrans" cxnId="{6E4A41A7-24A3-4205-869D-831494D4A8A7}">
      <dgm:prSet/>
      <dgm:spPr/>
      <dgm:t>
        <a:bodyPr/>
        <a:lstStyle/>
        <a:p>
          <a:endParaRPr lang="en-US"/>
        </a:p>
      </dgm:t>
    </dgm:pt>
    <dgm:pt modelId="{A8B0346C-997F-4870-B335-3ABDA77C448D}" type="sibTrans" cxnId="{6E4A41A7-24A3-4205-869D-831494D4A8A7}">
      <dgm:prSet/>
      <dgm:spPr/>
      <dgm:t>
        <a:bodyPr/>
        <a:lstStyle/>
        <a:p>
          <a:endParaRPr lang="en-US"/>
        </a:p>
      </dgm:t>
    </dgm:pt>
    <dgm:pt modelId="{0BFFA452-E44F-4EF0-8DB2-81653631B328}" type="pres">
      <dgm:prSet presAssocID="{6DDBC7A3-F440-4750-A384-13F86AC70A6C}" presName="root" presStyleCnt="0">
        <dgm:presLayoutVars>
          <dgm:dir/>
          <dgm:resizeHandles val="exact"/>
        </dgm:presLayoutVars>
      </dgm:prSet>
      <dgm:spPr/>
    </dgm:pt>
    <dgm:pt modelId="{D609F5DB-0347-49FC-B3F5-DABB9A090508}" type="pres">
      <dgm:prSet presAssocID="{EECFAF00-9CAB-48C2-8F3B-DAFE35BCE54A}" presName="compNode" presStyleCnt="0"/>
      <dgm:spPr/>
    </dgm:pt>
    <dgm:pt modelId="{6507EE0D-EBF7-4877-B152-A9962B550FA5}" type="pres">
      <dgm:prSet presAssocID="{EECFAF00-9CAB-48C2-8F3B-DAFE35BCE54A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4A24A387-0AA9-42E3-A81E-7CEC0EA2F686}" type="pres">
      <dgm:prSet presAssocID="{EECFAF00-9CAB-48C2-8F3B-DAFE35BCE54A}" presName="iconSpace" presStyleCnt="0"/>
      <dgm:spPr/>
    </dgm:pt>
    <dgm:pt modelId="{EAA4C1E1-4914-45DE-80F6-D62B5A05AF57}" type="pres">
      <dgm:prSet presAssocID="{EECFAF00-9CAB-48C2-8F3B-DAFE35BCE54A}" presName="parTx" presStyleLbl="revTx" presStyleIdx="0" presStyleCnt="6">
        <dgm:presLayoutVars>
          <dgm:chMax val="0"/>
          <dgm:chPref val="0"/>
        </dgm:presLayoutVars>
      </dgm:prSet>
      <dgm:spPr/>
    </dgm:pt>
    <dgm:pt modelId="{FF0E29F3-05E9-4B1B-9922-F80D957D7AE6}" type="pres">
      <dgm:prSet presAssocID="{EECFAF00-9CAB-48C2-8F3B-DAFE35BCE54A}" presName="txSpace" presStyleCnt="0"/>
      <dgm:spPr/>
    </dgm:pt>
    <dgm:pt modelId="{16A12AC1-92D9-490A-A2D0-73653D75488F}" type="pres">
      <dgm:prSet presAssocID="{EECFAF00-9CAB-48C2-8F3B-DAFE35BCE54A}" presName="desTx" presStyleLbl="revTx" presStyleIdx="1" presStyleCnt="6" custLinFactNeighborX="3222" custLinFactNeighborY="-37051">
        <dgm:presLayoutVars/>
      </dgm:prSet>
      <dgm:spPr/>
    </dgm:pt>
    <dgm:pt modelId="{D34D3973-D67C-4F90-8487-77A22F5B63F6}" type="pres">
      <dgm:prSet presAssocID="{E5E0DC16-DF84-4407-89B9-122196EC4873}" presName="sibTrans" presStyleCnt="0"/>
      <dgm:spPr/>
    </dgm:pt>
    <dgm:pt modelId="{663D678F-5192-42E6-977C-6FEBB87C6B64}" type="pres">
      <dgm:prSet presAssocID="{994C1283-80EA-46A3-B148-B6A57EA15896}" presName="compNode" presStyleCnt="0"/>
      <dgm:spPr/>
    </dgm:pt>
    <dgm:pt modelId="{F8B234F0-56F9-4314-9636-0F7B0C920939}" type="pres">
      <dgm:prSet presAssocID="{994C1283-80EA-46A3-B148-B6A57EA15896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E94F077-00AD-478F-BF6B-5F50B0ECB7DA}" type="pres">
      <dgm:prSet presAssocID="{994C1283-80EA-46A3-B148-B6A57EA15896}" presName="iconSpace" presStyleCnt="0"/>
      <dgm:spPr/>
    </dgm:pt>
    <dgm:pt modelId="{12D622BD-E668-431F-B8F8-DD4BC370F0ED}" type="pres">
      <dgm:prSet presAssocID="{994C1283-80EA-46A3-B148-B6A57EA15896}" presName="parTx" presStyleLbl="revTx" presStyleIdx="2" presStyleCnt="6">
        <dgm:presLayoutVars>
          <dgm:chMax val="0"/>
          <dgm:chPref val="0"/>
        </dgm:presLayoutVars>
      </dgm:prSet>
      <dgm:spPr/>
    </dgm:pt>
    <dgm:pt modelId="{0B430E89-F1C4-4F68-B2C2-01C6C7D12E92}" type="pres">
      <dgm:prSet presAssocID="{994C1283-80EA-46A3-B148-B6A57EA15896}" presName="txSpace" presStyleCnt="0"/>
      <dgm:spPr/>
    </dgm:pt>
    <dgm:pt modelId="{9149B3E4-1308-443E-971B-3BD5380961B8}" type="pres">
      <dgm:prSet presAssocID="{994C1283-80EA-46A3-B148-B6A57EA15896}" presName="desTx" presStyleLbl="revTx" presStyleIdx="3" presStyleCnt="6">
        <dgm:presLayoutVars/>
      </dgm:prSet>
      <dgm:spPr/>
    </dgm:pt>
    <dgm:pt modelId="{A948EBA9-120E-4632-AEB2-99AA3CD6B0AC}" type="pres">
      <dgm:prSet presAssocID="{59AF3BD6-A2D1-4C62-B8DC-B1B29AB0F290}" presName="sibTrans" presStyleCnt="0"/>
      <dgm:spPr/>
    </dgm:pt>
    <dgm:pt modelId="{D5507D7C-DF00-4C1B-9D92-AEE0B9073564}" type="pres">
      <dgm:prSet presAssocID="{DB916EFB-EA4C-4A97-A718-246B0988ED48}" presName="compNode" presStyleCnt="0"/>
      <dgm:spPr/>
    </dgm:pt>
    <dgm:pt modelId="{04A2CA20-6BA0-400F-BFE9-FBA5241AB1B2}" type="pres">
      <dgm:prSet presAssocID="{DB916EFB-EA4C-4A97-A718-246B0988ED48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22FEC91-B2B5-4909-BAA3-573CDD8E30AD}" type="pres">
      <dgm:prSet presAssocID="{DB916EFB-EA4C-4A97-A718-246B0988ED48}" presName="iconSpace" presStyleCnt="0"/>
      <dgm:spPr/>
    </dgm:pt>
    <dgm:pt modelId="{EDA56390-5E75-49F8-A501-484FF8B477A4}" type="pres">
      <dgm:prSet presAssocID="{DB916EFB-EA4C-4A97-A718-246B0988ED48}" presName="parTx" presStyleLbl="revTx" presStyleIdx="4" presStyleCnt="6">
        <dgm:presLayoutVars>
          <dgm:chMax val="0"/>
          <dgm:chPref val="0"/>
        </dgm:presLayoutVars>
      </dgm:prSet>
      <dgm:spPr/>
    </dgm:pt>
    <dgm:pt modelId="{D1198938-6C84-49FC-A969-155934144112}" type="pres">
      <dgm:prSet presAssocID="{DB916EFB-EA4C-4A97-A718-246B0988ED48}" presName="txSpace" presStyleCnt="0"/>
      <dgm:spPr/>
    </dgm:pt>
    <dgm:pt modelId="{D90FB5C4-7211-46F5-B323-0ACACD874004}" type="pres">
      <dgm:prSet presAssocID="{DB916EFB-EA4C-4A97-A718-246B0988ED48}" presName="desTx" presStyleLbl="revTx" presStyleIdx="5" presStyleCnt="6">
        <dgm:presLayoutVars/>
      </dgm:prSet>
      <dgm:spPr/>
    </dgm:pt>
  </dgm:ptLst>
  <dgm:cxnLst>
    <dgm:cxn modelId="{B9F4CF31-92F9-4A83-A215-664C6B7E64AC}" type="presOf" srcId="{DC56069A-798E-4BFB-BD6B-C312917D1DD7}" destId="{D90FB5C4-7211-46F5-B323-0ACACD874004}" srcOrd="0" destOrd="1" presId="urn:microsoft.com/office/officeart/2018/5/layout/CenteredIconLabelDescriptionList"/>
    <dgm:cxn modelId="{B151F93C-BF68-4AAC-8DC4-CF0990914720}" srcId="{6DDBC7A3-F440-4750-A384-13F86AC70A6C}" destId="{994C1283-80EA-46A3-B148-B6A57EA15896}" srcOrd="1" destOrd="0" parTransId="{DD894812-48A8-4B98-B914-048ACD858C93}" sibTransId="{59AF3BD6-A2D1-4C62-B8DC-B1B29AB0F290}"/>
    <dgm:cxn modelId="{9F84DD63-D839-4CF0-9ECD-A0E598D92256}" type="presOf" srcId="{DB916EFB-EA4C-4A97-A718-246B0988ED48}" destId="{EDA56390-5E75-49F8-A501-484FF8B477A4}" srcOrd="0" destOrd="0" presId="urn:microsoft.com/office/officeart/2018/5/layout/CenteredIconLabelDescriptionList"/>
    <dgm:cxn modelId="{344E9164-DB29-418C-9385-56BF0C234FF6}" type="presOf" srcId="{994C1283-80EA-46A3-B148-B6A57EA15896}" destId="{12D622BD-E668-431F-B8F8-DD4BC370F0ED}" srcOrd="0" destOrd="0" presId="urn:microsoft.com/office/officeart/2018/5/layout/CenteredIconLabelDescriptionList"/>
    <dgm:cxn modelId="{D9C3D74A-80F5-448C-9CAA-78FC2D69E975}" type="presOf" srcId="{6DDBC7A3-F440-4750-A384-13F86AC70A6C}" destId="{0BFFA452-E44F-4EF0-8DB2-81653631B328}" srcOrd="0" destOrd="0" presId="urn:microsoft.com/office/officeart/2018/5/layout/CenteredIconLabelDescriptionList"/>
    <dgm:cxn modelId="{7BAA1D4C-A094-4B38-BC23-3D6EF8CFCA65}" type="presOf" srcId="{0EAFACB3-63F2-411B-B49A-3BBAD7C121AA}" destId="{D90FB5C4-7211-46F5-B323-0ACACD874004}" srcOrd="0" destOrd="0" presId="urn:microsoft.com/office/officeart/2018/5/layout/CenteredIconLabelDescriptionList"/>
    <dgm:cxn modelId="{B8E3614D-C9A0-4D78-A82D-4847820CB802}" type="presOf" srcId="{5EA9B037-5202-446C-8856-866D87052E24}" destId="{16A12AC1-92D9-490A-A2D0-73653D75488F}" srcOrd="0" destOrd="0" presId="urn:microsoft.com/office/officeart/2018/5/layout/CenteredIconLabelDescriptionList"/>
    <dgm:cxn modelId="{6181AC79-34F0-40F1-9176-7AF40372E694}" type="presOf" srcId="{EECFAF00-9CAB-48C2-8F3B-DAFE35BCE54A}" destId="{EAA4C1E1-4914-45DE-80F6-D62B5A05AF57}" srcOrd="0" destOrd="0" presId="urn:microsoft.com/office/officeart/2018/5/layout/CenteredIconLabelDescriptionList"/>
    <dgm:cxn modelId="{66A7FC9A-A5F1-4E67-A6BA-2E2CDF18CBCE}" srcId="{6DDBC7A3-F440-4750-A384-13F86AC70A6C}" destId="{EECFAF00-9CAB-48C2-8F3B-DAFE35BCE54A}" srcOrd="0" destOrd="0" parTransId="{6B956C76-4C9E-4EB5-A1D0-03292889443A}" sibTransId="{E5E0DC16-DF84-4407-89B9-122196EC4873}"/>
    <dgm:cxn modelId="{6E4A41A7-24A3-4205-869D-831494D4A8A7}" srcId="{DB916EFB-EA4C-4A97-A718-246B0988ED48}" destId="{DC56069A-798E-4BFB-BD6B-C312917D1DD7}" srcOrd="1" destOrd="0" parTransId="{AEA7897A-4803-4514-8A41-5A42235B059F}" sibTransId="{A8B0346C-997F-4870-B335-3ABDA77C448D}"/>
    <dgm:cxn modelId="{677ACCB0-E7B6-4758-8C22-20CDB6C562BF}" srcId="{EECFAF00-9CAB-48C2-8F3B-DAFE35BCE54A}" destId="{5EA9B037-5202-446C-8856-866D87052E24}" srcOrd="0" destOrd="0" parTransId="{A3C59B60-9B1B-416D-9597-FF2135FED3A4}" sibTransId="{DF3CF1F1-0F7B-4CB2-92C5-922791F77929}"/>
    <dgm:cxn modelId="{B92063B5-F3E4-4431-A9C4-F6C2E0628656}" srcId="{6DDBC7A3-F440-4750-A384-13F86AC70A6C}" destId="{DB916EFB-EA4C-4A97-A718-246B0988ED48}" srcOrd="2" destOrd="0" parTransId="{9A22159A-21F5-4E6C-8BEA-5DB0CA216468}" sibTransId="{A0C256F7-2606-4A96-83BE-9C5315F604AD}"/>
    <dgm:cxn modelId="{5ED05DEC-B732-4E72-B78E-27E02B8525B2}" srcId="{DB916EFB-EA4C-4A97-A718-246B0988ED48}" destId="{0EAFACB3-63F2-411B-B49A-3BBAD7C121AA}" srcOrd="0" destOrd="0" parTransId="{534E6D37-9CA4-4B2D-A5C4-F1FF175AD8B3}" sibTransId="{0C561AE3-EA8D-4576-AB85-D0798BF0D404}"/>
    <dgm:cxn modelId="{588BBCD2-AC6B-4AF3-A335-3581A1B70590}" type="presParOf" srcId="{0BFFA452-E44F-4EF0-8DB2-81653631B328}" destId="{D609F5DB-0347-49FC-B3F5-DABB9A090508}" srcOrd="0" destOrd="0" presId="urn:microsoft.com/office/officeart/2018/5/layout/CenteredIconLabelDescriptionList"/>
    <dgm:cxn modelId="{8706915E-4B5F-412B-9E46-8D68660EBA9D}" type="presParOf" srcId="{D609F5DB-0347-49FC-B3F5-DABB9A090508}" destId="{6507EE0D-EBF7-4877-B152-A9962B550FA5}" srcOrd="0" destOrd="0" presId="urn:microsoft.com/office/officeart/2018/5/layout/CenteredIconLabelDescriptionList"/>
    <dgm:cxn modelId="{887B1E06-69B9-48DF-A6DF-75371DC62523}" type="presParOf" srcId="{D609F5DB-0347-49FC-B3F5-DABB9A090508}" destId="{4A24A387-0AA9-42E3-A81E-7CEC0EA2F686}" srcOrd="1" destOrd="0" presId="urn:microsoft.com/office/officeart/2018/5/layout/CenteredIconLabelDescriptionList"/>
    <dgm:cxn modelId="{8C0E2D99-0FE7-4F49-93DE-6A2A0911A930}" type="presParOf" srcId="{D609F5DB-0347-49FC-B3F5-DABB9A090508}" destId="{EAA4C1E1-4914-45DE-80F6-D62B5A05AF57}" srcOrd="2" destOrd="0" presId="urn:microsoft.com/office/officeart/2018/5/layout/CenteredIconLabelDescriptionList"/>
    <dgm:cxn modelId="{9F37A04D-0C45-448E-9AC9-800DF86720E2}" type="presParOf" srcId="{D609F5DB-0347-49FC-B3F5-DABB9A090508}" destId="{FF0E29F3-05E9-4B1B-9922-F80D957D7AE6}" srcOrd="3" destOrd="0" presId="urn:microsoft.com/office/officeart/2018/5/layout/CenteredIconLabelDescriptionList"/>
    <dgm:cxn modelId="{5382D22A-9D6C-48DB-A91E-B9ABCE506E84}" type="presParOf" srcId="{D609F5DB-0347-49FC-B3F5-DABB9A090508}" destId="{16A12AC1-92D9-490A-A2D0-73653D75488F}" srcOrd="4" destOrd="0" presId="urn:microsoft.com/office/officeart/2018/5/layout/CenteredIconLabelDescriptionList"/>
    <dgm:cxn modelId="{C3BB3D01-A195-4776-A615-42432CF4F558}" type="presParOf" srcId="{0BFFA452-E44F-4EF0-8DB2-81653631B328}" destId="{D34D3973-D67C-4F90-8487-77A22F5B63F6}" srcOrd="1" destOrd="0" presId="urn:microsoft.com/office/officeart/2018/5/layout/CenteredIconLabelDescriptionList"/>
    <dgm:cxn modelId="{517FD63B-ACC2-49F0-967B-E8A6F7A97B25}" type="presParOf" srcId="{0BFFA452-E44F-4EF0-8DB2-81653631B328}" destId="{663D678F-5192-42E6-977C-6FEBB87C6B64}" srcOrd="2" destOrd="0" presId="urn:microsoft.com/office/officeart/2018/5/layout/CenteredIconLabelDescriptionList"/>
    <dgm:cxn modelId="{D790E0CA-CF32-457B-8AA9-868BA2B7746C}" type="presParOf" srcId="{663D678F-5192-42E6-977C-6FEBB87C6B64}" destId="{F8B234F0-56F9-4314-9636-0F7B0C920939}" srcOrd="0" destOrd="0" presId="urn:microsoft.com/office/officeart/2018/5/layout/CenteredIconLabelDescriptionList"/>
    <dgm:cxn modelId="{1CC1263B-E82E-4FB8-B434-886066E7E0F9}" type="presParOf" srcId="{663D678F-5192-42E6-977C-6FEBB87C6B64}" destId="{6E94F077-00AD-478F-BF6B-5F50B0ECB7DA}" srcOrd="1" destOrd="0" presId="urn:microsoft.com/office/officeart/2018/5/layout/CenteredIconLabelDescriptionList"/>
    <dgm:cxn modelId="{42D764D5-C6D6-4B56-B636-BA8D2D81306C}" type="presParOf" srcId="{663D678F-5192-42E6-977C-6FEBB87C6B64}" destId="{12D622BD-E668-431F-B8F8-DD4BC370F0ED}" srcOrd="2" destOrd="0" presId="urn:microsoft.com/office/officeart/2018/5/layout/CenteredIconLabelDescriptionList"/>
    <dgm:cxn modelId="{1792EDE6-2A96-4730-9D63-EBD05AF7C900}" type="presParOf" srcId="{663D678F-5192-42E6-977C-6FEBB87C6B64}" destId="{0B430E89-F1C4-4F68-B2C2-01C6C7D12E92}" srcOrd="3" destOrd="0" presId="urn:microsoft.com/office/officeart/2018/5/layout/CenteredIconLabelDescriptionList"/>
    <dgm:cxn modelId="{B56A7046-EDC8-4171-99C3-B6C9FEC500EB}" type="presParOf" srcId="{663D678F-5192-42E6-977C-6FEBB87C6B64}" destId="{9149B3E4-1308-443E-971B-3BD5380961B8}" srcOrd="4" destOrd="0" presId="urn:microsoft.com/office/officeart/2018/5/layout/CenteredIconLabelDescriptionList"/>
    <dgm:cxn modelId="{AEBA60C8-1DD8-4857-8ED6-7BD50BA7C8DF}" type="presParOf" srcId="{0BFFA452-E44F-4EF0-8DB2-81653631B328}" destId="{A948EBA9-120E-4632-AEB2-99AA3CD6B0AC}" srcOrd="3" destOrd="0" presId="urn:microsoft.com/office/officeart/2018/5/layout/CenteredIconLabelDescriptionList"/>
    <dgm:cxn modelId="{8C483BDB-412A-4256-ABDF-D169569B2A6A}" type="presParOf" srcId="{0BFFA452-E44F-4EF0-8DB2-81653631B328}" destId="{D5507D7C-DF00-4C1B-9D92-AEE0B9073564}" srcOrd="4" destOrd="0" presId="urn:microsoft.com/office/officeart/2018/5/layout/CenteredIconLabelDescriptionList"/>
    <dgm:cxn modelId="{05FED324-5DF5-4568-9460-487C77FEBE7C}" type="presParOf" srcId="{D5507D7C-DF00-4C1B-9D92-AEE0B9073564}" destId="{04A2CA20-6BA0-400F-BFE9-FBA5241AB1B2}" srcOrd="0" destOrd="0" presId="urn:microsoft.com/office/officeart/2018/5/layout/CenteredIconLabelDescriptionList"/>
    <dgm:cxn modelId="{39E2584F-6C84-4097-B438-E235D51E3340}" type="presParOf" srcId="{D5507D7C-DF00-4C1B-9D92-AEE0B9073564}" destId="{722FEC91-B2B5-4909-BAA3-573CDD8E30AD}" srcOrd="1" destOrd="0" presId="urn:microsoft.com/office/officeart/2018/5/layout/CenteredIconLabelDescriptionList"/>
    <dgm:cxn modelId="{25E334A7-6A00-4EE6-9A7A-36DD2BC505B0}" type="presParOf" srcId="{D5507D7C-DF00-4C1B-9D92-AEE0B9073564}" destId="{EDA56390-5E75-49F8-A501-484FF8B477A4}" srcOrd="2" destOrd="0" presId="urn:microsoft.com/office/officeart/2018/5/layout/CenteredIconLabelDescriptionList"/>
    <dgm:cxn modelId="{59A2D799-32EB-401C-9CB0-6E1D80921F66}" type="presParOf" srcId="{D5507D7C-DF00-4C1B-9D92-AEE0B9073564}" destId="{D1198938-6C84-49FC-A969-155934144112}" srcOrd="3" destOrd="0" presId="urn:microsoft.com/office/officeart/2018/5/layout/CenteredIconLabelDescriptionList"/>
    <dgm:cxn modelId="{942C7929-4A4E-463F-B301-3FD637A98EED}" type="presParOf" srcId="{D5507D7C-DF00-4C1B-9D92-AEE0B9073564}" destId="{D90FB5C4-7211-46F5-B323-0ACACD87400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AEAB1-CE9B-4096-84B1-3E6A9FCF1C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83A7-2459-493B-A1FC-856D471684B4}">
      <dgm:prSet/>
      <dgm:spPr/>
      <dgm:t>
        <a:bodyPr/>
        <a:lstStyle/>
        <a:p>
          <a:r>
            <a:rPr lang="en-US"/>
            <a:t>Used for balances over 50% or 5% if federal flow through</a:t>
          </a:r>
        </a:p>
      </dgm:t>
    </dgm:pt>
    <dgm:pt modelId="{253508BB-51FD-4AE9-B3FB-AE32CEE6EE94}" type="parTrans" cxnId="{5632028A-C279-4A7E-A896-07FCDE19F511}">
      <dgm:prSet/>
      <dgm:spPr/>
      <dgm:t>
        <a:bodyPr/>
        <a:lstStyle/>
        <a:p>
          <a:endParaRPr lang="en-US"/>
        </a:p>
      </dgm:t>
    </dgm:pt>
    <dgm:pt modelId="{8B648E8C-CC8B-431A-94F5-6F7A7F0040ED}" type="sibTrans" cxnId="{5632028A-C279-4A7E-A896-07FCDE19F511}">
      <dgm:prSet/>
      <dgm:spPr/>
      <dgm:t>
        <a:bodyPr/>
        <a:lstStyle/>
        <a:p>
          <a:endParaRPr lang="en-US"/>
        </a:p>
      </dgm:t>
    </dgm:pt>
    <dgm:pt modelId="{121B1DF2-600F-4E07-AFEF-0530C022EFB1}">
      <dgm:prSet/>
      <dgm:spPr/>
      <dgm:t>
        <a:bodyPr/>
        <a:lstStyle/>
        <a:p>
          <a:r>
            <a:rPr lang="en-US" baseline="0" dirty="0"/>
            <a:t>Federal flow through receives additional leadership review by Vice Chancellor for Research. </a:t>
          </a:r>
          <a:endParaRPr lang="en-US" dirty="0"/>
        </a:p>
      </dgm:t>
    </dgm:pt>
    <dgm:pt modelId="{402D1945-FD4B-4D81-A153-7B0D868DB55A}" type="parTrans" cxnId="{1D2F1570-5694-442F-BDF1-7FA80B4548BE}">
      <dgm:prSet/>
      <dgm:spPr/>
      <dgm:t>
        <a:bodyPr/>
        <a:lstStyle/>
        <a:p>
          <a:endParaRPr lang="en-US"/>
        </a:p>
      </dgm:t>
    </dgm:pt>
    <dgm:pt modelId="{DF514DF3-5ACA-4EC1-B296-CE70DDA60975}" type="sibTrans" cxnId="{1D2F1570-5694-442F-BDF1-7FA80B4548BE}">
      <dgm:prSet/>
      <dgm:spPr/>
      <dgm:t>
        <a:bodyPr/>
        <a:lstStyle/>
        <a:p>
          <a:endParaRPr lang="en-US"/>
        </a:p>
      </dgm:t>
    </dgm:pt>
    <dgm:pt modelId="{2C489274-EA5B-472F-B5B5-E3E8C780CB3D}">
      <dgm:prSet/>
      <dgm:spPr/>
      <dgm:t>
        <a:bodyPr/>
        <a:lstStyle/>
        <a:p>
          <a:r>
            <a:rPr lang="en-US"/>
            <a:t>Justification should provide:</a:t>
          </a:r>
        </a:p>
      </dgm:t>
    </dgm:pt>
    <dgm:pt modelId="{915D8820-CE62-4F7D-B7DD-DE5D3882A8E3}" type="parTrans" cxnId="{3E6E7986-ACAC-464E-B1C1-2A740A267917}">
      <dgm:prSet/>
      <dgm:spPr/>
      <dgm:t>
        <a:bodyPr/>
        <a:lstStyle/>
        <a:p>
          <a:endParaRPr lang="en-US"/>
        </a:p>
      </dgm:t>
    </dgm:pt>
    <dgm:pt modelId="{C3056D37-F955-4286-BA18-8D83A8C3EC56}" type="sibTrans" cxnId="{3E6E7986-ACAC-464E-B1C1-2A740A267917}">
      <dgm:prSet/>
      <dgm:spPr/>
      <dgm:t>
        <a:bodyPr/>
        <a:lstStyle/>
        <a:p>
          <a:endParaRPr lang="en-US"/>
        </a:p>
      </dgm:t>
    </dgm:pt>
    <dgm:pt modelId="{6A7200DA-3632-4970-A7B2-EE3B7B1D6713}">
      <dgm:prSet/>
      <dgm:spPr/>
      <dgm:t>
        <a:bodyPr/>
        <a:lstStyle/>
        <a:p>
          <a:r>
            <a:rPr lang="en-US" baseline="0"/>
            <a:t>How rates/pricing was prepared</a:t>
          </a:r>
          <a:endParaRPr lang="en-US"/>
        </a:p>
      </dgm:t>
    </dgm:pt>
    <dgm:pt modelId="{1DB89FD1-20A9-4F8E-A5BF-4807CC12A99B}" type="parTrans" cxnId="{C55EBAED-7952-4FD6-B16B-52A0616F4F4D}">
      <dgm:prSet/>
      <dgm:spPr/>
      <dgm:t>
        <a:bodyPr/>
        <a:lstStyle/>
        <a:p>
          <a:endParaRPr lang="en-US"/>
        </a:p>
      </dgm:t>
    </dgm:pt>
    <dgm:pt modelId="{9D442D3D-AB8B-4730-B651-88F05952D23D}" type="sibTrans" cxnId="{C55EBAED-7952-4FD6-B16B-52A0616F4F4D}">
      <dgm:prSet/>
      <dgm:spPr/>
      <dgm:t>
        <a:bodyPr/>
        <a:lstStyle/>
        <a:p>
          <a:endParaRPr lang="en-US"/>
        </a:p>
      </dgm:t>
    </dgm:pt>
    <dgm:pt modelId="{7A2C4404-0B87-43EC-BCD9-A14A7F212D6B}">
      <dgm:prSet/>
      <dgm:spPr/>
      <dgm:t>
        <a:bodyPr/>
        <a:lstStyle/>
        <a:p>
          <a:r>
            <a:rPr lang="en-US" baseline="0"/>
            <a:t>How/why budgeted expenses differed from what was charged</a:t>
          </a:r>
          <a:endParaRPr lang="en-US"/>
        </a:p>
      </dgm:t>
    </dgm:pt>
    <dgm:pt modelId="{BAC8DC03-7F9A-4575-8FBC-4DE26170BFA4}" type="parTrans" cxnId="{74389A12-383F-4F5D-9683-FA97487C2707}">
      <dgm:prSet/>
      <dgm:spPr/>
      <dgm:t>
        <a:bodyPr/>
        <a:lstStyle/>
        <a:p>
          <a:endParaRPr lang="en-US"/>
        </a:p>
      </dgm:t>
    </dgm:pt>
    <dgm:pt modelId="{8389B482-91EE-4D88-89F2-17928EA92F80}" type="sibTrans" cxnId="{74389A12-383F-4F5D-9683-FA97487C2707}">
      <dgm:prSet/>
      <dgm:spPr/>
      <dgm:t>
        <a:bodyPr/>
        <a:lstStyle/>
        <a:p>
          <a:endParaRPr lang="en-US"/>
        </a:p>
      </dgm:t>
    </dgm:pt>
    <dgm:pt modelId="{1E72257B-39AC-4B6E-8562-7A9C7F2185A0}">
      <dgm:prSet/>
      <dgm:spPr/>
      <dgm:t>
        <a:bodyPr/>
        <a:lstStyle/>
        <a:p>
          <a:r>
            <a:rPr lang="en-US" baseline="0"/>
            <a:t>Variances in enrollment</a:t>
          </a:r>
          <a:endParaRPr lang="en-US"/>
        </a:p>
      </dgm:t>
    </dgm:pt>
    <dgm:pt modelId="{8DB446FB-E768-45B4-8E92-1FF8E1CADB3A}" type="parTrans" cxnId="{F10ACAD9-10D7-4D7C-8824-CF0AAED0F0EA}">
      <dgm:prSet/>
      <dgm:spPr/>
      <dgm:t>
        <a:bodyPr/>
        <a:lstStyle/>
        <a:p>
          <a:endParaRPr lang="en-US"/>
        </a:p>
      </dgm:t>
    </dgm:pt>
    <dgm:pt modelId="{2F87EFB5-BD04-4795-A8D2-39FC4BB3C44E}" type="sibTrans" cxnId="{F10ACAD9-10D7-4D7C-8824-CF0AAED0F0EA}">
      <dgm:prSet/>
      <dgm:spPr/>
      <dgm:t>
        <a:bodyPr/>
        <a:lstStyle/>
        <a:p>
          <a:endParaRPr lang="en-US"/>
        </a:p>
      </dgm:t>
    </dgm:pt>
    <dgm:pt modelId="{D453F01A-64EF-41CC-929D-FED0A1A0EAD9}" type="pres">
      <dgm:prSet presAssocID="{9BBAEAB1-CE9B-4096-84B1-3E6A9FCF1C31}" presName="linear" presStyleCnt="0">
        <dgm:presLayoutVars>
          <dgm:dir/>
          <dgm:animLvl val="lvl"/>
          <dgm:resizeHandles val="exact"/>
        </dgm:presLayoutVars>
      </dgm:prSet>
      <dgm:spPr/>
    </dgm:pt>
    <dgm:pt modelId="{F4D70DDA-FE1C-4473-A754-C56166661B41}" type="pres">
      <dgm:prSet presAssocID="{EEDF83A7-2459-493B-A1FC-856D471684B4}" presName="parentLin" presStyleCnt="0"/>
      <dgm:spPr/>
    </dgm:pt>
    <dgm:pt modelId="{211A830D-ECB0-4815-8F97-86F4763DA6BF}" type="pres">
      <dgm:prSet presAssocID="{EEDF83A7-2459-493B-A1FC-856D471684B4}" presName="parentLeftMargin" presStyleLbl="node1" presStyleIdx="0" presStyleCnt="2"/>
      <dgm:spPr/>
    </dgm:pt>
    <dgm:pt modelId="{37FCAB41-00EF-4299-B17F-FD062AD06211}" type="pres">
      <dgm:prSet presAssocID="{EEDF83A7-2459-493B-A1FC-856D471684B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8DBE585-0E21-4D6F-B19A-69732AA89850}" type="pres">
      <dgm:prSet presAssocID="{EEDF83A7-2459-493B-A1FC-856D471684B4}" presName="negativeSpace" presStyleCnt="0"/>
      <dgm:spPr/>
    </dgm:pt>
    <dgm:pt modelId="{2487997A-10D6-4108-A3CE-E48D3F001B12}" type="pres">
      <dgm:prSet presAssocID="{EEDF83A7-2459-493B-A1FC-856D471684B4}" presName="childText" presStyleLbl="conFgAcc1" presStyleIdx="0" presStyleCnt="2">
        <dgm:presLayoutVars>
          <dgm:bulletEnabled val="1"/>
        </dgm:presLayoutVars>
      </dgm:prSet>
      <dgm:spPr/>
    </dgm:pt>
    <dgm:pt modelId="{65EECB92-B252-43E3-BA8D-ADF2B4041231}" type="pres">
      <dgm:prSet presAssocID="{8B648E8C-CC8B-431A-94F5-6F7A7F0040ED}" presName="spaceBetweenRectangles" presStyleCnt="0"/>
      <dgm:spPr/>
    </dgm:pt>
    <dgm:pt modelId="{AA745B5B-2962-4E5F-965E-417FAB296C9A}" type="pres">
      <dgm:prSet presAssocID="{2C489274-EA5B-472F-B5B5-E3E8C780CB3D}" presName="parentLin" presStyleCnt="0"/>
      <dgm:spPr/>
    </dgm:pt>
    <dgm:pt modelId="{2257E065-0F2C-4543-809A-1A2CB5E2E26E}" type="pres">
      <dgm:prSet presAssocID="{2C489274-EA5B-472F-B5B5-E3E8C780CB3D}" presName="parentLeftMargin" presStyleLbl="node1" presStyleIdx="0" presStyleCnt="2"/>
      <dgm:spPr/>
    </dgm:pt>
    <dgm:pt modelId="{65963FA6-E071-47FB-8639-7209D62B26B5}" type="pres">
      <dgm:prSet presAssocID="{2C489274-EA5B-472F-B5B5-E3E8C780CB3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8B5C19F-EA19-46F0-95FA-D84B7D3F3C3F}" type="pres">
      <dgm:prSet presAssocID="{2C489274-EA5B-472F-B5B5-E3E8C780CB3D}" presName="negativeSpace" presStyleCnt="0"/>
      <dgm:spPr/>
    </dgm:pt>
    <dgm:pt modelId="{5038FF62-5E18-44E9-964F-14214D4AFFD8}" type="pres">
      <dgm:prSet presAssocID="{2C489274-EA5B-472F-B5B5-E3E8C780CB3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4389A12-383F-4F5D-9683-FA97487C2707}" srcId="{2C489274-EA5B-472F-B5B5-E3E8C780CB3D}" destId="{7A2C4404-0B87-43EC-BCD9-A14A7F212D6B}" srcOrd="1" destOrd="0" parTransId="{BAC8DC03-7F9A-4575-8FBC-4DE26170BFA4}" sibTransId="{8389B482-91EE-4D88-89F2-17928EA92F80}"/>
    <dgm:cxn modelId="{73F01331-CFF9-4E3E-BC79-9637B7FC9441}" type="presOf" srcId="{121B1DF2-600F-4E07-AFEF-0530C022EFB1}" destId="{2487997A-10D6-4108-A3CE-E48D3F001B12}" srcOrd="0" destOrd="0" presId="urn:microsoft.com/office/officeart/2005/8/layout/list1"/>
    <dgm:cxn modelId="{1D2F1570-5694-442F-BDF1-7FA80B4548BE}" srcId="{EEDF83A7-2459-493B-A1FC-856D471684B4}" destId="{121B1DF2-600F-4E07-AFEF-0530C022EFB1}" srcOrd="0" destOrd="0" parTransId="{402D1945-FD4B-4D81-A153-7B0D868DB55A}" sibTransId="{DF514DF3-5ACA-4EC1-B296-CE70DDA60975}"/>
    <dgm:cxn modelId="{D0E09F51-8B54-41FC-9382-7C59D4B2E2BA}" type="presOf" srcId="{1E72257B-39AC-4B6E-8562-7A9C7F2185A0}" destId="{5038FF62-5E18-44E9-964F-14214D4AFFD8}" srcOrd="0" destOrd="2" presId="urn:microsoft.com/office/officeart/2005/8/layout/list1"/>
    <dgm:cxn modelId="{76FE7880-126D-4BB3-8596-D86781CE7FBE}" type="presOf" srcId="{9BBAEAB1-CE9B-4096-84B1-3E6A9FCF1C31}" destId="{D453F01A-64EF-41CC-929D-FED0A1A0EAD9}" srcOrd="0" destOrd="0" presId="urn:microsoft.com/office/officeart/2005/8/layout/list1"/>
    <dgm:cxn modelId="{3E6E7986-ACAC-464E-B1C1-2A740A267917}" srcId="{9BBAEAB1-CE9B-4096-84B1-3E6A9FCF1C31}" destId="{2C489274-EA5B-472F-B5B5-E3E8C780CB3D}" srcOrd="1" destOrd="0" parTransId="{915D8820-CE62-4F7D-B7DD-DE5D3882A8E3}" sibTransId="{C3056D37-F955-4286-BA18-8D83A8C3EC56}"/>
    <dgm:cxn modelId="{5632028A-C279-4A7E-A896-07FCDE19F511}" srcId="{9BBAEAB1-CE9B-4096-84B1-3E6A9FCF1C31}" destId="{EEDF83A7-2459-493B-A1FC-856D471684B4}" srcOrd="0" destOrd="0" parTransId="{253508BB-51FD-4AE9-B3FB-AE32CEE6EE94}" sibTransId="{8B648E8C-CC8B-431A-94F5-6F7A7F0040ED}"/>
    <dgm:cxn modelId="{90D197A5-1444-41FF-B8CC-F6BFBB10E0D5}" type="presOf" srcId="{EEDF83A7-2459-493B-A1FC-856D471684B4}" destId="{211A830D-ECB0-4815-8F97-86F4763DA6BF}" srcOrd="0" destOrd="0" presId="urn:microsoft.com/office/officeart/2005/8/layout/list1"/>
    <dgm:cxn modelId="{EB6919AB-01A3-4EB7-ABD4-A274B3FC922A}" type="presOf" srcId="{2C489274-EA5B-472F-B5B5-E3E8C780CB3D}" destId="{65963FA6-E071-47FB-8639-7209D62B26B5}" srcOrd="1" destOrd="0" presId="urn:microsoft.com/office/officeart/2005/8/layout/list1"/>
    <dgm:cxn modelId="{61309CC2-D86F-4919-B72F-437C10CFD052}" type="presOf" srcId="{2C489274-EA5B-472F-B5B5-E3E8C780CB3D}" destId="{2257E065-0F2C-4543-809A-1A2CB5E2E26E}" srcOrd="0" destOrd="0" presId="urn:microsoft.com/office/officeart/2005/8/layout/list1"/>
    <dgm:cxn modelId="{909E53D9-DFB4-43EA-AA62-F2E1BDBCECBC}" type="presOf" srcId="{EEDF83A7-2459-493B-A1FC-856D471684B4}" destId="{37FCAB41-00EF-4299-B17F-FD062AD06211}" srcOrd="1" destOrd="0" presId="urn:microsoft.com/office/officeart/2005/8/layout/list1"/>
    <dgm:cxn modelId="{908EA9D9-1116-4170-8851-037A4F44DD29}" type="presOf" srcId="{6A7200DA-3632-4970-A7B2-EE3B7B1D6713}" destId="{5038FF62-5E18-44E9-964F-14214D4AFFD8}" srcOrd="0" destOrd="0" presId="urn:microsoft.com/office/officeart/2005/8/layout/list1"/>
    <dgm:cxn modelId="{F10ACAD9-10D7-4D7C-8824-CF0AAED0F0EA}" srcId="{2C489274-EA5B-472F-B5B5-E3E8C780CB3D}" destId="{1E72257B-39AC-4B6E-8562-7A9C7F2185A0}" srcOrd="2" destOrd="0" parTransId="{8DB446FB-E768-45B4-8E92-1FF8E1CADB3A}" sibTransId="{2F87EFB5-BD04-4795-A8D2-39FC4BB3C44E}"/>
    <dgm:cxn modelId="{285355EC-4799-4F4A-88DB-61520BF6F359}" type="presOf" srcId="{7A2C4404-0B87-43EC-BCD9-A14A7F212D6B}" destId="{5038FF62-5E18-44E9-964F-14214D4AFFD8}" srcOrd="0" destOrd="1" presId="urn:microsoft.com/office/officeart/2005/8/layout/list1"/>
    <dgm:cxn modelId="{C55EBAED-7952-4FD6-B16B-52A0616F4F4D}" srcId="{2C489274-EA5B-472F-B5B5-E3E8C780CB3D}" destId="{6A7200DA-3632-4970-A7B2-EE3B7B1D6713}" srcOrd="0" destOrd="0" parTransId="{1DB89FD1-20A9-4F8E-A5BF-4807CC12A99B}" sibTransId="{9D442D3D-AB8B-4730-B651-88F05952D23D}"/>
    <dgm:cxn modelId="{024AACFE-5515-46CA-981D-EF29E48E3C5E}" type="presParOf" srcId="{D453F01A-64EF-41CC-929D-FED0A1A0EAD9}" destId="{F4D70DDA-FE1C-4473-A754-C56166661B41}" srcOrd="0" destOrd="0" presId="urn:microsoft.com/office/officeart/2005/8/layout/list1"/>
    <dgm:cxn modelId="{542B1094-F305-4D80-B461-F8269369275A}" type="presParOf" srcId="{F4D70DDA-FE1C-4473-A754-C56166661B41}" destId="{211A830D-ECB0-4815-8F97-86F4763DA6BF}" srcOrd="0" destOrd="0" presId="urn:microsoft.com/office/officeart/2005/8/layout/list1"/>
    <dgm:cxn modelId="{0B8AAE7A-36DE-4336-81E4-63269DBD2E0E}" type="presParOf" srcId="{F4D70DDA-FE1C-4473-A754-C56166661B41}" destId="{37FCAB41-00EF-4299-B17F-FD062AD06211}" srcOrd="1" destOrd="0" presId="urn:microsoft.com/office/officeart/2005/8/layout/list1"/>
    <dgm:cxn modelId="{115855A5-E5EB-4D7A-8FCE-739A8E9488AA}" type="presParOf" srcId="{D453F01A-64EF-41CC-929D-FED0A1A0EAD9}" destId="{A8DBE585-0E21-4D6F-B19A-69732AA89850}" srcOrd="1" destOrd="0" presId="urn:microsoft.com/office/officeart/2005/8/layout/list1"/>
    <dgm:cxn modelId="{CC0A54DD-A815-47D8-A510-84E74EE3E71F}" type="presParOf" srcId="{D453F01A-64EF-41CC-929D-FED0A1A0EAD9}" destId="{2487997A-10D6-4108-A3CE-E48D3F001B12}" srcOrd="2" destOrd="0" presId="urn:microsoft.com/office/officeart/2005/8/layout/list1"/>
    <dgm:cxn modelId="{D8EF47FF-2FFA-4786-8899-09D3ADB404AD}" type="presParOf" srcId="{D453F01A-64EF-41CC-929D-FED0A1A0EAD9}" destId="{65EECB92-B252-43E3-BA8D-ADF2B4041231}" srcOrd="3" destOrd="0" presId="urn:microsoft.com/office/officeart/2005/8/layout/list1"/>
    <dgm:cxn modelId="{EDB215AD-C8F1-4175-8693-78FE38995DA8}" type="presParOf" srcId="{D453F01A-64EF-41CC-929D-FED0A1A0EAD9}" destId="{AA745B5B-2962-4E5F-965E-417FAB296C9A}" srcOrd="4" destOrd="0" presId="urn:microsoft.com/office/officeart/2005/8/layout/list1"/>
    <dgm:cxn modelId="{4B20FF65-665B-44D9-ABF8-CA0884A9F50A}" type="presParOf" srcId="{AA745B5B-2962-4E5F-965E-417FAB296C9A}" destId="{2257E065-0F2C-4543-809A-1A2CB5E2E26E}" srcOrd="0" destOrd="0" presId="urn:microsoft.com/office/officeart/2005/8/layout/list1"/>
    <dgm:cxn modelId="{6A7101EE-CA89-4B6A-91C1-138D26BFF896}" type="presParOf" srcId="{AA745B5B-2962-4E5F-965E-417FAB296C9A}" destId="{65963FA6-E071-47FB-8639-7209D62B26B5}" srcOrd="1" destOrd="0" presId="urn:microsoft.com/office/officeart/2005/8/layout/list1"/>
    <dgm:cxn modelId="{81FD55A7-973A-4924-83EB-3697E2CF6583}" type="presParOf" srcId="{D453F01A-64EF-41CC-929D-FED0A1A0EAD9}" destId="{18B5C19F-EA19-46F0-95FA-D84B7D3F3C3F}" srcOrd="5" destOrd="0" presId="urn:microsoft.com/office/officeart/2005/8/layout/list1"/>
    <dgm:cxn modelId="{2DCBDC0A-E5D2-44B2-A036-1B2CBE814439}" type="presParOf" srcId="{D453F01A-64EF-41CC-929D-FED0A1A0EAD9}" destId="{5038FF62-5E18-44E9-964F-14214D4AFFD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BCD6B4-FE61-4009-B5E2-2A541E3ADD2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4791A-FB93-4D91-B88D-6CAAA2AC08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cash balance frequently (m-Fin TBS/ Operating Summary)</a:t>
          </a:r>
        </a:p>
      </dgm:t>
    </dgm:pt>
    <dgm:pt modelId="{DDA46DFF-27FA-4F02-8345-F5D483BDE163}" type="parTrans" cxnId="{2AF7BF55-7F8B-4FA8-8E66-C17AACED8335}">
      <dgm:prSet/>
      <dgm:spPr/>
      <dgm:t>
        <a:bodyPr/>
        <a:lstStyle/>
        <a:p>
          <a:endParaRPr lang="en-US"/>
        </a:p>
      </dgm:t>
    </dgm:pt>
    <dgm:pt modelId="{69CEFD0D-76A5-4CB6-B302-6EB9C68E388A}" type="sibTrans" cxnId="{2AF7BF55-7F8B-4FA8-8E66-C17AACED8335}">
      <dgm:prSet/>
      <dgm:spPr/>
      <dgm:t>
        <a:bodyPr/>
        <a:lstStyle/>
        <a:p>
          <a:endParaRPr lang="en-US"/>
        </a:p>
      </dgm:t>
    </dgm:pt>
    <dgm:pt modelId="{04109F70-E809-4945-A8FD-A613044EDD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expenditures regularly and submit cost transfers in a timely manner</a:t>
          </a:r>
        </a:p>
      </dgm:t>
    </dgm:pt>
    <dgm:pt modelId="{0AF1A18A-AF49-44D0-AA2C-1C22D9E090C9}" type="parTrans" cxnId="{ABC72B68-A6C6-4EEA-8B12-7AE9F32E623A}">
      <dgm:prSet/>
      <dgm:spPr/>
      <dgm:t>
        <a:bodyPr/>
        <a:lstStyle/>
        <a:p>
          <a:endParaRPr lang="en-US"/>
        </a:p>
      </dgm:t>
    </dgm:pt>
    <dgm:pt modelId="{B6F15A04-2464-4D72-BFC7-66BF8806E898}" type="sibTrans" cxnId="{ABC72B68-A6C6-4EEA-8B12-7AE9F32E623A}">
      <dgm:prSet/>
      <dgm:spPr/>
      <dgm:t>
        <a:bodyPr/>
        <a:lstStyle/>
        <a:p>
          <a:endParaRPr lang="en-US"/>
        </a:p>
      </dgm:t>
    </dgm:pt>
    <dgm:pt modelId="{B9B49F0A-BCED-4067-81E1-10DF07D618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PETs should be completed month prior to deliverable due date</a:t>
          </a:r>
        </a:p>
      </dgm:t>
    </dgm:pt>
    <dgm:pt modelId="{2D82462B-F5CC-44BF-8455-217C14381F28}" type="parTrans" cxnId="{A4FC52AA-7A0E-43CD-8489-D829F5F3B37E}">
      <dgm:prSet/>
      <dgm:spPr/>
      <dgm:t>
        <a:bodyPr/>
        <a:lstStyle/>
        <a:p>
          <a:endParaRPr lang="en-US"/>
        </a:p>
      </dgm:t>
    </dgm:pt>
    <dgm:pt modelId="{A5032BA8-A052-4FF3-B8C6-B0E667C11876}" type="sibTrans" cxnId="{A4FC52AA-7A0E-43CD-8489-D829F5F3B37E}">
      <dgm:prSet/>
      <dgm:spPr/>
      <dgm:t>
        <a:bodyPr/>
        <a:lstStyle/>
        <a:p>
          <a:endParaRPr lang="en-US"/>
        </a:p>
      </dgm:t>
    </dgm:pt>
    <dgm:pt modelId="{BD79A8B3-0033-49E8-815B-6DF0FBBBE8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Meet with your Post Award Administrator on a regular basis</a:t>
          </a:r>
        </a:p>
      </dgm:t>
    </dgm:pt>
    <dgm:pt modelId="{D760533B-8A22-4371-9C0F-AEC27BC2CF75}" type="parTrans" cxnId="{F209449E-7CBE-46FD-BD1D-26C3B9A74704}">
      <dgm:prSet/>
      <dgm:spPr/>
      <dgm:t>
        <a:bodyPr/>
        <a:lstStyle/>
        <a:p>
          <a:endParaRPr lang="en-US"/>
        </a:p>
      </dgm:t>
    </dgm:pt>
    <dgm:pt modelId="{01BEDCDA-AF98-4997-8A42-1781F1951172}" type="sibTrans" cxnId="{F209449E-7CBE-46FD-BD1D-26C3B9A74704}">
      <dgm:prSet/>
      <dgm:spPr/>
      <dgm:t>
        <a:bodyPr/>
        <a:lstStyle/>
        <a:p>
          <a:endParaRPr lang="en-US"/>
        </a:p>
      </dgm:t>
    </dgm:pt>
    <dgm:pt modelId="{EA0E8D95-CBA4-4F87-89A2-CF0BAFF1C6D8}" type="pres">
      <dgm:prSet presAssocID="{A5BCD6B4-FE61-4009-B5E2-2A541E3ADD2E}" presName="root" presStyleCnt="0">
        <dgm:presLayoutVars>
          <dgm:dir/>
          <dgm:resizeHandles val="exact"/>
        </dgm:presLayoutVars>
      </dgm:prSet>
      <dgm:spPr/>
    </dgm:pt>
    <dgm:pt modelId="{6D881506-695F-403E-B5AC-7C4EB19540A3}" type="pres">
      <dgm:prSet presAssocID="{A7C4791A-FB93-4D91-B88D-6CAAA2AC08A7}" presName="compNode" presStyleCnt="0"/>
      <dgm:spPr/>
    </dgm:pt>
    <dgm:pt modelId="{1F1AD923-D7F7-48B2-995C-345C99442B76}" type="pres">
      <dgm:prSet presAssocID="{A7C4791A-FB93-4D91-B88D-6CAAA2AC08A7}" presName="bgRect" presStyleLbl="bgShp" presStyleIdx="0" presStyleCnt="3"/>
      <dgm:spPr/>
    </dgm:pt>
    <dgm:pt modelId="{649725B8-2BEE-46FF-9086-102FB9436B5C}" type="pres">
      <dgm:prSet presAssocID="{A7C4791A-FB93-4D91-B88D-6CAAA2AC08A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2C54BD4-6DF5-41C7-9D9D-B0676EE2240C}" type="pres">
      <dgm:prSet presAssocID="{A7C4791A-FB93-4D91-B88D-6CAAA2AC08A7}" presName="spaceRect" presStyleCnt="0"/>
      <dgm:spPr/>
    </dgm:pt>
    <dgm:pt modelId="{E1D63F14-8372-4C7B-AA24-4A398C2D3D8B}" type="pres">
      <dgm:prSet presAssocID="{A7C4791A-FB93-4D91-B88D-6CAAA2AC08A7}" presName="parTx" presStyleLbl="revTx" presStyleIdx="0" presStyleCnt="4">
        <dgm:presLayoutVars>
          <dgm:chMax val="0"/>
          <dgm:chPref val="0"/>
        </dgm:presLayoutVars>
      </dgm:prSet>
      <dgm:spPr/>
    </dgm:pt>
    <dgm:pt modelId="{4CBAA7BA-667A-4121-B02D-BE22C3DA8144}" type="pres">
      <dgm:prSet presAssocID="{69CEFD0D-76A5-4CB6-B302-6EB9C68E388A}" presName="sibTrans" presStyleCnt="0"/>
      <dgm:spPr/>
    </dgm:pt>
    <dgm:pt modelId="{3A917A96-5683-4BF0-AE08-8EE12339FE45}" type="pres">
      <dgm:prSet presAssocID="{04109F70-E809-4945-A8FD-A613044EDD37}" presName="compNode" presStyleCnt="0"/>
      <dgm:spPr/>
    </dgm:pt>
    <dgm:pt modelId="{FD78D838-4532-463B-9580-5CAA6E8DDCF7}" type="pres">
      <dgm:prSet presAssocID="{04109F70-E809-4945-A8FD-A613044EDD37}" presName="bgRect" presStyleLbl="bgShp" presStyleIdx="1" presStyleCnt="3"/>
      <dgm:spPr/>
    </dgm:pt>
    <dgm:pt modelId="{6C50238C-E523-4DA5-8FE4-C962F042F7BE}" type="pres">
      <dgm:prSet presAssocID="{04109F70-E809-4945-A8FD-A613044EDD3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366CF52A-A422-4A7F-BCE3-5CADC13C1AE8}" type="pres">
      <dgm:prSet presAssocID="{04109F70-E809-4945-A8FD-A613044EDD37}" presName="spaceRect" presStyleCnt="0"/>
      <dgm:spPr/>
    </dgm:pt>
    <dgm:pt modelId="{EF87B715-36E6-4B53-835B-F9ED24702D99}" type="pres">
      <dgm:prSet presAssocID="{04109F70-E809-4945-A8FD-A613044EDD37}" presName="parTx" presStyleLbl="revTx" presStyleIdx="1" presStyleCnt="4">
        <dgm:presLayoutVars>
          <dgm:chMax val="0"/>
          <dgm:chPref val="0"/>
        </dgm:presLayoutVars>
      </dgm:prSet>
      <dgm:spPr/>
    </dgm:pt>
    <dgm:pt modelId="{384729DC-A445-43DC-9387-6BEC52F4F837}" type="pres">
      <dgm:prSet presAssocID="{04109F70-E809-4945-A8FD-A613044EDD37}" presName="desTx" presStyleLbl="revTx" presStyleIdx="2" presStyleCnt="4">
        <dgm:presLayoutVars/>
      </dgm:prSet>
      <dgm:spPr/>
    </dgm:pt>
    <dgm:pt modelId="{3F1AB325-3113-4563-8E2C-5420988A7D32}" type="pres">
      <dgm:prSet presAssocID="{B6F15A04-2464-4D72-BFC7-66BF8806E898}" presName="sibTrans" presStyleCnt="0"/>
      <dgm:spPr/>
    </dgm:pt>
    <dgm:pt modelId="{6F830BC0-0B04-44FE-89B2-A6928682444C}" type="pres">
      <dgm:prSet presAssocID="{BD79A8B3-0033-49E8-815B-6DF0FBBBE8C2}" presName="compNode" presStyleCnt="0"/>
      <dgm:spPr/>
    </dgm:pt>
    <dgm:pt modelId="{257CA074-9196-481F-81FF-85CF1A620F6D}" type="pres">
      <dgm:prSet presAssocID="{BD79A8B3-0033-49E8-815B-6DF0FBBBE8C2}" presName="bgRect" presStyleLbl="bgShp" presStyleIdx="2" presStyleCnt="3"/>
      <dgm:spPr/>
    </dgm:pt>
    <dgm:pt modelId="{81A04042-EA72-451E-B921-B0950F69004E}" type="pres">
      <dgm:prSet presAssocID="{BD79A8B3-0033-49E8-815B-6DF0FBBBE8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5D403DC1-7FAA-4BCA-9CC8-1A8C08CC5907}" type="pres">
      <dgm:prSet presAssocID="{BD79A8B3-0033-49E8-815B-6DF0FBBBE8C2}" presName="spaceRect" presStyleCnt="0"/>
      <dgm:spPr/>
    </dgm:pt>
    <dgm:pt modelId="{8403B11D-F599-400E-A984-F1BC378601D2}" type="pres">
      <dgm:prSet presAssocID="{BD79A8B3-0033-49E8-815B-6DF0FBBBE8C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529C113-E92E-4C78-913C-D325821728BF}" type="presOf" srcId="{B9B49F0A-BCED-4067-81E1-10DF07D6189E}" destId="{384729DC-A445-43DC-9387-6BEC52F4F837}" srcOrd="0" destOrd="0" presId="urn:microsoft.com/office/officeart/2018/2/layout/IconVerticalSolidList"/>
    <dgm:cxn modelId="{04794145-39E9-4E04-BFCD-5911387B3987}" type="presOf" srcId="{A7C4791A-FB93-4D91-B88D-6CAAA2AC08A7}" destId="{E1D63F14-8372-4C7B-AA24-4A398C2D3D8B}" srcOrd="0" destOrd="0" presId="urn:microsoft.com/office/officeart/2018/2/layout/IconVerticalSolidList"/>
    <dgm:cxn modelId="{ABC72B68-A6C6-4EEA-8B12-7AE9F32E623A}" srcId="{A5BCD6B4-FE61-4009-B5E2-2A541E3ADD2E}" destId="{04109F70-E809-4945-A8FD-A613044EDD37}" srcOrd="1" destOrd="0" parTransId="{0AF1A18A-AF49-44D0-AA2C-1C22D9E090C9}" sibTransId="{B6F15A04-2464-4D72-BFC7-66BF8806E898}"/>
    <dgm:cxn modelId="{35310E73-B87E-4441-B600-02526F5D5FDB}" type="presOf" srcId="{BD79A8B3-0033-49E8-815B-6DF0FBBBE8C2}" destId="{8403B11D-F599-400E-A984-F1BC378601D2}" srcOrd="0" destOrd="0" presId="urn:microsoft.com/office/officeart/2018/2/layout/IconVerticalSolidList"/>
    <dgm:cxn modelId="{2AF7BF55-7F8B-4FA8-8E66-C17AACED8335}" srcId="{A5BCD6B4-FE61-4009-B5E2-2A541E3ADD2E}" destId="{A7C4791A-FB93-4D91-B88D-6CAAA2AC08A7}" srcOrd="0" destOrd="0" parTransId="{DDA46DFF-27FA-4F02-8345-F5D483BDE163}" sibTransId="{69CEFD0D-76A5-4CB6-B302-6EB9C68E388A}"/>
    <dgm:cxn modelId="{F209449E-7CBE-46FD-BD1D-26C3B9A74704}" srcId="{A5BCD6B4-FE61-4009-B5E2-2A541E3ADD2E}" destId="{BD79A8B3-0033-49E8-815B-6DF0FBBBE8C2}" srcOrd="2" destOrd="0" parTransId="{D760533B-8A22-4371-9C0F-AEC27BC2CF75}" sibTransId="{01BEDCDA-AF98-4997-8A42-1781F1951172}"/>
    <dgm:cxn modelId="{A4FC52AA-7A0E-43CD-8489-D829F5F3B37E}" srcId="{04109F70-E809-4945-A8FD-A613044EDD37}" destId="{B9B49F0A-BCED-4067-81E1-10DF07D6189E}" srcOrd="0" destOrd="0" parTransId="{2D82462B-F5CC-44BF-8455-217C14381F28}" sibTransId="{A5032BA8-A052-4FF3-B8C6-B0E667C11876}"/>
    <dgm:cxn modelId="{F01DA3AE-AE28-4DB6-85FC-F14938C41F6B}" type="presOf" srcId="{04109F70-E809-4945-A8FD-A613044EDD37}" destId="{EF87B715-36E6-4B53-835B-F9ED24702D99}" srcOrd="0" destOrd="0" presId="urn:microsoft.com/office/officeart/2018/2/layout/IconVerticalSolidList"/>
    <dgm:cxn modelId="{D0DDD7CE-FEBC-4252-AC43-B26A9FFDA4C3}" type="presOf" srcId="{A5BCD6B4-FE61-4009-B5E2-2A541E3ADD2E}" destId="{EA0E8D95-CBA4-4F87-89A2-CF0BAFF1C6D8}" srcOrd="0" destOrd="0" presId="urn:microsoft.com/office/officeart/2018/2/layout/IconVerticalSolidList"/>
    <dgm:cxn modelId="{29CB5501-AA11-4BD7-817E-95D92364925D}" type="presParOf" srcId="{EA0E8D95-CBA4-4F87-89A2-CF0BAFF1C6D8}" destId="{6D881506-695F-403E-B5AC-7C4EB19540A3}" srcOrd="0" destOrd="0" presId="urn:microsoft.com/office/officeart/2018/2/layout/IconVerticalSolidList"/>
    <dgm:cxn modelId="{ECA768C7-F24D-49BD-A1A5-5738CE5C6309}" type="presParOf" srcId="{6D881506-695F-403E-B5AC-7C4EB19540A3}" destId="{1F1AD923-D7F7-48B2-995C-345C99442B76}" srcOrd="0" destOrd="0" presId="urn:microsoft.com/office/officeart/2018/2/layout/IconVerticalSolidList"/>
    <dgm:cxn modelId="{DA51D34B-95D9-4088-8DBD-1A1FE52B0569}" type="presParOf" srcId="{6D881506-695F-403E-B5AC-7C4EB19540A3}" destId="{649725B8-2BEE-46FF-9086-102FB9436B5C}" srcOrd="1" destOrd="0" presId="urn:microsoft.com/office/officeart/2018/2/layout/IconVerticalSolidList"/>
    <dgm:cxn modelId="{F9E3D083-3D08-4A1D-9D89-465A1D61FF43}" type="presParOf" srcId="{6D881506-695F-403E-B5AC-7C4EB19540A3}" destId="{B2C54BD4-6DF5-41C7-9D9D-B0676EE2240C}" srcOrd="2" destOrd="0" presId="urn:microsoft.com/office/officeart/2018/2/layout/IconVerticalSolidList"/>
    <dgm:cxn modelId="{3E8B7254-A882-4B69-B5E4-9CA6BFC75CD5}" type="presParOf" srcId="{6D881506-695F-403E-B5AC-7C4EB19540A3}" destId="{E1D63F14-8372-4C7B-AA24-4A398C2D3D8B}" srcOrd="3" destOrd="0" presId="urn:microsoft.com/office/officeart/2018/2/layout/IconVerticalSolidList"/>
    <dgm:cxn modelId="{CD05DF6D-0ED7-4D8B-9919-75D99122987D}" type="presParOf" srcId="{EA0E8D95-CBA4-4F87-89A2-CF0BAFF1C6D8}" destId="{4CBAA7BA-667A-4121-B02D-BE22C3DA8144}" srcOrd="1" destOrd="0" presId="urn:microsoft.com/office/officeart/2018/2/layout/IconVerticalSolidList"/>
    <dgm:cxn modelId="{A6849F51-4ED5-4E08-B678-A4AEEE50D2B9}" type="presParOf" srcId="{EA0E8D95-CBA4-4F87-89A2-CF0BAFF1C6D8}" destId="{3A917A96-5683-4BF0-AE08-8EE12339FE45}" srcOrd="2" destOrd="0" presId="urn:microsoft.com/office/officeart/2018/2/layout/IconVerticalSolidList"/>
    <dgm:cxn modelId="{88AC1D74-B58A-4E42-8EFC-A43DC6296F44}" type="presParOf" srcId="{3A917A96-5683-4BF0-AE08-8EE12339FE45}" destId="{FD78D838-4532-463B-9580-5CAA6E8DDCF7}" srcOrd="0" destOrd="0" presId="urn:microsoft.com/office/officeart/2018/2/layout/IconVerticalSolidList"/>
    <dgm:cxn modelId="{CB198379-EC44-4F7A-B162-1077292D2DF4}" type="presParOf" srcId="{3A917A96-5683-4BF0-AE08-8EE12339FE45}" destId="{6C50238C-E523-4DA5-8FE4-C962F042F7BE}" srcOrd="1" destOrd="0" presId="urn:microsoft.com/office/officeart/2018/2/layout/IconVerticalSolidList"/>
    <dgm:cxn modelId="{29612CEB-CB6A-41A4-8967-1AB6DCD39004}" type="presParOf" srcId="{3A917A96-5683-4BF0-AE08-8EE12339FE45}" destId="{366CF52A-A422-4A7F-BCE3-5CADC13C1AE8}" srcOrd="2" destOrd="0" presId="urn:microsoft.com/office/officeart/2018/2/layout/IconVerticalSolidList"/>
    <dgm:cxn modelId="{36DCB46E-1972-4783-A08A-0200D146B380}" type="presParOf" srcId="{3A917A96-5683-4BF0-AE08-8EE12339FE45}" destId="{EF87B715-36E6-4B53-835B-F9ED24702D99}" srcOrd="3" destOrd="0" presId="urn:microsoft.com/office/officeart/2018/2/layout/IconVerticalSolidList"/>
    <dgm:cxn modelId="{92D532F1-3CDB-4CE5-A8A6-E42D9A6F414E}" type="presParOf" srcId="{3A917A96-5683-4BF0-AE08-8EE12339FE45}" destId="{384729DC-A445-43DC-9387-6BEC52F4F837}" srcOrd="4" destOrd="0" presId="urn:microsoft.com/office/officeart/2018/2/layout/IconVerticalSolidList"/>
    <dgm:cxn modelId="{D0850593-1965-4F8A-A33C-B1E022E3FD2A}" type="presParOf" srcId="{EA0E8D95-CBA4-4F87-89A2-CF0BAFF1C6D8}" destId="{3F1AB325-3113-4563-8E2C-5420988A7D32}" srcOrd="3" destOrd="0" presId="urn:microsoft.com/office/officeart/2018/2/layout/IconVerticalSolidList"/>
    <dgm:cxn modelId="{D7D38D51-336A-4D9D-A11E-A3A1C118BC12}" type="presParOf" srcId="{EA0E8D95-CBA4-4F87-89A2-CF0BAFF1C6D8}" destId="{6F830BC0-0B04-44FE-89B2-A6928682444C}" srcOrd="4" destOrd="0" presId="urn:microsoft.com/office/officeart/2018/2/layout/IconVerticalSolidList"/>
    <dgm:cxn modelId="{ACC4881E-0B15-4D5F-8AD9-47F07066697C}" type="presParOf" srcId="{6F830BC0-0B04-44FE-89B2-A6928682444C}" destId="{257CA074-9196-481F-81FF-85CF1A620F6D}" srcOrd="0" destOrd="0" presId="urn:microsoft.com/office/officeart/2018/2/layout/IconVerticalSolidList"/>
    <dgm:cxn modelId="{F1BA3033-5FCC-4257-A520-170AEE9D0695}" type="presParOf" srcId="{6F830BC0-0B04-44FE-89B2-A6928682444C}" destId="{81A04042-EA72-451E-B921-B0950F69004E}" srcOrd="1" destOrd="0" presId="urn:microsoft.com/office/officeart/2018/2/layout/IconVerticalSolidList"/>
    <dgm:cxn modelId="{24AC2C9C-CF7F-4D47-8072-5974A4382456}" type="presParOf" srcId="{6F830BC0-0B04-44FE-89B2-A6928682444C}" destId="{5D403DC1-7FAA-4BCA-9CC8-1A8C08CC5907}" srcOrd="2" destOrd="0" presId="urn:microsoft.com/office/officeart/2018/2/layout/IconVerticalSolidList"/>
    <dgm:cxn modelId="{3C8B70B0-4C27-4B7F-9F86-81CC2B21206C}" type="presParOf" srcId="{6F830BC0-0B04-44FE-89B2-A6928682444C}" destId="{8403B11D-F599-400E-A984-F1BC378601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7EE0D-EBF7-4877-B152-A9962B550FA5}">
      <dsp:nvSpPr>
        <dsp:cNvPr id="0" name=""/>
        <dsp:cNvSpPr/>
      </dsp:nvSpPr>
      <dsp:spPr>
        <a:xfrm>
          <a:off x="935070" y="807093"/>
          <a:ext cx="1002585" cy="10025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4C1E1-4914-45DE-80F6-D62B5A05AF57}">
      <dsp:nvSpPr>
        <dsp:cNvPr id="0" name=""/>
        <dsp:cNvSpPr/>
      </dsp:nvSpPr>
      <dsp:spPr>
        <a:xfrm>
          <a:off x="4097" y="1900367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Billed by: OGC Billing Team</a:t>
          </a:r>
        </a:p>
      </dsp:txBody>
      <dsp:txXfrm>
        <a:off x="4097" y="1900367"/>
        <a:ext cx="2864531" cy="483389"/>
      </dsp:txXfrm>
    </dsp:sp>
    <dsp:sp modelId="{16A12AC1-92D9-490A-A2D0-73653D75488F}">
      <dsp:nvSpPr>
        <dsp:cNvPr id="0" name=""/>
        <dsp:cNvSpPr/>
      </dsp:nvSpPr>
      <dsp:spPr>
        <a:xfrm>
          <a:off x="4097" y="2425938"/>
          <a:ext cx="2864531" cy="4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4097" y="2425938"/>
        <a:ext cx="2864531" cy="490195"/>
      </dsp:txXfrm>
    </dsp:sp>
    <dsp:sp modelId="{F8B234F0-56F9-4314-9636-0F7B0C920939}">
      <dsp:nvSpPr>
        <dsp:cNvPr id="0" name=""/>
        <dsp:cNvSpPr/>
      </dsp:nvSpPr>
      <dsp:spPr>
        <a:xfrm>
          <a:off x="4300894" y="807093"/>
          <a:ext cx="1002585" cy="10025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622BD-E668-431F-B8F8-DD4BC370F0ED}">
      <dsp:nvSpPr>
        <dsp:cNvPr id="0" name=""/>
        <dsp:cNvSpPr/>
      </dsp:nvSpPr>
      <dsp:spPr>
        <a:xfrm>
          <a:off x="3369921" y="1900367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Net cash position at end of award: $0.00</a:t>
          </a:r>
        </a:p>
      </dsp:txBody>
      <dsp:txXfrm>
        <a:off x="3369921" y="1900367"/>
        <a:ext cx="2864531" cy="483389"/>
      </dsp:txXfrm>
    </dsp:sp>
    <dsp:sp modelId="{9149B3E4-1308-443E-971B-3BD5380961B8}">
      <dsp:nvSpPr>
        <dsp:cNvPr id="0" name=""/>
        <dsp:cNvSpPr/>
      </dsp:nvSpPr>
      <dsp:spPr>
        <a:xfrm>
          <a:off x="3369921" y="2425938"/>
          <a:ext cx="2864531" cy="4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CA20-6BA0-400F-BFE9-FBA5241AB1B2}">
      <dsp:nvSpPr>
        <dsp:cNvPr id="0" name=""/>
        <dsp:cNvSpPr/>
      </dsp:nvSpPr>
      <dsp:spPr>
        <a:xfrm>
          <a:off x="7666718" y="807093"/>
          <a:ext cx="1002585" cy="10025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56390-5E75-49F8-A501-484FF8B477A4}">
      <dsp:nvSpPr>
        <dsp:cNvPr id="0" name=""/>
        <dsp:cNvSpPr/>
      </dsp:nvSpPr>
      <dsp:spPr>
        <a:xfrm>
          <a:off x="6735746" y="1900367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Final Invoice Due Date</a:t>
          </a:r>
        </a:p>
      </dsp:txBody>
      <dsp:txXfrm>
        <a:off x="6735746" y="1900367"/>
        <a:ext cx="2864531" cy="483389"/>
      </dsp:txXfrm>
    </dsp:sp>
    <dsp:sp modelId="{D90FB5C4-7211-46F5-B323-0ACACD874004}">
      <dsp:nvSpPr>
        <dsp:cNvPr id="0" name=""/>
        <dsp:cNvSpPr/>
      </dsp:nvSpPr>
      <dsp:spPr>
        <a:xfrm>
          <a:off x="6739355" y="2187252"/>
          <a:ext cx="2864531" cy="4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60 Days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ill Sans MT" panose="020B0502020104020203"/>
              <a:ea typeface="+mn-ea"/>
              <a:cs typeface="+mn-cs"/>
            </a:rPr>
            <a:t>State of Colorado: 45 Days</a:t>
          </a:r>
        </a:p>
      </dsp:txBody>
      <dsp:txXfrm>
        <a:off x="6739355" y="2187252"/>
        <a:ext cx="2864531" cy="490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7EE0D-EBF7-4877-B152-A9962B550FA5}">
      <dsp:nvSpPr>
        <dsp:cNvPr id="0" name=""/>
        <dsp:cNvSpPr/>
      </dsp:nvSpPr>
      <dsp:spPr>
        <a:xfrm>
          <a:off x="935070" y="807093"/>
          <a:ext cx="1002585" cy="10025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4C1E1-4914-45DE-80F6-D62B5A05AF57}">
      <dsp:nvSpPr>
        <dsp:cNvPr id="0" name=""/>
        <dsp:cNvSpPr/>
      </dsp:nvSpPr>
      <dsp:spPr>
        <a:xfrm>
          <a:off x="4097" y="1900367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Billed by: Morgan Hubbard &amp; Amy Nemecek</a:t>
          </a:r>
        </a:p>
      </dsp:txBody>
      <dsp:txXfrm>
        <a:off x="4097" y="1900367"/>
        <a:ext cx="2864531" cy="483389"/>
      </dsp:txXfrm>
    </dsp:sp>
    <dsp:sp modelId="{16A12AC1-92D9-490A-A2D0-73653D75488F}">
      <dsp:nvSpPr>
        <dsp:cNvPr id="0" name=""/>
        <dsp:cNvSpPr/>
      </dsp:nvSpPr>
      <dsp:spPr>
        <a:xfrm>
          <a:off x="4097" y="2425938"/>
          <a:ext cx="2864531" cy="4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097" y="2425938"/>
        <a:ext cx="2864531" cy="490195"/>
      </dsp:txXfrm>
    </dsp:sp>
    <dsp:sp modelId="{F8B234F0-56F9-4314-9636-0F7B0C920939}">
      <dsp:nvSpPr>
        <dsp:cNvPr id="0" name=""/>
        <dsp:cNvSpPr/>
      </dsp:nvSpPr>
      <dsp:spPr>
        <a:xfrm>
          <a:off x="4300894" y="807093"/>
          <a:ext cx="1002585" cy="10025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622BD-E668-431F-B8F8-DD4BC370F0ED}">
      <dsp:nvSpPr>
        <dsp:cNvPr id="0" name=""/>
        <dsp:cNvSpPr/>
      </dsp:nvSpPr>
      <dsp:spPr>
        <a:xfrm>
          <a:off x="3369921" y="1900367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Net cash position at end of award: $0.00</a:t>
          </a:r>
        </a:p>
      </dsp:txBody>
      <dsp:txXfrm>
        <a:off x="3369921" y="1900367"/>
        <a:ext cx="2864531" cy="483389"/>
      </dsp:txXfrm>
    </dsp:sp>
    <dsp:sp modelId="{9149B3E4-1308-443E-971B-3BD5380961B8}">
      <dsp:nvSpPr>
        <dsp:cNvPr id="0" name=""/>
        <dsp:cNvSpPr/>
      </dsp:nvSpPr>
      <dsp:spPr>
        <a:xfrm>
          <a:off x="3369921" y="2425938"/>
          <a:ext cx="2864531" cy="4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CA20-6BA0-400F-BFE9-FBA5241AB1B2}">
      <dsp:nvSpPr>
        <dsp:cNvPr id="0" name=""/>
        <dsp:cNvSpPr/>
      </dsp:nvSpPr>
      <dsp:spPr>
        <a:xfrm>
          <a:off x="7666718" y="807093"/>
          <a:ext cx="1002585" cy="10025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56390-5E75-49F8-A501-484FF8B477A4}">
      <dsp:nvSpPr>
        <dsp:cNvPr id="0" name=""/>
        <dsp:cNvSpPr/>
      </dsp:nvSpPr>
      <dsp:spPr>
        <a:xfrm>
          <a:off x="6735746" y="1900367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Federal Financial Report (FFR) due date</a:t>
          </a:r>
        </a:p>
      </dsp:txBody>
      <dsp:txXfrm>
        <a:off x="6735746" y="1900367"/>
        <a:ext cx="2864531" cy="483389"/>
      </dsp:txXfrm>
    </dsp:sp>
    <dsp:sp modelId="{D90FB5C4-7211-46F5-B323-0ACACD874004}">
      <dsp:nvSpPr>
        <dsp:cNvPr id="0" name=""/>
        <dsp:cNvSpPr/>
      </dsp:nvSpPr>
      <dsp:spPr>
        <a:xfrm>
          <a:off x="6735746" y="2425938"/>
          <a:ext cx="2864531" cy="4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Annual: 90 days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Final: 120 days</a:t>
          </a:r>
        </a:p>
      </dsp:txBody>
      <dsp:txXfrm>
        <a:off x="6735746" y="2425938"/>
        <a:ext cx="2864531" cy="490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7EE0D-EBF7-4877-B152-A9962B550FA5}">
      <dsp:nvSpPr>
        <dsp:cNvPr id="0" name=""/>
        <dsp:cNvSpPr/>
      </dsp:nvSpPr>
      <dsp:spPr>
        <a:xfrm>
          <a:off x="935070" y="688469"/>
          <a:ext cx="1002585" cy="10025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4C1E1-4914-45DE-80F6-D62B5A05AF57}">
      <dsp:nvSpPr>
        <dsp:cNvPr id="0" name=""/>
        <dsp:cNvSpPr/>
      </dsp:nvSpPr>
      <dsp:spPr>
        <a:xfrm>
          <a:off x="4097" y="1791946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Payment is received for milestones</a:t>
          </a:r>
        </a:p>
      </dsp:txBody>
      <dsp:txXfrm>
        <a:off x="4097" y="1791946"/>
        <a:ext cx="2864531" cy="483389"/>
      </dsp:txXfrm>
    </dsp:sp>
    <dsp:sp modelId="{16A12AC1-92D9-490A-A2D0-73653D75488F}">
      <dsp:nvSpPr>
        <dsp:cNvPr id="0" name=""/>
        <dsp:cNvSpPr/>
      </dsp:nvSpPr>
      <dsp:spPr>
        <a:xfrm>
          <a:off x="4097" y="2322261"/>
          <a:ext cx="2864531" cy="71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097" y="2322261"/>
        <a:ext cx="2864531" cy="712495"/>
      </dsp:txXfrm>
    </dsp:sp>
    <dsp:sp modelId="{F8B234F0-56F9-4314-9636-0F7B0C920939}">
      <dsp:nvSpPr>
        <dsp:cNvPr id="0" name=""/>
        <dsp:cNvSpPr/>
      </dsp:nvSpPr>
      <dsp:spPr>
        <a:xfrm>
          <a:off x="4300894" y="688469"/>
          <a:ext cx="1002585" cy="10025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622BD-E668-431F-B8F8-DD4BC370F0ED}">
      <dsp:nvSpPr>
        <dsp:cNvPr id="0" name=""/>
        <dsp:cNvSpPr/>
      </dsp:nvSpPr>
      <dsp:spPr>
        <a:xfrm>
          <a:off x="3369921" y="1791946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Net cash position at end of award: Often has a residual</a:t>
          </a:r>
        </a:p>
      </dsp:txBody>
      <dsp:txXfrm>
        <a:off x="3369921" y="1791946"/>
        <a:ext cx="2864531" cy="483389"/>
      </dsp:txXfrm>
    </dsp:sp>
    <dsp:sp modelId="{9149B3E4-1308-443E-971B-3BD5380961B8}">
      <dsp:nvSpPr>
        <dsp:cNvPr id="0" name=""/>
        <dsp:cNvSpPr/>
      </dsp:nvSpPr>
      <dsp:spPr>
        <a:xfrm>
          <a:off x="3369921" y="2322261"/>
          <a:ext cx="2864531" cy="71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CA20-6BA0-400F-BFE9-FBA5241AB1B2}">
      <dsp:nvSpPr>
        <dsp:cNvPr id="0" name=""/>
        <dsp:cNvSpPr/>
      </dsp:nvSpPr>
      <dsp:spPr>
        <a:xfrm>
          <a:off x="7666718" y="688469"/>
          <a:ext cx="1002585" cy="10025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56390-5E75-49F8-A501-484FF8B477A4}">
      <dsp:nvSpPr>
        <dsp:cNvPr id="0" name=""/>
        <dsp:cNvSpPr/>
      </dsp:nvSpPr>
      <dsp:spPr>
        <a:xfrm>
          <a:off x="6735746" y="1791946"/>
          <a:ext cx="2864531" cy="48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Report of Expenditures (ROE) due date</a:t>
          </a:r>
        </a:p>
      </dsp:txBody>
      <dsp:txXfrm>
        <a:off x="6735746" y="1791946"/>
        <a:ext cx="2864531" cy="483389"/>
      </dsp:txXfrm>
    </dsp:sp>
    <dsp:sp modelId="{D90FB5C4-7211-46F5-B323-0ACACD874004}">
      <dsp:nvSpPr>
        <dsp:cNvPr id="0" name=""/>
        <dsp:cNvSpPr/>
      </dsp:nvSpPr>
      <dsp:spPr>
        <a:xfrm>
          <a:off x="6735746" y="2322261"/>
          <a:ext cx="2864531" cy="71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Usually within 90 days of end date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Review Notice of Award (</a:t>
          </a:r>
          <a:r>
            <a:rPr lang="en-US" sz="1400" kern="1200" dirty="0" err="1"/>
            <a:t>NoA</a:t>
          </a:r>
          <a:r>
            <a:rPr lang="en-US" sz="1400" kern="1200" dirty="0"/>
            <a:t>) for specific deadlines</a:t>
          </a:r>
        </a:p>
      </dsp:txBody>
      <dsp:txXfrm>
        <a:off x="6735746" y="2322261"/>
        <a:ext cx="2864531" cy="712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7EE0D-EBF7-4877-B152-A9962B550FA5}">
      <dsp:nvSpPr>
        <dsp:cNvPr id="0" name=""/>
        <dsp:cNvSpPr/>
      </dsp:nvSpPr>
      <dsp:spPr>
        <a:xfrm>
          <a:off x="935070" y="354586"/>
          <a:ext cx="1002585" cy="10025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4C1E1-4914-45DE-80F6-D62B5A05AF57}">
      <dsp:nvSpPr>
        <dsp:cNvPr id="0" name=""/>
        <dsp:cNvSpPr/>
      </dsp:nvSpPr>
      <dsp:spPr>
        <a:xfrm>
          <a:off x="4097" y="1486776"/>
          <a:ext cx="2864531" cy="709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Billed by: Department	</a:t>
          </a:r>
        </a:p>
      </dsp:txBody>
      <dsp:txXfrm>
        <a:off x="4097" y="1486776"/>
        <a:ext cx="2864531" cy="709978"/>
      </dsp:txXfrm>
    </dsp:sp>
    <dsp:sp modelId="{16A12AC1-92D9-490A-A2D0-73653D75488F}">
      <dsp:nvSpPr>
        <dsp:cNvPr id="0" name=""/>
        <dsp:cNvSpPr/>
      </dsp:nvSpPr>
      <dsp:spPr>
        <a:xfrm>
          <a:off x="96392" y="1845175"/>
          <a:ext cx="2864531" cy="1111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Should be tracked and monitored for receipt of payments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Send invoice details to </a:t>
          </a:r>
          <a:r>
            <a:rPr lang="en-US" sz="1400" kern="1200" dirty="0">
              <a:hlinkClick xmlns:r="http://schemas.openxmlformats.org/officeDocument/2006/relationships" r:id="rId3"/>
            </a:rPr>
            <a:t>ogc.4payments@ucdenver.edu</a:t>
          </a:r>
          <a:r>
            <a:rPr lang="en-US" sz="1400" kern="1200" dirty="0"/>
            <a:t> to ensure correct posting</a:t>
          </a:r>
        </a:p>
      </dsp:txBody>
      <dsp:txXfrm>
        <a:off x="96392" y="1845175"/>
        <a:ext cx="2864531" cy="1111605"/>
      </dsp:txXfrm>
    </dsp:sp>
    <dsp:sp modelId="{F8B234F0-56F9-4314-9636-0F7B0C920939}">
      <dsp:nvSpPr>
        <dsp:cNvPr id="0" name=""/>
        <dsp:cNvSpPr/>
      </dsp:nvSpPr>
      <dsp:spPr>
        <a:xfrm>
          <a:off x="4300894" y="354586"/>
          <a:ext cx="1002585" cy="100258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622BD-E668-431F-B8F8-DD4BC370F0ED}">
      <dsp:nvSpPr>
        <dsp:cNvPr id="0" name=""/>
        <dsp:cNvSpPr/>
      </dsp:nvSpPr>
      <dsp:spPr>
        <a:xfrm>
          <a:off x="3369921" y="1486776"/>
          <a:ext cx="2864531" cy="709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Net cash position at end of award: Often has a residual</a:t>
          </a:r>
        </a:p>
      </dsp:txBody>
      <dsp:txXfrm>
        <a:off x="3369921" y="1486776"/>
        <a:ext cx="2864531" cy="709978"/>
      </dsp:txXfrm>
    </dsp:sp>
    <dsp:sp modelId="{9149B3E4-1308-443E-971B-3BD5380961B8}">
      <dsp:nvSpPr>
        <dsp:cNvPr id="0" name=""/>
        <dsp:cNvSpPr/>
      </dsp:nvSpPr>
      <dsp:spPr>
        <a:xfrm>
          <a:off x="3369921" y="2257035"/>
          <a:ext cx="2864531" cy="1111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CA20-6BA0-400F-BFE9-FBA5241AB1B2}">
      <dsp:nvSpPr>
        <dsp:cNvPr id="0" name=""/>
        <dsp:cNvSpPr/>
      </dsp:nvSpPr>
      <dsp:spPr>
        <a:xfrm>
          <a:off x="7666718" y="354586"/>
          <a:ext cx="1002585" cy="1002585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56390-5E75-49F8-A501-484FF8B477A4}">
      <dsp:nvSpPr>
        <dsp:cNvPr id="0" name=""/>
        <dsp:cNvSpPr/>
      </dsp:nvSpPr>
      <dsp:spPr>
        <a:xfrm>
          <a:off x="6735746" y="1486776"/>
          <a:ext cx="2864531" cy="709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Department initiates closeout with post award by submitting the following:</a:t>
          </a:r>
        </a:p>
      </dsp:txBody>
      <dsp:txXfrm>
        <a:off x="6735746" y="1486776"/>
        <a:ext cx="2864531" cy="709978"/>
      </dsp:txXfrm>
    </dsp:sp>
    <dsp:sp modelId="{D90FB5C4-7211-46F5-B323-0ACACD874004}">
      <dsp:nvSpPr>
        <dsp:cNvPr id="0" name=""/>
        <dsp:cNvSpPr/>
      </dsp:nvSpPr>
      <dsp:spPr>
        <a:xfrm>
          <a:off x="6735746" y="2257035"/>
          <a:ext cx="2864531" cy="1111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Request to close form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High cash balance form (if applicable)</a:t>
          </a:r>
        </a:p>
      </dsp:txBody>
      <dsp:txXfrm>
        <a:off x="6735746" y="2257035"/>
        <a:ext cx="2864531" cy="1111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7997A-10D6-4108-A3CE-E48D3F001B12}">
      <dsp:nvSpPr>
        <dsp:cNvPr id="0" name=""/>
        <dsp:cNvSpPr/>
      </dsp:nvSpPr>
      <dsp:spPr>
        <a:xfrm>
          <a:off x="0" y="398888"/>
          <a:ext cx="9604375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406" tIns="458216" rIns="74540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 dirty="0"/>
            <a:t>Federal flow through receives additional leadership review by Vice Chancellor for Research. </a:t>
          </a:r>
          <a:endParaRPr lang="en-US" sz="2200" kern="1200" dirty="0"/>
        </a:p>
      </dsp:txBody>
      <dsp:txXfrm>
        <a:off x="0" y="398888"/>
        <a:ext cx="9604375" cy="1212750"/>
      </dsp:txXfrm>
    </dsp:sp>
    <dsp:sp modelId="{37FCAB41-00EF-4299-B17F-FD062AD06211}">
      <dsp:nvSpPr>
        <dsp:cNvPr id="0" name=""/>
        <dsp:cNvSpPr/>
      </dsp:nvSpPr>
      <dsp:spPr>
        <a:xfrm>
          <a:off x="480218" y="74168"/>
          <a:ext cx="672306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Used for balances over 50% or 5% if federal flow through</a:t>
          </a:r>
        </a:p>
      </dsp:txBody>
      <dsp:txXfrm>
        <a:off x="511921" y="105871"/>
        <a:ext cx="6659656" cy="586034"/>
      </dsp:txXfrm>
    </dsp:sp>
    <dsp:sp modelId="{5038FF62-5E18-44E9-964F-14214D4AFFD8}">
      <dsp:nvSpPr>
        <dsp:cNvPr id="0" name=""/>
        <dsp:cNvSpPr/>
      </dsp:nvSpPr>
      <dsp:spPr>
        <a:xfrm>
          <a:off x="0" y="2055158"/>
          <a:ext cx="9604375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406" tIns="458216" rIns="74540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/>
            <a:t>How rates/pricing was prepared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/>
            <a:t>How/why budgeted expenses differed from what was charged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baseline="0"/>
            <a:t>Variances in enrollment</a:t>
          </a:r>
          <a:endParaRPr lang="en-US" sz="2200" kern="1200"/>
        </a:p>
      </dsp:txBody>
      <dsp:txXfrm>
        <a:off x="0" y="2055158"/>
        <a:ext cx="9604375" cy="1593900"/>
      </dsp:txXfrm>
    </dsp:sp>
    <dsp:sp modelId="{65963FA6-E071-47FB-8639-7209D62B26B5}">
      <dsp:nvSpPr>
        <dsp:cNvPr id="0" name=""/>
        <dsp:cNvSpPr/>
      </dsp:nvSpPr>
      <dsp:spPr>
        <a:xfrm>
          <a:off x="480218" y="1730438"/>
          <a:ext cx="672306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Justification should provide:</a:t>
          </a:r>
        </a:p>
      </dsp:txBody>
      <dsp:txXfrm>
        <a:off x="511921" y="1762141"/>
        <a:ext cx="6659656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AD923-D7F7-48B2-995C-345C99442B76}">
      <dsp:nvSpPr>
        <dsp:cNvPr id="0" name=""/>
        <dsp:cNvSpPr/>
      </dsp:nvSpPr>
      <dsp:spPr>
        <a:xfrm>
          <a:off x="0" y="421"/>
          <a:ext cx="9603275" cy="9856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725B8-2BEE-46FF-9086-102FB9436B5C}">
      <dsp:nvSpPr>
        <dsp:cNvPr id="0" name=""/>
        <dsp:cNvSpPr/>
      </dsp:nvSpPr>
      <dsp:spPr>
        <a:xfrm>
          <a:off x="298158" y="222192"/>
          <a:ext cx="542106" cy="5421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63F14-8372-4C7B-AA24-4A398C2D3D8B}">
      <dsp:nvSpPr>
        <dsp:cNvPr id="0" name=""/>
        <dsp:cNvSpPr/>
      </dsp:nvSpPr>
      <dsp:spPr>
        <a:xfrm>
          <a:off x="1138424" y="421"/>
          <a:ext cx="8464850" cy="98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314" tIns="104314" rIns="104314" bIns="10431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 cash balance frequently (m-Fin TBS/ Operating Summary)</a:t>
          </a:r>
        </a:p>
      </dsp:txBody>
      <dsp:txXfrm>
        <a:off x="1138424" y="421"/>
        <a:ext cx="8464850" cy="985648"/>
      </dsp:txXfrm>
    </dsp:sp>
    <dsp:sp modelId="{FD78D838-4532-463B-9580-5CAA6E8DDCF7}">
      <dsp:nvSpPr>
        <dsp:cNvPr id="0" name=""/>
        <dsp:cNvSpPr/>
      </dsp:nvSpPr>
      <dsp:spPr>
        <a:xfrm>
          <a:off x="0" y="1232482"/>
          <a:ext cx="9603275" cy="9856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0238C-E523-4DA5-8FE4-C962F042F7BE}">
      <dsp:nvSpPr>
        <dsp:cNvPr id="0" name=""/>
        <dsp:cNvSpPr/>
      </dsp:nvSpPr>
      <dsp:spPr>
        <a:xfrm>
          <a:off x="298158" y="1454253"/>
          <a:ext cx="542106" cy="542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7B715-36E6-4B53-835B-F9ED24702D99}">
      <dsp:nvSpPr>
        <dsp:cNvPr id="0" name=""/>
        <dsp:cNvSpPr/>
      </dsp:nvSpPr>
      <dsp:spPr>
        <a:xfrm>
          <a:off x="1138424" y="1232482"/>
          <a:ext cx="4321473" cy="98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314" tIns="104314" rIns="104314" bIns="10431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 expenditures regularly and submit cost transfers in a timely manner</a:t>
          </a:r>
        </a:p>
      </dsp:txBody>
      <dsp:txXfrm>
        <a:off x="1138424" y="1232482"/>
        <a:ext cx="4321473" cy="985648"/>
      </dsp:txXfrm>
    </dsp:sp>
    <dsp:sp modelId="{384729DC-A445-43DC-9387-6BEC52F4F837}">
      <dsp:nvSpPr>
        <dsp:cNvPr id="0" name=""/>
        <dsp:cNvSpPr/>
      </dsp:nvSpPr>
      <dsp:spPr>
        <a:xfrm>
          <a:off x="5459898" y="1232482"/>
          <a:ext cx="4143376" cy="98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314" tIns="104314" rIns="104314" bIns="104314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PETs should be completed month prior to deliverable due date</a:t>
          </a:r>
        </a:p>
      </dsp:txBody>
      <dsp:txXfrm>
        <a:off x="5459898" y="1232482"/>
        <a:ext cx="4143376" cy="985648"/>
      </dsp:txXfrm>
    </dsp:sp>
    <dsp:sp modelId="{257CA074-9196-481F-81FF-85CF1A620F6D}">
      <dsp:nvSpPr>
        <dsp:cNvPr id="0" name=""/>
        <dsp:cNvSpPr/>
      </dsp:nvSpPr>
      <dsp:spPr>
        <a:xfrm>
          <a:off x="0" y="2464543"/>
          <a:ext cx="9603275" cy="9856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04042-EA72-451E-B921-B0950F69004E}">
      <dsp:nvSpPr>
        <dsp:cNvPr id="0" name=""/>
        <dsp:cNvSpPr/>
      </dsp:nvSpPr>
      <dsp:spPr>
        <a:xfrm>
          <a:off x="298158" y="2686314"/>
          <a:ext cx="542106" cy="542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3B11D-F599-400E-A984-F1BC378601D2}">
      <dsp:nvSpPr>
        <dsp:cNvPr id="0" name=""/>
        <dsp:cNvSpPr/>
      </dsp:nvSpPr>
      <dsp:spPr>
        <a:xfrm>
          <a:off x="1138424" y="2464543"/>
          <a:ext cx="8464850" cy="98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314" tIns="104314" rIns="104314" bIns="10431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Meet with your Post Award Administrator on a regular basis</a:t>
          </a:r>
        </a:p>
      </dsp:txBody>
      <dsp:txXfrm>
        <a:off x="1138424" y="2464543"/>
        <a:ext cx="8464850" cy="985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6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4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50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50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45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92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33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2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8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37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46FE-744A-45B4-9AF1-6641F7DBD85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3017081-EB8D-4EBA-BDD5-7A8B98326E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49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ogc.fiscalstaff@ucdenver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cuanschutz.edu/docs/librariesprovider148/ogc_documents/high-cash-balance-memo-2022-03-04.pdf?sfvrsn=c9ceb3ba_0" TargetMode="External"/><Relationship Id="rId2" Type="http://schemas.openxmlformats.org/officeDocument/2006/relationships/hyperlink" Target="https://research.cuanschutz.edu/docs/librariesprovider148/ogc_documents/request-to-close-clinical-trial.pdf?sfvrsn=a8dab3ba_0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denver.edu/docs/librariesprovider284/default-document-library/2000-finance/2011---closeout-of-sponsored-projects.pdf?sfvrsn=e62ef3ba_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DB2E-3328-538A-1E89-7D7C08454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OGC Team Talks</a:t>
            </a:r>
            <a:br>
              <a:rPr lang="en-US" dirty="0"/>
            </a:br>
            <a:r>
              <a:rPr lang="en-US" dirty="0"/>
              <a:t>Closeouts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01B82-CBEB-608E-15D2-1E1D0EAA1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24, 2022</a:t>
            </a:r>
          </a:p>
        </p:txBody>
      </p:sp>
    </p:spTree>
    <p:extLst>
      <p:ext uri="{BB962C8B-B14F-4D97-AF65-F5344CB8AC3E}">
        <p14:creationId xmlns:p14="http://schemas.microsoft.com/office/powerpoint/2010/main" val="238049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75C9-4CA9-8389-8BF0-AE11DAE6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E33B-C72D-9C52-304F-5DAFA9C37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GM01 Report </a:t>
            </a:r>
          </a:p>
          <a:p>
            <a:r>
              <a:rPr lang="en-US" dirty="0"/>
              <a:t>GM02 and GM03 Report</a:t>
            </a:r>
          </a:p>
          <a:p>
            <a:pPr marL="0" indent="0">
              <a:buNone/>
            </a:pPr>
            <a:r>
              <a:rPr lang="en-US" dirty="0"/>
              <a:t>Monthly report burst to the GACT and GADM on the project.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1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02480"/>
            <a:ext cx="9603275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GM01 Report</a:t>
            </a:r>
          </a:p>
          <a:p>
            <a:pPr marL="0" indent="0">
              <a:buNone/>
            </a:pPr>
            <a:r>
              <a:rPr lang="en-US" dirty="0"/>
              <a:t>Report for projects that are ending within the next 3 months of the project end date (90, 60, 30)</a:t>
            </a:r>
          </a:p>
          <a:p>
            <a:pPr marL="0" indent="0">
              <a:buNone/>
            </a:pPr>
            <a:endParaRPr lang="en-US" dirty="0"/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determine if an extension is needed or if the project will close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cash and budget balance information to help you review/reconcile your project as it approaches the end date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Review outstanding encumbrance information to help with any actions needed to close the encumbrances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Cash/AR information to determine if sponsor has been paying as expected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8498-9BD4-4ED3-7BF2-8734DDBE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Tools-GM01 Email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B5AC07-F50C-9DF2-5206-D8E88EF41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187" y="1285461"/>
            <a:ext cx="11928057" cy="4768020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3EC690D-94CA-8F9F-812A-146C23D7EC91}"/>
              </a:ext>
            </a:extLst>
          </p:cNvPr>
          <p:cNvCxnSpPr>
            <a:cxnSpLocks/>
          </p:cNvCxnSpPr>
          <p:nvPr/>
        </p:nvCxnSpPr>
        <p:spPr>
          <a:xfrm flipH="1">
            <a:off x="3087757" y="2992447"/>
            <a:ext cx="1388166" cy="6186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BF3AF4-4027-8DC8-6559-454CF6FB154F}"/>
              </a:ext>
            </a:extLst>
          </p:cNvPr>
          <p:cNvCxnSpPr>
            <a:cxnSpLocks/>
          </p:cNvCxnSpPr>
          <p:nvPr/>
        </p:nvCxnSpPr>
        <p:spPr>
          <a:xfrm>
            <a:off x="4475923" y="2992447"/>
            <a:ext cx="1132402" cy="6419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row: Left 7">
            <a:extLst>
              <a:ext uri="{FF2B5EF4-FFF2-40B4-BE49-F238E27FC236}">
                <a16:creationId xmlns:a16="http://schemas.microsoft.com/office/drawing/2014/main" id="{EFD13133-1643-DE46-A8FB-BC9D476114E7}"/>
              </a:ext>
            </a:extLst>
          </p:cNvPr>
          <p:cNvSpPr/>
          <p:nvPr/>
        </p:nvSpPr>
        <p:spPr>
          <a:xfrm>
            <a:off x="3193774" y="2690191"/>
            <a:ext cx="978408" cy="302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60A0-C4B7-9FF9-9CE0-50A98139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44453"/>
          </a:xfrm>
        </p:spPr>
        <p:txBody>
          <a:bodyPr/>
          <a:lstStyle/>
          <a:p>
            <a:pPr algn="ctr"/>
            <a:r>
              <a:rPr lang="en-US" dirty="0"/>
              <a:t>Tools-GM01 Report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1605FB-BAC2-8D13-18A0-A795E76173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435" y="1263442"/>
            <a:ext cx="11054854" cy="4790039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F05274-186D-1240-E80B-F8A14FFB8D0F}"/>
              </a:ext>
            </a:extLst>
          </p:cNvPr>
          <p:cNvCxnSpPr>
            <a:cxnSpLocks/>
          </p:cNvCxnSpPr>
          <p:nvPr/>
        </p:nvCxnSpPr>
        <p:spPr>
          <a:xfrm flipH="1">
            <a:off x="1431234" y="2941983"/>
            <a:ext cx="272829" cy="4045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4CB1E7-0B94-1B65-A5AC-B9C447841DCB}"/>
              </a:ext>
            </a:extLst>
          </p:cNvPr>
          <p:cNvCxnSpPr>
            <a:cxnSpLocks/>
          </p:cNvCxnSpPr>
          <p:nvPr/>
        </p:nvCxnSpPr>
        <p:spPr>
          <a:xfrm>
            <a:off x="1704063" y="2941983"/>
            <a:ext cx="188120" cy="4045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14B09CA-CF6B-1C5F-9DE2-45252F6ACE20}"/>
              </a:ext>
            </a:extLst>
          </p:cNvPr>
          <p:cNvCxnSpPr>
            <a:cxnSpLocks/>
          </p:cNvCxnSpPr>
          <p:nvPr/>
        </p:nvCxnSpPr>
        <p:spPr>
          <a:xfrm>
            <a:off x="11717463" y="2918973"/>
            <a:ext cx="0" cy="3062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70DF7E-58F5-D34E-F472-8D23D44E963C}"/>
              </a:ext>
            </a:extLst>
          </p:cNvPr>
          <p:cNvCxnSpPr>
            <a:cxnSpLocks/>
          </p:cNvCxnSpPr>
          <p:nvPr/>
        </p:nvCxnSpPr>
        <p:spPr>
          <a:xfrm>
            <a:off x="6685862" y="2918973"/>
            <a:ext cx="0" cy="2640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11F5DE-032A-E299-8F6A-D5FFD2A0B30F}"/>
              </a:ext>
            </a:extLst>
          </p:cNvPr>
          <p:cNvCxnSpPr>
            <a:cxnSpLocks/>
          </p:cNvCxnSpPr>
          <p:nvPr/>
        </p:nvCxnSpPr>
        <p:spPr>
          <a:xfrm>
            <a:off x="3468680" y="2918973"/>
            <a:ext cx="0" cy="3170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89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2942-0E12-0724-7720-F21EF1D8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705F5-BFE1-A305-8FE5-3B0CEDDF7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GM02 and GM03 Report</a:t>
            </a:r>
          </a:p>
          <a:p>
            <a:pPr marL="0" indent="0">
              <a:buNone/>
            </a:pPr>
            <a:r>
              <a:rPr lang="en-US" dirty="0"/>
              <a:t>Report for projects that have ended within the last 90 days of the project end date-(30,60,90)</a:t>
            </a:r>
          </a:p>
          <a:p>
            <a:pPr marL="0" indent="0">
              <a:buNone/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Projects that have expired to help in the closeout review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Balance information to help you review/reconcile for closeout</a:t>
            </a:r>
          </a:p>
          <a:p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sh/AR information to determine if sponsor has paid as expected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1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88E12-CA7C-F5D5-EFBD-5FF50384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Tools-GM02 and GM03 Email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6A7FC4-0E99-CDD2-8D13-7A075FAA0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10323683" cy="3801458"/>
          </a:xfr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1DD518C6-2AFD-A946-B1DC-C428FDE70440}"/>
              </a:ext>
            </a:extLst>
          </p:cNvPr>
          <p:cNvSpPr/>
          <p:nvPr/>
        </p:nvSpPr>
        <p:spPr>
          <a:xfrm>
            <a:off x="3983604" y="2799828"/>
            <a:ext cx="978408" cy="24817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293BB6-664A-B3D3-A59B-C8F3B6C9339D}"/>
              </a:ext>
            </a:extLst>
          </p:cNvPr>
          <p:cNvCxnSpPr>
            <a:cxnSpLocks/>
          </p:cNvCxnSpPr>
          <p:nvPr/>
        </p:nvCxnSpPr>
        <p:spPr>
          <a:xfrm>
            <a:off x="5340626" y="3048001"/>
            <a:ext cx="1431235" cy="556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7117B55-A442-47F3-42C3-3B34EA74832F}"/>
              </a:ext>
            </a:extLst>
          </p:cNvPr>
          <p:cNvCxnSpPr/>
          <p:nvPr/>
        </p:nvCxnSpPr>
        <p:spPr>
          <a:xfrm flipH="1">
            <a:off x="4962012" y="3048001"/>
            <a:ext cx="378614" cy="556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FD6B499-1E18-8D27-F77C-BA9631E3DF1E}"/>
              </a:ext>
            </a:extLst>
          </p:cNvPr>
          <p:cNvCxnSpPr/>
          <p:nvPr/>
        </p:nvCxnSpPr>
        <p:spPr>
          <a:xfrm flipH="1">
            <a:off x="3392557" y="3048001"/>
            <a:ext cx="1908313" cy="556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34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0462-C17F-B7C8-8090-5DC45240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Tools-GM02 and GM03 Report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756FA1-2B63-21CF-B057-065A92A21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256" y="4099800"/>
            <a:ext cx="9603274" cy="180889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920ACC-D38C-A527-6B96-BDF1D1ABF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256" y="1853755"/>
            <a:ext cx="9462598" cy="209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94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018B-5546-BBD3-A4C9-98A18133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79EB0-96A5-8EF9-6774-D7ACD3EC6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Project Status</a:t>
            </a:r>
          </a:p>
          <a:p>
            <a:r>
              <a:rPr lang="en-US" dirty="0"/>
              <a:t>S (Preaward)</a:t>
            </a:r>
          </a:p>
          <a:p>
            <a:r>
              <a:rPr lang="en-US" dirty="0"/>
              <a:t>O (Open)</a:t>
            </a:r>
          </a:p>
          <a:p>
            <a:r>
              <a:rPr lang="en-US" dirty="0"/>
              <a:t>E (Ended)</a:t>
            </a:r>
          </a:p>
          <a:p>
            <a:r>
              <a:rPr lang="en-US" dirty="0"/>
              <a:t>R (Reporting)</a:t>
            </a:r>
          </a:p>
          <a:p>
            <a:r>
              <a:rPr lang="en-US" dirty="0"/>
              <a:t>C (Close)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1CC17E94-C366-61EE-D0FA-826366B623F1}"/>
              </a:ext>
            </a:extLst>
          </p:cNvPr>
          <p:cNvSpPr/>
          <p:nvPr/>
        </p:nvSpPr>
        <p:spPr>
          <a:xfrm>
            <a:off x="2916605" y="3648926"/>
            <a:ext cx="978408" cy="18422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C90FCB4E-E6D3-0652-48C4-7B71CCE84E18}"/>
              </a:ext>
            </a:extLst>
          </p:cNvPr>
          <p:cNvSpPr/>
          <p:nvPr/>
        </p:nvSpPr>
        <p:spPr>
          <a:xfrm>
            <a:off x="3232405" y="4142611"/>
            <a:ext cx="978408" cy="18422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AB7949F-86DB-9055-12A1-6AEAE8BB11D2}"/>
              </a:ext>
            </a:extLst>
          </p:cNvPr>
          <p:cNvSpPr/>
          <p:nvPr/>
        </p:nvSpPr>
        <p:spPr>
          <a:xfrm>
            <a:off x="2916605" y="3209074"/>
            <a:ext cx="978408" cy="1842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4574D176-2AB7-53B0-D4F2-2F40653AA33F}"/>
              </a:ext>
            </a:extLst>
          </p:cNvPr>
          <p:cNvSpPr/>
          <p:nvPr/>
        </p:nvSpPr>
        <p:spPr>
          <a:xfrm>
            <a:off x="2916605" y="4582463"/>
            <a:ext cx="315800" cy="383432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87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F3FB-511F-3D37-CB90-4A8CC127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Practices 90-30 days before the end date (GM01)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6FA53-997D-14CD-C3FC-62E0B27DB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Ensure all necessary remaining purchases are planned and sufficient funds are available to cover these expenditures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If you need extended time to complete a project request a no-cost extension</a:t>
            </a:r>
            <a:endParaRPr lang="en-US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Work with any subcontractors to identify and resolve any issues</a:t>
            </a:r>
            <a:endParaRPr lang="en-US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Verify that all related funding distributions are accurate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Review any Standing Purchase Orders (SPO) charged to the project and determine whether they should be extended, amended, or closed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If you are planning on purchasing any equipment, contact your PostAward administrator to determine its allowability</a:t>
            </a:r>
            <a:endParaRPr lang="en-US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77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31D5-7A2E-D344-E3D4-7534B3CF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 30-90 DAYS AFTER THE PROJECT END DATE (GM02 and GM03)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871E-E457-D841-4E83-D592C16AF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All subcontract invoices have either been received and booked to the project or are on schedule to be booked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PO’s or SPO’s have been or will be closed by checking the encumbrance balances. 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latin typeface="+mj-lt"/>
                <a:ea typeface="Calibri" panose="020F0502020204030204" pitchFamily="34" charset="0"/>
              </a:rPr>
              <a:t>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ll planned or required JE’s and PET’s have been completed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All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</a:rPr>
              <a:t>ePERs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 have been completed – or will be if budget end is mid-term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Any budget and cash deficits have been resolved 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Changes to Funding Distribution have been completed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If a training grant or fellowship, accurate SOA’s and Termination Notices have been submitted to X-Train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7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4CB1-AECE-E012-FFCC-DBE09ABF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DD07-00A2-BBEF-193A-4CAB3E4F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Policy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Tools and Best Practices</a:t>
            </a:r>
          </a:p>
          <a:p>
            <a:r>
              <a:rPr lang="en-US" dirty="0"/>
              <a:t>Contract Types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69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BCAC-D4F2-B894-234F-FDDB0C76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4629-5366-B338-13D2-B847B28E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m-Fin statements on a monthly basis to ensure charges are being posted accurately and that revenue is received. If you see any issues, please contact your Postaward Administrator</a:t>
            </a:r>
          </a:p>
          <a:p>
            <a:r>
              <a:rPr lang="en-US" dirty="0"/>
              <a:t>If there has been a change on the recipient of the GM reports, please contact </a:t>
            </a:r>
            <a:r>
              <a:rPr lang="en-US" dirty="0" err="1">
                <a:hlinkClick r:id="rId2"/>
              </a:rPr>
              <a:t>ogc.fiscalstaff</a:t>
            </a:r>
            <a:r>
              <a:rPr lang="en-US" dirty="0"/>
              <a:t> to update the name on the project/</a:t>
            </a:r>
            <a:r>
              <a:rPr lang="en-US" dirty="0" err="1"/>
              <a:t>speedtype</a:t>
            </a:r>
            <a:endParaRPr lang="en-US" dirty="0"/>
          </a:p>
          <a:p>
            <a:r>
              <a:rPr lang="en-US" dirty="0"/>
              <a:t>Apply the Cost Principles: Reasonable, Allocable, Allowable and Consistent</a:t>
            </a:r>
          </a:p>
          <a:p>
            <a:r>
              <a:rPr lang="en-US" dirty="0"/>
              <a:t>Reach out as soon as possible if something does not appear to be correct</a:t>
            </a:r>
          </a:p>
        </p:txBody>
      </p:sp>
    </p:spTree>
    <p:extLst>
      <p:ext uri="{BB962C8B-B14F-4D97-AF65-F5344CB8AC3E}">
        <p14:creationId xmlns:p14="http://schemas.microsoft.com/office/powerpoint/2010/main" val="1921784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4CB1-AECE-E012-FFCC-DBE09ABF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DD07-00A2-BBEF-193A-4CAB3E4F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Policy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Tools and Best Practices</a:t>
            </a:r>
          </a:p>
          <a:p>
            <a:r>
              <a:rPr lang="en-US" dirty="0"/>
              <a:t>Contract Types</a:t>
            </a:r>
          </a:p>
          <a:p>
            <a:r>
              <a:rPr lang="en-US" dirty="0"/>
              <a:t>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0C000B1-82AA-F213-B004-210A008C3BD5}"/>
              </a:ext>
            </a:extLst>
          </p:cNvPr>
          <p:cNvSpPr/>
          <p:nvPr/>
        </p:nvSpPr>
        <p:spPr>
          <a:xfrm rot="10800000">
            <a:off x="3540153" y="3612767"/>
            <a:ext cx="1719744" cy="24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2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1587617-1CD9-4BB4-8FDB-02547523F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359BEA-F467-446B-9ED2-7DE4AE394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C4370C-92A3-B53C-B01C-BEF6D7EC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29" y="4459039"/>
            <a:ext cx="8643011" cy="5515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/>
              <a:t>Contract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E23A8-D90D-633D-372D-5D75ED4D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729" y="5016709"/>
            <a:ext cx="8643011" cy="457219"/>
          </a:xfrm>
        </p:spPr>
        <p:txBody>
          <a:bodyPr vert="horz" lIns="91440" tIns="91440" rIns="91440" bIns="91440" rtlCol="0">
            <a:normAutofit fontScale="92500"/>
          </a:bodyPr>
          <a:lstStyle/>
          <a:p>
            <a:r>
              <a:rPr lang="en-US" sz="1600" cap="all" dirty="0"/>
              <a:t>Cost reimbursable (</a:t>
            </a:r>
            <a:r>
              <a:rPr lang="en-US" sz="1600" b="1" cap="all" dirty="0"/>
              <a:t>CR</a:t>
            </a:r>
            <a:r>
              <a:rPr lang="en-US" sz="1600" cap="all" dirty="0"/>
              <a:t>), letter of credit (</a:t>
            </a:r>
            <a:r>
              <a:rPr lang="en-US" sz="1600" b="1" cap="all" dirty="0"/>
              <a:t>LC</a:t>
            </a:r>
            <a:r>
              <a:rPr lang="en-US" sz="1600" cap="all" dirty="0"/>
              <a:t>), installment based (</a:t>
            </a:r>
            <a:r>
              <a:rPr lang="en-US" sz="1600" b="1" cap="all" dirty="0"/>
              <a:t>IB</a:t>
            </a:r>
            <a:r>
              <a:rPr lang="en-US" sz="1600" cap="all" dirty="0"/>
              <a:t>), &amp; Fixed rate (</a:t>
            </a:r>
            <a:r>
              <a:rPr lang="en-US" sz="1600" b="1" cap="all" dirty="0"/>
              <a:t>FR</a:t>
            </a:r>
            <a:r>
              <a:rPr lang="en-US" sz="1600" cap="all" dirty="0"/>
              <a:t>)</a:t>
            </a:r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908A63C8-8A57-37CF-9ABA-F86B96C271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5728"/>
          <a:stretch/>
        </p:blipFill>
        <p:spPr>
          <a:xfrm>
            <a:off x="2849082" y="643992"/>
            <a:ext cx="6492710" cy="3652214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7C4A58F-EDCB-42E6-BB21-2D410EF07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CEF18BD6-B169-4CEE-BB3D-71DFD6A8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C253CD2-F713-407C-B979-22CDBA531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623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Types: Where to Find?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224" y="1645845"/>
            <a:ext cx="5157787" cy="823912"/>
          </a:xfrm>
        </p:spPr>
        <p:txBody>
          <a:bodyPr/>
          <a:lstStyle/>
          <a:p>
            <a:r>
              <a:rPr lang="en-US" dirty="0"/>
              <a:t>m-Fin Trial Balance Summary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00" y="2469757"/>
            <a:ext cx="7137927" cy="167044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51224" y="3361131"/>
            <a:ext cx="5183188" cy="823912"/>
          </a:xfrm>
        </p:spPr>
        <p:txBody>
          <a:bodyPr/>
          <a:lstStyle/>
          <a:p>
            <a:r>
              <a:rPr lang="en-US" dirty="0"/>
              <a:t>GM Report: Column </a:t>
            </a:r>
            <a:r>
              <a:rPr lang="en-US" dirty="0" err="1"/>
              <a:t>proj_Contract_TYPE_CODE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D87F36-2B3E-5BE3-0B2E-7249C06A40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7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Cost reimbursable (</a:t>
            </a:r>
            <a:r>
              <a:rPr lang="en-US" dirty="0" err="1"/>
              <a:t>cr</a:t>
            </a:r>
            <a:r>
              <a:rPr lang="en-US" dirty="0"/>
              <a:t>)</a:t>
            </a:r>
          </a:p>
        </p:txBody>
      </p:sp>
      <p:cxnSp>
        <p:nvCxnSpPr>
          <p:cNvPr id="34" name="Straight Connector 19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21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C00598-53F4-1D0D-6CBC-E003BFE07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962144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31DCA94-2439-162E-FFAE-630138AF8727}"/>
              </a:ext>
            </a:extLst>
          </p:cNvPr>
          <p:cNvSpPr txBox="1"/>
          <p:nvPr/>
        </p:nvSpPr>
        <p:spPr>
          <a:xfrm>
            <a:off x="4877367" y="4773336"/>
            <a:ext cx="2751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8950"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Payment typically received within 30-60 days of final invoice</a:t>
            </a:r>
          </a:p>
        </p:txBody>
      </p:sp>
    </p:spTree>
    <p:extLst>
      <p:ext uri="{BB962C8B-B14F-4D97-AF65-F5344CB8AC3E}">
        <p14:creationId xmlns:p14="http://schemas.microsoft.com/office/powerpoint/2010/main" val="1976681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7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Letter of Credit (lc)</a:t>
            </a:r>
          </a:p>
        </p:txBody>
      </p:sp>
      <p:cxnSp>
        <p:nvCxnSpPr>
          <p:cNvPr id="34" name="Straight Connector 19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21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C00598-53F4-1D0D-6CBC-E003BFE07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242408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90F2AE8-280A-BE00-F886-2583F79B8CCF}"/>
              </a:ext>
            </a:extLst>
          </p:cNvPr>
          <p:cNvSpPr txBox="1"/>
          <p:nvPr/>
        </p:nvSpPr>
        <p:spPr>
          <a:xfrm>
            <a:off x="1786855" y="4655890"/>
            <a:ext cx="2256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8950"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Draw-down completed in Payment Management System (PMS), or agency portal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85BE57-DA0C-5914-6542-75967E971215}"/>
              </a:ext>
            </a:extLst>
          </p:cNvPr>
          <p:cNvSpPr txBox="1"/>
          <p:nvPr/>
        </p:nvSpPr>
        <p:spPr>
          <a:xfrm>
            <a:off x="4910923" y="4748330"/>
            <a:ext cx="2684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8950"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Payment posted within 7 days of draw-down</a:t>
            </a:r>
          </a:p>
        </p:txBody>
      </p:sp>
    </p:spTree>
    <p:extLst>
      <p:ext uri="{BB962C8B-B14F-4D97-AF65-F5344CB8AC3E}">
        <p14:creationId xmlns:p14="http://schemas.microsoft.com/office/powerpoint/2010/main" val="1572437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7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Installment based (</a:t>
            </a:r>
            <a:r>
              <a:rPr lang="en-US" dirty="0" err="1"/>
              <a:t>ib</a:t>
            </a:r>
            <a:r>
              <a:rPr lang="en-US" dirty="0"/>
              <a:t>)</a:t>
            </a:r>
          </a:p>
        </p:txBody>
      </p:sp>
      <p:cxnSp>
        <p:nvCxnSpPr>
          <p:cNvPr id="34" name="Straight Connector 19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21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C00598-53F4-1D0D-6CBC-E003BFE07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120278"/>
              </p:ext>
            </p:extLst>
          </p:nvPr>
        </p:nvGraphicFramePr>
        <p:xfrm>
          <a:off x="1450975" y="2348275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603C46-3CF7-5A6C-3455-7ECB2FEE046F}"/>
              </a:ext>
            </a:extLst>
          </p:cNvPr>
          <p:cNvSpPr txBox="1"/>
          <p:nvPr/>
        </p:nvSpPr>
        <p:spPr>
          <a:xfrm>
            <a:off x="5436066" y="4781725"/>
            <a:ext cx="187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8950"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Gill Sans MT" panose="020B0502020104020203"/>
              </a:rPr>
              <a:t>Residual must be returned in most cases</a:t>
            </a:r>
          </a:p>
        </p:txBody>
      </p:sp>
    </p:spTree>
    <p:extLst>
      <p:ext uri="{BB962C8B-B14F-4D97-AF65-F5344CB8AC3E}">
        <p14:creationId xmlns:p14="http://schemas.microsoft.com/office/powerpoint/2010/main" val="786952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7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Fixed Rate (FR)</a:t>
            </a:r>
          </a:p>
        </p:txBody>
      </p:sp>
      <p:cxnSp>
        <p:nvCxnSpPr>
          <p:cNvPr id="34" name="Straight Connector 19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21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C00598-53F4-1D0D-6CBC-E003BFE07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595901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6227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FR: Retaining Residual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Request to Close Form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https://research.cuanschutz.edu/docs/librariesprovider148/ogc_documents/request-to-close-clinical-trial.pdf?sfvrsn=a8dab3ba_0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High Cash Balance Form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https://research.cuanschutz.edu/docs/librariesprovider148/ogc_documents/high-cash-balance-memo-2022-03-04.pdf?sfvrsn=c9ceb3ba_0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3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High Cash Balance Form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FD668E-FBC6-FB70-7EBE-C39757511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698306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32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4CB1-AECE-E012-FFCC-DBE09ABF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DD07-00A2-BBEF-193A-4CAB3E4F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Policy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Tools and Best Practices</a:t>
            </a:r>
          </a:p>
          <a:p>
            <a:r>
              <a:rPr lang="en-US" dirty="0"/>
              <a:t>Contract Types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8E8588C-6FC7-564E-B66D-B2A0B6B4EE04}"/>
              </a:ext>
            </a:extLst>
          </p:cNvPr>
          <p:cNvSpPr/>
          <p:nvPr/>
        </p:nvSpPr>
        <p:spPr>
          <a:xfrm rot="10800000">
            <a:off x="3419879" y="2139192"/>
            <a:ext cx="1432959" cy="196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3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To prepare for closeout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2407A2-8F91-0A74-8582-C18182C8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077387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2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DA4E80-A0B1-016C-6EEA-12AF9383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Questions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Graphic 6" descr="Help">
            <a:extLst>
              <a:ext uri="{FF2B5EF4-FFF2-40B4-BE49-F238E27FC236}">
                <a16:creationId xmlns:a16="http://schemas.microsoft.com/office/drawing/2014/main" id="{F8654411-5520-6D0B-4DF3-B63A8CE4D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96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BE94-D014-9085-1D0E-EF6A5819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80FD-A719-BC91-39C6-E3D436850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Closeout of Sponsored Projects, 4-6 </a:t>
            </a:r>
          </a:p>
          <a:p>
            <a:pPr lvl="1"/>
            <a:r>
              <a:rPr lang="en-US" dirty="0">
                <a:hlinkClick r:id="rId2"/>
              </a:rPr>
              <a:t>https://www.ucdenver.edu/docs/librariesprovider284/default-document-library/2000-finance/2011---closeout-of-sponsored-projects.pdf?sfvrsn=e62ef3ba_2</a:t>
            </a:r>
            <a:endParaRPr lang="en-US" dirty="0"/>
          </a:p>
          <a:p>
            <a:pPr lvl="1"/>
            <a:r>
              <a:rPr lang="en-US" dirty="0"/>
              <a:t>This policy is currently under revision. </a:t>
            </a:r>
          </a:p>
          <a:p>
            <a:pPr lvl="1"/>
            <a:r>
              <a:rPr lang="en-US" dirty="0"/>
              <a:t>Current policy requires the closeout procedures for an award should be completed 60 days after the end date of the budget period to allow for final reporting of expenditure. </a:t>
            </a:r>
          </a:p>
          <a:p>
            <a:pPr lvl="1"/>
            <a:r>
              <a:rPr lang="en-US" dirty="0"/>
              <a:t>The PI and supporting Departmental/Administrative unit are primarily responsible for working with other appropriate University offices to ensure all financial matters have been resolved </a:t>
            </a:r>
          </a:p>
          <a:p>
            <a:pPr lvl="1"/>
            <a:r>
              <a:rPr lang="en-US" dirty="0"/>
              <a:t>This includes booking and removal of expenses. </a:t>
            </a:r>
          </a:p>
          <a:p>
            <a:pPr lvl="2"/>
            <a:r>
              <a:rPr lang="en-US" dirty="0"/>
              <a:t>We are open to Audit risk when the policy is not enforced. </a:t>
            </a:r>
          </a:p>
        </p:txBody>
      </p:sp>
    </p:spTree>
    <p:extLst>
      <p:ext uri="{BB962C8B-B14F-4D97-AF65-F5344CB8AC3E}">
        <p14:creationId xmlns:p14="http://schemas.microsoft.com/office/powerpoint/2010/main" val="135366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BE94-D014-9085-1D0E-EF6A5819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policy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80FD-A719-BC91-39C6-E3D436850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to expect in revised policy....</a:t>
            </a:r>
          </a:p>
          <a:p>
            <a:pPr lvl="1"/>
            <a:r>
              <a:rPr lang="en-US" dirty="0"/>
              <a:t>As it is currently written, the policy focus is on deliverables and 60 days, we expect to change to 120 days for the close of a project. </a:t>
            </a:r>
          </a:p>
          <a:p>
            <a:pPr lvl="1"/>
            <a:r>
              <a:rPr lang="en-US" dirty="0"/>
              <a:t>Statements will be added to focus on deliverable specific deadlines, and a default when sponsor does not state requirements.</a:t>
            </a:r>
          </a:p>
          <a:p>
            <a:pPr lvl="1"/>
            <a:r>
              <a:rPr lang="en-US" dirty="0"/>
              <a:t>Closeout is about more than just finalizing expenses for reporting.</a:t>
            </a:r>
          </a:p>
          <a:p>
            <a:pPr lvl="2"/>
            <a:r>
              <a:rPr lang="en-US" dirty="0"/>
              <a:t>Other questions we need to be asking ourselves. </a:t>
            </a:r>
          </a:p>
          <a:p>
            <a:pPr lvl="3"/>
            <a:r>
              <a:rPr lang="en-US" dirty="0"/>
              <a:t>When is my final invoice due on a billed project, that may be less than 60 days?</a:t>
            </a:r>
          </a:p>
          <a:p>
            <a:pPr lvl="3"/>
            <a:r>
              <a:rPr lang="en-US" dirty="0"/>
              <a:t>What if my sponsor has not paid invoices?</a:t>
            </a:r>
          </a:p>
          <a:p>
            <a:pPr lvl="3"/>
            <a:r>
              <a:rPr lang="en-US" dirty="0"/>
              <a:t>What about my residual, can I just keep it, or do I need permission?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3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4CB1-AECE-E012-FFCC-DBE09ABF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DD07-00A2-BBEF-193A-4CAB3E4F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Policy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Tools and Best Practices</a:t>
            </a:r>
          </a:p>
          <a:p>
            <a:r>
              <a:rPr lang="en-US" dirty="0"/>
              <a:t>Contract Types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8E8588C-6FC7-564E-B66D-B2A0B6B4EE04}"/>
              </a:ext>
            </a:extLst>
          </p:cNvPr>
          <p:cNvSpPr/>
          <p:nvPr/>
        </p:nvSpPr>
        <p:spPr>
          <a:xfrm rot="10800000">
            <a:off x="2748760" y="2650920"/>
            <a:ext cx="1432959" cy="196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8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 closeout project was completed as of 6/30/2022, this included all projects with an end date of 2017 or prior.  </a:t>
            </a:r>
          </a:p>
          <a:p>
            <a:r>
              <a:rPr lang="en-US" dirty="0"/>
              <a:t>Currently we have 585 past due projects with end date prior to 12/31/2021 these projects are all greater than 6 months past end date and well above 60 day policy.</a:t>
            </a:r>
          </a:p>
          <a:p>
            <a:pPr lvl="1"/>
            <a:r>
              <a:rPr lang="en-US" dirty="0"/>
              <a:t>2018 (12 projects)</a:t>
            </a:r>
          </a:p>
          <a:p>
            <a:pPr lvl="1"/>
            <a:r>
              <a:rPr lang="en-US" dirty="0"/>
              <a:t>2019 (58 projects)</a:t>
            </a:r>
          </a:p>
          <a:p>
            <a:pPr lvl="1"/>
            <a:r>
              <a:rPr lang="en-US" dirty="0"/>
              <a:t>2020 (114 Projects)</a:t>
            </a:r>
          </a:p>
          <a:p>
            <a:pPr lvl="1"/>
            <a:r>
              <a:rPr lang="en-US" dirty="0"/>
              <a:t>2021 (401 projects)</a:t>
            </a:r>
          </a:p>
        </p:txBody>
      </p:sp>
    </p:spTree>
    <p:extLst>
      <p:ext uri="{BB962C8B-B14F-4D97-AF65-F5344CB8AC3E}">
        <p14:creationId xmlns:p14="http://schemas.microsoft.com/office/powerpoint/2010/main" val="297422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Stats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average number of projects that come to an end each month is 220 projects. </a:t>
            </a:r>
          </a:p>
          <a:p>
            <a:pPr lvl="1"/>
            <a:r>
              <a:rPr lang="en-US" dirty="0"/>
              <a:t>The highest month for projects ending is June, this year we had 440 projects that ended which is double the average population</a:t>
            </a:r>
          </a:p>
          <a:p>
            <a:pPr lvl="1"/>
            <a:r>
              <a:rPr lang="en-US" dirty="0"/>
              <a:t>The lowest month is typically October with only 79 projects ending this year.</a:t>
            </a:r>
          </a:p>
          <a:p>
            <a:pPr lvl="1"/>
            <a:endParaRPr lang="en-US" dirty="0"/>
          </a:p>
          <a:p>
            <a:r>
              <a:rPr lang="en-US" dirty="0"/>
              <a:t>While we are all doing better and closing projects by 6 months after the end date, we are still adding to the past due population each month. </a:t>
            </a:r>
          </a:p>
          <a:p>
            <a:pPr lvl="1"/>
            <a:r>
              <a:rPr lang="en-US" dirty="0"/>
              <a:t>We need your help to be successful in closing projects as soon as all deliverables have been met and final payments received.</a:t>
            </a:r>
          </a:p>
        </p:txBody>
      </p:sp>
    </p:spTree>
    <p:extLst>
      <p:ext uri="{BB962C8B-B14F-4D97-AF65-F5344CB8AC3E}">
        <p14:creationId xmlns:p14="http://schemas.microsoft.com/office/powerpoint/2010/main" val="234472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4CB1-AECE-E012-FFCC-DBE09ABF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DD07-00A2-BBEF-193A-4CAB3E4F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Policy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Tools and Best Practices</a:t>
            </a:r>
          </a:p>
          <a:p>
            <a:r>
              <a:rPr lang="en-US" dirty="0"/>
              <a:t>Contract Types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0D36ABC-F1D3-D364-7EA8-E8286FF21EA3}"/>
              </a:ext>
            </a:extLst>
          </p:cNvPr>
          <p:cNvSpPr/>
          <p:nvPr/>
        </p:nvSpPr>
        <p:spPr>
          <a:xfrm rot="10800000">
            <a:off x="4462940" y="3137094"/>
            <a:ext cx="1568741" cy="291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4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374</TotalTime>
  <Words>1420</Words>
  <Application>Microsoft Office PowerPoint</Application>
  <PresentationFormat>Widescreen</PresentationFormat>
  <Paragraphs>167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Gill Sans MT</vt:lpstr>
      <vt:lpstr>Symbol</vt:lpstr>
      <vt:lpstr>Wingdings</vt:lpstr>
      <vt:lpstr>Gallery</vt:lpstr>
      <vt:lpstr>OGC Team Talks Closeouts</vt:lpstr>
      <vt:lpstr>Agenda</vt:lpstr>
      <vt:lpstr>Agenda</vt:lpstr>
      <vt:lpstr>Current policy</vt:lpstr>
      <vt:lpstr>Current policy (cont.)</vt:lpstr>
      <vt:lpstr>Agenda</vt:lpstr>
      <vt:lpstr>Stats</vt:lpstr>
      <vt:lpstr>More Stats </vt:lpstr>
      <vt:lpstr>Agenda</vt:lpstr>
      <vt:lpstr>Tools</vt:lpstr>
      <vt:lpstr>Tools </vt:lpstr>
      <vt:lpstr>Tools-GM01 Email Example</vt:lpstr>
      <vt:lpstr>Tools-GM01 Report Example</vt:lpstr>
      <vt:lpstr>Tools</vt:lpstr>
      <vt:lpstr>Tools-GM02 and GM03 Email Example</vt:lpstr>
      <vt:lpstr>Tools-GM02 and GM03 Report Example</vt:lpstr>
      <vt:lpstr>Best Practices</vt:lpstr>
      <vt:lpstr>Best Practices 90-30 days before the end date (GM01)</vt:lpstr>
      <vt:lpstr>Best Practice 30-90 DAYS AFTER THE PROJECT END DATE (GM02 and GM03)</vt:lpstr>
      <vt:lpstr>Best Practices</vt:lpstr>
      <vt:lpstr>Agenda</vt:lpstr>
      <vt:lpstr>Contract Types</vt:lpstr>
      <vt:lpstr>Contract Types: Where to Find?</vt:lpstr>
      <vt:lpstr>Cost reimbursable (cr)</vt:lpstr>
      <vt:lpstr>Letter of Credit (lc)</vt:lpstr>
      <vt:lpstr>Installment based (ib)</vt:lpstr>
      <vt:lpstr>Fixed Rate (FR)</vt:lpstr>
      <vt:lpstr>FR: Retaining Residual </vt:lpstr>
      <vt:lpstr>High Cash Balance Form</vt:lpstr>
      <vt:lpstr>Best Practices To prepare for closeout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Chandler-Thompson, Stephanie</dc:creator>
  <cp:lastModifiedBy>Kenney, Sara</cp:lastModifiedBy>
  <cp:revision>59</cp:revision>
  <dcterms:created xsi:type="dcterms:W3CDTF">2022-08-01T20:56:04Z</dcterms:created>
  <dcterms:modified xsi:type="dcterms:W3CDTF">2022-08-24T18:37:34Z</dcterms:modified>
</cp:coreProperties>
</file>