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Lst>
  <p:notesMasterIdLst>
    <p:notesMasterId r:id="rId69"/>
  </p:notesMasterIdLst>
  <p:sldIdLst>
    <p:sldId id="314" r:id="rId4"/>
    <p:sldId id="315" r:id="rId5"/>
    <p:sldId id="299" r:id="rId6"/>
    <p:sldId id="348" r:id="rId7"/>
    <p:sldId id="349" r:id="rId8"/>
    <p:sldId id="338" r:id="rId9"/>
    <p:sldId id="327" r:id="rId10"/>
    <p:sldId id="339" r:id="rId11"/>
    <p:sldId id="341" r:id="rId12"/>
    <p:sldId id="355" r:id="rId13"/>
    <p:sldId id="356" r:id="rId14"/>
    <p:sldId id="357" r:id="rId15"/>
    <p:sldId id="358" r:id="rId16"/>
    <p:sldId id="353" r:id="rId17"/>
    <p:sldId id="352" r:id="rId18"/>
    <p:sldId id="340" r:id="rId19"/>
    <p:sldId id="282" r:id="rId20"/>
    <p:sldId id="328" r:id="rId21"/>
    <p:sldId id="329" r:id="rId22"/>
    <p:sldId id="330" r:id="rId23"/>
    <p:sldId id="323" r:id="rId24"/>
    <p:sldId id="333" r:id="rId25"/>
    <p:sldId id="344" r:id="rId26"/>
    <p:sldId id="337" r:id="rId27"/>
    <p:sldId id="346" r:id="rId28"/>
    <p:sldId id="364" r:id="rId29"/>
    <p:sldId id="365" r:id="rId30"/>
    <p:sldId id="361" r:id="rId31"/>
    <p:sldId id="359" r:id="rId32"/>
    <p:sldId id="262" r:id="rId33"/>
    <p:sldId id="368" r:id="rId34"/>
    <p:sldId id="280" r:id="rId35"/>
    <p:sldId id="300" r:id="rId36"/>
    <p:sldId id="369" r:id="rId37"/>
    <p:sldId id="370" r:id="rId38"/>
    <p:sldId id="302" r:id="rId39"/>
    <p:sldId id="304" r:id="rId40"/>
    <p:sldId id="307" r:id="rId41"/>
    <p:sldId id="281" r:id="rId42"/>
    <p:sldId id="285" r:id="rId43"/>
    <p:sldId id="297" r:id="rId44"/>
    <p:sldId id="286" r:id="rId45"/>
    <p:sldId id="287" r:id="rId46"/>
    <p:sldId id="305" r:id="rId47"/>
    <p:sldId id="291" r:id="rId48"/>
    <p:sldId id="289" r:id="rId49"/>
    <p:sldId id="290" r:id="rId50"/>
    <p:sldId id="288" r:id="rId51"/>
    <p:sldId id="296" r:id="rId52"/>
    <p:sldId id="292" r:id="rId53"/>
    <p:sldId id="293" r:id="rId54"/>
    <p:sldId id="295" r:id="rId55"/>
    <p:sldId id="306" r:id="rId56"/>
    <p:sldId id="308" r:id="rId57"/>
    <p:sldId id="303" r:id="rId58"/>
    <p:sldId id="294" r:id="rId59"/>
    <p:sldId id="362" r:id="rId60"/>
    <p:sldId id="257" r:id="rId61"/>
    <p:sldId id="258" r:id="rId62"/>
    <p:sldId id="367" r:id="rId63"/>
    <p:sldId id="259" r:id="rId64"/>
    <p:sldId id="301" r:id="rId65"/>
    <p:sldId id="360" r:id="rId66"/>
    <p:sldId id="363" r:id="rId67"/>
    <p:sldId id="31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81199" autoAdjust="0"/>
  </p:normalViewPr>
  <p:slideViewPr>
    <p:cSldViewPr snapToGrid="0">
      <p:cViewPr varScale="1">
        <p:scale>
          <a:sx n="93" d="100"/>
          <a:sy n="93" d="100"/>
        </p:scale>
        <p:origin x="9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54F0D-002A-4AE7-BF35-2FD67724AD37}" type="datetimeFigureOut">
              <a:rPr lang="en-US" smtClean="0"/>
              <a:t>4/29/2022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C0A41-0A29-45CF-9AB2-FB3E7BDF7C0D}" type="slidenum">
              <a:rPr lang="en-US" smtClean="0"/>
              <a:t>‹#›</a:t>
            </a:fld>
            <a:endParaRPr lang="en-US" dirty="0"/>
          </a:p>
        </p:txBody>
      </p:sp>
    </p:spTree>
    <p:extLst>
      <p:ext uri="{BB962C8B-B14F-4D97-AF65-F5344CB8AC3E}">
        <p14:creationId xmlns:p14="http://schemas.microsoft.com/office/powerpoint/2010/main" val="44911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1</a:t>
            </a:fld>
            <a:endParaRPr lang="en-US" dirty="0"/>
          </a:p>
        </p:txBody>
      </p:sp>
    </p:spTree>
    <p:extLst>
      <p:ext uri="{BB962C8B-B14F-4D97-AF65-F5344CB8AC3E}">
        <p14:creationId xmlns:p14="http://schemas.microsoft.com/office/powerpoint/2010/main" val="196964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11</a:t>
            </a:fld>
            <a:endParaRPr lang="en-US" dirty="0"/>
          </a:p>
        </p:txBody>
      </p:sp>
    </p:spTree>
    <p:extLst>
      <p:ext uri="{BB962C8B-B14F-4D97-AF65-F5344CB8AC3E}">
        <p14:creationId xmlns:p14="http://schemas.microsoft.com/office/powerpoint/2010/main" val="126045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12</a:t>
            </a:fld>
            <a:endParaRPr lang="en-US" dirty="0"/>
          </a:p>
        </p:txBody>
      </p:sp>
    </p:spTree>
    <p:extLst>
      <p:ext uri="{BB962C8B-B14F-4D97-AF65-F5344CB8AC3E}">
        <p14:creationId xmlns:p14="http://schemas.microsoft.com/office/powerpoint/2010/main" val="404237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13</a:t>
            </a:fld>
            <a:endParaRPr lang="en-US" dirty="0"/>
          </a:p>
        </p:txBody>
      </p:sp>
    </p:spTree>
    <p:extLst>
      <p:ext uri="{BB962C8B-B14F-4D97-AF65-F5344CB8AC3E}">
        <p14:creationId xmlns:p14="http://schemas.microsoft.com/office/powerpoint/2010/main" val="427108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I most often find out a cost transfer is needed.....
https://www.polleverywhere.com/multiple_choice_polls/JWSLdemSf78OQtDPuXLQK?state=opened&amp;flow=Default&amp;onscreen=persist</a:t>
            </a:r>
          </a:p>
        </p:txBody>
      </p:sp>
      <p:sp>
        <p:nvSpPr>
          <p:cNvPr id="4" name="Slide Number Placeholder 3"/>
          <p:cNvSpPr>
            <a:spLocks noGrp="1"/>
          </p:cNvSpPr>
          <p:nvPr>
            <p:ph type="sldNum" sz="quarter" idx="5"/>
          </p:nvPr>
        </p:nvSpPr>
        <p:spPr/>
        <p:txBody>
          <a:bodyPr/>
          <a:lstStyle/>
          <a:p>
            <a:fld id="{849C0A41-0A29-45CF-9AB2-FB3E7BDF7C0D}" type="slidenum">
              <a:rPr lang="en-US" smtClean="0"/>
              <a:t>14</a:t>
            </a:fld>
            <a:endParaRPr lang="en-US" dirty="0"/>
          </a:p>
        </p:txBody>
      </p:sp>
      <p:sp>
        <p:nvSpPr>
          <p:cNvPr id="5" name="TextBox 4">
            <a:extLst>
              <a:ext uri="{FF2B5EF4-FFF2-40B4-BE49-F238E27FC236}">
                <a16:creationId xmlns:a16="http://schemas.microsoft.com/office/drawing/2014/main" id="{103D3038-8EDA-407A-B751-7B6DB3C8DEB5}"/>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93027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pain points do you come across when doing cost transfers?
https://www.polleverywhere.com/free_text_polls/TvMqphuQ3In6aVxKaQ3yZ</a:t>
            </a:r>
          </a:p>
        </p:txBody>
      </p:sp>
      <p:sp>
        <p:nvSpPr>
          <p:cNvPr id="4" name="Slide Number Placeholder 3"/>
          <p:cNvSpPr>
            <a:spLocks noGrp="1"/>
          </p:cNvSpPr>
          <p:nvPr>
            <p:ph type="sldNum" sz="quarter" idx="5"/>
          </p:nvPr>
        </p:nvSpPr>
        <p:spPr/>
        <p:txBody>
          <a:bodyPr/>
          <a:lstStyle/>
          <a:p>
            <a:fld id="{849C0A41-0A29-45CF-9AB2-FB3E7BDF7C0D}" type="slidenum">
              <a:rPr lang="en-US" smtClean="0"/>
              <a:t>15</a:t>
            </a:fld>
            <a:endParaRPr lang="en-US" dirty="0"/>
          </a:p>
        </p:txBody>
      </p:sp>
      <p:sp>
        <p:nvSpPr>
          <p:cNvPr id="5" name="TextBox 4">
            <a:extLst>
              <a:ext uri="{FF2B5EF4-FFF2-40B4-BE49-F238E27FC236}">
                <a16:creationId xmlns:a16="http://schemas.microsoft.com/office/drawing/2014/main" id="{E5F81907-042E-4594-AFB7-0FFE6D52903E}"/>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83337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49C0A41-0A29-45CF-9AB2-FB3E7BDF7C0D}" type="slidenum">
              <a:rPr lang="en-US" smtClean="0"/>
              <a:t>18</a:t>
            </a:fld>
            <a:endParaRPr lang="en-US" dirty="0"/>
          </a:p>
        </p:txBody>
      </p:sp>
    </p:spTree>
    <p:extLst>
      <p:ext uri="{BB962C8B-B14F-4D97-AF65-F5344CB8AC3E}">
        <p14:creationId xmlns:p14="http://schemas.microsoft.com/office/powerpoint/2010/main" val="375112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20</a:t>
            </a:fld>
            <a:endParaRPr lang="en-US" dirty="0"/>
          </a:p>
        </p:txBody>
      </p:sp>
    </p:spTree>
    <p:extLst>
      <p:ext uri="{BB962C8B-B14F-4D97-AF65-F5344CB8AC3E}">
        <p14:creationId xmlns:p14="http://schemas.microsoft.com/office/powerpoint/2010/main" val="3523872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21</a:t>
            </a:fld>
            <a:endParaRPr lang="en-US" dirty="0"/>
          </a:p>
        </p:txBody>
      </p:sp>
    </p:spTree>
    <p:extLst>
      <p:ext uri="{BB962C8B-B14F-4D97-AF65-F5344CB8AC3E}">
        <p14:creationId xmlns:p14="http://schemas.microsoft.com/office/powerpoint/2010/main" val="4167646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22</a:t>
            </a:fld>
            <a:endParaRPr lang="en-US" dirty="0"/>
          </a:p>
        </p:txBody>
      </p:sp>
    </p:spTree>
    <p:extLst>
      <p:ext uri="{BB962C8B-B14F-4D97-AF65-F5344CB8AC3E}">
        <p14:creationId xmlns:p14="http://schemas.microsoft.com/office/powerpoint/2010/main" val="233909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23</a:t>
            </a:fld>
            <a:endParaRPr lang="en-US" dirty="0"/>
          </a:p>
        </p:txBody>
      </p:sp>
    </p:spTree>
    <p:extLst>
      <p:ext uri="{BB962C8B-B14F-4D97-AF65-F5344CB8AC3E}">
        <p14:creationId xmlns:p14="http://schemas.microsoft.com/office/powerpoint/2010/main" val="18244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a:t>
            </a:fld>
            <a:endParaRPr lang="en-US" dirty="0"/>
          </a:p>
        </p:txBody>
      </p:sp>
    </p:spTree>
    <p:extLst>
      <p:ext uri="{BB962C8B-B14F-4D97-AF65-F5344CB8AC3E}">
        <p14:creationId xmlns:p14="http://schemas.microsoft.com/office/powerpoint/2010/main" val="3458285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24</a:t>
            </a:fld>
            <a:endParaRPr lang="en-US" dirty="0"/>
          </a:p>
        </p:txBody>
      </p:sp>
    </p:spTree>
    <p:extLst>
      <p:ext uri="{BB962C8B-B14F-4D97-AF65-F5344CB8AC3E}">
        <p14:creationId xmlns:p14="http://schemas.microsoft.com/office/powerpoint/2010/main" val="229991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25</a:t>
            </a:fld>
            <a:endParaRPr lang="en-US" dirty="0"/>
          </a:p>
        </p:txBody>
      </p:sp>
    </p:spTree>
    <p:extLst>
      <p:ext uri="{BB962C8B-B14F-4D97-AF65-F5344CB8AC3E}">
        <p14:creationId xmlns:p14="http://schemas.microsoft.com/office/powerpoint/2010/main" val="3426888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26</a:t>
            </a:fld>
            <a:endParaRPr lang="en-US" dirty="0"/>
          </a:p>
        </p:txBody>
      </p:sp>
    </p:spTree>
    <p:extLst>
      <p:ext uri="{BB962C8B-B14F-4D97-AF65-F5344CB8AC3E}">
        <p14:creationId xmlns:p14="http://schemas.microsoft.com/office/powerpoint/2010/main" val="1317867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27</a:t>
            </a:fld>
            <a:endParaRPr lang="en-US" dirty="0"/>
          </a:p>
        </p:txBody>
      </p:sp>
    </p:spTree>
    <p:extLst>
      <p:ext uri="{BB962C8B-B14F-4D97-AF65-F5344CB8AC3E}">
        <p14:creationId xmlns:p14="http://schemas.microsoft.com/office/powerpoint/2010/main" val="826066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29</a:t>
            </a:fld>
            <a:endParaRPr lang="en-US" dirty="0"/>
          </a:p>
        </p:txBody>
      </p:sp>
    </p:spTree>
    <p:extLst>
      <p:ext uri="{BB962C8B-B14F-4D97-AF65-F5344CB8AC3E}">
        <p14:creationId xmlns:p14="http://schemas.microsoft.com/office/powerpoint/2010/main" val="2297336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59</a:t>
            </a:fld>
            <a:endParaRPr lang="en-US" dirty="0"/>
          </a:p>
        </p:txBody>
      </p:sp>
    </p:spTree>
    <p:extLst>
      <p:ext uri="{BB962C8B-B14F-4D97-AF65-F5344CB8AC3E}">
        <p14:creationId xmlns:p14="http://schemas.microsoft.com/office/powerpoint/2010/main" val="1767567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61</a:t>
            </a:fld>
            <a:endParaRPr lang="en-US" dirty="0"/>
          </a:p>
        </p:txBody>
      </p:sp>
    </p:spTree>
    <p:extLst>
      <p:ext uri="{BB962C8B-B14F-4D97-AF65-F5344CB8AC3E}">
        <p14:creationId xmlns:p14="http://schemas.microsoft.com/office/powerpoint/2010/main" val="344699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62</a:t>
            </a:fld>
            <a:endParaRPr lang="en-US" dirty="0"/>
          </a:p>
        </p:txBody>
      </p:sp>
    </p:spTree>
    <p:extLst>
      <p:ext uri="{BB962C8B-B14F-4D97-AF65-F5344CB8AC3E}">
        <p14:creationId xmlns:p14="http://schemas.microsoft.com/office/powerpoint/2010/main" val="2744530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Please indicate your biggest takeaway from today?
https://www.polleverywhere.com/free_text_polls/PlWZ4u31HtwYw4nKCiuj8</a:t>
            </a:r>
          </a:p>
        </p:txBody>
      </p:sp>
      <p:sp>
        <p:nvSpPr>
          <p:cNvPr id="4" name="Slide Number Placeholder 3"/>
          <p:cNvSpPr>
            <a:spLocks noGrp="1"/>
          </p:cNvSpPr>
          <p:nvPr>
            <p:ph type="sldNum" sz="quarter" idx="5"/>
          </p:nvPr>
        </p:nvSpPr>
        <p:spPr/>
        <p:txBody>
          <a:bodyPr/>
          <a:lstStyle/>
          <a:p>
            <a:fld id="{849C0A41-0A29-45CF-9AB2-FB3E7BDF7C0D}" type="slidenum">
              <a:rPr lang="en-US" smtClean="0"/>
              <a:t>63</a:t>
            </a:fld>
            <a:endParaRPr lang="en-US" dirty="0"/>
          </a:p>
        </p:txBody>
      </p:sp>
      <p:sp>
        <p:nvSpPr>
          <p:cNvPr id="5" name="TextBox 4">
            <a:extLst>
              <a:ext uri="{FF2B5EF4-FFF2-40B4-BE49-F238E27FC236}">
                <a16:creationId xmlns:a16="http://schemas.microsoft.com/office/drawing/2014/main" id="{36E4E22D-F761-4AFD-BBC5-EBA96FC9B0CE}"/>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09572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64</a:t>
            </a:fld>
            <a:endParaRPr lang="en-US" dirty="0"/>
          </a:p>
        </p:txBody>
      </p:sp>
    </p:spTree>
    <p:extLst>
      <p:ext uri="{BB962C8B-B14F-4D97-AF65-F5344CB8AC3E}">
        <p14:creationId xmlns:p14="http://schemas.microsoft.com/office/powerpoint/2010/main" val="366651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3</a:t>
            </a:fld>
            <a:endParaRPr lang="en-US" dirty="0"/>
          </a:p>
        </p:txBody>
      </p:sp>
    </p:spTree>
    <p:extLst>
      <p:ext uri="{BB962C8B-B14F-4D97-AF65-F5344CB8AC3E}">
        <p14:creationId xmlns:p14="http://schemas.microsoft.com/office/powerpoint/2010/main" val="11643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is your role in Post Award Cost Transfers?
https://www.polleverywhere.com/multiple_choice_polls/d2V4VkwTocnfdlMsTE8qh?display_state=instructions&amp;activity_state=opened&amp;state=opened&amp;flow=Engagement&amp;onscreen=persist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849C0A41-0A29-45CF-9AB2-FB3E7BDF7C0D}" type="slidenum">
              <a:rPr lang="en-US" smtClean="0"/>
              <a:t>4</a:t>
            </a:fld>
            <a:endParaRPr lang="en-US" dirty="0"/>
          </a:p>
        </p:txBody>
      </p:sp>
      <p:sp>
        <p:nvSpPr>
          <p:cNvPr id="5" name="TextBox 4">
            <a:extLst>
              <a:ext uri="{FF2B5EF4-FFF2-40B4-BE49-F238E27FC236}">
                <a16:creationId xmlns:a16="http://schemas.microsoft.com/office/drawing/2014/main" id="{BB6867DB-2D10-4A8F-BC2E-F32616EEE07C}"/>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41473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is your role in Post Award Cost Transfers?
https://www.polleverywhere.com/multiple_choice_polls/d2V4VkwTocnfdlMsTE8qh?display_state=chart&amp;activity_state=opened&amp;state=opened&amp;flow=Engagement&amp;onscreen=persist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849C0A41-0A29-45CF-9AB2-FB3E7BDF7C0D}" type="slidenum">
              <a:rPr lang="en-US" smtClean="0"/>
              <a:t>5</a:t>
            </a:fld>
            <a:endParaRPr lang="en-US" dirty="0"/>
          </a:p>
        </p:txBody>
      </p:sp>
      <p:sp>
        <p:nvSpPr>
          <p:cNvPr id="5" name="TextBox 4">
            <a:extLst>
              <a:ext uri="{FF2B5EF4-FFF2-40B4-BE49-F238E27FC236}">
                <a16:creationId xmlns:a16="http://schemas.microsoft.com/office/drawing/2014/main" id="{AEA73ECD-4717-44F5-9A78-7FD7832CC024}"/>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83608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7</a:t>
            </a:fld>
            <a:endParaRPr lang="en-US" dirty="0"/>
          </a:p>
        </p:txBody>
      </p:sp>
    </p:spTree>
    <p:extLst>
      <p:ext uri="{BB962C8B-B14F-4D97-AF65-F5344CB8AC3E}">
        <p14:creationId xmlns:p14="http://schemas.microsoft.com/office/powerpoint/2010/main" val="418751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8</a:t>
            </a:fld>
            <a:endParaRPr lang="en-US" dirty="0"/>
          </a:p>
        </p:txBody>
      </p:sp>
    </p:spTree>
    <p:extLst>
      <p:ext uri="{BB962C8B-B14F-4D97-AF65-F5344CB8AC3E}">
        <p14:creationId xmlns:p14="http://schemas.microsoft.com/office/powerpoint/2010/main" val="420589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9</a:t>
            </a:fld>
            <a:endParaRPr lang="en-US" dirty="0"/>
          </a:p>
        </p:txBody>
      </p:sp>
    </p:spTree>
    <p:extLst>
      <p:ext uri="{BB962C8B-B14F-4D97-AF65-F5344CB8AC3E}">
        <p14:creationId xmlns:p14="http://schemas.microsoft.com/office/powerpoint/2010/main" val="208914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C0A41-0A29-45CF-9AB2-FB3E7BDF7C0D}" type="slidenum">
              <a:rPr lang="en-US" smtClean="0"/>
              <a:t>10</a:t>
            </a:fld>
            <a:endParaRPr lang="en-US" dirty="0"/>
          </a:p>
        </p:txBody>
      </p:sp>
    </p:spTree>
    <p:extLst>
      <p:ext uri="{BB962C8B-B14F-4D97-AF65-F5344CB8AC3E}">
        <p14:creationId xmlns:p14="http://schemas.microsoft.com/office/powerpoint/2010/main" val="208317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76200"/>
            <a:ext cx="12192000" cy="57912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5" name="Rectangle 7"/>
          <p:cNvSpPr>
            <a:spLocks noChangeArrowheads="1"/>
          </p:cNvSpPr>
          <p:nvPr userDrawn="1"/>
        </p:nvSpPr>
        <p:spPr bwMode="auto">
          <a:xfrm>
            <a:off x="0" y="5638800"/>
            <a:ext cx="12192000" cy="1219200"/>
          </a:xfrm>
          <a:prstGeom prst="rect">
            <a:avLst/>
          </a:prstGeom>
          <a:solidFill>
            <a:schemeClr val="tx1"/>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6" name="Line 10"/>
          <p:cNvSpPr>
            <a:spLocks noChangeShapeType="1"/>
          </p:cNvSpPr>
          <p:nvPr userDrawn="1"/>
        </p:nvSpPr>
        <p:spPr bwMode="auto">
          <a:xfrm>
            <a:off x="0" y="5638800"/>
            <a:ext cx="12192000" cy="0"/>
          </a:xfrm>
          <a:prstGeom prst="line">
            <a:avLst/>
          </a:prstGeom>
          <a:noFill/>
          <a:ln w="6350">
            <a:solidFill>
              <a:srgbClr val="4D4D4D"/>
            </a:solidFill>
            <a:round/>
            <a:headEnd/>
            <a:tailEnd/>
          </a:ln>
          <a:effectLst/>
        </p:spPr>
        <p:txBody>
          <a:bodyPr wrap="none" anchor="ctr"/>
          <a:lstStyle/>
          <a:p>
            <a:pPr eaLnBrk="0" fontAlgn="base" hangingPunct="0">
              <a:spcBef>
                <a:spcPct val="0"/>
              </a:spcBef>
              <a:spcAft>
                <a:spcPct val="0"/>
              </a:spcAft>
              <a:defRPr/>
            </a:pPr>
            <a:endParaRPr lang="en-US" sz="2880" dirty="0">
              <a:solidFill>
                <a:prstClr val="black"/>
              </a:solidFill>
              <a:latin typeface="Times" charset="0"/>
            </a:endParaRPr>
          </a:p>
        </p:txBody>
      </p:sp>
      <p:sp>
        <p:nvSpPr>
          <p:cNvPr id="3074" name="Rectangle 2"/>
          <p:cNvSpPr>
            <a:spLocks noGrp="1" noChangeArrowheads="1"/>
          </p:cNvSpPr>
          <p:nvPr>
            <p:ph type="ctrTitle"/>
          </p:nvPr>
        </p:nvSpPr>
        <p:spPr>
          <a:xfrm>
            <a:off x="914400" y="1600200"/>
            <a:ext cx="10363200" cy="1143000"/>
          </a:xfrm>
        </p:spPr>
        <p:txBody>
          <a:bodyPr anchor="ctr"/>
          <a:lstStyle>
            <a:lvl1pPr algn="ctr">
              <a:defRPr sz="3360">
                <a:solidFill>
                  <a:srgbClr val="CFB87C"/>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828800" y="3200400"/>
            <a:ext cx="8534400" cy="1752600"/>
          </a:xfrm>
        </p:spPr>
        <p:txBody>
          <a:bodyPr/>
          <a:lstStyle>
            <a:lvl1pPr marL="0" indent="0" algn="ctr">
              <a:spcBef>
                <a:spcPts val="2400"/>
              </a:spcBef>
              <a:buFont typeface="Wingdings" charset="2"/>
              <a:buNone/>
              <a:defRPr sz="2160">
                <a:solidFill>
                  <a:srgbClr val="CCCCCC"/>
                </a:solidFill>
              </a:defRPr>
            </a:lvl1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6442" y="5999739"/>
            <a:ext cx="6699117" cy="497323"/>
          </a:xfrm>
          <a:prstGeom prst="rect">
            <a:avLst/>
          </a:prstGeom>
        </p:spPr>
      </p:pic>
      <p:sp>
        <p:nvSpPr>
          <p:cNvPr id="9" name="Rectangle 7"/>
          <p:cNvSpPr>
            <a:spLocks noChangeArrowheads="1"/>
          </p:cNvSpPr>
          <p:nvPr userDrawn="1"/>
        </p:nvSpPr>
        <p:spPr bwMode="auto">
          <a:xfrm>
            <a:off x="0" y="5562600"/>
            <a:ext cx="12192000" cy="76200"/>
          </a:xfrm>
          <a:prstGeom prst="rect">
            <a:avLst/>
          </a:prstGeom>
          <a:solidFill>
            <a:srgbClr val="CFB87C"/>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Tree>
    <p:extLst>
      <p:ext uri="{BB962C8B-B14F-4D97-AF65-F5344CB8AC3E}">
        <p14:creationId xmlns:p14="http://schemas.microsoft.com/office/powerpoint/2010/main" val="330941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3BCC86-714D-4D1F-96B8-5256DB95FE81}" type="datetimeFigureOut">
              <a:rPr lang="en-US" smtClean="0"/>
              <a:pPr/>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46E32D-B473-481F-922E-E10711718CE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053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raphic_light">
    <p:bg>
      <p:bgPr>
        <a:gradFill flip="none" rotWithShape="1">
          <a:gsLst>
            <a:gs pos="1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73" y="336064"/>
            <a:ext cx="9452849" cy="801150"/>
          </a:xfrm>
          <a:effectLst/>
        </p:spPr>
        <p:txBody>
          <a:bodyPr lIns="0" tIns="0" rIns="0" bIns="0" anchor="t" anchorCtr="0"/>
          <a:lstStyle>
            <a:lvl1pPr algn="l">
              <a:lnSpc>
                <a:spcPct val="80000"/>
              </a:lnSpc>
              <a:defRPr sz="3600" b="1" i="0">
                <a:solidFill>
                  <a:schemeClr val="tx1"/>
                </a:solidFill>
                <a:effectLst/>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2577227C-FE81-1C4D-9648-168F6ADCE5D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45301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_light">
    <p:bg>
      <p:bgPr>
        <a:gradFill flip="none" rotWithShape="1">
          <a:gsLst>
            <a:gs pos="1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73" y="336064"/>
            <a:ext cx="9452849" cy="994264"/>
          </a:xfrm>
          <a:effectLst/>
        </p:spPr>
        <p:txBody>
          <a:bodyPr lIns="0" tIns="0" rIns="0" bIns="0" anchor="t" anchorCtr="0"/>
          <a:lstStyle>
            <a:lvl1pPr algn="l">
              <a:lnSpc>
                <a:spcPct val="80000"/>
              </a:lnSpc>
              <a:defRPr sz="3600" b="1" i="0">
                <a:solidFill>
                  <a:schemeClr val="tx1">
                    <a:lumMod val="75000"/>
                    <a:lumOff val="25000"/>
                  </a:schemeClr>
                </a:solidFill>
                <a:latin typeface="Arial" charset="0"/>
                <a:ea typeface="Arial" charset="0"/>
                <a:cs typeface="Arial" charset="0"/>
              </a:defRPr>
            </a:lvl1pPr>
          </a:lstStyle>
          <a:p>
            <a:r>
              <a:rPr lang="en-US" dirty="0"/>
              <a:t>CLICK TO EDIT MASTER TITLE STYLE</a:t>
            </a:r>
          </a:p>
        </p:txBody>
      </p:sp>
      <p:sp>
        <p:nvSpPr>
          <p:cNvPr id="9" name="Text Placeholder 8"/>
          <p:cNvSpPr>
            <a:spLocks noGrp="1"/>
          </p:cNvSpPr>
          <p:nvPr>
            <p:ph type="body" sz="quarter" idx="13"/>
          </p:nvPr>
        </p:nvSpPr>
        <p:spPr>
          <a:xfrm>
            <a:off x="227074" y="1409701"/>
            <a:ext cx="11737857" cy="4787900"/>
          </a:xfrm>
        </p:spPr>
        <p:txBody>
          <a:bodyPr lIns="0" tIns="0" rIns="0" bIns="0"/>
          <a:lstStyle>
            <a:lvl1pPr>
              <a:spcBef>
                <a:spcPts val="810"/>
              </a:spcBef>
              <a:defRPr sz="2520">
                <a:solidFill>
                  <a:schemeClr val="tx1">
                    <a:lumMod val="75000"/>
                    <a:lumOff val="25000"/>
                  </a:schemeClr>
                </a:solidFill>
              </a:defRPr>
            </a:lvl1pPr>
            <a:lvl2pPr>
              <a:spcBef>
                <a:spcPts val="810"/>
              </a:spcBef>
              <a:defRPr sz="2520">
                <a:solidFill>
                  <a:schemeClr val="tx1">
                    <a:lumMod val="75000"/>
                    <a:lumOff val="25000"/>
                  </a:schemeClr>
                </a:solidFill>
              </a:defRPr>
            </a:lvl2pPr>
            <a:lvl3pPr>
              <a:spcBef>
                <a:spcPts val="810"/>
              </a:spcBef>
              <a:defRPr sz="2520">
                <a:solidFill>
                  <a:schemeClr val="tx1">
                    <a:lumMod val="75000"/>
                    <a:lumOff val="25000"/>
                  </a:schemeClr>
                </a:solidFill>
              </a:defRPr>
            </a:lvl3pPr>
            <a:lvl4pPr>
              <a:spcBef>
                <a:spcPts val="810"/>
              </a:spcBef>
              <a:defRPr sz="2520">
                <a:solidFill>
                  <a:schemeClr val="tx1">
                    <a:lumMod val="75000"/>
                    <a:lumOff val="25000"/>
                  </a:schemeClr>
                </a:solidFill>
              </a:defRPr>
            </a:lvl4pPr>
            <a:lvl5pPr>
              <a:spcBef>
                <a:spcPts val="810"/>
              </a:spcBef>
              <a:defRPr sz="252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577227C-FE81-1C4D-9648-168F6ADCE5D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48451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E007F-8746-431E-AB99-E226D289AE5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151-ABDB-4F1D-8CD8-9A266C23462C}" type="slidenum">
              <a:rPr lang="en-US" smtClean="0"/>
              <a:t>‹#›</a:t>
            </a:fld>
            <a:endParaRPr lang="en-US"/>
          </a:p>
        </p:txBody>
      </p:sp>
    </p:spTree>
    <p:extLst>
      <p:ext uri="{BB962C8B-B14F-4D97-AF65-F5344CB8AC3E}">
        <p14:creationId xmlns:p14="http://schemas.microsoft.com/office/powerpoint/2010/main" val="2617275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76200"/>
            <a:ext cx="12192000" cy="57912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5" name="Rectangle 7"/>
          <p:cNvSpPr>
            <a:spLocks noChangeArrowheads="1"/>
          </p:cNvSpPr>
          <p:nvPr userDrawn="1"/>
        </p:nvSpPr>
        <p:spPr bwMode="auto">
          <a:xfrm>
            <a:off x="0" y="5638800"/>
            <a:ext cx="12192000" cy="1219200"/>
          </a:xfrm>
          <a:prstGeom prst="rect">
            <a:avLst/>
          </a:prstGeom>
          <a:solidFill>
            <a:schemeClr val="tx1"/>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6" name="Line 10"/>
          <p:cNvSpPr>
            <a:spLocks noChangeShapeType="1"/>
          </p:cNvSpPr>
          <p:nvPr userDrawn="1"/>
        </p:nvSpPr>
        <p:spPr bwMode="auto">
          <a:xfrm>
            <a:off x="0" y="5638800"/>
            <a:ext cx="12192000" cy="0"/>
          </a:xfrm>
          <a:prstGeom prst="line">
            <a:avLst/>
          </a:prstGeom>
          <a:noFill/>
          <a:ln w="6350">
            <a:solidFill>
              <a:srgbClr val="4D4D4D"/>
            </a:solidFill>
            <a:round/>
            <a:headEnd/>
            <a:tailEnd/>
          </a:ln>
          <a:effectLst/>
        </p:spPr>
        <p:txBody>
          <a:bodyPr wrap="none" anchor="ctr"/>
          <a:lstStyle/>
          <a:p>
            <a:pPr eaLnBrk="0" fontAlgn="base" hangingPunct="0">
              <a:spcBef>
                <a:spcPct val="0"/>
              </a:spcBef>
              <a:spcAft>
                <a:spcPct val="0"/>
              </a:spcAft>
              <a:defRPr/>
            </a:pPr>
            <a:endParaRPr lang="en-US" sz="2880" dirty="0">
              <a:solidFill>
                <a:prstClr val="black"/>
              </a:solidFill>
              <a:latin typeface="Times" charset="0"/>
            </a:endParaRPr>
          </a:p>
        </p:txBody>
      </p:sp>
      <p:sp>
        <p:nvSpPr>
          <p:cNvPr id="3074" name="Rectangle 2"/>
          <p:cNvSpPr>
            <a:spLocks noGrp="1" noChangeArrowheads="1"/>
          </p:cNvSpPr>
          <p:nvPr>
            <p:ph type="ctrTitle"/>
          </p:nvPr>
        </p:nvSpPr>
        <p:spPr>
          <a:xfrm>
            <a:off x="914400" y="1600200"/>
            <a:ext cx="10363200" cy="1143000"/>
          </a:xfrm>
        </p:spPr>
        <p:txBody>
          <a:bodyPr anchor="ctr"/>
          <a:lstStyle>
            <a:lvl1pPr algn="ctr">
              <a:defRPr sz="3360">
                <a:solidFill>
                  <a:srgbClr val="CFB87C"/>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828800" y="3200400"/>
            <a:ext cx="8534400" cy="1752600"/>
          </a:xfrm>
        </p:spPr>
        <p:txBody>
          <a:bodyPr/>
          <a:lstStyle>
            <a:lvl1pPr marL="0" indent="0" algn="ctr">
              <a:spcBef>
                <a:spcPts val="2400"/>
              </a:spcBef>
              <a:buFont typeface="Wingdings" charset="2"/>
              <a:buNone/>
              <a:defRPr sz="2160">
                <a:solidFill>
                  <a:srgbClr val="CCCCCC"/>
                </a:solidFill>
              </a:defRPr>
            </a:lvl1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6442" y="5999739"/>
            <a:ext cx="6699117" cy="497323"/>
          </a:xfrm>
          <a:prstGeom prst="rect">
            <a:avLst/>
          </a:prstGeom>
        </p:spPr>
      </p:pic>
      <p:sp>
        <p:nvSpPr>
          <p:cNvPr id="9" name="Rectangle 7"/>
          <p:cNvSpPr>
            <a:spLocks noChangeArrowheads="1"/>
          </p:cNvSpPr>
          <p:nvPr userDrawn="1"/>
        </p:nvSpPr>
        <p:spPr bwMode="auto">
          <a:xfrm>
            <a:off x="0" y="5562600"/>
            <a:ext cx="12192000" cy="76200"/>
          </a:xfrm>
          <a:prstGeom prst="rect">
            <a:avLst/>
          </a:prstGeom>
          <a:solidFill>
            <a:srgbClr val="CFB87C"/>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Tree>
    <p:extLst>
      <p:ext uri="{BB962C8B-B14F-4D97-AF65-F5344CB8AC3E}">
        <p14:creationId xmlns:p14="http://schemas.microsoft.com/office/powerpoint/2010/main" val="25474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76200"/>
            <a:ext cx="12192000" cy="57912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5" name="Rectangle 7"/>
          <p:cNvSpPr>
            <a:spLocks noChangeArrowheads="1"/>
          </p:cNvSpPr>
          <p:nvPr userDrawn="1"/>
        </p:nvSpPr>
        <p:spPr bwMode="auto">
          <a:xfrm>
            <a:off x="0" y="5638800"/>
            <a:ext cx="12192000" cy="1219200"/>
          </a:xfrm>
          <a:prstGeom prst="rect">
            <a:avLst/>
          </a:prstGeom>
          <a:solidFill>
            <a:schemeClr val="tx1"/>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6" name="Line 10"/>
          <p:cNvSpPr>
            <a:spLocks noChangeShapeType="1"/>
          </p:cNvSpPr>
          <p:nvPr userDrawn="1"/>
        </p:nvSpPr>
        <p:spPr bwMode="auto">
          <a:xfrm>
            <a:off x="0" y="5638800"/>
            <a:ext cx="12192000" cy="0"/>
          </a:xfrm>
          <a:prstGeom prst="line">
            <a:avLst/>
          </a:prstGeom>
          <a:noFill/>
          <a:ln w="6350">
            <a:solidFill>
              <a:srgbClr val="4D4D4D"/>
            </a:solidFill>
            <a:round/>
            <a:headEnd/>
            <a:tailEnd/>
          </a:ln>
          <a:effectLst/>
        </p:spPr>
        <p:txBody>
          <a:bodyPr wrap="none" anchor="ctr"/>
          <a:lstStyle/>
          <a:p>
            <a:pPr eaLnBrk="0" fontAlgn="base" hangingPunct="0">
              <a:spcBef>
                <a:spcPct val="0"/>
              </a:spcBef>
              <a:spcAft>
                <a:spcPct val="0"/>
              </a:spcAft>
              <a:defRPr/>
            </a:pPr>
            <a:endParaRPr lang="en-US" sz="2880" dirty="0">
              <a:solidFill>
                <a:prstClr val="black"/>
              </a:solidFill>
              <a:latin typeface="Times" charset="0"/>
            </a:endParaRPr>
          </a:p>
        </p:txBody>
      </p:sp>
      <p:sp>
        <p:nvSpPr>
          <p:cNvPr id="9" name="Rectangle 7"/>
          <p:cNvSpPr>
            <a:spLocks noChangeArrowheads="1"/>
          </p:cNvSpPr>
          <p:nvPr userDrawn="1"/>
        </p:nvSpPr>
        <p:spPr bwMode="auto">
          <a:xfrm>
            <a:off x="0" y="5562600"/>
            <a:ext cx="12192000" cy="76200"/>
          </a:xfrm>
          <a:prstGeom prst="rect">
            <a:avLst/>
          </a:prstGeom>
          <a:solidFill>
            <a:srgbClr val="CFB87C"/>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10" name="Rectangle 2"/>
          <p:cNvSpPr>
            <a:spLocks noGrp="1" noChangeArrowheads="1"/>
          </p:cNvSpPr>
          <p:nvPr>
            <p:ph type="ctrTitle"/>
          </p:nvPr>
        </p:nvSpPr>
        <p:spPr>
          <a:xfrm>
            <a:off x="914400" y="1600200"/>
            <a:ext cx="10363200" cy="1143000"/>
          </a:xfrm>
        </p:spPr>
        <p:txBody>
          <a:bodyPr anchor="ctr"/>
          <a:lstStyle>
            <a:lvl1pPr algn="ctr">
              <a:defRPr sz="3360">
                <a:solidFill>
                  <a:srgbClr val="CFB87C"/>
                </a:solidFill>
              </a:defRPr>
            </a:lvl1pPr>
          </a:lstStyle>
          <a:p>
            <a:r>
              <a:rPr lang="en-US"/>
              <a:t>Click to edit Master title style</a:t>
            </a:r>
            <a:endParaRPr lang="en-US" dirty="0"/>
          </a:p>
        </p:txBody>
      </p:sp>
      <p:sp>
        <p:nvSpPr>
          <p:cNvPr id="11" name="Rectangle 3"/>
          <p:cNvSpPr>
            <a:spLocks noGrp="1" noChangeArrowheads="1"/>
          </p:cNvSpPr>
          <p:nvPr>
            <p:ph type="subTitle" idx="1"/>
          </p:nvPr>
        </p:nvSpPr>
        <p:spPr>
          <a:xfrm>
            <a:off x="1828800" y="3200400"/>
            <a:ext cx="8534400" cy="1752600"/>
          </a:xfrm>
        </p:spPr>
        <p:txBody>
          <a:bodyPr/>
          <a:lstStyle>
            <a:lvl1pPr marL="0" indent="0" algn="ctr">
              <a:spcBef>
                <a:spcPts val="2400"/>
              </a:spcBef>
              <a:buFont typeface="Wingdings" charset="2"/>
              <a:buNone/>
              <a:defRPr sz="2160">
                <a:solidFill>
                  <a:srgbClr val="CCCCCC"/>
                </a:solidFill>
              </a:defRPr>
            </a:lvl1pPr>
          </a:lstStyle>
          <a:p>
            <a:r>
              <a:rPr lang="en-US"/>
              <a:t>Click to edit Master subtitle style</a:t>
            </a:r>
            <a:endParaRPr lang="en-US" dirty="0"/>
          </a:p>
        </p:txBody>
      </p:sp>
    </p:spTree>
    <p:extLst>
      <p:ext uri="{BB962C8B-B14F-4D97-AF65-F5344CB8AC3E}">
        <p14:creationId xmlns:p14="http://schemas.microsoft.com/office/powerpoint/2010/main" val="156012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3" name="Content Placeholder 2"/>
          <p:cNvSpPr>
            <a:spLocks noGrp="1"/>
          </p:cNvSpPr>
          <p:nvPr>
            <p:ph idx="1" hasCustomPrompt="1"/>
          </p:nvPr>
        </p:nvSpPr>
        <p:spPr>
          <a:xfrm>
            <a:off x="812800" y="1828800"/>
            <a:ext cx="10668000" cy="3886200"/>
          </a:xfrm>
        </p:spPr>
        <p:txBody>
          <a:bodyPr/>
          <a:lstStyle>
            <a:lvl1pPr marL="411480" indent="-411480">
              <a:spcBef>
                <a:spcPts val="1200"/>
              </a:spcBef>
              <a:buClr>
                <a:srgbClr val="B99B49"/>
              </a:buClr>
              <a:buFont typeface="Wingdings" charset="2"/>
              <a:buChar char="§"/>
              <a:defRPr/>
            </a:lvl1pPr>
            <a:lvl2pPr marL="891540" indent="-342900">
              <a:spcBef>
                <a:spcPts val="1200"/>
              </a:spcBef>
              <a:buClr>
                <a:srgbClr val="B99B49"/>
              </a:buClr>
              <a:buFont typeface="Lucida Grande"/>
              <a:buChar char="»"/>
              <a:defRPr/>
            </a:lvl2pPr>
            <a:lvl3pPr marL="1371600" indent="-274320">
              <a:spcBef>
                <a:spcPts val="1200"/>
              </a:spcBef>
              <a:buClr>
                <a:srgbClr val="B99B49"/>
              </a:buClr>
              <a:buFont typeface="Wingdings" charset="2"/>
              <a:buChar char="§"/>
              <a:defRPr/>
            </a:lvl3pPr>
            <a:lvl4pPr marL="1920240" indent="-274320">
              <a:spcBef>
                <a:spcPts val="1200"/>
              </a:spcBef>
              <a:buClr>
                <a:srgbClr val="B99B49"/>
              </a:buClr>
              <a:buFont typeface="Lucida Grande"/>
              <a:buChar char="»"/>
              <a:defRPr/>
            </a:lvl4pPr>
            <a:lvl5pPr marL="2468880" indent="-274320">
              <a:spcBef>
                <a:spcPts val="12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5" name="Rectangle 6"/>
          <p:cNvSpPr>
            <a:spLocks noGrp="1" noChangeArrowheads="1"/>
          </p:cNvSpPr>
          <p:nvPr>
            <p:ph type="sldNum" sz="quarter" idx="11"/>
          </p:nvPr>
        </p:nvSpPr>
        <p:spPr>
          <a:ln/>
        </p:spPr>
        <p:txBody>
          <a:bodyPr/>
          <a:lstStyle>
            <a:lvl1pPr>
              <a:defRPr/>
            </a:lvl1pPr>
          </a:lstStyle>
          <a:p>
            <a:fld id="{9708802B-CECE-C644-A6A3-3C9AAC922203}" type="slidenum">
              <a:rPr lang="en-US">
                <a:solidFill>
                  <a:prstClr val="white"/>
                </a:solidFill>
              </a:rPr>
              <a:pPr/>
              <a:t>‹#›</a:t>
            </a:fld>
            <a:endParaRPr lang="en-US" dirty="0">
              <a:solidFill>
                <a:prstClr val="white"/>
              </a:solidFill>
            </a:endParaRPr>
          </a:p>
        </p:txBody>
      </p:sp>
      <p:sp>
        <p:nvSpPr>
          <p:cNvPr id="6" name="Rectangle 18"/>
          <p:cNvSpPr>
            <a:spLocks noGrp="1" noChangeArrowheads="1"/>
          </p:cNvSpPr>
          <p:nvPr>
            <p:ph type="dt" sz="half" idx="12"/>
          </p:nvPr>
        </p:nvSpPr>
        <p:spPr>
          <a:xfrm>
            <a:off x="8737600" y="-45720"/>
            <a:ext cx="2743200" cy="365760"/>
          </a:xfrm>
          <a:ln/>
        </p:spPr>
        <p:txBody>
          <a:bodyPr rIns="0"/>
          <a:lstStyle>
            <a:lvl1pPr>
              <a:defRPr/>
            </a:lvl1pPr>
          </a:lstStyle>
          <a:p>
            <a:endParaRPr lang="en-US" dirty="0"/>
          </a:p>
        </p:txBody>
      </p:sp>
    </p:spTree>
    <p:extLst>
      <p:ext uri="{BB962C8B-B14F-4D97-AF65-F5344CB8AC3E}">
        <p14:creationId xmlns:p14="http://schemas.microsoft.com/office/powerpoint/2010/main" val="2282334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3" name="Content Placeholder 2"/>
          <p:cNvSpPr>
            <a:spLocks noGrp="1"/>
          </p:cNvSpPr>
          <p:nvPr>
            <p:ph idx="1" hasCustomPrompt="1"/>
          </p:nvPr>
        </p:nvSpPr>
        <p:spPr>
          <a:xfrm>
            <a:off x="812800" y="1828800"/>
            <a:ext cx="10668000" cy="3886200"/>
          </a:xfrm>
        </p:spPr>
        <p:txBody>
          <a:bodyPr/>
          <a:lstStyle>
            <a:lvl1pPr marL="411480" indent="-411480">
              <a:spcBef>
                <a:spcPts val="1200"/>
              </a:spcBef>
              <a:buClr>
                <a:srgbClr val="B99B49"/>
              </a:buClr>
              <a:buFont typeface="Wingdings" charset="2"/>
              <a:buChar char="§"/>
              <a:defRPr/>
            </a:lvl1pPr>
            <a:lvl2pPr marL="891540" indent="-342900">
              <a:spcBef>
                <a:spcPts val="1200"/>
              </a:spcBef>
              <a:buClr>
                <a:srgbClr val="B99B49"/>
              </a:buClr>
              <a:buFont typeface="Lucida Grande"/>
              <a:buChar char="»"/>
              <a:defRPr/>
            </a:lvl2pPr>
            <a:lvl3pPr marL="1371600" indent="-274320">
              <a:spcBef>
                <a:spcPts val="1200"/>
              </a:spcBef>
              <a:buClr>
                <a:srgbClr val="B99B49"/>
              </a:buClr>
              <a:buFont typeface="Wingdings" charset="2"/>
              <a:buChar char="§"/>
              <a:defRPr/>
            </a:lvl3pPr>
            <a:lvl4pPr marL="1920240" indent="-274320">
              <a:spcBef>
                <a:spcPts val="1200"/>
              </a:spcBef>
              <a:buClr>
                <a:srgbClr val="B99B49"/>
              </a:buClr>
              <a:buFont typeface="Lucida Grande"/>
              <a:buChar char="»"/>
              <a:defRPr/>
            </a:lvl4pPr>
            <a:lvl5pPr marL="2468880" indent="-274320">
              <a:spcBef>
                <a:spcPts val="12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5" name="Rectangle 6"/>
          <p:cNvSpPr>
            <a:spLocks noGrp="1" noChangeArrowheads="1"/>
          </p:cNvSpPr>
          <p:nvPr>
            <p:ph type="sldNum" sz="quarter" idx="11"/>
          </p:nvPr>
        </p:nvSpPr>
        <p:spPr>
          <a:ln/>
        </p:spPr>
        <p:txBody>
          <a:bodyPr/>
          <a:lstStyle>
            <a:lvl1pPr>
              <a:defRPr/>
            </a:lvl1pPr>
          </a:lstStyle>
          <a:p>
            <a:fld id="{9708802B-CECE-C644-A6A3-3C9AAC922203}" type="slidenum">
              <a:rPr lang="en-US">
                <a:solidFill>
                  <a:prstClr val="white"/>
                </a:solidFill>
              </a:rPr>
              <a:pPr/>
              <a:t>‹#›</a:t>
            </a:fld>
            <a:endParaRPr lang="en-US" dirty="0">
              <a:solidFill>
                <a:prstClr val="white"/>
              </a:solidFill>
            </a:endParaRPr>
          </a:p>
        </p:txBody>
      </p:sp>
      <p:sp>
        <p:nvSpPr>
          <p:cNvPr id="6" name="Rectangle 18"/>
          <p:cNvSpPr>
            <a:spLocks noGrp="1" noChangeArrowheads="1"/>
          </p:cNvSpPr>
          <p:nvPr>
            <p:ph type="dt" sz="half" idx="12"/>
          </p:nvPr>
        </p:nvSpPr>
        <p:spPr>
          <a:xfrm>
            <a:off x="8737600" y="-45720"/>
            <a:ext cx="2743200" cy="365760"/>
          </a:xfrm>
          <a:ln/>
        </p:spPr>
        <p:txBody>
          <a:bodyPr rIns="0"/>
          <a:lstStyle>
            <a:lvl1pPr>
              <a:defRPr/>
            </a:lvl1pPr>
          </a:lstStyle>
          <a:p>
            <a:endParaRPr lang="en-US" dirty="0"/>
          </a:p>
        </p:txBody>
      </p:sp>
      <p:sp>
        <p:nvSpPr>
          <p:cNvPr id="9" name="Text Placeholder 8"/>
          <p:cNvSpPr>
            <a:spLocks noGrp="1"/>
          </p:cNvSpPr>
          <p:nvPr>
            <p:ph type="body" sz="quarter" idx="13" hasCustomPrompt="1"/>
          </p:nvPr>
        </p:nvSpPr>
        <p:spPr>
          <a:xfrm>
            <a:off x="812800" y="685800"/>
            <a:ext cx="10668000" cy="274320"/>
          </a:xfrm>
        </p:spPr>
        <p:txBody>
          <a:bodyPr lIns="0" tIns="0" rIns="0" bIns="0" anchor="ctr" anchorCtr="0"/>
          <a:lstStyle>
            <a:lvl1pPr marL="0" indent="0">
              <a:buNone/>
              <a:defRPr sz="192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125284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828800"/>
            <a:ext cx="5181600" cy="3886200"/>
          </a:xfrm>
        </p:spPr>
        <p:txBody>
          <a:bodyPr/>
          <a:lstStyle>
            <a:lvl1pPr marL="411480" indent="-411480">
              <a:buClr>
                <a:srgbClr val="B99B49"/>
              </a:buClr>
              <a:buFont typeface="Wingdings" charset="2"/>
              <a:buChar char="§"/>
              <a:defRPr sz="2880"/>
            </a:lvl1pPr>
            <a:lvl2pPr marL="891540" indent="-342900">
              <a:buClr>
                <a:srgbClr val="B99B49"/>
              </a:buClr>
              <a:buFont typeface="Lucida Grande"/>
              <a:buChar char="»"/>
              <a:defRPr sz="2160"/>
            </a:lvl2pPr>
            <a:lvl3pPr marL="1371600" indent="-274320">
              <a:buClr>
                <a:srgbClr val="B99B49"/>
              </a:buClr>
              <a:buFont typeface="Wingdings" charset="2"/>
              <a:buChar char="§"/>
              <a:defRPr sz="2160"/>
            </a:lvl3pPr>
            <a:lvl4pPr marL="1920240" indent="-274320">
              <a:buClr>
                <a:srgbClr val="B99B49"/>
              </a:buClr>
              <a:buFont typeface="Lucida Grande"/>
              <a:buChar char="»"/>
              <a:defRPr sz="2160"/>
            </a:lvl4pPr>
            <a:lvl5pPr marL="2468880" indent="-274320">
              <a:buClr>
                <a:srgbClr val="B99B49"/>
              </a:buClr>
              <a:buFont typeface="Wingdings" charset="2"/>
              <a:buChar cha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800"/>
            <a:ext cx="5181600" cy="3886200"/>
          </a:xfrm>
        </p:spPr>
        <p:txBody>
          <a:bodyPr/>
          <a:lstStyle>
            <a:lvl1pPr marL="411480" indent="-411480">
              <a:buClr>
                <a:srgbClr val="B99B49"/>
              </a:buClr>
              <a:buFont typeface="Wingdings" charset="2"/>
              <a:buChar char="§"/>
              <a:defRPr sz="2880"/>
            </a:lvl1pPr>
            <a:lvl2pPr marL="891540" indent="-342900">
              <a:buClr>
                <a:srgbClr val="B99B49"/>
              </a:buClr>
              <a:buFont typeface="Lucida Grande"/>
              <a:buChar char="»"/>
              <a:defRPr sz="2160"/>
            </a:lvl2pPr>
            <a:lvl3pPr marL="1371600" indent="-274320">
              <a:buClr>
                <a:srgbClr val="B99B49"/>
              </a:buClr>
              <a:buFont typeface="Wingdings" charset="2"/>
              <a:buChar char="§"/>
              <a:defRPr sz="2160"/>
            </a:lvl3pPr>
            <a:lvl4pPr marL="1920240" indent="-274320">
              <a:buClr>
                <a:srgbClr val="B99B49"/>
              </a:buClr>
              <a:buFont typeface="Lucida Grande"/>
              <a:buChar char="»"/>
              <a:defRPr sz="2160"/>
            </a:lvl4pPr>
            <a:lvl5pPr marL="2468880" indent="-274320">
              <a:buClr>
                <a:srgbClr val="B99B49"/>
              </a:buClr>
              <a:buFont typeface="Wingdings" charset="2"/>
              <a:buChar cha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6" name="Rectangle 6"/>
          <p:cNvSpPr>
            <a:spLocks noGrp="1" noChangeArrowheads="1"/>
          </p:cNvSpPr>
          <p:nvPr>
            <p:ph type="sldNum" sz="quarter" idx="11"/>
          </p:nvPr>
        </p:nvSpPr>
        <p:spPr>
          <a:ln/>
        </p:spPr>
        <p:txBody>
          <a:bodyPr/>
          <a:lstStyle>
            <a:lvl1pPr>
              <a:defRPr/>
            </a:lvl1pPr>
          </a:lstStyle>
          <a:p>
            <a:fld id="{D7C5EAAF-A4DC-4B47-A05B-449AA1DDE4BD}" type="slidenum">
              <a:rPr lang="en-US">
                <a:solidFill>
                  <a:prstClr val="white"/>
                </a:solidFill>
              </a:rPr>
              <a:pPr/>
              <a:t>‹#›</a:t>
            </a:fld>
            <a:endParaRPr lang="en-US" dirty="0">
              <a:solidFill>
                <a:prstClr val="white"/>
              </a:solidFill>
            </a:endParaRPr>
          </a:p>
        </p:txBody>
      </p:sp>
      <p:sp>
        <p:nvSpPr>
          <p:cNvPr id="7" name="Rectangle 18"/>
          <p:cNvSpPr>
            <a:spLocks noGrp="1" noChangeArrowheads="1"/>
          </p:cNvSpPr>
          <p:nvPr>
            <p:ph type="dt" sz="half" idx="12"/>
          </p:nvPr>
        </p:nvSpPr>
        <p:spPr>
          <a:ln/>
        </p:spPr>
        <p:txBody>
          <a:bodyPr/>
          <a:lstStyle>
            <a:lvl1pPr>
              <a:defRPr/>
            </a:lvl1pPr>
          </a:lstStyle>
          <a:p>
            <a:endParaRPr lang="en-US" dirty="0"/>
          </a:p>
        </p:txBody>
      </p:sp>
      <p:sp>
        <p:nvSpPr>
          <p:cNvPr id="8"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9" name="Text Placeholder 8"/>
          <p:cNvSpPr>
            <a:spLocks noGrp="1"/>
          </p:cNvSpPr>
          <p:nvPr>
            <p:ph type="body" sz="quarter" idx="13" hasCustomPrompt="1"/>
          </p:nvPr>
        </p:nvSpPr>
        <p:spPr>
          <a:xfrm>
            <a:off x="812800" y="685800"/>
            <a:ext cx="10668000" cy="274320"/>
          </a:xfrm>
        </p:spPr>
        <p:txBody>
          <a:bodyPr lIns="0" tIns="0" rIns="0" bIns="0" anchor="ctr" anchorCtr="0"/>
          <a:lstStyle>
            <a:lvl1pPr marL="0" indent="0">
              <a:buNone/>
              <a:defRPr sz="192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205871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4" name="Rectangle 6"/>
          <p:cNvSpPr>
            <a:spLocks noGrp="1" noChangeArrowheads="1"/>
          </p:cNvSpPr>
          <p:nvPr>
            <p:ph type="sldNum" sz="quarter" idx="11"/>
          </p:nvPr>
        </p:nvSpPr>
        <p:spPr>
          <a:ln/>
        </p:spPr>
        <p:txBody>
          <a:bodyPr/>
          <a:lstStyle>
            <a:lvl1pPr>
              <a:defRPr/>
            </a:lvl1pPr>
          </a:lstStyle>
          <a:p>
            <a:fld id="{8C17B027-94AA-734A-ACC9-170E40BA2B18}" type="slidenum">
              <a:rPr lang="en-US">
                <a:solidFill>
                  <a:prstClr val="white"/>
                </a:solidFill>
              </a:rPr>
              <a:pPr/>
              <a:t>‹#›</a:t>
            </a:fld>
            <a:endParaRPr lang="en-US" dirty="0">
              <a:solidFill>
                <a:prstClr val="white"/>
              </a:solidFill>
            </a:endParaRPr>
          </a:p>
        </p:txBody>
      </p:sp>
      <p:sp>
        <p:nvSpPr>
          <p:cNvPr id="5" name="Rectangle 18"/>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10171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76200"/>
            <a:ext cx="12192000" cy="57912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5" name="Rectangle 7"/>
          <p:cNvSpPr>
            <a:spLocks noChangeArrowheads="1"/>
          </p:cNvSpPr>
          <p:nvPr userDrawn="1"/>
        </p:nvSpPr>
        <p:spPr bwMode="auto">
          <a:xfrm>
            <a:off x="0" y="5638800"/>
            <a:ext cx="12192000" cy="1219200"/>
          </a:xfrm>
          <a:prstGeom prst="rect">
            <a:avLst/>
          </a:prstGeom>
          <a:solidFill>
            <a:schemeClr val="tx1"/>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6" name="Line 10"/>
          <p:cNvSpPr>
            <a:spLocks noChangeShapeType="1"/>
          </p:cNvSpPr>
          <p:nvPr userDrawn="1"/>
        </p:nvSpPr>
        <p:spPr bwMode="auto">
          <a:xfrm>
            <a:off x="0" y="5638800"/>
            <a:ext cx="12192000" cy="0"/>
          </a:xfrm>
          <a:prstGeom prst="line">
            <a:avLst/>
          </a:prstGeom>
          <a:noFill/>
          <a:ln w="6350">
            <a:solidFill>
              <a:srgbClr val="4D4D4D"/>
            </a:solidFill>
            <a:round/>
            <a:headEnd/>
            <a:tailEnd/>
          </a:ln>
          <a:effectLst/>
        </p:spPr>
        <p:txBody>
          <a:bodyPr wrap="none" anchor="ctr"/>
          <a:lstStyle/>
          <a:p>
            <a:pPr eaLnBrk="0" fontAlgn="base" hangingPunct="0">
              <a:spcBef>
                <a:spcPct val="0"/>
              </a:spcBef>
              <a:spcAft>
                <a:spcPct val="0"/>
              </a:spcAft>
              <a:defRPr/>
            </a:pPr>
            <a:endParaRPr lang="en-US" sz="2880" dirty="0">
              <a:solidFill>
                <a:prstClr val="black"/>
              </a:solidFill>
              <a:latin typeface="Times" charset="0"/>
            </a:endParaRPr>
          </a:p>
        </p:txBody>
      </p:sp>
      <p:sp>
        <p:nvSpPr>
          <p:cNvPr id="9" name="Rectangle 7"/>
          <p:cNvSpPr>
            <a:spLocks noChangeArrowheads="1"/>
          </p:cNvSpPr>
          <p:nvPr userDrawn="1"/>
        </p:nvSpPr>
        <p:spPr bwMode="auto">
          <a:xfrm>
            <a:off x="0" y="5562600"/>
            <a:ext cx="12192000" cy="76200"/>
          </a:xfrm>
          <a:prstGeom prst="rect">
            <a:avLst/>
          </a:prstGeom>
          <a:solidFill>
            <a:srgbClr val="CFB87C"/>
          </a:solidFill>
          <a:ln w="9525">
            <a:noFill/>
            <a:miter lim="800000"/>
            <a:headEnd/>
            <a:tailEnd/>
          </a:ln>
          <a:effectLst/>
        </p:spPr>
        <p:txBody>
          <a:bodyPr wrap="none" anchor="ctr"/>
          <a:lstStyle/>
          <a:p>
            <a:pPr eaLnBrk="0" fontAlgn="base" hangingPunct="0">
              <a:spcBef>
                <a:spcPct val="0"/>
              </a:spcBef>
              <a:spcAft>
                <a:spcPct val="0"/>
              </a:spcAft>
            </a:pPr>
            <a:endParaRPr lang="en-US" sz="2880" dirty="0">
              <a:solidFill>
                <a:prstClr val="black"/>
              </a:solidFill>
              <a:latin typeface="Times" charset="0"/>
            </a:endParaRPr>
          </a:p>
        </p:txBody>
      </p:sp>
      <p:sp>
        <p:nvSpPr>
          <p:cNvPr id="10" name="Rectangle 2"/>
          <p:cNvSpPr>
            <a:spLocks noGrp="1" noChangeArrowheads="1"/>
          </p:cNvSpPr>
          <p:nvPr>
            <p:ph type="ctrTitle"/>
          </p:nvPr>
        </p:nvSpPr>
        <p:spPr>
          <a:xfrm>
            <a:off x="914400" y="1600200"/>
            <a:ext cx="10363200" cy="1143000"/>
          </a:xfrm>
        </p:spPr>
        <p:txBody>
          <a:bodyPr anchor="ctr"/>
          <a:lstStyle>
            <a:lvl1pPr algn="ctr">
              <a:defRPr sz="3360">
                <a:solidFill>
                  <a:srgbClr val="CFB87C"/>
                </a:solidFill>
              </a:defRPr>
            </a:lvl1pPr>
          </a:lstStyle>
          <a:p>
            <a:r>
              <a:rPr lang="en-US"/>
              <a:t>Click to edit Master title style</a:t>
            </a:r>
            <a:endParaRPr lang="en-US" dirty="0"/>
          </a:p>
        </p:txBody>
      </p:sp>
      <p:sp>
        <p:nvSpPr>
          <p:cNvPr id="11" name="Rectangle 3"/>
          <p:cNvSpPr>
            <a:spLocks noGrp="1" noChangeArrowheads="1"/>
          </p:cNvSpPr>
          <p:nvPr>
            <p:ph type="subTitle" idx="1"/>
          </p:nvPr>
        </p:nvSpPr>
        <p:spPr>
          <a:xfrm>
            <a:off x="1828800" y="3200400"/>
            <a:ext cx="8534400" cy="1752600"/>
          </a:xfrm>
        </p:spPr>
        <p:txBody>
          <a:bodyPr/>
          <a:lstStyle>
            <a:lvl1pPr marL="0" indent="0" algn="ctr">
              <a:spcBef>
                <a:spcPts val="2400"/>
              </a:spcBef>
              <a:buFont typeface="Wingdings" charset="2"/>
              <a:buNone/>
              <a:defRPr sz="2160">
                <a:solidFill>
                  <a:srgbClr val="CCCCCC"/>
                </a:solidFill>
              </a:defRPr>
            </a:lvl1pPr>
          </a:lstStyle>
          <a:p>
            <a:r>
              <a:rPr lang="en-US"/>
              <a:t>Click to edit Master subtitle style</a:t>
            </a:r>
            <a:endParaRPr lang="en-US" dirty="0"/>
          </a:p>
        </p:txBody>
      </p:sp>
    </p:spTree>
    <p:extLst>
      <p:ext uri="{BB962C8B-B14F-4D97-AF65-F5344CB8AC3E}">
        <p14:creationId xmlns:p14="http://schemas.microsoft.com/office/powerpoint/2010/main" val="636500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3" name="Rectangle 6"/>
          <p:cNvSpPr>
            <a:spLocks noGrp="1" noChangeArrowheads="1"/>
          </p:cNvSpPr>
          <p:nvPr>
            <p:ph type="sldNum" sz="quarter" idx="11"/>
          </p:nvPr>
        </p:nvSpPr>
        <p:spPr>
          <a:ln/>
        </p:spPr>
        <p:txBody>
          <a:bodyPr/>
          <a:lstStyle>
            <a:lvl1pPr>
              <a:defRPr/>
            </a:lvl1pPr>
          </a:lstStyle>
          <a:p>
            <a:fld id="{CC9B0832-ECD8-1F4A-ACBB-61CA5D9140CF}" type="slidenum">
              <a:rPr lang="en-US">
                <a:solidFill>
                  <a:prstClr val="white"/>
                </a:solidFill>
              </a:rPr>
              <a:pPr/>
              <a:t>‹#›</a:t>
            </a:fld>
            <a:endParaRPr lang="en-US" dirty="0">
              <a:solidFill>
                <a:prstClr val="white"/>
              </a:solidFill>
            </a:endParaRPr>
          </a:p>
        </p:txBody>
      </p:sp>
      <p:sp>
        <p:nvSpPr>
          <p:cNvPr id="4" name="Rectangle 18"/>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3665910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bg>
      <p:bgRef idx="1001">
        <a:schemeClr val="bg1"/>
      </p:bgRef>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76656"/>
            <a:ext cx="12192000" cy="4599432"/>
          </a:xfrm>
        </p:spPr>
        <p:txBody>
          <a:bodyPr anchor="ctr"/>
          <a:lstStyle>
            <a:lvl1pPr marL="106985" indent="-164592" algn="ctr">
              <a:defRPr b="0"/>
            </a:lvl1pPr>
          </a:lstStyle>
          <a:p>
            <a:r>
              <a:rPr lang="en-US" dirty="0"/>
              <a:t>“Hanging Quote – 28pt Arial, </a:t>
            </a:r>
            <a:br>
              <a:rPr lang="en-US" dirty="0"/>
            </a:br>
            <a:r>
              <a:rPr lang="en-US" dirty="0" err="1"/>
              <a:t>UCHealth</a:t>
            </a:r>
            <a:r>
              <a:rPr lang="en-US" dirty="0"/>
              <a:t> Dark Red”</a:t>
            </a:r>
          </a:p>
        </p:txBody>
      </p:sp>
      <p:sp>
        <p:nvSpPr>
          <p:cNvPr id="3" name="Footer Placeholder 2"/>
          <p:cNvSpPr>
            <a:spLocks noGrp="1"/>
          </p:cNvSpPr>
          <p:nvPr>
            <p:ph type="ftr" sz="quarter" idx="13"/>
          </p:nvPr>
        </p:nvSpPr>
        <p:spPr>
          <a:xfrm>
            <a:off x="333373" y="6617049"/>
            <a:ext cx="4114800" cy="194470"/>
          </a:xfrm>
        </p:spPr>
        <p:txBody>
          <a:bodyPr/>
          <a:lstStyle/>
          <a:p>
            <a:r>
              <a:rPr lang="en-US" dirty="0"/>
              <a:t>Set footer with Insert &gt; Header &amp; Footer</a:t>
            </a:r>
          </a:p>
        </p:txBody>
      </p:sp>
      <p:sp>
        <p:nvSpPr>
          <p:cNvPr id="4" name="Slide Number Placeholder 3"/>
          <p:cNvSpPr>
            <a:spLocks noGrp="1"/>
          </p:cNvSpPr>
          <p:nvPr>
            <p:ph type="sldNum" sz="quarter" idx="14"/>
          </p:nvPr>
        </p:nvSpPr>
        <p:spPr>
          <a:xfrm>
            <a:off x="5734447" y="6605593"/>
            <a:ext cx="743847" cy="170207"/>
          </a:xfrm>
        </p:spPr>
        <p:txBody>
          <a:bodyPr/>
          <a:lstStyle/>
          <a:p>
            <a:fld id="{1E5366A3-0E00-430A-B059-971E374C0C45}" type="slidenum">
              <a:rPr lang="en-US" smtClean="0">
                <a:solidFill>
                  <a:prstClr val="white"/>
                </a:solidFill>
              </a:rPr>
              <a:pPr/>
              <a:t>‹#›</a:t>
            </a:fld>
            <a:endParaRPr lang="en-US" normalizeH="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331" y="6214886"/>
            <a:ext cx="2080772" cy="347473"/>
          </a:xfrm>
          <a:prstGeom prst="rect">
            <a:avLst/>
          </a:prstGeom>
        </p:spPr>
      </p:pic>
    </p:spTree>
    <p:extLst>
      <p:ext uri="{BB962C8B-B14F-4D97-AF65-F5344CB8AC3E}">
        <p14:creationId xmlns:p14="http://schemas.microsoft.com/office/powerpoint/2010/main" val="4027458853"/>
      </p:ext>
    </p:extLst>
  </p:cSld>
  <p:clrMapOvr>
    <a:overrideClrMapping bg1="lt1" tx1="dk1" bg2="lt2" tx2="dk2" accent1="accent1" accent2="accent2" accent3="accent3" accent4="accent4" accent5="accent5" accent6="accent6" hlink="hlink" folHlink="folHlink"/>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6"/>
          </p:nvPr>
        </p:nvSpPr>
        <p:spPr>
          <a:xfrm>
            <a:off x="457203" y="1636776"/>
            <a:ext cx="11266247" cy="4394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a:spLocks noGrp="1"/>
          </p:cNvSpPr>
          <p:nvPr>
            <p:ph type="body" sz="quarter" idx="17"/>
          </p:nvPr>
        </p:nvSpPr>
        <p:spPr>
          <a:xfrm>
            <a:off x="461433" y="6030979"/>
            <a:ext cx="8385787" cy="501349"/>
          </a:xfrm>
        </p:spPr>
        <p:txBody>
          <a:bodyPr anchor="b" anchorCtr="0"/>
          <a:lstStyle>
            <a:lvl1pPr>
              <a:spcAft>
                <a:spcPts val="0"/>
              </a:spcAft>
              <a:defRPr sz="810"/>
            </a:lvl1pPr>
            <a:lvl2pPr marL="0" indent="0">
              <a:spcAft>
                <a:spcPts val="0"/>
              </a:spcAft>
              <a:buNone/>
              <a:defRPr sz="810"/>
            </a:lvl2pPr>
            <a:lvl3pPr marL="0" indent="0">
              <a:spcAft>
                <a:spcPts val="0"/>
              </a:spcAft>
              <a:buNone/>
              <a:defRPr sz="810"/>
            </a:lvl3pPr>
            <a:lvl4pPr marL="0" indent="0">
              <a:spcAft>
                <a:spcPts val="0"/>
              </a:spcAft>
              <a:buNone/>
              <a:defRPr sz="810"/>
            </a:lvl4pPr>
            <a:lvl5pPr marL="0" indent="0">
              <a:spcAft>
                <a:spcPts val="0"/>
              </a:spcAft>
              <a:buNone/>
              <a:defRPr sz="810"/>
            </a:lvl5pPr>
            <a:lvl6pPr marL="0" indent="0">
              <a:spcAft>
                <a:spcPts val="0"/>
              </a:spcAft>
              <a:buNone/>
              <a:defRPr sz="810"/>
            </a:lvl6pPr>
            <a:lvl7pPr marL="0" indent="0">
              <a:spcAft>
                <a:spcPts val="0"/>
              </a:spcAft>
              <a:buNone/>
              <a:defRPr sz="810"/>
            </a:lvl7pPr>
            <a:lvl8pPr marL="0" indent="0">
              <a:spcAft>
                <a:spcPts val="0"/>
              </a:spcAft>
              <a:buNone/>
              <a:defRPr sz="810"/>
            </a:lvl8pPr>
            <a:lvl9pPr marL="0" indent="0">
              <a:spcAft>
                <a:spcPts val="0"/>
              </a:spcAft>
              <a:buNone/>
              <a:defRPr sz="810"/>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1" y="6203506"/>
            <a:ext cx="1560579" cy="347473"/>
          </a:xfrm>
          <a:prstGeom prst="rect">
            <a:avLst/>
          </a:prstGeom>
        </p:spPr>
      </p:pic>
      <p:sp>
        <p:nvSpPr>
          <p:cNvPr id="9" name="Slide Number Placeholder 5"/>
          <p:cNvSpPr>
            <a:spLocks noGrp="1"/>
          </p:cNvSpPr>
          <p:nvPr>
            <p:ph type="sldNum" sz="quarter" idx="4"/>
          </p:nvPr>
        </p:nvSpPr>
        <p:spPr>
          <a:xfrm>
            <a:off x="5720411" y="6306989"/>
            <a:ext cx="767476" cy="457199"/>
          </a:xfrm>
          <a:prstGeom prst="rect">
            <a:avLst/>
          </a:prstGeom>
        </p:spPr>
        <p:txBody>
          <a:bodyPr vert="horz" lIns="0" tIns="0" rIns="0" bIns="0" rtlCol="0" anchor="b" anchorCtr="0"/>
          <a:lstStyle>
            <a:lvl1pPr algn="ctr">
              <a:defRPr sz="81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solidFill>
                  <a:prstClr val="black"/>
                </a:solidFill>
              </a:rPr>
              <a:pPr/>
              <a:t>‹#›</a:t>
            </a:fld>
            <a:endParaRPr lang="en-US" normalizeH="1" dirty="0">
              <a:solidFill>
                <a:prstClr val="black"/>
              </a:solidFill>
            </a:endParaRPr>
          </a:p>
        </p:txBody>
      </p:sp>
      <p:sp>
        <p:nvSpPr>
          <p:cNvPr id="12" name="Footer Placeholder 3"/>
          <p:cNvSpPr>
            <a:spLocks noGrp="1"/>
          </p:cNvSpPr>
          <p:nvPr>
            <p:ph type="ftr" sz="quarter" idx="3"/>
          </p:nvPr>
        </p:nvSpPr>
        <p:spPr>
          <a:xfrm>
            <a:off x="369888" y="6630120"/>
            <a:ext cx="4114800" cy="162643"/>
          </a:xfrm>
          <a:prstGeom prst="rect">
            <a:avLst/>
          </a:prstGeom>
        </p:spPr>
        <p:txBody>
          <a:bodyPr vert="horz" lIns="91440" tIns="45720" rIns="91440" bIns="45720" rtlCol="0" anchor="ctr"/>
          <a:lstStyle>
            <a:lvl1pPr algn="l">
              <a:defRPr sz="720">
                <a:solidFill>
                  <a:schemeClr val="tx1"/>
                </a:solidFill>
              </a:defRPr>
            </a:lvl1pPr>
          </a:lstStyle>
          <a:p>
            <a:r>
              <a:rPr lang="en-US" dirty="0">
                <a:solidFill>
                  <a:prstClr val="black"/>
                </a:solidFill>
              </a:rPr>
              <a:t>Set footer with Insert &gt; Header &amp; Footer</a:t>
            </a:r>
          </a:p>
        </p:txBody>
      </p:sp>
    </p:spTree>
    <p:extLst>
      <p:ext uri="{BB962C8B-B14F-4D97-AF65-F5344CB8AC3E}">
        <p14:creationId xmlns:p14="http://schemas.microsoft.com/office/powerpoint/2010/main" val="341109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aphic_light">
    <p:bg>
      <p:bgPr>
        <a:gradFill flip="none" rotWithShape="1">
          <a:gsLst>
            <a:gs pos="1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73" y="336064"/>
            <a:ext cx="9452849" cy="801150"/>
          </a:xfrm>
          <a:effectLst/>
        </p:spPr>
        <p:txBody>
          <a:bodyPr lIns="0" tIns="0" rIns="0" bIns="0" anchor="t" anchorCtr="0"/>
          <a:lstStyle>
            <a:lvl1pPr algn="l">
              <a:lnSpc>
                <a:spcPct val="80000"/>
              </a:lnSpc>
              <a:defRPr sz="3600" b="1" i="0">
                <a:solidFill>
                  <a:schemeClr val="tx1"/>
                </a:solidFill>
                <a:effectLst/>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2577227C-FE81-1C4D-9648-168F6ADCE5D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99626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_light">
    <p:bg>
      <p:bgPr>
        <a:gradFill flip="none" rotWithShape="1">
          <a:gsLst>
            <a:gs pos="1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7073" y="336064"/>
            <a:ext cx="9452849" cy="994264"/>
          </a:xfrm>
          <a:effectLst/>
        </p:spPr>
        <p:txBody>
          <a:bodyPr lIns="0" tIns="0" rIns="0" bIns="0" anchor="t" anchorCtr="0"/>
          <a:lstStyle>
            <a:lvl1pPr algn="l">
              <a:lnSpc>
                <a:spcPct val="80000"/>
              </a:lnSpc>
              <a:defRPr sz="3600" b="1" i="0">
                <a:solidFill>
                  <a:schemeClr val="tx1">
                    <a:lumMod val="75000"/>
                    <a:lumOff val="25000"/>
                  </a:schemeClr>
                </a:solidFill>
                <a:latin typeface="Arial" charset="0"/>
                <a:ea typeface="Arial" charset="0"/>
                <a:cs typeface="Arial" charset="0"/>
              </a:defRPr>
            </a:lvl1pPr>
          </a:lstStyle>
          <a:p>
            <a:r>
              <a:rPr lang="en-US" dirty="0"/>
              <a:t>CLICK TO EDIT MASTER TITLE STYLE</a:t>
            </a:r>
          </a:p>
        </p:txBody>
      </p:sp>
      <p:sp>
        <p:nvSpPr>
          <p:cNvPr id="9" name="Text Placeholder 8"/>
          <p:cNvSpPr>
            <a:spLocks noGrp="1"/>
          </p:cNvSpPr>
          <p:nvPr>
            <p:ph type="body" sz="quarter" idx="13"/>
          </p:nvPr>
        </p:nvSpPr>
        <p:spPr>
          <a:xfrm>
            <a:off x="227074" y="1409701"/>
            <a:ext cx="11737857" cy="4787900"/>
          </a:xfrm>
        </p:spPr>
        <p:txBody>
          <a:bodyPr lIns="0" tIns="0" rIns="0" bIns="0"/>
          <a:lstStyle>
            <a:lvl1pPr>
              <a:spcBef>
                <a:spcPts val="810"/>
              </a:spcBef>
              <a:defRPr sz="2520">
                <a:solidFill>
                  <a:schemeClr val="tx1">
                    <a:lumMod val="75000"/>
                    <a:lumOff val="25000"/>
                  </a:schemeClr>
                </a:solidFill>
              </a:defRPr>
            </a:lvl1pPr>
            <a:lvl2pPr>
              <a:spcBef>
                <a:spcPts val="810"/>
              </a:spcBef>
              <a:defRPr sz="2520">
                <a:solidFill>
                  <a:schemeClr val="tx1">
                    <a:lumMod val="75000"/>
                    <a:lumOff val="25000"/>
                  </a:schemeClr>
                </a:solidFill>
              </a:defRPr>
            </a:lvl2pPr>
            <a:lvl3pPr>
              <a:spcBef>
                <a:spcPts val="810"/>
              </a:spcBef>
              <a:defRPr sz="2520">
                <a:solidFill>
                  <a:schemeClr val="tx1">
                    <a:lumMod val="75000"/>
                    <a:lumOff val="25000"/>
                  </a:schemeClr>
                </a:solidFill>
              </a:defRPr>
            </a:lvl3pPr>
            <a:lvl4pPr>
              <a:spcBef>
                <a:spcPts val="810"/>
              </a:spcBef>
              <a:defRPr sz="2520">
                <a:solidFill>
                  <a:schemeClr val="tx1">
                    <a:lumMod val="75000"/>
                    <a:lumOff val="25000"/>
                  </a:schemeClr>
                </a:solidFill>
              </a:defRPr>
            </a:lvl4pPr>
            <a:lvl5pPr>
              <a:spcBef>
                <a:spcPts val="810"/>
              </a:spcBef>
              <a:defRPr sz="252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577227C-FE81-1C4D-9648-168F6ADCE5D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740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8FC5F6-F338-4AE4-BB23-26385BCFC423}"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57338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88C9-F8D4-4E39-9019-DAE267DFF9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760E19-59A4-4CFE-B2AF-DC88F5625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6C24C-A9C4-40A0-9EB6-70814549F074}"/>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5" name="Footer Placeholder 4">
            <a:extLst>
              <a:ext uri="{FF2B5EF4-FFF2-40B4-BE49-F238E27FC236}">
                <a16:creationId xmlns:a16="http://schemas.microsoft.com/office/drawing/2014/main" id="{EE188C22-6319-4C04-954F-905C224A1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EE6B1-3DAA-4908-973E-2938D3741DA6}"/>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1345276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ACC3-6F0C-4ACB-8402-9270DB769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168E5-FC17-4B5F-9DFD-D0668BA2C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A8205-2704-4151-BBAF-9E8DF3E73152}"/>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5" name="Footer Placeholder 4">
            <a:extLst>
              <a:ext uri="{FF2B5EF4-FFF2-40B4-BE49-F238E27FC236}">
                <a16:creationId xmlns:a16="http://schemas.microsoft.com/office/drawing/2014/main" id="{84649CBF-33DF-48B7-9298-BA58C88D7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4C8DA-19A2-46A5-9072-0AEC808126C7}"/>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3183557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7ED7-7F11-43DC-BBB3-E0809589B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F35075-9D78-4FD8-BD7A-486335873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6EDF7-8830-453D-AAF3-8EF68376C014}"/>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5" name="Footer Placeholder 4">
            <a:extLst>
              <a:ext uri="{FF2B5EF4-FFF2-40B4-BE49-F238E27FC236}">
                <a16:creationId xmlns:a16="http://schemas.microsoft.com/office/drawing/2014/main" id="{0FF9FFF5-E67A-488E-A249-DE9889E26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CCD0-797B-4DF1-B39E-448257F81B45}"/>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3344751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3164-871B-491B-A595-88E073AA0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5FDF4-4B9F-4639-B978-D2B56F239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3F413-83C4-45D7-8803-638DF0AD0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B5BC0-779E-4D7D-8D90-7C80BEE29CC0}"/>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6" name="Footer Placeholder 5">
            <a:extLst>
              <a:ext uri="{FF2B5EF4-FFF2-40B4-BE49-F238E27FC236}">
                <a16:creationId xmlns:a16="http://schemas.microsoft.com/office/drawing/2014/main" id="{7047FC88-8EC9-47AF-B9AE-379DF270A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87017-DD06-4489-B290-1E2AA91C12DE}"/>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320320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3" name="Content Placeholder 2"/>
          <p:cNvSpPr>
            <a:spLocks noGrp="1"/>
          </p:cNvSpPr>
          <p:nvPr>
            <p:ph idx="1" hasCustomPrompt="1"/>
          </p:nvPr>
        </p:nvSpPr>
        <p:spPr>
          <a:xfrm>
            <a:off x="812800" y="1828800"/>
            <a:ext cx="10668000" cy="3886200"/>
          </a:xfrm>
        </p:spPr>
        <p:txBody>
          <a:bodyPr/>
          <a:lstStyle>
            <a:lvl1pPr marL="411480" indent="-411480">
              <a:spcBef>
                <a:spcPts val="1200"/>
              </a:spcBef>
              <a:buClr>
                <a:srgbClr val="B99B49"/>
              </a:buClr>
              <a:buFont typeface="Wingdings" charset="2"/>
              <a:buChar char="§"/>
              <a:defRPr/>
            </a:lvl1pPr>
            <a:lvl2pPr marL="891540" indent="-342900">
              <a:spcBef>
                <a:spcPts val="1200"/>
              </a:spcBef>
              <a:buClr>
                <a:srgbClr val="B99B49"/>
              </a:buClr>
              <a:buFont typeface="Lucida Grande"/>
              <a:buChar char="»"/>
              <a:defRPr/>
            </a:lvl2pPr>
            <a:lvl3pPr marL="1371600" indent="-274320">
              <a:spcBef>
                <a:spcPts val="1200"/>
              </a:spcBef>
              <a:buClr>
                <a:srgbClr val="B99B49"/>
              </a:buClr>
              <a:buFont typeface="Wingdings" charset="2"/>
              <a:buChar char="§"/>
              <a:defRPr/>
            </a:lvl3pPr>
            <a:lvl4pPr marL="1920240" indent="-274320">
              <a:spcBef>
                <a:spcPts val="1200"/>
              </a:spcBef>
              <a:buClr>
                <a:srgbClr val="B99B49"/>
              </a:buClr>
              <a:buFont typeface="Lucida Grande"/>
              <a:buChar char="»"/>
              <a:defRPr/>
            </a:lvl4pPr>
            <a:lvl5pPr marL="2468880" indent="-274320">
              <a:spcBef>
                <a:spcPts val="12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5" name="Rectangle 6"/>
          <p:cNvSpPr>
            <a:spLocks noGrp="1" noChangeArrowheads="1"/>
          </p:cNvSpPr>
          <p:nvPr>
            <p:ph type="sldNum" sz="quarter" idx="11"/>
          </p:nvPr>
        </p:nvSpPr>
        <p:spPr>
          <a:ln/>
        </p:spPr>
        <p:txBody>
          <a:bodyPr/>
          <a:lstStyle>
            <a:lvl1pPr>
              <a:defRPr/>
            </a:lvl1pPr>
          </a:lstStyle>
          <a:p>
            <a:fld id="{9708802B-CECE-C644-A6A3-3C9AAC922203}" type="slidenum">
              <a:rPr lang="en-US">
                <a:solidFill>
                  <a:prstClr val="white"/>
                </a:solidFill>
              </a:rPr>
              <a:pPr/>
              <a:t>‹#›</a:t>
            </a:fld>
            <a:endParaRPr lang="en-US" dirty="0">
              <a:solidFill>
                <a:prstClr val="white"/>
              </a:solidFill>
            </a:endParaRPr>
          </a:p>
        </p:txBody>
      </p:sp>
      <p:sp>
        <p:nvSpPr>
          <p:cNvPr id="6" name="Rectangle 18"/>
          <p:cNvSpPr>
            <a:spLocks noGrp="1" noChangeArrowheads="1"/>
          </p:cNvSpPr>
          <p:nvPr>
            <p:ph type="dt" sz="half" idx="12"/>
          </p:nvPr>
        </p:nvSpPr>
        <p:spPr>
          <a:xfrm>
            <a:off x="8737600" y="-45720"/>
            <a:ext cx="2743200" cy="365760"/>
          </a:xfrm>
          <a:ln/>
        </p:spPr>
        <p:txBody>
          <a:bodyPr rIns="0"/>
          <a:lstStyle>
            <a:lvl1pPr>
              <a:defRPr/>
            </a:lvl1pPr>
          </a:lstStyle>
          <a:p>
            <a:endParaRPr lang="en-US" dirty="0"/>
          </a:p>
        </p:txBody>
      </p:sp>
    </p:spTree>
    <p:extLst>
      <p:ext uri="{BB962C8B-B14F-4D97-AF65-F5344CB8AC3E}">
        <p14:creationId xmlns:p14="http://schemas.microsoft.com/office/powerpoint/2010/main" val="934690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612B-F887-40BD-848B-55B512FA9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0A2A85-1562-4586-BE01-0E691A3FB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22C306-2A88-4845-A898-F2771D881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A13002-0831-43DF-9ED8-70D3168E8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9C0DF9-51C2-4A3E-8166-B04DDA635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EA7BA5-DCA3-42E2-A39D-73A4D6A72672}"/>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8" name="Footer Placeholder 7">
            <a:extLst>
              <a:ext uri="{FF2B5EF4-FFF2-40B4-BE49-F238E27FC236}">
                <a16:creationId xmlns:a16="http://schemas.microsoft.com/office/drawing/2014/main" id="{9C4B2EB8-7114-4393-A115-286921A40A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A1C57-F357-4C3C-8D85-E809A95A3D1F}"/>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4069359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91C7-A808-4EAB-8B5A-CB69612B3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9D7E3-070C-4FF1-9673-41E505E1A285}"/>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4" name="Footer Placeholder 3">
            <a:extLst>
              <a:ext uri="{FF2B5EF4-FFF2-40B4-BE49-F238E27FC236}">
                <a16:creationId xmlns:a16="http://schemas.microsoft.com/office/drawing/2014/main" id="{A8C614A8-E638-4231-9C42-CFEEEC329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E2677E-04B0-4E1A-888C-99CEA94FE770}"/>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1878583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49BA23-A8FB-41E2-8903-1BC3E9436C59}"/>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3" name="Footer Placeholder 2">
            <a:extLst>
              <a:ext uri="{FF2B5EF4-FFF2-40B4-BE49-F238E27FC236}">
                <a16:creationId xmlns:a16="http://schemas.microsoft.com/office/drawing/2014/main" id="{7B91CB3E-8559-4412-BFF7-46099F7DC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B3B7F-F4FE-4A23-B43A-6B19B14CCC1D}"/>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1029280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2583-F19D-45B2-9BF4-EBD729E0F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4F0D10-9C88-4697-AC5C-B970C253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12FA9C-997C-4B8B-88C7-62A417695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8DA97-E61E-4A3C-9F9E-2709A46B9C18}"/>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6" name="Footer Placeholder 5">
            <a:extLst>
              <a:ext uri="{FF2B5EF4-FFF2-40B4-BE49-F238E27FC236}">
                <a16:creationId xmlns:a16="http://schemas.microsoft.com/office/drawing/2014/main" id="{AD75A22C-C525-44DC-9D4C-FB74D9A25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E0116-88FA-49A4-AFEA-85E3A06CCBF2}"/>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3073166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CE54-2E66-4C2C-AB08-51623ABE0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921C2C-12E3-429D-B8D4-570A2BBE0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D208BD-A8CA-4D12-BBE1-080951F0E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3A9C8-A112-4FF6-B89B-34DE485EAC18}"/>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6" name="Footer Placeholder 5">
            <a:extLst>
              <a:ext uri="{FF2B5EF4-FFF2-40B4-BE49-F238E27FC236}">
                <a16:creationId xmlns:a16="http://schemas.microsoft.com/office/drawing/2014/main" id="{49E566D7-C46A-45EE-81BF-89339100F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EF659-5A08-4BE2-92E6-8516A6B72AE5}"/>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1052400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5129-44F1-4268-B972-2AD39C56D1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FDF73B-EF62-43D6-A97B-4F52B4BCF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31FCA-D5E7-41F7-B5CD-E0F4EEEFCD11}"/>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5" name="Footer Placeholder 4">
            <a:extLst>
              <a:ext uri="{FF2B5EF4-FFF2-40B4-BE49-F238E27FC236}">
                <a16:creationId xmlns:a16="http://schemas.microsoft.com/office/drawing/2014/main" id="{E1C10702-B85C-4EFB-8022-B36D3A8D6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3022-A053-4E3F-AFC3-67D15A8D9654}"/>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142066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44830-B726-4D46-9E2A-DCF8571402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FBD689-5E7C-4E08-A8B1-B0952D2B2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E0004-A845-47BE-9532-B7AB0F162981}"/>
              </a:ext>
            </a:extLst>
          </p:cNvPr>
          <p:cNvSpPr>
            <a:spLocks noGrp="1"/>
          </p:cNvSpPr>
          <p:nvPr>
            <p:ph type="dt" sz="half" idx="10"/>
          </p:nvPr>
        </p:nvSpPr>
        <p:spPr/>
        <p:txBody>
          <a:bodyPr/>
          <a:lstStyle/>
          <a:p>
            <a:fld id="{121D8256-289D-4A68-BA44-7E9F2F7A0FFA}" type="datetimeFigureOut">
              <a:rPr lang="en-US" smtClean="0"/>
              <a:t>4/29/2022</a:t>
            </a:fld>
            <a:endParaRPr lang="en-US"/>
          </a:p>
        </p:txBody>
      </p:sp>
      <p:sp>
        <p:nvSpPr>
          <p:cNvPr id="5" name="Footer Placeholder 4">
            <a:extLst>
              <a:ext uri="{FF2B5EF4-FFF2-40B4-BE49-F238E27FC236}">
                <a16:creationId xmlns:a16="http://schemas.microsoft.com/office/drawing/2014/main" id="{E3DE35CD-74E6-4456-8E44-BBCF153E0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1ED64-CA40-47C1-9061-0B5E05727F05}"/>
              </a:ext>
            </a:extLst>
          </p:cNvPr>
          <p:cNvSpPr>
            <a:spLocks noGrp="1"/>
          </p:cNvSpPr>
          <p:nvPr>
            <p:ph type="sldNum" sz="quarter" idx="12"/>
          </p:nvPr>
        </p:nvSpPr>
        <p:spPr/>
        <p:txBody>
          <a:bodyPr/>
          <a:lstStyle/>
          <a:p>
            <a:fld id="{7B7A6ED5-C0D5-41BD-BFD1-E7D2A5D556BC}" type="slidenum">
              <a:rPr lang="en-US" smtClean="0"/>
              <a:t>‹#›</a:t>
            </a:fld>
            <a:endParaRPr lang="en-US"/>
          </a:p>
        </p:txBody>
      </p:sp>
    </p:spTree>
    <p:extLst>
      <p:ext uri="{BB962C8B-B14F-4D97-AF65-F5344CB8AC3E}">
        <p14:creationId xmlns:p14="http://schemas.microsoft.com/office/powerpoint/2010/main" val="232951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3" name="Content Placeholder 2"/>
          <p:cNvSpPr>
            <a:spLocks noGrp="1"/>
          </p:cNvSpPr>
          <p:nvPr>
            <p:ph idx="1" hasCustomPrompt="1"/>
          </p:nvPr>
        </p:nvSpPr>
        <p:spPr>
          <a:xfrm>
            <a:off x="812800" y="1828800"/>
            <a:ext cx="10668000" cy="3886200"/>
          </a:xfrm>
        </p:spPr>
        <p:txBody>
          <a:bodyPr/>
          <a:lstStyle>
            <a:lvl1pPr marL="411480" indent="-411480">
              <a:spcBef>
                <a:spcPts val="1200"/>
              </a:spcBef>
              <a:buClr>
                <a:srgbClr val="B99B49"/>
              </a:buClr>
              <a:buFont typeface="Wingdings" charset="2"/>
              <a:buChar char="§"/>
              <a:defRPr/>
            </a:lvl1pPr>
            <a:lvl2pPr marL="891540" indent="-342900">
              <a:spcBef>
                <a:spcPts val="1200"/>
              </a:spcBef>
              <a:buClr>
                <a:srgbClr val="B99B49"/>
              </a:buClr>
              <a:buFont typeface="Lucida Grande"/>
              <a:buChar char="»"/>
              <a:defRPr/>
            </a:lvl2pPr>
            <a:lvl3pPr marL="1371600" indent="-274320">
              <a:spcBef>
                <a:spcPts val="1200"/>
              </a:spcBef>
              <a:buClr>
                <a:srgbClr val="B99B49"/>
              </a:buClr>
              <a:buFont typeface="Wingdings" charset="2"/>
              <a:buChar char="§"/>
              <a:defRPr/>
            </a:lvl3pPr>
            <a:lvl4pPr marL="1920240" indent="-274320">
              <a:spcBef>
                <a:spcPts val="1200"/>
              </a:spcBef>
              <a:buClr>
                <a:srgbClr val="B99B49"/>
              </a:buClr>
              <a:buFont typeface="Lucida Grande"/>
              <a:buChar char="»"/>
              <a:defRPr/>
            </a:lvl4pPr>
            <a:lvl5pPr marL="2468880" indent="-274320">
              <a:spcBef>
                <a:spcPts val="12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5" name="Rectangle 6"/>
          <p:cNvSpPr>
            <a:spLocks noGrp="1" noChangeArrowheads="1"/>
          </p:cNvSpPr>
          <p:nvPr>
            <p:ph type="sldNum" sz="quarter" idx="11"/>
          </p:nvPr>
        </p:nvSpPr>
        <p:spPr>
          <a:ln/>
        </p:spPr>
        <p:txBody>
          <a:bodyPr/>
          <a:lstStyle>
            <a:lvl1pPr>
              <a:defRPr/>
            </a:lvl1pPr>
          </a:lstStyle>
          <a:p>
            <a:fld id="{9708802B-CECE-C644-A6A3-3C9AAC922203}" type="slidenum">
              <a:rPr lang="en-US">
                <a:solidFill>
                  <a:prstClr val="white"/>
                </a:solidFill>
              </a:rPr>
              <a:pPr/>
              <a:t>‹#›</a:t>
            </a:fld>
            <a:endParaRPr lang="en-US" dirty="0">
              <a:solidFill>
                <a:prstClr val="white"/>
              </a:solidFill>
            </a:endParaRPr>
          </a:p>
        </p:txBody>
      </p:sp>
      <p:sp>
        <p:nvSpPr>
          <p:cNvPr id="6" name="Rectangle 18"/>
          <p:cNvSpPr>
            <a:spLocks noGrp="1" noChangeArrowheads="1"/>
          </p:cNvSpPr>
          <p:nvPr>
            <p:ph type="dt" sz="half" idx="12"/>
          </p:nvPr>
        </p:nvSpPr>
        <p:spPr>
          <a:xfrm>
            <a:off x="8737600" y="-45720"/>
            <a:ext cx="2743200" cy="365760"/>
          </a:xfrm>
          <a:ln/>
        </p:spPr>
        <p:txBody>
          <a:bodyPr rIns="0"/>
          <a:lstStyle>
            <a:lvl1pPr>
              <a:defRPr/>
            </a:lvl1pPr>
          </a:lstStyle>
          <a:p>
            <a:endParaRPr lang="en-US" dirty="0"/>
          </a:p>
        </p:txBody>
      </p:sp>
      <p:sp>
        <p:nvSpPr>
          <p:cNvPr id="9" name="Text Placeholder 8"/>
          <p:cNvSpPr>
            <a:spLocks noGrp="1"/>
          </p:cNvSpPr>
          <p:nvPr>
            <p:ph type="body" sz="quarter" idx="13" hasCustomPrompt="1"/>
          </p:nvPr>
        </p:nvSpPr>
        <p:spPr>
          <a:xfrm>
            <a:off x="812800" y="685800"/>
            <a:ext cx="10668000" cy="274320"/>
          </a:xfrm>
        </p:spPr>
        <p:txBody>
          <a:bodyPr lIns="0" tIns="0" rIns="0" bIns="0" anchor="ctr" anchorCtr="0"/>
          <a:lstStyle>
            <a:lvl1pPr marL="0" indent="0">
              <a:buNone/>
              <a:defRPr sz="192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19235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828800"/>
            <a:ext cx="5181600" cy="3886200"/>
          </a:xfrm>
        </p:spPr>
        <p:txBody>
          <a:bodyPr/>
          <a:lstStyle>
            <a:lvl1pPr marL="411480" indent="-411480">
              <a:buClr>
                <a:srgbClr val="B99B49"/>
              </a:buClr>
              <a:buFont typeface="Wingdings" charset="2"/>
              <a:buChar char="§"/>
              <a:defRPr sz="2880"/>
            </a:lvl1pPr>
            <a:lvl2pPr marL="891540" indent="-342900">
              <a:buClr>
                <a:srgbClr val="B99B49"/>
              </a:buClr>
              <a:buFont typeface="Lucida Grande"/>
              <a:buChar char="»"/>
              <a:defRPr sz="2160"/>
            </a:lvl2pPr>
            <a:lvl3pPr marL="1371600" indent="-274320">
              <a:buClr>
                <a:srgbClr val="B99B49"/>
              </a:buClr>
              <a:buFont typeface="Wingdings" charset="2"/>
              <a:buChar char="§"/>
              <a:defRPr sz="2160"/>
            </a:lvl3pPr>
            <a:lvl4pPr marL="1920240" indent="-274320">
              <a:buClr>
                <a:srgbClr val="B99B49"/>
              </a:buClr>
              <a:buFont typeface="Lucida Grande"/>
              <a:buChar char="»"/>
              <a:defRPr sz="2160"/>
            </a:lvl4pPr>
            <a:lvl5pPr marL="2468880" indent="-274320">
              <a:buClr>
                <a:srgbClr val="B99B49"/>
              </a:buClr>
              <a:buFont typeface="Wingdings" charset="2"/>
              <a:buChar cha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800"/>
            <a:ext cx="5181600" cy="3886200"/>
          </a:xfrm>
        </p:spPr>
        <p:txBody>
          <a:bodyPr/>
          <a:lstStyle>
            <a:lvl1pPr marL="411480" indent="-411480">
              <a:buClr>
                <a:srgbClr val="B99B49"/>
              </a:buClr>
              <a:buFont typeface="Wingdings" charset="2"/>
              <a:buChar char="§"/>
              <a:defRPr sz="2880"/>
            </a:lvl1pPr>
            <a:lvl2pPr marL="891540" indent="-342900">
              <a:buClr>
                <a:srgbClr val="B99B49"/>
              </a:buClr>
              <a:buFont typeface="Lucida Grande"/>
              <a:buChar char="»"/>
              <a:defRPr sz="2160"/>
            </a:lvl2pPr>
            <a:lvl3pPr marL="1371600" indent="-274320">
              <a:buClr>
                <a:srgbClr val="B99B49"/>
              </a:buClr>
              <a:buFont typeface="Wingdings" charset="2"/>
              <a:buChar char="§"/>
              <a:defRPr sz="2160"/>
            </a:lvl3pPr>
            <a:lvl4pPr marL="1920240" indent="-274320">
              <a:buClr>
                <a:srgbClr val="B99B49"/>
              </a:buClr>
              <a:buFont typeface="Lucida Grande"/>
              <a:buChar char="»"/>
              <a:defRPr sz="2160"/>
            </a:lvl4pPr>
            <a:lvl5pPr marL="2468880" indent="-274320">
              <a:buClr>
                <a:srgbClr val="B99B49"/>
              </a:buClr>
              <a:buFont typeface="Wingdings" charset="2"/>
              <a:buChar cha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6" name="Rectangle 6"/>
          <p:cNvSpPr>
            <a:spLocks noGrp="1" noChangeArrowheads="1"/>
          </p:cNvSpPr>
          <p:nvPr>
            <p:ph type="sldNum" sz="quarter" idx="11"/>
          </p:nvPr>
        </p:nvSpPr>
        <p:spPr>
          <a:ln/>
        </p:spPr>
        <p:txBody>
          <a:bodyPr/>
          <a:lstStyle>
            <a:lvl1pPr>
              <a:defRPr/>
            </a:lvl1pPr>
          </a:lstStyle>
          <a:p>
            <a:fld id="{D7C5EAAF-A4DC-4B47-A05B-449AA1DDE4BD}" type="slidenum">
              <a:rPr lang="en-US">
                <a:solidFill>
                  <a:prstClr val="white"/>
                </a:solidFill>
              </a:rPr>
              <a:pPr/>
              <a:t>‹#›</a:t>
            </a:fld>
            <a:endParaRPr lang="en-US" dirty="0">
              <a:solidFill>
                <a:prstClr val="white"/>
              </a:solidFill>
            </a:endParaRPr>
          </a:p>
        </p:txBody>
      </p:sp>
      <p:sp>
        <p:nvSpPr>
          <p:cNvPr id="7" name="Rectangle 18"/>
          <p:cNvSpPr>
            <a:spLocks noGrp="1" noChangeArrowheads="1"/>
          </p:cNvSpPr>
          <p:nvPr>
            <p:ph type="dt" sz="half" idx="12"/>
          </p:nvPr>
        </p:nvSpPr>
        <p:spPr>
          <a:ln/>
        </p:spPr>
        <p:txBody>
          <a:bodyPr/>
          <a:lstStyle>
            <a:lvl1pPr>
              <a:defRPr/>
            </a:lvl1pPr>
          </a:lstStyle>
          <a:p>
            <a:endParaRPr lang="en-US" dirty="0"/>
          </a:p>
        </p:txBody>
      </p:sp>
      <p:sp>
        <p:nvSpPr>
          <p:cNvPr id="8"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9" name="Text Placeholder 8"/>
          <p:cNvSpPr>
            <a:spLocks noGrp="1"/>
          </p:cNvSpPr>
          <p:nvPr>
            <p:ph type="body" sz="quarter" idx="13" hasCustomPrompt="1"/>
          </p:nvPr>
        </p:nvSpPr>
        <p:spPr>
          <a:xfrm>
            <a:off x="812800" y="685800"/>
            <a:ext cx="10668000" cy="274320"/>
          </a:xfrm>
        </p:spPr>
        <p:txBody>
          <a:bodyPr lIns="0" tIns="0" rIns="0" bIns="0" anchor="ctr" anchorCtr="0"/>
          <a:lstStyle>
            <a:lvl1pPr marL="0" indent="0">
              <a:buNone/>
              <a:defRPr sz="192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37658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4" name="Rectangle 6"/>
          <p:cNvSpPr>
            <a:spLocks noGrp="1" noChangeArrowheads="1"/>
          </p:cNvSpPr>
          <p:nvPr>
            <p:ph type="sldNum" sz="quarter" idx="11"/>
          </p:nvPr>
        </p:nvSpPr>
        <p:spPr>
          <a:ln/>
        </p:spPr>
        <p:txBody>
          <a:bodyPr/>
          <a:lstStyle>
            <a:lvl1pPr>
              <a:defRPr/>
            </a:lvl1pPr>
          </a:lstStyle>
          <a:p>
            <a:fld id="{8C17B027-94AA-734A-ACC9-170E40BA2B18}" type="slidenum">
              <a:rPr lang="en-US">
                <a:solidFill>
                  <a:prstClr val="white"/>
                </a:solidFill>
              </a:rPr>
              <a:pPr/>
              <a:t>‹#›</a:t>
            </a:fld>
            <a:endParaRPr lang="en-US" dirty="0">
              <a:solidFill>
                <a:prstClr val="white"/>
              </a:solidFill>
            </a:endParaRPr>
          </a:p>
        </p:txBody>
      </p:sp>
      <p:sp>
        <p:nvSpPr>
          <p:cNvPr id="5" name="Rectangle 18"/>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422309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dirty="0"/>
              <a:t>Presentation Title or Audience</a:t>
            </a:r>
          </a:p>
        </p:txBody>
      </p:sp>
      <p:sp>
        <p:nvSpPr>
          <p:cNvPr id="3" name="Rectangle 6"/>
          <p:cNvSpPr>
            <a:spLocks noGrp="1" noChangeArrowheads="1"/>
          </p:cNvSpPr>
          <p:nvPr>
            <p:ph type="sldNum" sz="quarter" idx="11"/>
          </p:nvPr>
        </p:nvSpPr>
        <p:spPr>
          <a:ln/>
        </p:spPr>
        <p:txBody>
          <a:bodyPr/>
          <a:lstStyle>
            <a:lvl1pPr>
              <a:defRPr/>
            </a:lvl1pPr>
          </a:lstStyle>
          <a:p>
            <a:fld id="{CC9B0832-ECD8-1F4A-ACBB-61CA5D9140CF}" type="slidenum">
              <a:rPr lang="en-US">
                <a:solidFill>
                  <a:prstClr val="white"/>
                </a:solidFill>
              </a:rPr>
              <a:pPr/>
              <a:t>‹#›</a:t>
            </a:fld>
            <a:endParaRPr lang="en-US" dirty="0">
              <a:solidFill>
                <a:prstClr val="white"/>
              </a:solidFill>
            </a:endParaRPr>
          </a:p>
        </p:txBody>
      </p:sp>
      <p:sp>
        <p:nvSpPr>
          <p:cNvPr id="4" name="Rectangle 18"/>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382410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
    <p:bg>
      <p:bgRef idx="1001">
        <a:schemeClr val="bg1"/>
      </p:bgRef>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76656"/>
            <a:ext cx="12192000" cy="4599432"/>
          </a:xfrm>
        </p:spPr>
        <p:txBody>
          <a:bodyPr anchor="ctr"/>
          <a:lstStyle>
            <a:lvl1pPr marL="106985" indent="-164592" algn="ctr">
              <a:defRPr b="0"/>
            </a:lvl1pPr>
          </a:lstStyle>
          <a:p>
            <a:r>
              <a:rPr lang="en-US" dirty="0"/>
              <a:t>“Hanging Quote – 28pt Arial, </a:t>
            </a:r>
            <a:br>
              <a:rPr lang="en-US" dirty="0"/>
            </a:br>
            <a:r>
              <a:rPr lang="en-US" dirty="0" err="1"/>
              <a:t>UCHealth</a:t>
            </a:r>
            <a:r>
              <a:rPr lang="en-US" dirty="0"/>
              <a:t> Dark Red”</a:t>
            </a:r>
          </a:p>
        </p:txBody>
      </p:sp>
      <p:sp>
        <p:nvSpPr>
          <p:cNvPr id="3" name="Footer Placeholder 2"/>
          <p:cNvSpPr>
            <a:spLocks noGrp="1"/>
          </p:cNvSpPr>
          <p:nvPr>
            <p:ph type="ftr" sz="quarter" idx="13"/>
          </p:nvPr>
        </p:nvSpPr>
        <p:spPr>
          <a:xfrm>
            <a:off x="333373" y="6617049"/>
            <a:ext cx="4114800" cy="194470"/>
          </a:xfrm>
        </p:spPr>
        <p:txBody>
          <a:bodyPr/>
          <a:lstStyle/>
          <a:p>
            <a:r>
              <a:rPr lang="en-US" dirty="0"/>
              <a:t>Set footer with Insert &gt; Header &amp; Footer</a:t>
            </a:r>
          </a:p>
        </p:txBody>
      </p:sp>
      <p:sp>
        <p:nvSpPr>
          <p:cNvPr id="4" name="Slide Number Placeholder 3"/>
          <p:cNvSpPr>
            <a:spLocks noGrp="1"/>
          </p:cNvSpPr>
          <p:nvPr>
            <p:ph type="sldNum" sz="quarter" idx="14"/>
          </p:nvPr>
        </p:nvSpPr>
        <p:spPr>
          <a:xfrm>
            <a:off x="5734447" y="6605593"/>
            <a:ext cx="743847" cy="170207"/>
          </a:xfrm>
        </p:spPr>
        <p:txBody>
          <a:bodyPr/>
          <a:lstStyle/>
          <a:p>
            <a:fld id="{1E5366A3-0E00-430A-B059-971E374C0C45}" type="slidenum">
              <a:rPr lang="en-US" smtClean="0">
                <a:solidFill>
                  <a:prstClr val="white"/>
                </a:solidFill>
              </a:rPr>
              <a:pPr/>
              <a:t>‹#›</a:t>
            </a:fld>
            <a:endParaRPr lang="en-US" normalizeH="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331" y="6214886"/>
            <a:ext cx="2080772" cy="347473"/>
          </a:xfrm>
          <a:prstGeom prst="rect">
            <a:avLst/>
          </a:prstGeom>
        </p:spPr>
      </p:pic>
    </p:spTree>
    <p:extLst>
      <p:ext uri="{BB962C8B-B14F-4D97-AF65-F5344CB8AC3E}">
        <p14:creationId xmlns:p14="http://schemas.microsoft.com/office/powerpoint/2010/main" val="1257110950"/>
      </p:ext>
    </p:extLst>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6"/>
          </p:nvPr>
        </p:nvSpPr>
        <p:spPr>
          <a:xfrm>
            <a:off x="457203" y="1636776"/>
            <a:ext cx="11266247" cy="4394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a:spLocks noGrp="1"/>
          </p:cNvSpPr>
          <p:nvPr>
            <p:ph type="body" sz="quarter" idx="17"/>
          </p:nvPr>
        </p:nvSpPr>
        <p:spPr>
          <a:xfrm>
            <a:off x="461433" y="6030979"/>
            <a:ext cx="8385787" cy="501349"/>
          </a:xfrm>
        </p:spPr>
        <p:txBody>
          <a:bodyPr anchor="b" anchorCtr="0"/>
          <a:lstStyle>
            <a:lvl1pPr>
              <a:spcAft>
                <a:spcPts val="0"/>
              </a:spcAft>
              <a:defRPr sz="810"/>
            </a:lvl1pPr>
            <a:lvl2pPr marL="0" indent="0">
              <a:spcAft>
                <a:spcPts val="0"/>
              </a:spcAft>
              <a:buNone/>
              <a:defRPr sz="810"/>
            </a:lvl2pPr>
            <a:lvl3pPr marL="0" indent="0">
              <a:spcAft>
                <a:spcPts val="0"/>
              </a:spcAft>
              <a:buNone/>
              <a:defRPr sz="810"/>
            </a:lvl3pPr>
            <a:lvl4pPr marL="0" indent="0">
              <a:spcAft>
                <a:spcPts val="0"/>
              </a:spcAft>
              <a:buNone/>
              <a:defRPr sz="810"/>
            </a:lvl4pPr>
            <a:lvl5pPr marL="0" indent="0">
              <a:spcAft>
                <a:spcPts val="0"/>
              </a:spcAft>
              <a:buNone/>
              <a:defRPr sz="810"/>
            </a:lvl5pPr>
            <a:lvl6pPr marL="0" indent="0">
              <a:spcAft>
                <a:spcPts val="0"/>
              </a:spcAft>
              <a:buNone/>
              <a:defRPr sz="810"/>
            </a:lvl6pPr>
            <a:lvl7pPr marL="0" indent="0">
              <a:spcAft>
                <a:spcPts val="0"/>
              </a:spcAft>
              <a:buNone/>
              <a:defRPr sz="810"/>
            </a:lvl7pPr>
            <a:lvl8pPr marL="0" indent="0">
              <a:spcAft>
                <a:spcPts val="0"/>
              </a:spcAft>
              <a:buNone/>
              <a:defRPr sz="810"/>
            </a:lvl8pPr>
            <a:lvl9pPr marL="0" indent="0">
              <a:spcAft>
                <a:spcPts val="0"/>
              </a:spcAft>
              <a:buNone/>
              <a:defRPr sz="810"/>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841" y="6203506"/>
            <a:ext cx="1560579" cy="347473"/>
          </a:xfrm>
          <a:prstGeom prst="rect">
            <a:avLst/>
          </a:prstGeom>
        </p:spPr>
      </p:pic>
      <p:sp>
        <p:nvSpPr>
          <p:cNvPr id="9" name="Slide Number Placeholder 5"/>
          <p:cNvSpPr>
            <a:spLocks noGrp="1"/>
          </p:cNvSpPr>
          <p:nvPr>
            <p:ph type="sldNum" sz="quarter" idx="4"/>
          </p:nvPr>
        </p:nvSpPr>
        <p:spPr>
          <a:xfrm>
            <a:off x="5720411" y="6306989"/>
            <a:ext cx="767476" cy="457199"/>
          </a:xfrm>
          <a:prstGeom prst="rect">
            <a:avLst/>
          </a:prstGeom>
        </p:spPr>
        <p:txBody>
          <a:bodyPr vert="horz" lIns="0" tIns="0" rIns="0" bIns="0" rtlCol="0" anchor="b" anchorCtr="0"/>
          <a:lstStyle>
            <a:lvl1pPr algn="ctr">
              <a:defRPr sz="81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solidFill>
                  <a:prstClr val="black"/>
                </a:solidFill>
              </a:rPr>
              <a:pPr/>
              <a:t>‹#›</a:t>
            </a:fld>
            <a:endParaRPr lang="en-US" normalizeH="1" dirty="0">
              <a:solidFill>
                <a:prstClr val="black"/>
              </a:solidFill>
            </a:endParaRPr>
          </a:p>
        </p:txBody>
      </p:sp>
      <p:sp>
        <p:nvSpPr>
          <p:cNvPr id="12" name="Footer Placeholder 3"/>
          <p:cNvSpPr>
            <a:spLocks noGrp="1"/>
          </p:cNvSpPr>
          <p:nvPr>
            <p:ph type="ftr" sz="quarter" idx="3"/>
          </p:nvPr>
        </p:nvSpPr>
        <p:spPr>
          <a:xfrm>
            <a:off x="369888" y="6630120"/>
            <a:ext cx="4114800" cy="162643"/>
          </a:xfrm>
          <a:prstGeom prst="rect">
            <a:avLst/>
          </a:prstGeom>
        </p:spPr>
        <p:txBody>
          <a:bodyPr vert="horz" lIns="91440" tIns="45720" rIns="91440" bIns="45720" rtlCol="0" anchor="ctr"/>
          <a:lstStyle>
            <a:lvl1pPr algn="l">
              <a:defRPr sz="720">
                <a:solidFill>
                  <a:schemeClr val="tx1"/>
                </a:solidFill>
              </a:defRPr>
            </a:lvl1pPr>
          </a:lstStyle>
          <a:p>
            <a:r>
              <a:rPr lang="en-US" dirty="0">
                <a:solidFill>
                  <a:prstClr val="black"/>
                </a:solidFill>
              </a:rPr>
              <a:t>Set footer with Insert &gt; Header &amp; Footer</a:t>
            </a:r>
          </a:p>
        </p:txBody>
      </p:sp>
    </p:spTree>
    <p:extLst>
      <p:ext uri="{BB962C8B-B14F-4D97-AF65-F5344CB8AC3E}">
        <p14:creationId xmlns:p14="http://schemas.microsoft.com/office/powerpoint/2010/main" val="106252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Rounded Rectangle 2"/>
          <p:cNvSpPr/>
          <p:nvPr/>
        </p:nvSpPr>
        <p:spPr bwMode="auto">
          <a:xfrm>
            <a:off x="-203200" y="6263640"/>
            <a:ext cx="12598400" cy="457200"/>
          </a:xfrm>
          <a:prstGeom prst="roundRect">
            <a:avLst>
              <a:gd name="adj" fmla="val 0"/>
            </a:avLst>
          </a:prstGeom>
          <a:gradFill flip="none" rotWithShape="1">
            <a:gsLst>
              <a:gs pos="76000">
                <a:schemeClr val="tx1"/>
              </a:gs>
              <a:gs pos="40000">
                <a:schemeClr val="tx1">
                  <a:alpha val="1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eaLnBrk="0" fontAlgn="base" hangingPunct="0">
              <a:spcBef>
                <a:spcPct val="0"/>
              </a:spcBef>
              <a:spcAft>
                <a:spcPct val="0"/>
              </a:spcAft>
            </a:pPr>
            <a:endParaRPr lang="en-US" sz="2880" dirty="0">
              <a:solidFill>
                <a:prstClr val="black"/>
              </a:solidFill>
              <a:latin typeface="Times" charset="0"/>
            </a:endParaRP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97600" y="6296688"/>
            <a:ext cx="5268309" cy="391106"/>
          </a:xfrm>
          <a:prstGeom prst="rect">
            <a:avLst/>
          </a:prstGeom>
        </p:spPr>
      </p:pic>
      <p:sp>
        <p:nvSpPr>
          <p:cNvPr id="1034" name="Rectangle 10"/>
          <p:cNvSpPr>
            <a:spLocks noChangeArrowheads="1"/>
          </p:cNvSpPr>
          <p:nvPr/>
        </p:nvSpPr>
        <p:spPr bwMode="auto">
          <a:xfrm>
            <a:off x="0" y="-42862"/>
            <a:ext cx="11785600" cy="347663"/>
          </a:xfrm>
          <a:prstGeom prst="rect">
            <a:avLst/>
          </a:prstGeom>
          <a:gradFill rotWithShape="0">
            <a:gsLst>
              <a:gs pos="0">
                <a:srgbClr val="333333"/>
              </a:gs>
              <a:gs pos="100000">
                <a:schemeClr val="tx1"/>
              </a:gs>
            </a:gsLst>
            <a:lin ang="5400000" scaled="1"/>
          </a:gradFill>
          <a:ln w="9525">
            <a:noFill/>
            <a:miter lim="800000"/>
            <a:headEnd/>
            <a:tailEnd/>
          </a:ln>
          <a:effectLst/>
        </p:spPr>
        <p:txBody>
          <a:bodyPr wrap="none" anchor="ctr" anchorCtr="0"/>
          <a:lstStyle/>
          <a:p>
            <a:pPr eaLnBrk="0" fontAlgn="base" hangingPunct="0">
              <a:spcBef>
                <a:spcPct val="0"/>
              </a:spcBef>
              <a:spcAft>
                <a:spcPct val="0"/>
              </a:spcAft>
            </a:pPr>
            <a:endParaRPr lang="en-US" sz="2880" dirty="0">
              <a:solidFill>
                <a:prstClr val="black"/>
              </a:solidFill>
              <a:latin typeface="Times" charset="0"/>
            </a:endParaRPr>
          </a:p>
        </p:txBody>
      </p:sp>
      <p:sp>
        <p:nvSpPr>
          <p:cNvPr id="1027" name="Rectangle 2"/>
          <p:cNvSpPr>
            <a:spLocks noGrp="1" noChangeArrowheads="1"/>
          </p:cNvSpPr>
          <p:nvPr>
            <p:ph type="title"/>
          </p:nvPr>
        </p:nvSpPr>
        <p:spPr bwMode="auto">
          <a:xfrm>
            <a:off x="812800" y="1005840"/>
            <a:ext cx="1066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heading</a:t>
            </a:r>
          </a:p>
        </p:txBody>
      </p:sp>
      <p:sp>
        <p:nvSpPr>
          <p:cNvPr id="1028" name="Rectangle 3"/>
          <p:cNvSpPr>
            <a:spLocks noGrp="1" noChangeArrowheads="1"/>
          </p:cNvSpPr>
          <p:nvPr>
            <p:ph type="body" idx="1"/>
          </p:nvPr>
        </p:nvSpPr>
        <p:spPr bwMode="auto">
          <a:xfrm>
            <a:off x="812800" y="1828800"/>
            <a:ext cx="1066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01600" y="-45720"/>
            <a:ext cx="7518400" cy="365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60" kern="0" cap="all" spc="120">
                <a:solidFill>
                  <a:srgbClr val="CFBA7D"/>
                </a:solidFill>
                <a:latin typeface="Arial" charset="0"/>
              </a:defRPr>
            </a:lvl1pPr>
          </a:lstStyle>
          <a:p>
            <a:pPr eaLnBrk="0" fontAlgn="base" hangingPunct="0">
              <a:spcBef>
                <a:spcPct val="0"/>
              </a:spcBef>
              <a:spcAft>
                <a:spcPct val="0"/>
              </a:spcAft>
            </a:pPr>
            <a:r>
              <a:rPr lang="en-US" dirty="0"/>
              <a:t>Presentation Title or Audience</a:t>
            </a:r>
          </a:p>
        </p:txBody>
      </p:sp>
      <p:sp>
        <p:nvSpPr>
          <p:cNvPr id="1042" name="Rectangle 18"/>
          <p:cNvSpPr>
            <a:spLocks noGrp="1" noChangeArrowheads="1"/>
          </p:cNvSpPr>
          <p:nvPr>
            <p:ph type="dt" sz="half" idx="2"/>
          </p:nvPr>
        </p:nvSpPr>
        <p:spPr bwMode="auto">
          <a:xfrm>
            <a:off x="8737600" y="-45720"/>
            <a:ext cx="2743200" cy="365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60">
                <a:solidFill>
                  <a:srgbClr val="808080"/>
                </a:solidFill>
                <a:latin typeface="Arial" charset="0"/>
              </a:defRPr>
            </a:lvl1pPr>
          </a:lstStyle>
          <a:p>
            <a:pPr eaLnBrk="0" fontAlgn="base" hangingPunct="0">
              <a:spcBef>
                <a:spcPct val="0"/>
              </a:spcBef>
              <a:spcAft>
                <a:spcPct val="0"/>
              </a:spcAft>
            </a:pPr>
            <a:endParaRPr lang="en-US" dirty="0"/>
          </a:p>
        </p:txBody>
      </p:sp>
      <p:sp>
        <p:nvSpPr>
          <p:cNvPr id="11" name="Rectangle 10"/>
          <p:cNvSpPr>
            <a:spLocks noChangeArrowheads="1"/>
          </p:cNvSpPr>
          <p:nvPr/>
        </p:nvSpPr>
        <p:spPr bwMode="auto">
          <a:xfrm>
            <a:off x="11785600" y="-42862"/>
            <a:ext cx="406400" cy="347663"/>
          </a:xfrm>
          <a:prstGeom prst="rect">
            <a:avLst/>
          </a:prstGeom>
          <a:solidFill>
            <a:srgbClr val="CFBA7D"/>
          </a:solidFill>
          <a:ln w="9525">
            <a:noFill/>
            <a:miter lim="800000"/>
            <a:headEnd/>
            <a:tailEnd/>
          </a:ln>
          <a:effectLst/>
        </p:spPr>
        <p:txBody>
          <a:bodyPr wrap="none" anchor="ctr" anchorCtr="0"/>
          <a:lstStyle/>
          <a:p>
            <a:pPr eaLnBrk="0" fontAlgn="base" hangingPunct="0">
              <a:spcBef>
                <a:spcPct val="0"/>
              </a:spcBef>
              <a:spcAft>
                <a:spcPct val="0"/>
              </a:spcAft>
            </a:pPr>
            <a:endParaRPr lang="en-US" sz="2880" dirty="0">
              <a:solidFill>
                <a:prstClr val="black"/>
              </a:solidFill>
              <a:latin typeface="Times" charset="0"/>
            </a:endParaRPr>
          </a:p>
        </p:txBody>
      </p:sp>
      <p:sp>
        <p:nvSpPr>
          <p:cNvPr id="1030" name="Rectangle 6"/>
          <p:cNvSpPr>
            <a:spLocks noGrp="1" noChangeArrowheads="1"/>
          </p:cNvSpPr>
          <p:nvPr>
            <p:ph type="sldNum" sz="quarter" idx="4"/>
          </p:nvPr>
        </p:nvSpPr>
        <p:spPr bwMode="auto">
          <a:xfrm>
            <a:off x="11785600" y="-45720"/>
            <a:ext cx="406400" cy="365760"/>
          </a:xfrm>
          <a:prstGeom prst="rect">
            <a:avLst/>
          </a:prstGeom>
          <a:noFill/>
          <a:ln w="9525">
            <a:noFill/>
            <a:miter lim="800000"/>
            <a:headEnd/>
            <a:tailEnd/>
          </a:ln>
          <a:effectLst/>
        </p:spPr>
        <p:txBody>
          <a:bodyPr vert="horz" wrap="none" lIns="91440" tIns="45720" rIns="91440" bIns="45720" numCol="1" anchor="ctr" anchorCtr="1" compatLnSpc="1">
            <a:prstTxWarp prst="textNoShape">
              <a:avLst/>
            </a:prstTxWarp>
          </a:bodyPr>
          <a:lstStyle>
            <a:lvl1pPr algn="r">
              <a:defRPr sz="1440" b="0">
                <a:solidFill>
                  <a:schemeClr val="bg1"/>
                </a:solidFill>
                <a:latin typeface="Arial" charset="0"/>
              </a:defRPr>
            </a:lvl1pPr>
          </a:lstStyle>
          <a:p>
            <a:pPr eaLnBrk="0" fontAlgn="base" hangingPunct="0">
              <a:spcBef>
                <a:spcPct val="0"/>
              </a:spcBef>
              <a:spcAft>
                <a:spcPct val="0"/>
              </a:spcAft>
            </a:pPr>
            <a:fld id="{2577227C-FE81-1C4D-9648-168F6ADCE5DD}" type="slidenum">
              <a:rPr lang="en-US" smtClean="0">
                <a:solidFill>
                  <a:prstClr val="white"/>
                </a:solidFill>
              </a:rPr>
              <a:pPr eaLnBrk="0" fontAlgn="base" hangingPunct="0">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2168424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7" r:id="rId13"/>
  </p:sldLayoutIdLst>
  <p:hf hdr="0" ftr="0" dt="0"/>
  <p:txStyles>
    <p:titleStyle>
      <a:lvl1pPr algn="l" rtl="0" eaLnBrk="1" fontAlgn="base" hangingPunct="1">
        <a:spcBef>
          <a:spcPct val="0"/>
        </a:spcBef>
        <a:spcAft>
          <a:spcPct val="0"/>
        </a:spcAft>
        <a:defRPr sz="4080" baseline="0">
          <a:solidFill>
            <a:schemeClr val="tx1"/>
          </a:solidFill>
          <a:latin typeface="+mj-lt"/>
          <a:ea typeface="+mj-ea"/>
          <a:cs typeface="+mj-cs"/>
        </a:defRPr>
      </a:lvl1pPr>
      <a:lvl2pPr algn="l" rtl="0" eaLnBrk="1" fontAlgn="base" hangingPunct="1">
        <a:spcBef>
          <a:spcPct val="0"/>
        </a:spcBef>
        <a:spcAft>
          <a:spcPct val="0"/>
        </a:spcAft>
        <a:defRPr sz="4320">
          <a:solidFill>
            <a:schemeClr val="tx1"/>
          </a:solidFill>
          <a:latin typeface="Arial" charset="0"/>
          <a:ea typeface="Osaka" charset="-128"/>
          <a:cs typeface="Osaka" charset="-128"/>
        </a:defRPr>
      </a:lvl2pPr>
      <a:lvl3pPr algn="l" rtl="0" eaLnBrk="1" fontAlgn="base" hangingPunct="1">
        <a:spcBef>
          <a:spcPct val="0"/>
        </a:spcBef>
        <a:spcAft>
          <a:spcPct val="0"/>
        </a:spcAft>
        <a:defRPr sz="4320">
          <a:solidFill>
            <a:schemeClr val="tx1"/>
          </a:solidFill>
          <a:latin typeface="Arial" charset="0"/>
          <a:ea typeface="Osaka" charset="-128"/>
          <a:cs typeface="Osaka" charset="-128"/>
        </a:defRPr>
      </a:lvl3pPr>
      <a:lvl4pPr algn="l" rtl="0" eaLnBrk="1" fontAlgn="base" hangingPunct="1">
        <a:spcBef>
          <a:spcPct val="0"/>
        </a:spcBef>
        <a:spcAft>
          <a:spcPct val="0"/>
        </a:spcAft>
        <a:defRPr sz="4320">
          <a:solidFill>
            <a:schemeClr val="tx1"/>
          </a:solidFill>
          <a:latin typeface="Arial" charset="0"/>
          <a:ea typeface="Osaka" charset="-128"/>
          <a:cs typeface="Osaka" charset="-128"/>
        </a:defRPr>
      </a:lvl4pPr>
      <a:lvl5pPr algn="l" rtl="0" eaLnBrk="1" fontAlgn="base" hangingPunct="1">
        <a:spcBef>
          <a:spcPct val="0"/>
        </a:spcBef>
        <a:spcAft>
          <a:spcPct val="0"/>
        </a:spcAft>
        <a:defRPr sz="4320">
          <a:solidFill>
            <a:schemeClr val="tx1"/>
          </a:solidFill>
          <a:latin typeface="Arial" charset="0"/>
          <a:ea typeface="Osaka" charset="-128"/>
          <a:cs typeface="Osaka" charset="-128"/>
        </a:defRPr>
      </a:lvl5pPr>
      <a:lvl6pPr marL="548640" algn="l" rtl="0" eaLnBrk="1" fontAlgn="base" hangingPunct="1">
        <a:spcBef>
          <a:spcPct val="0"/>
        </a:spcBef>
        <a:spcAft>
          <a:spcPct val="0"/>
        </a:spcAft>
        <a:defRPr sz="4320">
          <a:solidFill>
            <a:schemeClr val="tx1"/>
          </a:solidFill>
          <a:latin typeface="Arial" charset="0"/>
          <a:ea typeface="Osaka" charset="-128"/>
          <a:cs typeface="Osaka" charset="-128"/>
        </a:defRPr>
      </a:lvl6pPr>
      <a:lvl7pPr marL="1097280" algn="l" rtl="0" eaLnBrk="1" fontAlgn="base" hangingPunct="1">
        <a:spcBef>
          <a:spcPct val="0"/>
        </a:spcBef>
        <a:spcAft>
          <a:spcPct val="0"/>
        </a:spcAft>
        <a:defRPr sz="4320">
          <a:solidFill>
            <a:schemeClr val="tx1"/>
          </a:solidFill>
          <a:latin typeface="Arial" charset="0"/>
          <a:ea typeface="Osaka" charset="-128"/>
          <a:cs typeface="Osaka" charset="-128"/>
        </a:defRPr>
      </a:lvl7pPr>
      <a:lvl8pPr marL="1645920" algn="l" rtl="0" eaLnBrk="1" fontAlgn="base" hangingPunct="1">
        <a:spcBef>
          <a:spcPct val="0"/>
        </a:spcBef>
        <a:spcAft>
          <a:spcPct val="0"/>
        </a:spcAft>
        <a:defRPr sz="4320">
          <a:solidFill>
            <a:schemeClr val="tx1"/>
          </a:solidFill>
          <a:latin typeface="Arial" charset="0"/>
          <a:ea typeface="Osaka" charset="-128"/>
          <a:cs typeface="Osaka" charset="-128"/>
        </a:defRPr>
      </a:lvl8pPr>
      <a:lvl9pPr marL="2194560" algn="l" rtl="0" eaLnBrk="1" fontAlgn="base" hangingPunct="1">
        <a:spcBef>
          <a:spcPct val="0"/>
        </a:spcBef>
        <a:spcAft>
          <a:spcPct val="0"/>
        </a:spcAft>
        <a:defRPr sz="4320">
          <a:solidFill>
            <a:schemeClr val="tx1"/>
          </a:solidFill>
          <a:latin typeface="Arial" charset="0"/>
          <a:ea typeface="Osaka" charset="-128"/>
          <a:cs typeface="Osaka" charset="-128"/>
        </a:defRPr>
      </a:lvl9pPr>
    </p:titleStyle>
    <p:bodyStyle>
      <a:lvl1pPr marL="411480" indent="-411480" algn="l" rtl="0" eaLnBrk="1" fontAlgn="base" hangingPunct="1">
        <a:spcBef>
          <a:spcPts val="1200"/>
        </a:spcBef>
        <a:spcAft>
          <a:spcPct val="0"/>
        </a:spcAft>
        <a:buClr>
          <a:srgbClr val="B99B49"/>
        </a:buClr>
        <a:buFont typeface="Wingdings" charset="0"/>
        <a:buChar char="§"/>
        <a:defRPr sz="2880">
          <a:solidFill>
            <a:schemeClr val="tx1"/>
          </a:solidFill>
          <a:latin typeface="+mn-lt"/>
          <a:ea typeface="+mn-ea"/>
          <a:cs typeface="+mn-cs"/>
        </a:defRPr>
      </a:lvl1pPr>
      <a:lvl2pPr marL="891540" indent="-342900" algn="l" rtl="0" eaLnBrk="1" fontAlgn="base" hangingPunct="1">
        <a:spcBef>
          <a:spcPts val="1200"/>
        </a:spcBef>
        <a:spcAft>
          <a:spcPct val="0"/>
        </a:spcAft>
        <a:buClr>
          <a:srgbClr val="B99B49"/>
        </a:buClr>
        <a:buFont typeface="Wingdings" charset="2"/>
        <a:buChar char="Ø"/>
        <a:defRPr>
          <a:solidFill>
            <a:schemeClr val="tx1"/>
          </a:solidFill>
          <a:latin typeface="+mn-lt"/>
          <a:ea typeface="+mn-ea"/>
          <a:cs typeface="+mn-cs"/>
        </a:defRPr>
      </a:lvl2pPr>
      <a:lvl3pPr marL="137160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3pPr>
      <a:lvl4pPr marL="1920240" indent="-274320" algn="l" rtl="0" eaLnBrk="1" fontAlgn="base" hangingPunct="1">
        <a:spcBef>
          <a:spcPts val="1200"/>
        </a:spcBef>
        <a:spcAft>
          <a:spcPct val="0"/>
        </a:spcAft>
        <a:buClr>
          <a:srgbClr val="B99B49"/>
        </a:buClr>
        <a:buFont typeface="Arial"/>
        <a:buChar char="•"/>
        <a:defRPr>
          <a:solidFill>
            <a:schemeClr val="tx1"/>
          </a:solidFill>
          <a:latin typeface="+mn-lt"/>
          <a:ea typeface="+mn-ea"/>
          <a:cs typeface="+mn-cs"/>
        </a:defRPr>
      </a:lvl4pPr>
      <a:lvl5pPr marL="246888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5pPr>
      <a:lvl6pPr marL="301752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6pPr>
      <a:lvl7pPr marL="356616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7pPr>
      <a:lvl8pPr marL="411480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8pPr>
      <a:lvl9pPr marL="466344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Rounded Rectangle 2"/>
          <p:cNvSpPr/>
          <p:nvPr/>
        </p:nvSpPr>
        <p:spPr bwMode="auto">
          <a:xfrm>
            <a:off x="-203200" y="6263640"/>
            <a:ext cx="12598400" cy="457200"/>
          </a:xfrm>
          <a:prstGeom prst="roundRect">
            <a:avLst>
              <a:gd name="adj" fmla="val 0"/>
            </a:avLst>
          </a:prstGeom>
          <a:gradFill flip="none" rotWithShape="1">
            <a:gsLst>
              <a:gs pos="76000">
                <a:schemeClr val="tx1"/>
              </a:gs>
              <a:gs pos="40000">
                <a:schemeClr val="tx1">
                  <a:alpha val="1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eaLnBrk="0" fontAlgn="base" hangingPunct="0">
              <a:spcBef>
                <a:spcPct val="0"/>
              </a:spcBef>
              <a:spcAft>
                <a:spcPct val="0"/>
              </a:spcAft>
            </a:pPr>
            <a:endParaRPr lang="en-US" sz="2880" dirty="0">
              <a:solidFill>
                <a:prstClr val="black"/>
              </a:solidFill>
              <a:latin typeface="Times" charset="0"/>
            </a:endParaRP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97600" y="6296688"/>
            <a:ext cx="5268309" cy="391106"/>
          </a:xfrm>
          <a:prstGeom prst="rect">
            <a:avLst/>
          </a:prstGeom>
        </p:spPr>
      </p:pic>
      <p:sp>
        <p:nvSpPr>
          <p:cNvPr id="1034" name="Rectangle 10"/>
          <p:cNvSpPr>
            <a:spLocks noChangeArrowheads="1"/>
          </p:cNvSpPr>
          <p:nvPr/>
        </p:nvSpPr>
        <p:spPr bwMode="auto">
          <a:xfrm>
            <a:off x="0" y="-42862"/>
            <a:ext cx="11785600" cy="347663"/>
          </a:xfrm>
          <a:prstGeom prst="rect">
            <a:avLst/>
          </a:prstGeom>
          <a:gradFill rotWithShape="0">
            <a:gsLst>
              <a:gs pos="0">
                <a:srgbClr val="333333"/>
              </a:gs>
              <a:gs pos="100000">
                <a:schemeClr val="tx1"/>
              </a:gs>
            </a:gsLst>
            <a:lin ang="5400000" scaled="1"/>
          </a:gradFill>
          <a:ln w="9525">
            <a:noFill/>
            <a:miter lim="800000"/>
            <a:headEnd/>
            <a:tailEnd/>
          </a:ln>
          <a:effectLst/>
        </p:spPr>
        <p:txBody>
          <a:bodyPr wrap="none" anchor="ctr" anchorCtr="0"/>
          <a:lstStyle/>
          <a:p>
            <a:pPr eaLnBrk="0" fontAlgn="base" hangingPunct="0">
              <a:spcBef>
                <a:spcPct val="0"/>
              </a:spcBef>
              <a:spcAft>
                <a:spcPct val="0"/>
              </a:spcAft>
            </a:pPr>
            <a:endParaRPr lang="en-US" sz="2880" dirty="0">
              <a:solidFill>
                <a:prstClr val="black"/>
              </a:solidFill>
              <a:latin typeface="Times" charset="0"/>
            </a:endParaRPr>
          </a:p>
        </p:txBody>
      </p:sp>
      <p:sp>
        <p:nvSpPr>
          <p:cNvPr id="1027" name="Rectangle 2"/>
          <p:cNvSpPr>
            <a:spLocks noGrp="1" noChangeArrowheads="1"/>
          </p:cNvSpPr>
          <p:nvPr>
            <p:ph type="title"/>
          </p:nvPr>
        </p:nvSpPr>
        <p:spPr bwMode="auto">
          <a:xfrm>
            <a:off x="812800" y="1005840"/>
            <a:ext cx="1066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heading</a:t>
            </a:r>
          </a:p>
        </p:txBody>
      </p:sp>
      <p:sp>
        <p:nvSpPr>
          <p:cNvPr id="1028" name="Rectangle 3"/>
          <p:cNvSpPr>
            <a:spLocks noGrp="1" noChangeArrowheads="1"/>
          </p:cNvSpPr>
          <p:nvPr>
            <p:ph type="body" idx="1"/>
          </p:nvPr>
        </p:nvSpPr>
        <p:spPr bwMode="auto">
          <a:xfrm>
            <a:off x="812800" y="1828800"/>
            <a:ext cx="1066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01600" y="-45720"/>
            <a:ext cx="7518400" cy="365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60" kern="0" cap="all" spc="120">
                <a:solidFill>
                  <a:srgbClr val="CFBA7D"/>
                </a:solidFill>
                <a:latin typeface="Arial" charset="0"/>
              </a:defRPr>
            </a:lvl1pPr>
          </a:lstStyle>
          <a:p>
            <a:pPr eaLnBrk="0" fontAlgn="base" hangingPunct="0">
              <a:spcBef>
                <a:spcPct val="0"/>
              </a:spcBef>
              <a:spcAft>
                <a:spcPct val="0"/>
              </a:spcAft>
            </a:pPr>
            <a:r>
              <a:rPr lang="en-US" dirty="0"/>
              <a:t>Presentation Title or Audience</a:t>
            </a:r>
          </a:p>
        </p:txBody>
      </p:sp>
      <p:sp>
        <p:nvSpPr>
          <p:cNvPr id="1042" name="Rectangle 18"/>
          <p:cNvSpPr>
            <a:spLocks noGrp="1" noChangeArrowheads="1"/>
          </p:cNvSpPr>
          <p:nvPr>
            <p:ph type="dt" sz="half" idx="2"/>
          </p:nvPr>
        </p:nvSpPr>
        <p:spPr bwMode="auto">
          <a:xfrm>
            <a:off x="8737600" y="-45720"/>
            <a:ext cx="2743200" cy="365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60">
                <a:solidFill>
                  <a:srgbClr val="808080"/>
                </a:solidFill>
                <a:latin typeface="Arial" charset="0"/>
              </a:defRPr>
            </a:lvl1pPr>
          </a:lstStyle>
          <a:p>
            <a:pPr eaLnBrk="0" fontAlgn="base" hangingPunct="0">
              <a:spcBef>
                <a:spcPct val="0"/>
              </a:spcBef>
              <a:spcAft>
                <a:spcPct val="0"/>
              </a:spcAft>
            </a:pPr>
            <a:endParaRPr lang="en-US" dirty="0"/>
          </a:p>
        </p:txBody>
      </p:sp>
      <p:sp>
        <p:nvSpPr>
          <p:cNvPr id="11" name="Rectangle 10"/>
          <p:cNvSpPr>
            <a:spLocks noChangeArrowheads="1"/>
          </p:cNvSpPr>
          <p:nvPr/>
        </p:nvSpPr>
        <p:spPr bwMode="auto">
          <a:xfrm>
            <a:off x="11785600" y="-42862"/>
            <a:ext cx="406400" cy="347663"/>
          </a:xfrm>
          <a:prstGeom prst="rect">
            <a:avLst/>
          </a:prstGeom>
          <a:solidFill>
            <a:srgbClr val="CFBA7D"/>
          </a:solidFill>
          <a:ln w="9525">
            <a:noFill/>
            <a:miter lim="800000"/>
            <a:headEnd/>
            <a:tailEnd/>
          </a:ln>
          <a:effectLst/>
        </p:spPr>
        <p:txBody>
          <a:bodyPr wrap="none" anchor="ctr" anchorCtr="0"/>
          <a:lstStyle/>
          <a:p>
            <a:pPr eaLnBrk="0" fontAlgn="base" hangingPunct="0">
              <a:spcBef>
                <a:spcPct val="0"/>
              </a:spcBef>
              <a:spcAft>
                <a:spcPct val="0"/>
              </a:spcAft>
            </a:pPr>
            <a:endParaRPr lang="en-US" sz="2880" dirty="0">
              <a:solidFill>
                <a:prstClr val="black"/>
              </a:solidFill>
              <a:latin typeface="Times" charset="0"/>
            </a:endParaRPr>
          </a:p>
        </p:txBody>
      </p:sp>
      <p:sp>
        <p:nvSpPr>
          <p:cNvPr id="1030" name="Rectangle 6"/>
          <p:cNvSpPr>
            <a:spLocks noGrp="1" noChangeArrowheads="1"/>
          </p:cNvSpPr>
          <p:nvPr>
            <p:ph type="sldNum" sz="quarter" idx="4"/>
          </p:nvPr>
        </p:nvSpPr>
        <p:spPr bwMode="auto">
          <a:xfrm>
            <a:off x="11785600" y="-45720"/>
            <a:ext cx="406400" cy="365760"/>
          </a:xfrm>
          <a:prstGeom prst="rect">
            <a:avLst/>
          </a:prstGeom>
          <a:noFill/>
          <a:ln w="9525">
            <a:noFill/>
            <a:miter lim="800000"/>
            <a:headEnd/>
            <a:tailEnd/>
          </a:ln>
          <a:effectLst/>
        </p:spPr>
        <p:txBody>
          <a:bodyPr vert="horz" wrap="none" lIns="91440" tIns="45720" rIns="91440" bIns="45720" numCol="1" anchor="ctr" anchorCtr="1" compatLnSpc="1">
            <a:prstTxWarp prst="textNoShape">
              <a:avLst/>
            </a:prstTxWarp>
          </a:bodyPr>
          <a:lstStyle>
            <a:lvl1pPr algn="r">
              <a:defRPr sz="1440" b="0">
                <a:solidFill>
                  <a:schemeClr val="bg1"/>
                </a:solidFill>
                <a:latin typeface="Arial" charset="0"/>
              </a:defRPr>
            </a:lvl1pPr>
          </a:lstStyle>
          <a:p>
            <a:pPr eaLnBrk="0" fontAlgn="base" hangingPunct="0">
              <a:spcBef>
                <a:spcPct val="0"/>
              </a:spcBef>
              <a:spcAft>
                <a:spcPct val="0"/>
              </a:spcAft>
            </a:pPr>
            <a:fld id="{2577227C-FE81-1C4D-9648-168F6ADCE5DD}" type="slidenum">
              <a:rPr lang="en-US" smtClean="0">
                <a:solidFill>
                  <a:prstClr val="white"/>
                </a:solidFill>
              </a:rPr>
              <a:pPr eaLnBrk="0" fontAlgn="base" hangingPunct="0">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4775643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 id="2147483686" r:id="rId12"/>
  </p:sldLayoutIdLst>
  <p:hf hdr="0" ftr="0" dt="0"/>
  <p:txStyles>
    <p:titleStyle>
      <a:lvl1pPr algn="l" rtl="0" eaLnBrk="1" fontAlgn="base" hangingPunct="1">
        <a:spcBef>
          <a:spcPct val="0"/>
        </a:spcBef>
        <a:spcAft>
          <a:spcPct val="0"/>
        </a:spcAft>
        <a:defRPr sz="4080" baseline="0">
          <a:solidFill>
            <a:schemeClr val="tx1"/>
          </a:solidFill>
          <a:latin typeface="+mj-lt"/>
          <a:ea typeface="+mj-ea"/>
          <a:cs typeface="+mj-cs"/>
        </a:defRPr>
      </a:lvl1pPr>
      <a:lvl2pPr algn="l" rtl="0" eaLnBrk="1" fontAlgn="base" hangingPunct="1">
        <a:spcBef>
          <a:spcPct val="0"/>
        </a:spcBef>
        <a:spcAft>
          <a:spcPct val="0"/>
        </a:spcAft>
        <a:defRPr sz="4320">
          <a:solidFill>
            <a:schemeClr val="tx1"/>
          </a:solidFill>
          <a:latin typeface="Arial" charset="0"/>
          <a:ea typeface="Osaka" charset="-128"/>
          <a:cs typeface="Osaka" charset="-128"/>
        </a:defRPr>
      </a:lvl2pPr>
      <a:lvl3pPr algn="l" rtl="0" eaLnBrk="1" fontAlgn="base" hangingPunct="1">
        <a:spcBef>
          <a:spcPct val="0"/>
        </a:spcBef>
        <a:spcAft>
          <a:spcPct val="0"/>
        </a:spcAft>
        <a:defRPr sz="4320">
          <a:solidFill>
            <a:schemeClr val="tx1"/>
          </a:solidFill>
          <a:latin typeface="Arial" charset="0"/>
          <a:ea typeface="Osaka" charset="-128"/>
          <a:cs typeface="Osaka" charset="-128"/>
        </a:defRPr>
      </a:lvl3pPr>
      <a:lvl4pPr algn="l" rtl="0" eaLnBrk="1" fontAlgn="base" hangingPunct="1">
        <a:spcBef>
          <a:spcPct val="0"/>
        </a:spcBef>
        <a:spcAft>
          <a:spcPct val="0"/>
        </a:spcAft>
        <a:defRPr sz="4320">
          <a:solidFill>
            <a:schemeClr val="tx1"/>
          </a:solidFill>
          <a:latin typeface="Arial" charset="0"/>
          <a:ea typeface="Osaka" charset="-128"/>
          <a:cs typeface="Osaka" charset="-128"/>
        </a:defRPr>
      </a:lvl4pPr>
      <a:lvl5pPr algn="l" rtl="0" eaLnBrk="1" fontAlgn="base" hangingPunct="1">
        <a:spcBef>
          <a:spcPct val="0"/>
        </a:spcBef>
        <a:spcAft>
          <a:spcPct val="0"/>
        </a:spcAft>
        <a:defRPr sz="4320">
          <a:solidFill>
            <a:schemeClr val="tx1"/>
          </a:solidFill>
          <a:latin typeface="Arial" charset="0"/>
          <a:ea typeface="Osaka" charset="-128"/>
          <a:cs typeface="Osaka" charset="-128"/>
        </a:defRPr>
      </a:lvl5pPr>
      <a:lvl6pPr marL="548640" algn="l" rtl="0" eaLnBrk="1" fontAlgn="base" hangingPunct="1">
        <a:spcBef>
          <a:spcPct val="0"/>
        </a:spcBef>
        <a:spcAft>
          <a:spcPct val="0"/>
        </a:spcAft>
        <a:defRPr sz="4320">
          <a:solidFill>
            <a:schemeClr val="tx1"/>
          </a:solidFill>
          <a:latin typeface="Arial" charset="0"/>
          <a:ea typeface="Osaka" charset="-128"/>
          <a:cs typeface="Osaka" charset="-128"/>
        </a:defRPr>
      </a:lvl6pPr>
      <a:lvl7pPr marL="1097280" algn="l" rtl="0" eaLnBrk="1" fontAlgn="base" hangingPunct="1">
        <a:spcBef>
          <a:spcPct val="0"/>
        </a:spcBef>
        <a:spcAft>
          <a:spcPct val="0"/>
        </a:spcAft>
        <a:defRPr sz="4320">
          <a:solidFill>
            <a:schemeClr val="tx1"/>
          </a:solidFill>
          <a:latin typeface="Arial" charset="0"/>
          <a:ea typeface="Osaka" charset="-128"/>
          <a:cs typeface="Osaka" charset="-128"/>
        </a:defRPr>
      </a:lvl7pPr>
      <a:lvl8pPr marL="1645920" algn="l" rtl="0" eaLnBrk="1" fontAlgn="base" hangingPunct="1">
        <a:spcBef>
          <a:spcPct val="0"/>
        </a:spcBef>
        <a:spcAft>
          <a:spcPct val="0"/>
        </a:spcAft>
        <a:defRPr sz="4320">
          <a:solidFill>
            <a:schemeClr val="tx1"/>
          </a:solidFill>
          <a:latin typeface="Arial" charset="0"/>
          <a:ea typeface="Osaka" charset="-128"/>
          <a:cs typeface="Osaka" charset="-128"/>
        </a:defRPr>
      </a:lvl8pPr>
      <a:lvl9pPr marL="2194560" algn="l" rtl="0" eaLnBrk="1" fontAlgn="base" hangingPunct="1">
        <a:spcBef>
          <a:spcPct val="0"/>
        </a:spcBef>
        <a:spcAft>
          <a:spcPct val="0"/>
        </a:spcAft>
        <a:defRPr sz="4320">
          <a:solidFill>
            <a:schemeClr val="tx1"/>
          </a:solidFill>
          <a:latin typeface="Arial" charset="0"/>
          <a:ea typeface="Osaka" charset="-128"/>
          <a:cs typeface="Osaka" charset="-128"/>
        </a:defRPr>
      </a:lvl9pPr>
    </p:titleStyle>
    <p:bodyStyle>
      <a:lvl1pPr marL="411480" indent="-411480" algn="l" rtl="0" eaLnBrk="1" fontAlgn="base" hangingPunct="1">
        <a:spcBef>
          <a:spcPts val="1200"/>
        </a:spcBef>
        <a:spcAft>
          <a:spcPct val="0"/>
        </a:spcAft>
        <a:buClr>
          <a:srgbClr val="B99B49"/>
        </a:buClr>
        <a:buFont typeface="Wingdings" charset="0"/>
        <a:buChar char="§"/>
        <a:defRPr sz="2880">
          <a:solidFill>
            <a:schemeClr val="tx1"/>
          </a:solidFill>
          <a:latin typeface="+mn-lt"/>
          <a:ea typeface="+mn-ea"/>
          <a:cs typeface="+mn-cs"/>
        </a:defRPr>
      </a:lvl1pPr>
      <a:lvl2pPr marL="891540" indent="-342900" algn="l" rtl="0" eaLnBrk="1" fontAlgn="base" hangingPunct="1">
        <a:spcBef>
          <a:spcPts val="1200"/>
        </a:spcBef>
        <a:spcAft>
          <a:spcPct val="0"/>
        </a:spcAft>
        <a:buClr>
          <a:srgbClr val="B99B49"/>
        </a:buClr>
        <a:buFont typeface="Wingdings" charset="2"/>
        <a:buChar char="Ø"/>
        <a:defRPr>
          <a:solidFill>
            <a:schemeClr val="tx1"/>
          </a:solidFill>
          <a:latin typeface="+mn-lt"/>
          <a:ea typeface="+mn-ea"/>
          <a:cs typeface="+mn-cs"/>
        </a:defRPr>
      </a:lvl2pPr>
      <a:lvl3pPr marL="137160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3pPr>
      <a:lvl4pPr marL="1920240" indent="-274320" algn="l" rtl="0" eaLnBrk="1" fontAlgn="base" hangingPunct="1">
        <a:spcBef>
          <a:spcPts val="1200"/>
        </a:spcBef>
        <a:spcAft>
          <a:spcPct val="0"/>
        </a:spcAft>
        <a:buClr>
          <a:srgbClr val="B99B49"/>
        </a:buClr>
        <a:buFont typeface="Arial"/>
        <a:buChar char="•"/>
        <a:defRPr>
          <a:solidFill>
            <a:schemeClr val="tx1"/>
          </a:solidFill>
          <a:latin typeface="+mn-lt"/>
          <a:ea typeface="+mn-ea"/>
          <a:cs typeface="+mn-cs"/>
        </a:defRPr>
      </a:lvl4pPr>
      <a:lvl5pPr marL="246888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5pPr>
      <a:lvl6pPr marL="301752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6pPr>
      <a:lvl7pPr marL="356616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7pPr>
      <a:lvl8pPr marL="411480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8pPr>
      <a:lvl9pPr marL="466344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24D84-4365-45B2-A0E5-FB6B7A805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4F9D1D-082C-4BF1-AFC0-B5E2B9816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67687-E51B-49C6-A009-E91F80898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D8256-289D-4A68-BA44-7E9F2F7A0FFA}" type="datetimeFigureOut">
              <a:rPr lang="en-US" smtClean="0"/>
              <a:t>4/29/2022</a:t>
            </a:fld>
            <a:endParaRPr lang="en-US"/>
          </a:p>
        </p:txBody>
      </p:sp>
      <p:sp>
        <p:nvSpPr>
          <p:cNvPr id="5" name="Footer Placeholder 4">
            <a:extLst>
              <a:ext uri="{FF2B5EF4-FFF2-40B4-BE49-F238E27FC236}">
                <a16:creationId xmlns:a16="http://schemas.microsoft.com/office/drawing/2014/main" id="{E355C85E-E630-4B7F-8123-AAEFC141D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62869-5DEE-481F-BE7C-72F07D92C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A6ED5-C0D5-41BD-BFD1-E7D2A5D556BC}" type="slidenum">
              <a:rPr lang="en-US" smtClean="0"/>
              <a:t>‹#›</a:t>
            </a:fld>
            <a:endParaRPr lang="en-US"/>
          </a:p>
        </p:txBody>
      </p:sp>
    </p:spTree>
    <p:extLst>
      <p:ext uri="{BB962C8B-B14F-4D97-AF65-F5344CB8AC3E}">
        <p14:creationId xmlns:p14="http://schemas.microsoft.com/office/powerpoint/2010/main" val="4247269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www.thebluediamondgallery.com/wooden-tile/r/results.html" TargetMode="Externa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eositecheckup.com/articles/9-effective-ways-to-improve-your-blo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paul-barford.blogspot.com/2016/03/working-together.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hyperlink" Target="https://www.aliem.com/2019/01/teaming-tips-case-4-faculty-incubat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http://marxsoftware.blogspot.com/2014/07/applying-stop-to-software-development.html" TargetMode="External"/><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http://marxsoftware.blogspot.com/2014/07/applying-stop-to-software-development.html" TargetMode="External"/><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hyperlink" Target="http://marxsoftware.blogspot.com/2014/07/applying-stop-to-software-development.html" TargetMode="External"/><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ucdenver.edu/docs/librariesprovider284/default-document-library/2000-finance/2018---cost-transfers-on-sponsored-projects.pdf?sfvrsn=ff3af9ba_2"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hyperlink" Target="https://www.cu.edu/hcm-community/hcm-access-training" TargetMode="External"/><Relationship Id="rId4" Type="http://schemas.openxmlformats.org/officeDocument/2006/relationships/hyperlink" Target="https://research.cuanschutz.edu/ogc/home/award-lifecycle/post-award/cost-transfers/pets"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ucdenver.edu/docs/librariesprovider284/default-document-library/2000-finance/2018---cost-transfers-on-sponsored-projects.pdf?sfvrsn=ff3af9ba_2"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884C-2DEC-441C-85A3-D41E5B1D06D2}"/>
              </a:ext>
            </a:extLst>
          </p:cNvPr>
          <p:cNvSpPr>
            <a:spLocks noGrp="1"/>
          </p:cNvSpPr>
          <p:nvPr>
            <p:ph type="ctrTitle"/>
          </p:nvPr>
        </p:nvSpPr>
        <p:spPr/>
        <p:txBody>
          <a:bodyPr/>
          <a:lstStyle/>
          <a:p>
            <a:r>
              <a:rPr lang="en-US" sz="7200" dirty="0"/>
              <a:t>OGC Team Talks</a:t>
            </a:r>
            <a:br>
              <a:rPr lang="en-US" sz="7200" dirty="0"/>
            </a:br>
            <a:r>
              <a:rPr lang="en-US" sz="7200" dirty="0"/>
              <a:t> Cost Transfers</a:t>
            </a:r>
          </a:p>
        </p:txBody>
      </p:sp>
      <p:sp>
        <p:nvSpPr>
          <p:cNvPr id="3" name="Subtitle 2">
            <a:extLst>
              <a:ext uri="{FF2B5EF4-FFF2-40B4-BE49-F238E27FC236}">
                <a16:creationId xmlns:a16="http://schemas.microsoft.com/office/drawing/2014/main" id="{D809D796-16A5-4161-BADD-00C08D0A397B}"/>
              </a:ext>
            </a:extLst>
          </p:cNvPr>
          <p:cNvSpPr>
            <a:spLocks noGrp="1"/>
          </p:cNvSpPr>
          <p:nvPr>
            <p:ph type="subTitle" idx="1"/>
          </p:nvPr>
        </p:nvSpPr>
        <p:spPr/>
        <p:txBody>
          <a:bodyPr/>
          <a:lstStyle/>
          <a:p>
            <a:endParaRPr lang="en-US" dirty="0"/>
          </a:p>
          <a:p>
            <a:r>
              <a:rPr lang="en-US" dirty="0"/>
              <a:t>April 19</a:t>
            </a:r>
            <a:r>
              <a:rPr lang="en-US" baseline="30000" dirty="0"/>
              <a:t>th,</a:t>
            </a:r>
            <a:r>
              <a:rPr lang="en-US" dirty="0"/>
              <a:t> 2022</a:t>
            </a:r>
          </a:p>
          <a:p>
            <a:endParaRPr lang="en-US" dirty="0"/>
          </a:p>
        </p:txBody>
      </p:sp>
    </p:spTree>
    <p:extLst>
      <p:ext uri="{BB962C8B-B14F-4D97-AF65-F5344CB8AC3E}">
        <p14:creationId xmlns:p14="http://schemas.microsoft.com/office/powerpoint/2010/main" val="3464837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9" y="1479176"/>
            <a:ext cx="11368739" cy="3737060"/>
          </a:xfrm>
        </p:spPr>
        <p:txBody>
          <a:bodyPr/>
          <a:lstStyle/>
          <a:p>
            <a:pPr marL="137160" indent="0">
              <a:spcBef>
                <a:spcPts val="0"/>
              </a:spcBef>
              <a:buNone/>
            </a:pPr>
            <a:r>
              <a:rPr lang="en-US" sz="1600" i="1" dirty="0"/>
              <a:t>Q. Why are you completing a cost transfer? Meaning are you correcting an error or allocating a partial charge?</a:t>
            </a:r>
          </a:p>
          <a:p>
            <a:pPr marL="137160" indent="0">
              <a:spcBef>
                <a:spcPts val="0"/>
              </a:spcBef>
              <a:buNone/>
            </a:pPr>
            <a:r>
              <a:rPr lang="en-US" sz="1600" i="1" dirty="0"/>
              <a:t>	</a:t>
            </a:r>
            <a:r>
              <a:rPr lang="en-US" sz="1600" dirty="0"/>
              <a:t>A. Use the justification to indicate why you are completing a cost transfer. The justification should be used to show 	both the reason and how the error occurred. </a:t>
            </a:r>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10</a:t>
            </a:fld>
            <a:endParaRPr lang="en-US" dirty="0">
              <a:solidFill>
                <a:prstClr val="white"/>
              </a:solidFill>
            </a:endParaRPr>
          </a:p>
        </p:txBody>
      </p:sp>
      <p:pic>
        <p:nvPicPr>
          <p:cNvPr id="6" name="Picture 5" descr="Light bulb on yellow background with sketched light beams and cord">
            <a:extLst>
              <a:ext uri="{FF2B5EF4-FFF2-40B4-BE49-F238E27FC236}">
                <a16:creationId xmlns:a16="http://schemas.microsoft.com/office/drawing/2014/main" id="{C009A061-0298-492F-8131-4BEC21A57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624" y="2590212"/>
            <a:ext cx="6970058" cy="3212720"/>
          </a:xfrm>
          <a:prstGeom prst="rect">
            <a:avLst/>
          </a:prstGeom>
        </p:spPr>
      </p:pic>
      <p:sp>
        <p:nvSpPr>
          <p:cNvPr id="7" name="Rectangle 6">
            <a:extLst>
              <a:ext uri="{FF2B5EF4-FFF2-40B4-BE49-F238E27FC236}">
                <a16:creationId xmlns:a16="http://schemas.microsoft.com/office/drawing/2014/main" id="{E0E9196D-4E52-4147-AB33-ECA230FF79C8}"/>
              </a:ext>
            </a:extLst>
          </p:cNvPr>
          <p:cNvSpPr/>
          <p:nvPr/>
        </p:nvSpPr>
        <p:spPr>
          <a:xfrm>
            <a:off x="2586318" y="2631647"/>
            <a:ext cx="2836949"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Best Pract</a:t>
            </a:r>
            <a:r>
              <a:rPr lang="en-US" sz="2800" b="1" dirty="0">
                <a:ln w="9525">
                  <a:solidFill>
                    <a:schemeClr val="bg1"/>
                  </a:solidFill>
                  <a:prstDash val="solid"/>
                </a:ln>
                <a:effectLst>
                  <a:outerShdw blurRad="12700" dist="38100" dir="2700000" algn="tl" rotWithShape="0">
                    <a:schemeClr val="bg1">
                      <a:lumMod val="50000"/>
                    </a:schemeClr>
                  </a:outerShdw>
                </a:effectLst>
              </a:rPr>
              <a:t>ice</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2930236" y="3206822"/>
            <a:ext cx="3576917" cy="2862322"/>
          </a:xfrm>
          <a:prstGeom prst="rect">
            <a:avLst/>
          </a:prstGeom>
          <a:noFill/>
        </p:spPr>
        <p:txBody>
          <a:bodyPr wrap="square" rtlCol="0">
            <a:spAutoFit/>
          </a:bodyPr>
          <a:lstStyle/>
          <a:p>
            <a:r>
              <a:rPr lang="en-US" dirty="0"/>
              <a:t>You need to say more than “to correct error”, you should say what the error was and how it was discovered.</a:t>
            </a:r>
          </a:p>
          <a:p>
            <a:endParaRPr lang="en-US" dirty="0"/>
          </a:p>
          <a:p>
            <a:r>
              <a:rPr lang="en-US" dirty="0"/>
              <a:t>If charging two ST’s under the same award, you should indicate this.   </a:t>
            </a:r>
          </a:p>
          <a:p>
            <a:endParaRPr lang="en-US" dirty="0"/>
          </a:p>
          <a:p>
            <a:endParaRPr lang="en-US" dirty="0"/>
          </a:p>
        </p:txBody>
      </p:sp>
      <p:sp>
        <p:nvSpPr>
          <p:cNvPr id="8" name="TextBox 7">
            <a:extLst>
              <a:ext uri="{FF2B5EF4-FFF2-40B4-BE49-F238E27FC236}">
                <a16:creationId xmlns:a16="http://schemas.microsoft.com/office/drawing/2014/main" id="{0E458F5C-81BC-458F-9344-440F432222CF}"/>
              </a:ext>
            </a:extLst>
          </p:cNvPr>
          <p:cNvSpPr txBox="1"/>
          <p:nvPr/>
        </p:nvSpPr>
        <p:spPr>
          <a:xfrm>
            <a:off x="416859" y="600493"/>
            <a:ext cx="6307280" cy="646331"/>
          </a:xfrm>
          <a:prstGeom prst="rect">
            <a:avLst/>
          </a:prstGeom>
          <a:noFill/>
        </p:spPr>
        <p:txBody>
          <a:bodyPr wrap="square">
            <a:spAutoFit/>
          </a:bodyPr>
          <a:lstStyle/>
          <a:p>
            <a:r>
              <a:rPr lang="en-US" sz="1800" b="1" dirty="0">
                <a:solidFill>
                  <a:srgbClr val="B6A472"/>
                </a:solidFill>
              </a:rPr>
              <a:t>How do we determine the entry meets the requirements for approval?</a:t>
            </a:r>
            <a:endParaRPr lang="en-US" dirty="0"/>
          </a:p>
        </p:txBody>
      </p:sp>
    </p:spTree>
    <p:extLst>
      <p:ext uri="{BB962C8B-B14F-4D97-AF65-F5344CB8AC3E}">
        <p14:creationId xmlns:p14="http://schemas.microsoft.com/office/powerpoint/2010/main" val="65410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9" y="1479176"/>
            <a:ext cx="11368739" cy="1152471"/>
          </a:xfrm>
        </p:spPr>
        <p:txBody>
          <a:bodyPr/>
          <a:lstStyle/>
          <a:p>
            <a:pPr marL="137160" indent="0">
              <a:spcBef>
                <a:spcPts val="0"/>
              </a:spcBef>
              <a:buNone/>
            </a:pPr>
            <a:r>
              <a:rPr lang="en-US" sz="1600" i="1" dirty="0"/>
              <a:t>Q. How can I include where I am moving charges to and if it is a fund 30/31 why or how they benefit the project?</a:t>
            </a:r>
          </a:p>
          <a:p>
            <a:pPr marL="137160" indent="0">
              <a:spcBef>
                <a:spcPts val="0"/>
              </a:spcBef>
              <a:buNone/>
            </a:pPr>
            <a:r>
              <a:rPr lang="en-US" sz="1600" i="1" dirty="0"/>
              <a:t>	</a:t>
            </a:r>
            <a:r>
              <a:rPr lang="en-US" sz="1600" dirty="0"/>
              <a:t>A. Supporting documentation should indicate where you are moving charges to and why, meaning how did you determine that the	charges belong to the fund 30/31? </a:t>
            </a:r>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11</a:t>
            </a:fld>
            <a:endParaRPr lang="en-US" dirty="0">
              <a:solidFill>
                <a:prstClr val="white"/>
              </a:solidFill>
            </a:endParaRPr>
          </a:p>
        </p:txBody>
      </p:sp>
      <p:pic>
        <p:nvPicPr>
          <p:cNvPr id="6" name="Picture 5" descr="Light bulb on yellow background with sketched light beams and cord">
            <a:extLst>
              <a:ext uri="{FF2B5EF4-FFF2-40B4-BE49-F238E27FC236}">
                <a16:creationId xmlns:a16="http://schemas.microsoft.com/office/drawing/2014/main" id="{C009A061-0298-492F-8131-4BEC21A57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705" y="2700978"/>
            <a:ext cx="6970058" cy="3212720"/>
          </a:xfrm>
          <a:prstGeom prst="rect">
            <a:avLst/>
          </a:prstGeom>
        </p:spPr>
      </p:pic>
      <p:sp>
        <p:nvSpPr>
          <p:cNvPr id="7" name="Rectangle 6">
            <a:extLst>
              <a:ext uri="{FF2B5EF4-FFF2-40B4-BE49-F238E27FC236}">
                <a16:creationId xmlns:a16="http://schemas.microsoft.com/office/drawing/2014/main" id="{E0E9196D-4E52-4147-AB33-ECA230FF79C8}"/>
              </a:ext>
            </a:extLst>
          </p:cNvPr>
          <p:cNvSpPr/>
          <p:nvPr/>
        </p:nvSpPr>
        <p:spPr>
          <a:xfrm>
            <a:off x="2586318" y="2631647"/>
            <a:ext cx="2836949"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Best Pract</a:t>
            </a:r>
            <a:r>
              <a:rPr lang="en-US" sz="2800" b="1" dirty="0">
                <a:ln w="9525">
                  <a:solidFill>
                    <a:schemeClr val="bg1"/>
                  </a:solidFill>
                  <a:prstDash val="solid"/>
                </a:ln>
                <a:effectLst>
                  <a:outerShdw blurRad="12700" dist="38100" dir="2700000" algn="tl" rotWithShape="0">
                    <a:schemeClr val="bg1">
                      <a:lumMod val="50000"/>
                    </a:schemeClr>
                  </a:outerShdw>
                </a:effectLst>
              </a:rPr>
              <a:t>ice</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2930236" y="3206822"/>
            <a:ext cx="3576917" cy="2308324"/>
          </a:xfrm>
          <a:prstGeom prst="rect">
            <a:avLst/>
          </a:prstGeom>
          <a:noFill/>
        </p:spPr>
        <p:txBody>
          <a:bodyPr wrap="square" rtlCol="0">
            <a:spAutoFit/>
          </a:bodyPr>
          <a:lstStyle/>
          <a:p>
            <a:r>
              <a:rPr lang="en-US" dirty="0"/>
              <a:t>If moving charges to a fund 30/31, you should have a justification of why you are moving the charges to that fund. Suggesting you are moving charges related to a deficit on another project are NOT a valid reason.</a:t>
            </a:r>
          </a:p>
        </p:txBody>
      </p:sp>
      <p:sp>
        <p:nvSpPr>
          <p:cNvPr id="12" name="TextBox 11">
            <a:extLst>
              <a:ext uri="{FF2B5EF4-FFF2-40B4-BE49-F238E27FC236}">
                <a16:creationId xmlns:a16="http://schemas.microsoft.com/office/drawing/2014/main" id="{642B0EFB-F24C-4C79-80BC-A7886DBA3EFA}"/>
              </a:ext>
            </a:extLst>
          </p:cNvPr>
          <p:cNvSpPr txBox="1"/>
          <p:nvPr/>
        </p:nvSpPr>
        <p:spPr>
          <a:xfrm>
            <a:off x="416859" y="600493"/>
            <a:ext cx="6307280" cy="646331"/>
          </a:xfrm>
          <a:prstGeom prst="rect">
            <a:avLst/>
          </a:prstGeom>
          <a:noFill/>
        </p:spPr>
        <p:txBody>
          <a:bodyPr wrap="square">
            <a:spAutoFit/>
          </a:bodyPr>
          <a:lstStyle/>
          <a:p>
            <a:r>
              <a:rPr lang="en-US" sz="1800" b="1" dirty="0">
                <a:solidFill>
                  <a:srgbClr val="B6A472"/>
                </a:solidFill>
              </a:rPr>
              <a:t>How do we determine the entry meets the requirements for approval?</a:t>
            </a:r>
            <a:endParaRPr lang="en-US" dirty="0"/>
          </a:p>
        </p:txBody>
      </p:sp>
    </p:spTree>
    <p:extLst>
      <p:ext uri="{BB962C8B-B14F-4D97-AF65-F5344CB8AC3E}">
        <p14:creationId xmlns:p14="http://schemas.microsoft.com/office/powerpoint/2010/main" val="311763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9" y="1479176"/>
            <a:ext cx="11368739" cy="1152471"/>
          </a:xfrm>
        </p:spPr>
        <p:txBody>
          <a:bodyPr/>
          <a:lstStyle/>
          <a:p>
            <a:pPr marL="137160" indent="0">
              <a:spcBef>
                <a:spcPts val="0"/>
              </a:spcBef>
              <a:buNone/>
            </a:pPr>
            <a:r>
              <a:rPr lang="en-US" sz="1600" i="1" dirty="0"/>
              <a:t>Q. What should I add if the original transaction occurred more than 90 days ago?</a:t>
            </a:r>
          </a:p>
          <a:p>
            <a:pPr marL="137160" indent="0">
              <a:spcBef>
                <a:spcPts val="0"/>
              </a:spcBef>
              <a:buNone/>
            </a:pPr>
            <a:r>
              <a:rPr lang="en-US" sz="1600" i="1" dirty="0"/>
              <a:t>	</a:t>
            </a:r>
            <a:r>
              <a:rPr lang="en-US" sz="1600" dirty="0"/>
              <a:t>A. The expectation is that you are reviewing expenses on a regular basis in order to find errors and correct them as 	soon as they are discovered. If corrections are not made within this acceptable time frame, you should indicate why and how they will be discovered in a timely manner going forward. </a:t>
            </a:r>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12</a:t>
            </a:fld>
            <a:endParaRPr lang="en-US" dirty="0">
              <a:solidFill>
                <a:prstClr val="white"/>
              </a:solidFill>
            </a:endParaRPr>
          </a:p>
        </p:txBody>
      </p:sp>
      <p:pic>
        <p:nvPicPr>
          <p:cNvPr id="6" name="Picture 5" descr="Light bulb on yellow background with sketched light beams and cord">
            <a:extLst>
              <a:ext uri="{FF2B5EF4-FFF2-40B4-BE49-F238E27FC236}">
                <a16:creationId xmlns:a16="http://schemas.microsoft.com/office/drawing/2014/main" id="{C009A061-0298-492F-8131-4BEC21A57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624" y="2590212"/>
            <a:ext cx="6970058" cy="3212720"/>
          </a:xfrm>
          <a:prstGeom prst="rect">
            <a:avLst/>
          </a:prstGeom>
        </p:spPr>
      </p:pic>
      <p:sp>
        <p:nvSpPr>
          <p:cNvPr id="7" name="Rectangle 6">
            <a:extLst>
              <a:ext uri="{FF2B5EF4-FFF2-40B4-BE49-F238E27FC236}">
                <a16:creationId xmlns:a16="http://schemas.microsoft.com/office/drawing/2014/main" id="{E0E9196D-4E52-4147-AB33-ECA230FF79C8}"/>
              </a:ext>
            </a:extLst>
          </p:cNvPr>
          <p:cNvSpPr/>
          <p:nvPr/>
        </p:nvSpPr>
        <p:spPr>
          <a:xfrm>
            <a:off x="2586318" y="2631647"/>
            <a:ext cx="2836949"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Best Pract</a:t>
            </a:r>
            <a:r>
              <a:rPr lang="en-US" sz="2800" b="1" dirty="0">
                <a:ln w="9525">
                  <a:solidFill>
                    <a:schemeClr val="bg1"/>
                  </a:solidFill>
                  <a:prstDash val="solid"/>
                </a:ln>
                <a:effectLst>
                  <a:outerShdw blurRad="12700" dist="38100" dir="2700000" algn="tl" rotWithShape="0">
                    <a:schemeClr val="bg1">
                      <a:lumMod val="50000"/>
                    </a:schemeClr>
                  </a:outerShdw>
                </a:effectLst>
              </a:rPr>
              <a:t>ice</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2930236" y="3206822"/>
            <a:ext cx="3576917" cy="2031325"/>
          </a:xfrm>
          <a:prstGeom prst="rect">
            <a:avLst/>
          </a:prstGeom>
          <a:noFill/>
        </p:spPr>
        <p:txBody>
          <a:bodyPr wrap="square" rtlCol="0">
            <a:spAutoFit/>
          </a:bodyPr>
          <a:lstStyle/>
          <a:p>
            <a:r>
              <a:rPr lang="en-US" dirty="0"/>
              <a:t>Reviewing expenses on fund 30/31 on a monthly basis is a best practice, to ensure if there are errors discovered, that they are corrected quickly. </a:t>
            </a:r>
          </a:p>
          <a:p>
            <a:endParaRPr lang="en-US" dirty="0"/>
          </a:p>
          <a:p>
            <a:endParaRPr lang="en-US" dirty="0"/>
          </a:p>
        </p:txBody>
      </p:sp>
      <p:sp>
        <p:nvSpPr>
          <p:cNvPr id="9" name="TextBox 8">
            <a:extLst>
              <a:ext uri="{FF2B5EF4-FFF2-40B4-BE49-F238E27FC236}">
                <a16:creationId xmlns:a16="http://schemas.microsoft.com/office/drawing/2014/main" id="{8EB09E68-9FD0-4590-B57D-1CE368F3D8B4}"/>
              </a:ext>
            </a:extLst>
          </p:cNvPr>
          <p:cNvSpPr txBox="1"/>
          <p:nvPr/>
        </p:nvSpPr>
        <p:spPr>
          <a:xfrm>
            <a:off x="416859" y="600493"/>
            <a:ext cx="6307280" cy="646331"/>
          </a:xfrm>
          <a:prstGeom prst="rect">
            <a:avLst/>
          </a:prstGeom>
          <a:noFill/>
        </p:spPr>
        <p:txBody>
          <a:bodyPr wrap="square">
            <a:spAutoFit/>
          </a:bodyPr>
          <a:lstStyle/>
          <a:p>
            <a:r>
              <a:rPr lang="en-US" sz="1800" b="1" dirty="0">
                <a:solidFill>
                  <a:srgbClr val="B6A472"/>
                </a:solidFill>
              </a:rPr>
              <a:t>How do we determine the entry meets the requirements for approval?</a:t>
            </a:r>
            <a:endParaRPr lang="en-US" dirty="0"/>
          </a:p>
        </p:txBody>
      </p:sp>
    </p:spTree>
    <p:extLst>
      <p:ext uri="{BB962C8B-B14F-4D97-AF65-F5344CB8AC3E}">
        <p14:creationId xmlns:p14="http://schemas.microsoft.com/office/powerpoint/2010/main" val="321319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9" y="1479176"/>
            <a:ext cx="11368739" cy="1152471"/>
          </a:xfrm>
        </p:spPr>
        <p:txBody>
          <a:bodyPr/>
          <a:lstStyle/>
          <a:p>
            <a:pPr marL="137160" indent="0">
              <a:spcBef>
                <a:spcPts val="0"/>
              </a:spcBef>
              <a:buNone/>
            </a:pPr>
            <a:r>
              <a:rPr lang="en-US" sz="1600" i="1" dirty="0"/>
              <a:t>Q. How can I show that the project or ST I am moving charges to is correct, the transactions are within the period and the project has budget available to accept the charge?</a:t>
            </a:r>
          </a:p>
          <a:p>
            <a:pPr marL="137160" indent="0">
              <a:spcBef>
                <a:spcPts val="0"/>
              </a:spcBef>
              <a:buNone/>
            </a:pPr>
            <a:r>
              <a:rPr lang="en-US" sz="1600" i="1" dirty="0"/>
              <a:t>	</a:t>
            </a:r>
            <a:r>
              <a:rPr lang="en-US" sz="1600" dirty="0"/>
              <a:t>A. You can include a trial balance for the project/ST you are moving charges to. This will show budget and project begin and end dates, type of project and cash balances. </a:t>
            </a:r>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13</a:t>
            </a:fld>
            <a:endParaRPr lang="en-US" dirty="0">
              <a:solidFill>
                <a:prstClr val="white"/>
              </a:solidFill>
            </a:endParaRPr>
          </a:p>
        </p:txBody>
      </p:sp>
      <p:pic>
        <p:nvPicPr>
          <p:cNvPr id="6" name="Picture 5" descr="Light bulb on yellow background with sketched light beams and cord">
            <a:extLst>
              <a:ext uri="{FF2B5EF4-FFF2-40B4-BE49-F238E27FC236}">
                <a16:creationId xmlns:a16="http://schemas.microsoft.com/office/drawing/2014/main" id="{C009A061-0298-492F-8131-4BEC21A57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624" y="2590211"/>
            <a:ext cx="6970058" cy="3498861"/>
          </a:xfrm>
          <a:prstGeom prst="rect">
            <a:avLst/>
          </a:prstGeom>
        </p:spPr>
      </p:pic>
      <p:sp>
        <p:nvSpPr>
          <p:cNvPr id="7" name="Rectangle 6">
            <a:extLst>
              <a:ext uri="{FF2B5EF4-FFF2-40B4-BE49-F238E27FC236}">
                <a16:creationId xmlns:a16="http://schemas.microsoft.com/office/drawing/2014/main" id="{E0E9196D-4E52-4147-AB33-ECA230FF79C8}"/>
              </a:ext>
            </a:extLst>
          </p:cNvPr>
          <p:cNvSpPr/>
          <p:nvPr/>
        </p:nvSpPr>
        <p:spPr>
          <a:xfrm>
            <a:off x="2586318" y="2631647"/>
            <a:ext cx="2836949"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Best Pract</a:t>
            </a:r>
            <a:r>
              <a:rPr lang="en-US" sz="2800" b="1" dirty="0">
                <a:ln w="9525">
                  <a:solidFill>
                    <a:schemeClr val="bg1"/>
                  </a:solidFill>
                  <a:prstDash val="solid"/>
                </a:ln>
                <a:effectLst>
                  <a:outerShdw blurRad="12700" dist="38100" dir="2700000" algn="tl" rotWithShape="0">
                    <a:schemeClr val="bg1">
                      <a:lumMod val="50000"/>
                    </a:schemeClr>
                  </a:outerShdw>
                </a:effectLst>
              </a:rPr>
              <a:t>ice</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3013364" y="3154867"/>
            <a:ext cx="3576917" cy="3416320"/>
          </a:xfrm>
          <a:prstGeom prst="rect">
            <a:avLst/>
          </a:prstGeom>
          <a:noFill/>
        </p:spPr>
        <p:txBody>
          <a:bodyPr wrap="square" rtlCol="0">
            <a:spAutoFit/>
          </a:bodyPr>
          <a:lstStyle/>
          <a:p>
            <a:r>
              <a:rPr lang="en-US" dirty="0"/>
              <a:t>If you have discovered something that should have been charged to a project, after the end date, you will need to also make sure there is budget and cash available. If the project is cost reimbursable, you may need to work with us to determine if we can still bill or draw the funds for the project. </a:t>
            </a:r>
          </a:p>
          <a:p>
            <a:endParaRPr lang="en-US" dirty="0"/>
          </a:p>
          <a:p>
            <a:endParaRPr lang="en-US" dirty="0"/>
          </a:p>
        </p:txBody>
      </p:sp>
      <p:sp>
        <p:nvSpPr>
          <p:cNvPr id="9" name="TextBox 8">
            <a:extLst>
              <a:ext uri="{FF2B5EF4-FFF2-40B4-BE49-F238E27FC236}">
                <a16:creationId xmlns:a16="http://schemas.microsoft.com/office/drawing/2014/main" id="{E90FDD05-BF18-44A1-A03E-8271D4A2E956}"/>
              </a:ext>
            </a:extLst>
          </p:cNvPr>
          <p:cNvSpPr txBox="1"/>
          <p:nvPr/>
        </p:nvSpPr>
        <p:spPr>
          <a:xfrm>
            <a:off x="416859" y="600493"/>
            <a:ext cx="6307280" cy="646331"/>
          </a:xfrm>
          <a:prstGeom prst="rect">
            <a:avLst/>
          </a:prstGeom>
          <a:noFill/>
        </p:spPr>
        <p:txBody>
          <a:bodyPr wrap="square">
            <a:spAutoFit/>
          </a:bodyPr>
          <a:lstStyle/>
          <a:p>
            <a:r>
              <a:rPr lang="en-US" sz="1800" b="1" dirty="0">
                <a:solidFill>
                  <a:srgbClr val="B6A472"/>
                </a:solidFill>
              </a:rPr>
              <a:t>How do we determine the entry meets the requirements for approval?</a:t>
            </a:r>
            <a:endParaRPr lang="en-US" dirty="0"/>
          </a:p>
        </p:txBody>
      </p:sp>
    </p:spTree>
    <p:extLst>
      <p:ext uri="{BB962C8B-B14F-4D97-AF65-F5344CB8AC3E}">
        <p14:creationId xmlns:p14="http://schemas.microsoft.com/office/powerpoint/2010/main" val="13845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8EE81-2C70-411F-845D-E04E2641FE72}"/>
              </a:ext>
            </a:extLst>
          </p:cNvPr>
          <p:cNvSpPr>
            <a:spLocks noGrp="1"/>
          </p:cNvSpPr>
          <p:nvPr>
            <p:ph type="sldNum" sz="quarter" idx="11"/>
          </p:nvPr>
        </p:nvSpPr>
        <p:spPr/>
        <p:txBody>
          <a:bodyPr/>
          <a:lstStyle/>
          <a:p>
            <a:fld id="{CC9B0832-ECD8-1F4A-ACBB-61CA5D9140CF}" type="slidenum">
              <a:rPr lang="en-US" smtClean="0">
                <a:solidFill>
                  <a:prstClr val="white"/>
                </a:solidFill>
              </a:rPr>
              <a:pPr/>
              <a:t>14</a:t>
            </a:fld>
            <a:endParaRPr lang="en-US" dirty="0">
              <a:solidFill>
                <a:prstClr val="white"/>
              </a:solidFill>
            </a:endParaRPr>
          </a:p>
        </p:txBody>
      </p:sp>
      <p:pic>
        <p:nvPicPr>
          <p:cNvPr id="4" name="Picture 3">
            <a:extLst>
              <a:ext uri="{FF2B5EF4-FFF2-40B4-BE49-F238E27FC236}">
                <a16:creationId xmlns:a16="http://schemas.microsoft.com/office/drawing/2014/main" id="{C1BACC2B-A9AB-465D-B4A5-424F32AA19E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74071" y="966355"/>
            <a:ext cx="11274137" cy="5183331"/>
          </a:xfrm>
          <a:prstGeom prst="rect">
            <a:avLst/>
          </a:prstGeom>
        </p:spPr>
      </p:pic>
      <p:sp>
        <p:nvSpPr>
          <p:cNvPr id="6" name="TextBox 5">
            <a:extLst>
              <a:ext uri="{FF2B5EF4-FFF2-40B4-BE49-F238E27FC236}">
                <a16:creationId xmlns:a16="http://schemas.microsoft.com/office/drawing/2014/main" id="{0FDE11FB-5C3D-4E0C-97D4-FD305585F7E8}"/>
              </a:ext>
            </a:extLst>
          </p:cNvPr>
          <p:cNvSpPr txBox="1"/>
          <p:nvPr/>
        </p:nvSpPr>
        <p:spPr>
          <a:xfrm>
            <a:off x="374071" y="385148"/>
            <a:ext cx="7268441" cy="646331"/>
          </a:xfrm>
          <a:prstGeom prst="rect">
            <a:avLst/>
          </a:prstGeom>
          <a:noFill/>
        </p:spPr>
        <p:txBody>
          <a:bodyPr wrap="square">
            <a:spAutoFit/>
          </a:bodyPr>
          <a:lstStyle/>
          <a:p>
            <a:r>
              <a:rPr lang="en-US" sz="1800" b="1" dirty="0">
                <a:solidFill>
                  <a:srgbClr val="B6A472"/>
                </a:solidFill>
              </a:rPr>
              <a:t>Cost Transfers and you.....</a:t>
            </a:r>
            <a:br>
              <a:rPr lang="en-US" sz="1800" b="1" dirty="0">
                <a:solidFill>
                  <a:srgbClr val="B6A472"/>
                </a:solidFill>
              </a:rPr>
            </a:br>
            <a:endParaRPr lang="en-US" dirty="0"/>
          </a:p>
        </p:txBody>
      </p:sp>
    </p:spTree>
    <p:extLst>
      <p:ext uri="{BB962C8B-B14F-4D97-AF65-F5344CB8AC3E}">
        <p14:creationId xmlns:p14="http://schemas.microsoft.com/office/powerpoint/2010/main" val="28076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0EC65-51BE-4B28-A47A-A9AE19A7256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080655" y="1288473"/>
            <a:ext cx="9809018" cy="4653394"/>
          </a:xfrm>
          <a:prstGeom prst="rect">
            <a:avLst/>
          </a:prstGeom>
        </p:spPr>
      </p:pic>
      <p:sp>
        <p:nvSpPr>
          <p:cNvPr id="2" name="Slide Number Placeholder 1">
            <a:extLst>
              <a:ext uri="{FF2B5EF4-FFF2-40B4-BE49-F238E27FC236}">
                <a16:creationId xmlns:a16="http://schemas.microsoft.com/office/drawing/2014/main" id="{D197E9D9-8956-4D01-B4B1-884D0670F4D9}"/>
              </a:ext>
            </a:extLst>
          </p:cNvPr>
          <p:cNvSpPr>
            <a:spLocks noGrp="1"/>
          </p:cNvSpPr>
          <p:nvPr>
            <p:ph type="sldNum" sz="quarter" idx="11"/>
          </p:nvPr>
        </p:nvSpPr>
        <p:spPr/>
        <p:txBody>
          <a:bodyPr/>
          <a:lstStyle/>
          <a:p>
            <a:fld id="{CC9B0832-ECD8-1F4A-ACBB-61CA5D9140CF}" type="slidenum">
              <a:rPr lang="en-US" smtClean="0">
                <a:solidFill>
                  <a:prstClr val="white"/>
                </a:solidFill>
              </a:rPr>
              <a:pPr/>
              <a:t>15</a:t>
            </a:fld>
            <a:endParaRPr lang="en-US" dirty="0">
              <a:solidFill>
                <a:prstClr val="white"/>
              </a:solidFill>
            </a:endParaRPr>
          </a:p>
        </p:txBody>
      </p:sp>
      <p:sp>
        <p:nvSpPr>
          <p:cNvPr id="5" name="Title 1">
            <a:extLst>
              <a:ext uri="{FF2B5EF4-FFF2-40B4-BE49-F238E27FC236}">
                <a16:creationId xmlns:a16="http://schemas.microsoft.com/office/drawing/2014/main" id="{94D4565A-6671-460C-A833-5B2FC1E0A7FD}"/>
              </a:ext>
            </a:extLst>
          </p:cNvPr>
          <p:cNvSpPr txBox="1">
            <a:spLocks/>
          </p:cNvSpPr>
          <p:nvPr/>
        </p:nvSpPr>
        <p:spPr>
          <a:xfrm>
            <a:off x="272934" y="331531"/>
            <a:ext cx="11646131" cy="685800"/>
          </a:xfrm>
          <a:prstGeom prst="rect">
            <a:avLst/>
          </a:prstGeom>
        </p:spPr>
        <p:txBody>
          <a:bodyPr/>
          <a:lstStyle>
            <a:lvl1pPr algn="l" rtl="0" eaLnBrk="1" fontAlgn="base" hangingPunct="1">
              <a:spcBef>
                <a:spcPct val="0"/>
              </a:spcBef>
              <a:spcAft>
                <a:spcPct val="0"/>
              </a:spcAft>
              <a:defRPr sz="4080" baseline="0">
                <a:solidFill>
                  <a:schemeClr val="tx1"/>
                </a:solidFill>
                <a:latin typeface="+mj-lt"/>
                <a:ea typeface="+mj-ea"/>
                <a:cs typeface="+mj-cs"/>
              </a:defRPr>
            </a:lvl1pPr>
            <a:lvl2pPr algn="l" rtl="0" eaLnBrk="1" fontAlgn="base" hangingPunct="1">
              <a:spcBef>
                <a:spcPct val="0"/>
              </a:spcBef>
              <a:spcAft>
                <a:spcPct val="0"/>
              </a:spcAft>
              <a:defRPr sz="4320">
                <a:solidFill>
                  <a:schemeClr val="tx1"/>
                </a:solidFill>
                <a:latin typeface="Arial" charset="0"/>
                <a:ea typeface="Osaka" charset="-128"/>
                <a:cs typeface="Osaka" charset="-128"/>
              </a:defRPr>
            </a:lvl2pPr>
            <a:lvl3pPr algn="l" rtl="0" eaLnBrk="1" fontAlgn="base" hangingPunct="1">
              <a:spcBef>
                <a:spcPct val="0"/>
              </a:spcBef>
              <a:spcAft>
                <a:spcPct val="0"/>
              </a:spcAft>
              <a:defRPr sz="4320">
                <a:solidFill>
                  <a:schemeClr val="tx1"/>
                </a:solidFill>
                <a:latin typeface="Arial" charset="0"/>
                <a:ea typeface="Osaka" charset="-128"/>
                <a:cs typeface="Osaka" charset="-128"/>
              </a:defRPr>
            </a:lvl3pPr>
            <a:lvl4pPr algn="l" rtl="0" eaLnBrk="1" fontAlgn="base" hangingPunct="1">
              <a:spcBef>
                <a:spcPct val="0"/>
              </a:spcBef>
              <a:spcAft>
                <a:spcPct val="0"/>
              </a:spcAft>
              <a:defRPr sz="4320">
                <a:solidFill>
                  <a:schemeClr val="tx1"/>
                </a:solidFill>
                <a:latin typeface="Arial" charset="0"/>
                <a:ea typeface="Osaka" charset="-128"/>
                <a:cs typeface="Osaka" charset="-128"/>
              </a:defRPr>
            </a:lvl4pPr>
            <a:lvl5pPr algn="l" rtl="0" eaLnBrk="1" fontAlgn="base" hangingPunct="1">
              <a:spcBef>
                <a:spcPct val="0"/>
              </a:spcBef>
              <a:spcAft>
                <a:spcPct val="0"/>
              </a:spcAft>
              <a:defRPr sz="4320">
                <a:solidFill>
                  <a:schemeClr val="tx1"/>
                </a:solidFill>
                <a:latin typeface="Arial" charset="0"/>
                <a:ea typeface="Osaka" charset="-128"/>
                <a:cs typeface="Osaka" charset="-128"/>
              </a:defRPr>
            </a:lvl5pPr>
            <a:lvl6pPr marL="548640" algn="l" rtl="0" eaLnBrk="1" fontAlgn="base" hangingPunct="1">
              <a:spcBef>
                <a:spcPct val="0"/>
              </a:spcBef>
              <a:spcAft>
                <a:spcPct val="0"/>
              </a:spcAft>
              <a:defRPr sz="4320">
                <a:solidFill>
                  <a:schemeClr val="tx1"/>
                </a:solidFill>
                <a:latin typeface="Arial" charset="0"/>
                <a:ea typeface="Osaka" charset="-128"/>
                <a:cs typeface="Osaka" charset="-128"/>
              </a:defRPr>
            </a:lvl6pPr>
            <a:lvl7pPr marL="1097280" algn="l" rtl="0" eaLnBrk="1" fontAlgn="base" hangingPunct="1">
              <a:spcBef>
                <a:spcPct val="0"/>
              </a:spcBef>
              <a:spcAft>
                <a:spcPct val="0"/>
              </a:spcAft>
              <a:defRPr sz="4320">
                <a:solidFill>
                  <a:schemeClr val="tx1"/>
                </a:solidFill>
                <a:latin typeface="Arial" charset="0"/>
                <a:ea typeface="Osaka" charset="-128"/>
                <a:cs typeface="Osaka" charset="-128"/>
              </a:defRPr>
            </a:lvl7pPr>
            <a:lvl8pPr marL="1645920" algn="l" rtl="0" eaLnBrk="1" fontAlgn="base" hangingPunct="1">
              <a:spcBef>
                <a:spcPct val="0"/>
              </a:spcBef>
              <a:spcAft>
                <a:spcPct val="0"/>
              </a:spcAft>
              <a:defRPr sz="4320">
                <a:solidFill>
                  <a:schemeClr val="tx1"/>
                </a:solidFill>
                <a:latin typeface="Arial" charset="0"/>
                <a:ea typeface="Osaka" charset="-128"/>
                <a:cs typeface="Osaka" charset="-128"/>
              </a:defRPr>
            </a:lvl8pPr>
            <a:lvl9pPr marL="2194560" algn="l" rtl="0" eaLnBrk="1" fontAlgn="base" hangingPunct="1">
              <a:spcBef>
                <a:spcPct val="0"/>
              </a:spcBef>
              <a:spcAft>
                <a:spcPct val="0"/>
              </a:spcAft>
              <a:defRPr sz="4320">
                <a:solidFill>
                  <a:schemeClr val="tx1"/>
                </a:solidFill>
                <a:latin typeface="Arial" charset="0"/>
                <a:ea typeface="Osaka" charset="-128"/>
                <a:cs typeface="Osaka" charset="-128"/>
              </a:defRPr>
            </a:lvl9pPr>
          </a:lstStyle>
          <a:p>
            <a:r>
              <a:rPr lang="en-US" sz="1800" b="1" kern="0" dirty="0">
                <a:solidFill>
                  <a:srgbClr val="B6A472"/>
                </a:solidFill>
              </a:rPr>
              <a:t>Cost Transfers and you.....</a:t>
            </a:r>
            <a:br>
              <a:rPr lang="en-US" sz="1800" b="1" kern="0" dirty="0">
                <a:solidFill>
                  <a:srgbClr val="B6A472"/>
                </a:solidFill>
              </a:rPr>
            </a:br>
            <a:endParaRPr lang="en-US" sz="1800" b="1" kern="0" dirty="0">
              <a:solidFill>
                <a:srgbClr val="B6A472"/>
              </a:solidFill>
            </a:endParaRPr>
          </a:p>
        </p:txBody>
      </p:sp>
    </p:spTree>
    <p:extLst>
      <p:ext uri="{BB962C8B-B14F-4D97-AF65-F5344CB8AC3E}">
        <p14:creationId xmlns:p14="http://schemas.microsoft.com/office/powerpoint/2010/main" val="301077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D6EC8-FA72-4DC9-A77D-CA2E397901AC}"/>
              </a:ext>
            </a:extLst>
          </p:cNvPr>
          <p:cNvSpPr>
            <a:spLocks noGrp="1"/>
          </p:cNvSpPr>
          <p:nvPr>
            <p:ph type="ctrTitle"/>
          </p:nvPr>
        </p:nvSpPr>
        <p:spPr/>
        <p:txBody>
          <a:bodyPr/>
          <a:lstStyle/>
          <a:p>
            <a:r>
              <a:rPr lang="en-US" dirty="0"/>
              <a:t>Cost Transfer Review conducted by Internal Audit</a:t>
            </a:r>
          </a:p>
        </p:txBody>
      </p:sp>
    </p:spTree>
    <p:extLst>
      <p:ext uri="{BB962C8B-B14F-4D97-AF65-F5344CB8AC3E}">
        <p14:creationId xmlns:p14="http://schemas.microsoft.com/office/powerpoint/2010/main" val="306884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cap="none" dirty="0"/>
              <a:t>Recent Cost </a:t>
            </a:r>
            <a:r>
              <a:rPr lang="en-US" dirty="0"/>
              <a:t>Transfer Internal Audit</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0" y="2131020"/>
            <a:ext cx="10396883" cy="3311189"/>
          </a:xfrm>
        </p:spPr>
        <p:txBody>
          <a:bodyPr>
            <a:normAutofit/>
          </a:bodyPr>
          <a:lstStyle/>
          <a:p>
            <a:r>
              <a:rPr lang="en-US" sz="2000" dirty="0">
                <a:latin typeface="Arial" panose="020B0604020202020204" pitchFamily="34" charset="0"/>
                <a:cs typeface="Arial" panose="020B0604020202020204" pitchFamily="34" charset="0"/>
              </a:rPr>
              <a:t>Internal Audit of cost transfers was conducted from August 2021 to March 2022. </a:t>
            </a:r>
          </a:p>
          <a:p>
            <a:r>
              <a:rPr lang="en-US" sz="1800" b="0" i="0" u="none" strike="noStrike" baseline="0" dirty="0">
                <a:solidFill>
                  <a:srgbClr val="000000"/>
                </a:solidFill>
                <a:latin typeface="HelveticaNeueLT Std"/>
              </a:rPr>
              <a:t>A random sample was selected to review compliance with sponsor and federal guidelines and university policies and procedures. </a:t>
            </a:r>
          </a:p>
          <a:p>
            <a:r>
              <a:rPr lang="en-US" sz="1800" dirty="0">
                <a:solidFill>
                  <a:srgbClr val="000000"/>
                </a:solidFill>
                <a:latin typeface="HelveticaNeueLT Std"/>
              </a:rPr>
              <a:t>R</a:t>
            </a:r>
            <a:r>
              <a:rPr lang="en-US" sz="1800" b="0" i="0" u="none" strike="noStrike" baseline="0" dirty="0">
                <a:solidFill>
                  <a:srgbClr val="000000"/>
                </a:solidFill>
                <a:latin typeface="HelveticaNeueLT Std"/>
              </a:rPr>
              <a:t>eview of cost transfers from January 1, 2021, to August 31, 2021 </a:t>
            </a:r>
          </a:p>
          <a:p>
            <a:r>
              <a:rPr lang="en-US" sz="2000" dirty="0">
                <a:latin typeface="Arial" panose="020B0604020202020204" pitchFamily="34" charset="0"/>
                <a:cs typeface="Arial" panose="020B0604020202020204" pitchFamily="34" charset="0"/>
              </a:rPr>
              <a:t>Included both PET’s and JE’s</a:t>
            </a:r>
          </a:p>
          <a:p>
            <a:r>
              <a:rPr lang="en-US" sz="2000" cap="none" dirty="0">
                <a:latin typeface="Arial" panose="020B0604020202020204" pitchFamily="34" charset="0"/>
                <a:cs typeface="Arial" panose="020B0604020202020204" pitchFamily="34" charset="0"/>
              </a:rPr>
              <a:t>Final report of results was received by OGC on March 11</a:t>
            </a:r>
            <a:r>
              <a:rPr lang="en-US" sz="2000" cap="none" baseline="30000" dirty="0">
                <a:latin typeface="Arial" panose="020B0604020202020204" pitchFamily="34" charset="0"/>
                <a:cs typeface="Arial" panose="020B0604020202020204" pitchFamily="34" charset="0"/>
              </a:rPr>
              <a:t>th</a:t>
            </a:r>
            <a:r>
              <a:rPr lang="en-US" sz="2000" cap="none" dirty="0">
                <a:latin typeface="Arial" panose="020B0604020202020204" pitchFamily="34" charset="0"/>
                <a:cs typeface="Arial" panose="020B0604020202020204" pitchFamily="34" charset="0"/>
              </a:rPr>
              <a:t>, 2022</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420" cap="none" dirty="0">
              <a:latin typeface="Arial" panose="020B0604020202020204" pitchFamily="34" charset="0"/>
              <a:cs typeface="Arial" panose="020B0604020202020204" pitchFamily="34" charset="0"/>
            </a:endParaRPr>
          </a:p>
          <a:p>
            <a:endParaRPr lang="en-US" sz="1500" cap="none" dirty="0">
              <a:latin typeface="Arial" panose="020B0604020202020204" pitchFamily="34" charset="0"/>
              <a:cs typeface="Arial" panose="020B0604020202020204" pitchFamily="34" charset="0"/>
            </a:endParaRPr>
          </a:p>
          <a:p>
            <a:pPr marL="0" indent="0">
              <a:buNone/>
            </a:pPr>
            <a:endParaRPr lang="en-US" sz="1500" cap="none" dirty="0">
              <a:latin typeface="Arial" panose="020B0604020202020204" pitchFamily="34" charset="0"/>
              <a:cs typeface="Arial" panose="020B0604020202020204" pitchFamily="34" charset="0"/>
            </a:endParaRPr>
          </a:p>
          <a:p>
            <a:pPr marL="0" indent="0">
              <a:buNone/>
            </a:pPr>
            <a:endParaRPr lang="en-US" cap="none" dirty="0"/>
          </a:p>
        </p:txBody>
      </p:sp>
    </p:spTree>
    <p:extLst>
      <p:ext uri="{BB962C8B-B14F-4D97-AF65-F5344CB8AC3E}">
        <p14:creationId xmlns:p14="http://schemas.microsoft.com/office/powerpoint/2010/main" val="243393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cap="none" dirty="0"/>
              <a:t>Cost </a:t>
            </a:r>
            <a:r>
              <a:rPr lang="en-US" dirty="0"/>
              <a:t>Transfer Internal Audit Scope</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0" y="2131020"/>
            <a:ext cx="10396883" cy="3311189"/>
          </a:xfrm>
        </p:spPr>
        <p:txBody>
          <a:bodyPr>
            <a:normAutofit lnSpcReduction="10000"/>
          </a:bodyPr>
          <a:lstStyle/>
          <a:p>
            <a:r>
              <a:rPr lang="en-US" sz="2800" b="0" i="0" u="none" strike="noStrike" baseline="0" dirty="0">
                <a:solidFill>
                  <a:srgbClr val="000000"/>
                </a:solidFill>
                <a:latin typeface="HelveticaNeueLT Std"/>
              </a:rPr>
              <a:t>The objective of the audit was to determine whether CU Anschutz has (1) developed and implemented adequate written procedures and controls relating to cost transfers and (2) justified and supported cost transfers in accordance with federal regulations, sponsor terms and conditions, and university policies and procedures. </a:t>
            </a:r>
          </a:p>
          <a:p>
            <a:pPr marL="0" indent="0">
              <a:buNone/>
            </a:pPr>
            <a:r>
              <a:rPr lang="en-US" sz="1700" cap="none" dirty="0">
                <a:solidFill>
                  <a:srgbClr val="000000"/>
                </a:solidFill>
                <a:latin typeface="HelveticaNeueLT Std"/>
                <a:cs typeface="Arial" panose="020B0604020202020204" pitchFamily="34" charset="0"/>
              </a:rPr>
              <a:t>*Note the </a:t>
            </a:r>
            <a:r>
              <a:rPr lang="en-US" sz="1700" dirty="0">
                <a:solidFill>
                  <a:srgbClr val="000000"/>
                </a:solidFill>
                <a:latin typeface="HelveticaNeueLT Std"/>
                <a:cs typeface="Arial" panose="020B0604020202020204" pitchFamily="34" charset="0"/>
              </a:rPr>
              <a:t>selection did not include entries made to Downtown projects, however that may come, and some point and requirements will pertain to both Downtown and Anschutz entries. </a:t>
            </a:r>
            <a:endParaRPr lang="en-US" sz="1700" cap="none" dirty="0">
              <a:latin typeface="Arial" panose="020B0604020202020204" pitchFamily="34" charset="0"/>
              <a:cs typeface="Arial" panose="020B0604020202020204" pitchFamily="34" charset="0"/>
            </a:endParaRPr>
          </a:p>
          <a:p>
            <a:endParaRPr lang="en-US" sz="1500" cap="none" dirty="0">
              <a:latin typeface="Arial" panose="020B0604020202020204" pitchFamily="34" charset="0"/>
              <a:cs typeface="Arial" panose="020B0604020202020204" pitchFamily="34" charset="0"/>
            </a:endParaRPr>
          </a:p>
          <a:p>
            <a:pPr marL="0" indent="0">
              <a:buNone/>
            </a:pPr>
            <a:endParaRPr lang="en-US" sz="1500" cap="none" dirty="0">
              <a:latin typeface="Arial" panose="020B0604020202020204" pitchFamily="34" charset="0"/>
              <a:cs typeface="Arial" panose="020B0604020202020204" pitchFamily="34" charset="0"/>
            </a:endParaRPr>
          </a:p>
          <a:p>
            <a:pPr marL="0" indent="0">
              <a:buNone/>
            </a:pPr>
            <a:endParaRPr lang="en-US" cap="none" dirty="0"/>
          </a:p>
        </p:txBody>
      </p:sp>
    </p:spTree>
    <p:extLst>
      <p:ext uri="{BB962C8B-B14F-4D97-AF65-F5344CB8AC3E}">
        <p14:creationId xmlns:p14="http://schemas.microsoft.com/office/powerpoint/2010/main" val="215511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cap="none" dirty="0"/>
              <a:t>Cost </a:t>
            </a:r>
            <a:r>
              <a:rPr lang="en-US" dirty="0"/>
              <a:t>Transfer Internal Audit Outcome</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0" y="2131020"/>
            <a:ext cx="10396883" cy="3311189"/>
          </a:xfrm>
        </p:spPr>
        <p:txBody>
          <a:bodyPr>
            <a:normAutofit/>
          </a:bodyPr>
          <a:lstStyle/>
          <a:p>
            <a:r>
              <a:rPr lang="en-US" sz="2800" dirty="0">
                <a:solidFill>
                  <a:srgbClr val="000000"/>
                </a:solidFill>
                <a:latin typeface="HelveticaNeueLT Std"/>
              </a:rPr>
              <a:t>There were e</a:t>
            </a:r>
            <a:r>
              <a:rPr lang="en-US" sz="2800" b="0" i="0" u="none" strike="noStrike" baseline="0" dirty="0">
                <a:solidFill>
                  <a:srgbClr val="000000"/>
                </a:solidFill>
                <a:latin typeface="HelveticaNeueLT Std"/>
              </a:rPr>
              <a:t>ntries that did not consistently follow requirements. </a:t>
            </a:r>
          </a:p>
          <a:p>
            <a:r>
              <a:rPr lang="en-US" sz="2800" b="0" i="0" u="none" strike="noStrike" baseline="0" dirty="0">
                <a:solidFill>
                  <a:srgbClr val="000000"/>
                </a:solidFill>
                <a:latin typeface="HelveticaNeueLT Std"/>
              </a:rPr>
              <a:t>The inconsistency could result in fines from the federal government, and reputational risk may inhibit the ability to get additional grants going forward. </a:t>
            </a:r>
            <a:endParaRPr lang="en-US" sz="2000" cap="none" dirty="0">
              <a:latin typeface="Arial" panose="020B0604020202020204" pitchFamily="34" charset="0"/>
              <a:cs typeface="Arial" panose="020B0604020202020204" pitchFamily="34" charset="0"/>
            </a:endParaRPr>
          </a:p>
          <a:p>
            <a:pPr marL="0" indent="0">
              <a:buNone/>
            </a:pPr>
            <a:endParaRPr lang="en-US" sz="1500" cap="none" dirty="0">
              <a:latin typeface="Arial" panose="020B0604020202020204" pitchFamily="34" charset="0"/>
              <a:cs typeface="Arial" panose="020B0604020202020204" pitchFamily="34" charset="0"/>
            </a:endParaRPr>
          </a:p>
          <a:p>
            <a:pPr marL="0" indent="0">
              <a:buNone/>
            </a:pPr>
            <a:endParaRPr lang="en-US" cap="none" dirty="0"/>
          </a:p>
        </p:txBody>
      </p:sp>
    </p:spTree>
    <p:extLst>
      <p:ext uri="{BB962C8B-B14F-4D97-AF65-F5344CB8AC3E}">
        <p14:creationId xmlns:p14="http://schemas.microsoft.com/office/powerpoint/2010/main" val="295453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3234-4FA2-4EE7-B7FA-5F46B45EF41A}"/>
              </a:ext>
            </a:extLst>
          </p:cNvPr>
          <p:cNvSpPr>
            <a:spLocks noGrp="1"/>
          </p:cNvSpPr>
          <p:nvPr>
            <p:ph type="ctrTitle"/>
          </p:nvPr>
        </p:nvSpPr>
        <p:spPr>
          <a:xfrm>
            <a:off x="914400" y="237565"/>
            <a:ext cx="10363200" cy="1143000"/>
          </a:xfrm>
        </p:spPr>
        <p:txBody>
          <a:bodyPr/>
          <a:lstStyle/>
          <a:p>
            <a:r>
              <a:rPr lang="en-US" dirty="0"/>
              <a:t>Agenda</a:t>
            </a:r>
          </a:p>
        </p:txBody>
      </p:sp>
      <p:sp>
        <p:nvSpPr>
          <p:cNvPr id="3" name="Subtitle 2">
            <a:extLst>
              <a:ext uri="{FF2B5EF4-FFF2-40B4-BE49-F238E27FC236}">
                <a16:creationId xmlns:a16="http://schemas.microsoft.com/office/drawing/2014/main" id="{FD79B3AF-7D4F-41B9-B7FB-91B777BDF2B7}"/>
              </a:ext>
            </a:extLst>
          </p:cNvPr>
          <p:cNvSpPr>
            <a:spLocks noGrp="1"/>
          </p:cNvSpPr>
          <p:nvPr>
            <p:ph type="subTitle" idx="1"/>
          </p:nvPr>
        </p:nvSpPr>
        <p:spPr>
          <a:xfrm>
            <a:off x="1828800" y="1380565"/>
            <a:ext cx="8534400" cy="3953435"/>
          </a:xfrm>
        </p:spPr>
        <p:txBody>
          <a:bodyPr/>
          <a:lstStyle/>
          <a:p>
            <a:pPr marL="342900" indent="-342900" algn="l">
              <a:buFont typeface="Arial" panose="020B0604020202020204" pitchFamily="34" charset="0"/>
              <a:buChar char="•"/>
            </a:pPr>
            <a:r>
              <a:rPr lang="en-US" dirty="0"/>
              <a:t>Introductions</a:t>
            </a:r>
          </a:p>
          <a:p>
            <a:pPr marL="342900" indent="-342900" algn="l">
              <a:buFont typeface="Arial" panose="020B0604020202020204" pitchFamily="34" charset="0"/>
              <a:buChar char="•"/>
            </a:pPr>
            <a:r>
              <a:rPr lang="en-US" dirty="0"/>
              <a:t>What is a cost transfer, and what are our campus policy requirements?</a:t>
            </a:r>
          </a:p>
          <a:p>
            <a:pPr marL="342900" indent="-342900" algn="l">
              <a:buFont typeface="Arial" panose="020B0604020202020204" pitchFamily="34" charset="0"/>
              <a:buChar char="•"/>
            </a:pPr>
            <a:r>
              <a:rPr lang="en-US" dirty="0"/>
              <a:t>Internal Audit Cost Transfer Review</a:t>
            </a:r>
          </a:p>
          <a:p>
            <a:pPr marL="342900" indent="-342900" algn="l">
              <a:buFont typeface="Arial" panose="020B0604020202020204" pitchFamily="34" charset="0"/>
              <a:buChar char="•"/>
            </a:pPr>
            <a:r>
              <a:rPr lang="en-US" dirty="0"/>
              <a:t>Best Practices for Meeting Campus Requirements</a:t>
            </a:r>
          </a:p>
          <a:p>
            <a:pPr marL="342900" indent="-342900" algn="l">
              <a:buFont typeface="Arial" panose="020B0604020202020204" pitchFamily="34" charset="0"/>
              <a:buChar char="•"/>
            </a:pPr>
            <a:r>
              <a:rPr lang="en-US" dirty="0"/>
              <a:t>Links, Resources and Questions</a:t>
            </a:r>
          </a:p>
        </p:txBody>
      </p:sp>
    </p:spTree>
    <p:extLst>
      <p:ext uri="{BB962C8B-B14F-4D97-AF65-F5344CB8AC3E}">
        <p14:creationId xmlns:p14="http://schemas.microsoft.com/office/powerpoint/2010/main" val="154059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cap="none" dirty="0"/>
              <a:t>Cost </a:t>
            </a:r>
            <a:r>
              <a:rPr lang="en-US" dirty="0"/>
              <a:t>Transfer Internal Audit Outcome cont.</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0" y="2131020"/>
            <a:ext cx="10396883" cy="3311189"/>
          </a:xfrm>
        </p:spPr>
        <p:txBody>
          <a:bodyPr>
            <a:normAutofit/>
          </a:bodyPr>
          <a:lstStyle/>
          <a:p>
            <a:pPr marL="0" indent="0">
              <a:buNone/>
            </a:pPr>
            <a:endParaRPr lang="en-US" sz="420" cap="none" dirty="0">
              <a:latin typeface="Arial" panose="020B0604020202020204" pitchFamily="34" charset="0"/>
              <a:cs typeface="Arial" panose="020B0604020202020204" pitchFamily="34" charset="0"/>
            </a:endParaRPr>
          </a:p>
          <a:p>
            <a:endParaRPr lang="en-US" sz="1500" cap="none" dirty="0">
              <a:latin typeface="Arial" panose="020B0604020202020204" pitchFamily="34" charset="0"/>
              <a:cs typeface="Arial" panose="020B0604020202020204" pitchFamily="34" charset="0"/>
            </a:endParaRPr>
          </a:p>
          <a:p>
            <a:pPr marL="0" indent="0">
              <a:buNone/>
            </a:pPr>
            <a:endParaRPr lang="en-US" sz="1500" cap="none" dirty="0">
              <a:latin typeface="Arial" panose="020B0604020202020204" pitchFamily="34" charset="0"/>
              <a:cs typeface="Arial" panose="020B0604020202020204" pitchFamily="34" charset="0"/>
            </a:endParaRPr>
          </a:p>
          <a:p>
            <a:pPr marL="0" indent="0">
              <a:buNone/>
            </a:pPr>
            <a:endParaRPr lang="en-US" cap="none" dirty="0"/>
          </a:p>
        </p:txBody>
      </p:sp>
      <p:pic>
        <p:nvPicPr>
          <p:cNvPr id="9" name="Picture 8">
            <a:extLst>
              <a:ext uri="{FF2B5EF4-FFF2-40B4-BE49-F238E27FC236}">
                <a16:creationId xmlns:a16="http://schemas.microsoft.com/office/drawing/2014/main" id="{F09D01BD-0E35-4B64-BB4A-98160020A98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15866" y="2131020"/>
            <a:ext cx="4685169" cy="3123446"/>
          </a:xfrm>
          <a:prstGeom prst="rect">
            <a:avLst/>
          </a:prstGeom>
        </p:spPr>
      </p:pic>
    </p:spTree>
    <p:extLst>
      <p:ext uri="{BB962C8B-B14F-4D97-AF65-F5344CB8AC3E}">
        <p14:creationId xmlns:p14="http://schemas.microsoft.com/office/powerpoint/2010/main" val="130606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4" y="331531"/>
            <a:ext cx="11646131" cy="685800"/>
          </a:xfrm>
        </p:spPr>
        <p:txBody>
          <a:bodyPr/>
          <a:lstStyle/>
          <a:p>
            <a:r>
              <a:rPr lang="en-US" sz="3500" b="1" dirty="0">
                <a:solidFill>
                  <a:srgbClr val="B6A472"/>
                </a:solidFill>
              </a:rPr>
              <a:t>WHAT DOES THIS MEAN?</a:t>
            </a:r>
            <a:br>
              <a:rPr lang="en-US" sz="3500" b="1" dirty="0">
                <a:solidFill>
                  <a:srgbClr val="B6A472"/>
                </a:solidFill>
              </a:rPr>
            </a:br>
            <a:endParaRPr lang="en-US" sz="3500" b="1" dirty="0">
              <a:solidFill>
                <a:srgbClr val="B6A472"/>
              </a:solidFill>
            </a:endParaRPr>
          </a:p>
        </p:txBody>
      </p:sp>
      <p:sp>
        <p:nvSpPr>
          <p:cNvPr id="3" name="Content Placeholder 2"/>
          <p:cNvSpPr>
            <a:spLocks noGrp="1"/>
          </p:cNvSpPr>
          <p:nvPr>
            <p:ph idx="1"/>
          </p:nvPr>
        </p:nvSpPr>
        <p:spPr>
          <a:xfrm>
            <a:off x="139467" y="1412240"/>
            <a:ext cx="11646131" cy="3803996"/>
          </a:xfrm>
        </p:spPr>
        <p:txBody>
          <a:bodyPr/>
          <a:lstStyle/>
          <a:p>
            <a:r>
              <a:rPr lang="en-US" sz="3080" dirty="0"/>
              <a:t>We all need to do better. </a:t>
            </a:r>
          </a:p>
          <a:p>
            <a:endParaRPr lang="en-US" sz="3080" dirty="0"/>
          </a:p>
          <a:p>
            <a:pPr marL="0" indent="0">
              <a:buNone/>
            </a:pPr>
            <a:endParaRPr lang="en-US" sz="3080" dirty="0"/>
          </a:p>
          <a:p>
            <a:pPr marL="0" indent="0">
              <a:buNone/>
            </a:pPr>
            <a:endParaRPr lang="en-US" sz="308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21</a:t>
            </a:fld>
            <a:endParaRPr lang="en-US" dirty="0">
              <a:solidFill>
                <a:prstClr val="white"/>
              </a:solidFill>
            </a:endParaRPr>
          </a:p>
        </p:txBody>
      </p:sp>
      <p:pic>
        <p:nvPicPr>
          <p:cNvPr id="6" name="Picture 5" descr="A picture containing text, clipart&#10;&#10;Description automatically generated">
            <a:extLst>
              <a:ext uri="{FF2B5EF4-FFF2-40B4-BE49-F238E27FC236}">
                <a16:creationId xmlns:a16="http://schemas.microsoft.com/office/drawing/2014/main" id="{83841C94-B1B2-4729-B9D7-E2BF7547CA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91398" y="2003870"/>
            <a:ext cx="6409204" cy="3607275"/>
          </a:xfrm>
          <a:prstGeom prst="rect">
            <a:avLst/>
          </a:prstGeom>
        </p:spPr>
      </p:pic>
    </p:spTree>
    <p:extLst>
      <p:ext uri="{BB962C8B-B14F-4D97-AF65-F5344CB8AC3E}">
        <p14:creationId xmlns:p14="http://schemas.microsoft.com/office/powerpoint/2010/main" val="3653304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dirty="0"/>
              <a:t>Actions we are taking as a result....</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1" y="1586753"/>
            <a:ext cx="11063857" cy="4184315"/>
          </a:xfrm>
        </p:spPr>
        <p:txBody>
          <a:bodyPr>
            <a:normAutofit/>
          </a:bodyPr>
          <a:lstStyle/>
          <a:p>
            <a:pPr lvl="1"/>
            <a:endParaRPr lang="en-US" sz="2000" dirty="0">
              <a:solidFill>
                <a:srgbClr val="000000"/>
              </a:solidFill>
              <a:latin typeface="HelveticaNeueLT Std"/>
            </a:endParaRPr>
          </a:p>
          <a:p>
            <a:pPr lvl="1"/>
            <a:r>
              <a:rPr lang="en-US" dirty="0">
                <a:solidFill>
                  <a:srgbClr val="000000"/>
                </a:solidFill>
                <a:latin typeface="HelveticaNeueLT Std"/>
              </a:rPr>
              <a:t>April Team Talks to recommunicate policy.</a:t>
            </a:r>
          </a:p>
          <a:p>
            <a:pPr lvl="1"/>
            <a:r>
              <a:rPr lang="en-US" dirty="0">
                <a:solidFill>
                  <a:srgbClr val="000000"/>
                </a:solidFill>
                <a:latin typeface="HelveticaNeueLT Std"/>
              </a:rPr>
              <a:t>Update cost transfer section on OGC Website. (To be updated by May 1)</a:t>
            </a:r>
          </a:p>
          <a:p>
            <a:pPr lvl="1"/>
            <a:r>
              <a:rPr lang="en-US" b="0" i="0" u="none" strike="noStrike" baseline="0" dirty="0">
                <a:solidFill>
                  <a:srgbClr val="000000"/>
                </a:solidFill>
                <a:latin typeface="HelveticaNeueLT Std"/>
              </a:rPr>
              <a:t>We will clearly communicate the directive that OGC Postaward Administrators will return a cost transfer or PET if it does not fully comply with Campus Administrative Policy 2018 – Cost Transfers on Sponsored Projects. </a:t>
            </a:r>
          </a:p>
          <a:p>
            <a:pPr lvl="1"/>
            <a:endParaRPr lang="en-US" b="0" i="0" u="none" strike="noStrike" baseline="0" dirty="0">
              <a:solidFill>
                <a:srgbClr val="000000"/>
              </a:solidFill>
              <a:latin typeface="HelveticaNeueLT Std"/>
            </a:endParaRPr>
          </a:p>
          <a:p>
            <a:pPr lvl="1"/>
            <a:endParaRPr lang="en-US" sz="1800" b="0" i="0" u="none" strike="noStrike" baseline="0" dirty="0">
              <a:solidFill>
                <a:srgbClr val="000000"/>
              </a:solidFill>
              <a:latin typeface="HelveticaNeueLT Std"/>
            </a:endParaRPr>
          </a:p>
          <a:p>
            <a:endParaRPr lang="en-US" sz="700" b="0" i="0" u="none" strike="noStrike" baseline="0" dirty="0">
              <a:solidFill>
                <a:srgbClr val="000000"/>
              </a:solidFill>
              <a:latin typeface="HelveticaNeueLT Std"/>
            </a:endParaRPr>
          </a:p>
          <a:p>
            <a:pPr marL="0" indent="0">
              <a:buNone/>
            </a:pPr>
            <a:endParaRPr lang="en-US" sz="800" dirty="0">
              <a:latin typeface="Arial" panose="020B0604020202020204" pitchFamily="34" charset="0"/>
              <a:cs typeface="Arial" panose="020B0604020202020204" pitchFamily="34" charset="0"/>
            </a:endParaRPr>
          </a:p>
          <a:p>
            <a:pPr marL="0" indent="0">
              <a:buNone/>
            </a:pPr>
            <a:endParaRPr lang="en-US" sz="200" cap="none" dirty="0">
              <a:latin typeface="Arial" panose="020B0604020202020204" pitchFamily="34" charset="0"/>
              <a:cs typeface="Arial" panose="020B0604020202020204" pitchFamily="34" charset="0"/>
            </a:endParaRPr>
          </a:p>
          <a:p>
            <a:endParaRPr lang="en-US" sz="600" cap="none" dirty="0">
              <a:latin typeface="Arial" panose="020B0604020202020204" pitchFamily="34" charset="0"/>
              <a:cs typeface="Arial" panose="020B0604020202020204" pitchFamily="34" charset="0"/>
            </a:endParaRPr>
          </a:p>
          <a:p>
            <a:pPr marL="0" indent="0">
              <a:buNone/>
            </a:pPr>
            <a:endParaRPr lang="en-US" sz="600" cap="none" dirty="0">
              <a:latin typeface="Arial" panose="020B0604020202020204" pitchFamily="34" charset="0"/>
              <a:cs typeface="Arial" panose="020B0604020202020204" pitchFamily="34" charset="0"/>
            </a:endParaRPr>
          </a:p>
          <a:p>
            <a:pPr marL="0" indent="0">
              <a:buNone/>
            </a:pPr>
            <a:endParaRPr lang="en-US" sz="1000" cap="none" dirty="0"/>
          </a:p>
        </p:txBody>
      </p:sp>
    </p:spTree>
    <p:extLst>
      <p:ext uri="{BB962C8B-B14F-4D97-AF65-F5344CB8AC3E}">
        <p14:creationId xmlns:p14="http://schemas.microsoft.com/office/powerpoint/2010/main" val="114205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dirty="0"/>
              <a:t>Actions we are taking as a result (cont.)</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2" y="2214282"/>
            <a:ext cx="10396882" cy="3352800"/>
          </a:xfrm>
        </p:spPr>
        <p:txBody>
          <a:bodyPr>
            <a:normAutofit fontScale="85000" lnSpcReduction="20000"/>
          </a:bodyPr>
          <a:lstStyle/>
          <a:p>
            <a:pPr lvl="1"/>
            <a:r>
              <a:rPr lang="en-US" sz="2100" b="0" i="0" u="none" strike="noStrike" baseline="0" dirty="0">
                <a:solidFill>
                  <a:srgbClr val="000000"/>
                </a:solidFill>
                <a:latin typeface="HelveticaNeueLT Std"/>
              </a:rPr>
              <a:t>Financial Services – Compliance unit performs periodic sample reviews of both cost transfers and PETs and will continue this review. </a:t>
            </a:r>
          </a:p>
          <a:p>
            <a:pPr lvl="2"/>
            <a:r>
              <a:rPr lang="en-US" sz="2100" b="0" i="0" u="none" strike="noStrike" baseline="0" dirty="0">
                <a:solidFill>
                  <a:srgbClr val="000000"/>
                </a:solidFill>
                <a:latin typeface="HelveticaNeueLT Std"/>
              </a:rPr>
              <a:t>Any sample identified as non-compliant will be rectified in a timely manner through communication to the approving OGC Postaward Administrator as well as the OGC Postaward Manager for correction with the department and internally within OGC. </a:t>
            </a:r>
          </a:p>
          <a:p>
            <a:pPr lvl="1"/>
            <a:r>
              <a:rPr lang="en-US" sz="2100" b="0" i="0" u="none" strike="noStrike" baseline="0" dirty="0">
                <a:solidFill>
                  <a:srgbClr val="000000"/>
                </a:solidFill>
                <a:latin typeface="HelveticaNeueLT Std"/>
              </a:rPr>
              <a:t>OGC Leadership will work with all Schools/Colleges/Units on developing a report that will be provided to leadership quarterly to summarize PETs and Cost Transfers on a regular basis.</a:t>
            </a:r>
          </a:p>
          <a:p>
            <a:pPr lvl="1"/>
            <a:r>
              <a:rPr lang="en-US" sz="2100" b="0" i="0" u="none" strike="noStrike" baseline="0" dirty="0">
                <a:solidFill>
                  <a:srgbClr val="000000"/>
                </a:solidFill>
                <a:latin typeface="HelveticaNeueLT Std"/>
              </a:rPr>
              <a:t>For the specific individuals identified through the entry process or compliance review we will require additional training</a:t>
            </a:r>
            <a:r>
              <a:rPr lang="en-US" sz="2100" dirty="0">
                <a:solidFill>
                  <a:srgbClr val="000000"/>
                </a:solidFill>
                <a:latin typeface="HelveticaNeueLT Std"/>
              </a:rPr>
              <a:t>.</a:t>
            </a:r>
          </a:p>
          <a:p>
            <a:pPr lvl="2"/>
            <a:r>
              <a:rPr lang="en-US" sz="2100" b="0" i="0" u="none" strike="noStrike" baseline="0" dirty="0">
                <a:solidFill>
                  <a:srgbClr val="000000"/>
                </a:solidFill>
                <a:latin typeface="HelveticaNeueLT Std"/>
              </a:rPr>
              <a:t>Compliance team will provide additional targeted training as appropriate, including small group refresher sessions as needed. </a:t>
            </a:r>
          </a:p>
          <a:p>
            <a:endParaRPr lang="en-US" sz="600" cap="none" dirty="0">
              <a:latin typeface="Arial" panose="020B0604020202020204" pitchFamily="34" charset="0"/>
              <a:cs typeface="Arial" panose="020B0604020202020204" pitchFamily="34" charset="0"/>
            </a:endParaRPr>
          </a:p>
          <a:p>
            <a:pPr marL="0" indent="0">
              <a:buNone/>
            </a:pPr>
            <a:endParaRPr lang="en-US" sz="600" cap="none" dirty="0">
              <a:latin typeface="Arial" panose="020B0604020202020204" pitchFamily="34" charset="0"/>
              <a:cs typeface="Arial" panose="020B0604020202020204" pitchFamily="34" charset="0"/>
            </a:endParaRPr>
          </a:p>
          <a:p>
            <a:pPr marL="0" indent="0">
              <a:buNone/>
            </a:pPr>
            <a:endParaRPr lang="en-US" sz="1000" cap="none" dirty="0"/>
          </a:p>
        </p:txBody>
      </p:sp>
    </p:spTree>
    <p:extLst>
      <p:ext uri="{BB962C8B-B14F-4D97-AF65-F5344CB8AC3E}">
        <p14:creationId xmlns:p14="http://schemas.microsoft.com/office/powerpoint/2010/main" val="41452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dirty="0"/>
              <a:t>Actions we are taking as a result (cont.)</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1" y="2214282"/>
            <a:ext cx="11063857" cy="3556786"/>
          </a:xfrm>
        </p:spPr>
        <p:txBody>
          <a:bodyPr>
            <a:normAutofit/>
          </a:bodyPr>
          <a:lstStyle/>
          <a:p>
            <a:pPr lvl="1"/>
            <a:r>
              <a:rPr lang="en-US" b="0" i="0" u="none" strike="noStrike" baseline="0" dirty="0">
                <a:solidFill>
                  <a:srgbClr val="000000"/>
                </a:solidFill>
                <a:latin typeface="HelveticaNeueLT Std"/>
              </a:rPr>
              <a:t>Payroll Expense Transfers (PETs) – all PETs submitted in Human Capital Management (HCM) </a:t>
            </a:r>
            <a:r>
              <a:rPr lang="en-US" b="1" i="0" u="sng" strike="noStrike" baseline="0" dirty="0">
                <a:solidFill>
                  <a:srgbClr val="000000"/>
                </a:solidFill>
                <a:latin typeface="HelveticaNeueLT Std"/>
              </a:rPr>
              <a:t>must</a:t>
            </a:r>
            <a:r>
              <a:rPr lang="en-US" b="0" i="0" u="none" strike="noStrike" baseline="0" dirty="0">
                <a:solidFill>
                  <a:srgbClr val="000000"/>
                </a:solidFill>
                <a:latin typeface="HelveticaNeueLT Std"/>
              </a:rPr>
              <a:t> include a completed PET checklist.</a:t>
            </a:r>
          </a:p>
          <a:p>
            <a:pPr lvl="2"/>
            <a:r>
              <a:rPr lang="en-US" b="0" i="0" u="none" strike="noStrike" baseline="0" dirty="0">
                <a:solidFill>
                  <a:srgbClr val="000000"/>
                </a:solidFill>
                <a:latin typeface="HelveticaNeueLT Std"/>
              </a:rPr>
              <a:t>Note this checklist exists today but is not required. Audit found all PETS that included the checklist met the policy requirements 100% of the time. </a:t>
            </a:r>
          </a:p>
          <a:p>
            <a:pPr lvl="1"/>
            <a:r>
              <a:rPr lang="en-US" b="0" i="0" u="none" strike="noStrike" baseline="0" dirty="0">
                <a:solidFill>
                  <a:srgbClr val="000000"/>
                </a:solidFill>
                <a:latin typeface="HelveticaNeueLT Std"/>
              </a:rPr>
              <a:t>Cost Transfers – all cost transfers submitted in PeopleSoft Finance via JE must include a completed cost transfer checklist. This is a new checklist that will be required to be submitted as an attachment to cost transfer journal entries. </a:t>
            </a:r>
            <a:endParaRPr lang="en-US" cap="none" dirty="0">
              <a:latin typeface="Arial" panose="020B0604020202020204" pitchFamily="34" charset="0"/>
              <a:cs typeface="Arial" panose="020B0604020202020204" pitchFamily="34" charset="0"/>
            </a:endParaRPr>
          </a:p>
          <a:p>
            <a:endParaRPr lang="en-US" sz="600" cap="none" dirty="0">
              <a:latin typeface="Arial" panose="020B0604020202020204" pitchFamily="34" charset="0"/>
              <a:cs typeface="Arial" panose="020B0604020202020204" pitchFamily="34" charset="0"/>
            </a:endParaRPr>
          </a:p>
          <a:p>
            <a:pPr marL="0" indent="0">
              <a:buNone/>
            </a:pPr>
            <a:endParaRPr lang="en-US" sz="600" cap="none" dirty="0">
              <a:latin typeface="Arial" panose="020B0604020202020204" pitchFamily="34" charset="0"/>
              <a:cs typeface="Arial" panose="020B0604020202020204" pitchFamily="34" charset="0"/>
            </a:endParaRPr>
          </a:p>
          <a:p>
            <a:pPr marL="0" indent="0">
              <a:buNone/>
            </a:pPr>
            <a:endParaRPr lang="en-US" sz="1000" cap="none" dirty="0"/>
          </a:p>
        </p:txBody>
      </p:sp>
    </p:spTree>
    <p:extLst>
      <p:ext uri="{BB962C8B-B14F-4D97-AF65-F5344CB8AC3E}">
        <p14:creationId xmlns:p14="http://schemas.microsoft.com/office/powerpoint/2010/main" val="54614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6138-4B61-4C6C-9557-5FE6DD6B7285}"/>
              </a:ext>
            </a:extLst>
          </p:cNvPr>
          <p:cNvSpPr>
            <a:spLocks noGrp="1"/>
          </p:cNvSpPr>
          <p:nvPr>
            <p:ph type="title"/>
          </p:nvPr>
        </p:nvSpPr>
        <p:spPr>
          <a:xfrm>
            <a:off x="685801" y="685800"/>
            <a:ext cx="10396882" cy="999309"/>
          </a:xfrm>
        </p:spPr>
        <p:txBody>
          <a:bodyPr/>
          <a:lstStyle/>
          <a:p>
            <a:pPr algn="ctr"/>
            <a:r>
              <a:rPr lang="en-US" cap="none" dirty="0"/>
              <a:t>NEW </a:t>
            </a:r>
            <a:r>
              <a:rPr lang="en-US" dirty="0"/>
              <a:t>Cost Transfer Checklist for JE’s</a:t>
            </a:r>
            <a:endParaRPr lang="en-US" cap="none" dirty="0"/>
          </a:p>
        </p:txBody>
      </p:sp>
      <p:pic>
        <p:nvPicPr>
          <p:cNvPr id="4" name="Picture 3" descr="Office of Grants and Contracts">
            <a:extLst>
              <a:ext uri="{FF2B5EF4-FFF2-40B4-BE49-F238E27FC236}">
                <a16:creationId xmlns:a16="http://schemas.microsoft.com/office/drawing/2014/main" id="{AA59B134-AF9A-4F7E-AF6C-1BC1CEE1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9602" y="5735465"/>
            <a:ext cx="2550236" cy="484006"/>
          </a:xfrm>
          <a:prstGeom prst="rect">
            <a:avLst/>
          </a:prstGeom>
          <a:noFill/>
          <a:ln>
            <a:noFill/>
          </a:ln>
        </p:spPr>
      </p:pic>
      <p:sp>
        <p:nvSpPr>
          <p:cNvPr id="5" name="Content Placeholder 4">
            <a:extLst>
              <a:ext uri="{FF2B5EF4-FFF2-40B4-BE49-F238E27FC236}">
                <a16:creationId xmlns:a16="http://schemas.microsoft.com/office/drawing/2014/main" id="{A0DC0CB4-D200-418C-B231-FAE7CB673EC2}"/>
              </a:ext>
            </a:extLst>
          </p:cNvPr>
          <p:cNvSpPr>
            <a:spLocks noGrp="1"/>
          </p:cNvSpPr>
          <p:nvPr>
            <p:ph idx="1"/>
          </p:nvPr>
        </p:nvSpPr>
        <p:spPr>
          <a:xfrm>
            <a:off x="685802" y="1901536"/>
            <a:ext cx="10396882" cy="3665546"/>
          </a:xfrm>
        </p:spPr>
        <p:txBody>
          <a:bodyPr>
            <a:normAutofit lnSpcReduction="10000"/>
          </a:bodyPr>
          <a:lstStyle/>
          <a:p>
            <a:pPr lvl="1"/>
            <a:r>
              <a:rPr lang="en-US" sz="2100" b="0" i="0" u="none" strike="noStrike" baseline="0" dirty="0">
                <a:solidFill>
                  <a:srgbClr val="000000"/>
                </a:solidFill>
                <a:latin typeface="HelveticaNeueLT Std"/>
              </a:rPr>
              <a:t>If you are doing a JE that is a </a:t>
            </a:r>
            <a:r>
              <a:rPr lang="en-US" sz="2100" b="0" i="0" u="sng" strike="noStrike" baseline="0" dirty="0">
                <a:solidFill>
                  <a:srgbClr val="000000"/>
                </a:solidFill>
                <a:latin typeface="HelveticaNeueLT Std"/>
              </a:rPr>
              <a:t>cost transfer </a:t>
            </a:r>
            <a:r>
              <a:rPr lang="en-US" sz="2100" b="0" i="0" u="none" strike="noStrike" baseline="0" dirty="0">
                <a:solidFill>
                  <a:srgbClr val="000000"/>
                </a:solidFill>
                <a:latin typeface="HelveticaNeueLT Std"/>
              </a:rPr>
              <a:t>onto a fund 30/31 sponsored projects the checklist needs to be used. </a:t>
            </a:r>
          </a:p>
          <a:p>
            <a:pPr lvl="1"/>
            <a:r>
              <a:rPr lang="en-US" sz="2100" dirty="0">
                <a:solidFill>
                  <a:srgbClr val="000000"/>
                </a:solidFill>
                <a:latin typeface="HelveticaNeueLT Std"/>
              </a:rPr>
              <a:t>Checklist is intended to guide user's justifications, in order to meet cost transfer requirements.</a:t>
            </a:r>
          </a:p>
          <a:p>
            <a:pPr lvl="1"/>
            <a:r>
              <a:rPr lang="en-US" sz="2100" b="0" i="0" u="none" strike="noStrike" baseline="0" dirty="0">
                <a:solidFill>
                  <a:srgbClr val="000000"/>
                </a:solidFill>
                <a:latin typeface="HelveticaNeueLT Std"/>
              </a:rPr>
              <a:t>Checklist will be </a:t>
            </a:r>
            <a:r>
              <a:rPr lang="en-US" sz="2100" dirty="0">
                <a:solidFill>
                  <a:srgbClr val="000000"/>
                </a:solidFill>
                <a:latin typeface="HelveticaNeueLT Std"/>
              </a:rPr>
              <a:t>available starting May 1, in the cost transfer section of our website and we will send future announcement with links. </a:t>
            </a:r>
          </a:p>
          <a:p>
            <a:pPr lvl="1"/>
            <a:r>
              <a:rPr lang="en-US" sz="2100" dirty="0">
                <a:solidFill>
                  <a:srgbClr val="000000"/>
                </a:solidFill>
                <a:latin typeface="HelveticaNeueLT Std"/>
              </a:rPr>
              <a:t>Checklist will be required for JE’s that are </a:t>
            </a:r>
            <a:r>
              <a:rPr lang="en-US" sz="2100" u="sng" dirty="0">
                <a:solidFill>
                  <a:srgbClr val="000000"/>
                </a:solidFill>
                <a:latin typeface="HelveticaNeueLT Std"/>
              </a:rPr>
              <a:t>cost transfers to</a:t>
            </a:r>
            <a:r>
              <a:rPr lang="en-US" sz="2100" dirty="0">
                <a:solidFill>
                  <a:srgbClr val="000000"/>
                </a:solidFill>
                <a:latin typeface="HelveticaNeueLT Std"/>
              </a:rPr>
              <a:t> sponsored projects as of June 1. </a:t>
            </a:r>
          </a:p>
          <a:p>
            <a:pPr lvl="1"/>
            <a:r>
              <a:rPr lang="en-US" sz="2100" dirty="0">
                <a:solidFill>
                  <a:srgbClr val="000000"/>
                </a:solidFill>
                <a:latin typeface="HelveticaNeueLT Std"/>
              </a:rPr>
              <a:t>After initial usage there will be opportunity for feedback and improvements from department uses for both checklists. </a:t>
            </a:r>
            <a:endParaRPr lang="en-US" sz="2100" b="0" i="0" u="none" strike="noStrike" baseline="0" dirty="0">
              <a:solidFill>
                <a:srgbClr val="000000"/>
              </a:solidFill>
              <a:latin typeface="HelveticaNeueLT Std"/>
            </a:endParaRPr>
          </a:p>
          <a:p>
            <a:pPr lvl="1"/>
            <a:endParaRPr lang="en-US" sz="2100" dirty="0">
              <a:solidFill>
                <a:srgbClr val="000000"/>
              </a:solidFill>
              <a:latin typeface="HelveticaNeueLT Std"/>
            </a:endParaRPr>
          </a:p>
          <a:p>
            <a:pPr marL="548640" lvl="1" indent="0">
              <a:buNone/>
            </a:pPr>
            <a:endParaRPr lang="en-US" sz="2100" b="0" i="0" u="none" strike="noStrike" baseline="0" dirty="0">
              <a:solidFill>
                <a:srgbClr val="000000"/>
              </a:solidFill>
              <a:latin typeface="HelveticaNeueLT Std"/>
            </a:endParaRPr>
          </a:p>
          <a:p>
            <a:endParaRPr lang="en-US" sz="600" cap="none" dirty="0">
              <a:latin typeface="Arial" panose="020B0604020202020204" pitchFamily="34" charset="0"/>
              <a:cs typeface="Arial" panose="020B0604020202020204" pitchFamily="34" charset="0"/>
            </a:endParaRPr>
          </a:p>
          <a:p>
            <a:pPr marL="0" indent="0">
              <a:buNone/>
            </a:pPr>
            <a:endParaRPr lang="en-US" sz="600" cap="none" dirty="0">
              <a:latin typeface="Arial" panose="020B0604020202020204" pitchFamily="34" charset="0"/>
              <a:cs typeface="Arial" panose="020B0604020202020204" pitchFamily="34" charset="0"/>
            </a:endParaRPr>
          </a:p>
          <a:p>
            <a:pPr marL="0" indent="0">
              <a:buNone/>
            </a:pPr>
            <a:endParaRPr lang="en-US" sz="1000" cap="none" dirty="0"/>
          </a:p>
        </p:txBody>
      </p:sp>
    </p:spTree>
    <p:extLst>
      <p:ext uri="{BB962C8B-B14F-4D97-AF65-F5344CB8AC3E}">
        <p14:creationId xmlns:p14="http://schemas.microsoft.com/office/powerpoint/2010/main" val="238598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26</a:t>
            </a:fld>
            <a:endParaRPr lang="en-US" dirty="0">
              <a:solidFill>
                <a:prstClr val="white"/>
              </a:solidFill>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841664" y="1303019"/>
            <a:ext cx="10235045"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t>Request Preaward in advance, so that you have your speed type by the start date / payroll funding deadline for the allowable expense period.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Work with staff booking expenses to post to correct speed type at initial charge.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Prioritize setup of funding distributions in order to avoid PETS.</a:t>
            </a:r>
          </a:p>
          <a:p>
            <a:endParaRPr lang="en-US" sz="2000" dirty="0"/>
          </a:p>
          <a:p>
            <a:pPr marL="285750" indent="-285750">
              <a:buFont typeface="Arial" panose="020B0604020202020204" pitchFamily="34" charset="0"/>
              <a:buChar char="•"/>
            </a:pPr>
            <a:r>
              <a:rPr lang="en-US" sz="2000" dirty="0"/>
              <a:t>Make timely updates to subsystems that are direct billing your speed types such as IT services, Telecommunications, etc....</a:t>
            </a:r>
          </a:p>
          <a:p>
            <a:endParaRPr lang="en-US" dirty="0"/>
          </a:p>
        </p:txBody>
      </p:sp>
      <p:sp>
        <p:nvSpPr>
          <p:cNvPr id="9" name="TextBox 8">
            <a:extLst>
              <a:ext uri="{FF2B5EF4-FFF2-40B4-BE49-F238E27FC236}">
                <a16:creationId xmlns:a16="http://schemas.microsoft.com/office/drawing/2014/main" id="{E90FDD05-BF18-44A1-A03E-8271D4A2E956}"/>
              </a:ext>
            </a:extLst>
          </p:cNvPr>
          <p:cNvSpPr txBox="1"/>
          <p:nvPr/>
        </p:nvSpPr>
        <p:spPr>
          <a:xfrm>
            <a:off x="416858" y="600493"/>
            <a:ext cx="11033924" cy="523220"/>
          </a:xfrm>
          <a:prstGeom prst="rect">
            <a:avLst/>
          </a:prstGeom>
          <a:noFill/>
        </p:spPr>
        <p:txBody>
          <a:bodyPr wrap="square">
            <a:spAutoFit/>
          </a:bodyPr>
          <a:lstStyle/>
          <a:p>
            <a:r>
              <a:rPr lang="en-US" sz="2800" b="1" dirty="0">
                <a:solidFill>
                  <a:srgbClr val="B6A472"/>
                </a:solidFill>
              </a:rPr>
              <a:t>What can be done to reduce the need for cost transfers......</a:t>
            </a:r>
            <a:endParaRPr lang="en-US" sz="2800" dirty="0"/>
          </a:p>
        </p:txBody>
      </p:sp>
      <p:pic>
        <p:nvPicPr>
          <p:cNvPr id="3" name="Picture 2" descr="Icon&#10;&#10;Description automatically generated">
            <a:extLst>
              <a:ext uri="{FF2B5EF4-FFF2-40B4-BE49-F238E27FC236}">
                <a16:creationId xmlns:a16="http://schemas.microsoft.com/office/drawing/2014/main" id="{505744AA-6363-413D-A530-75974439D8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1309" y="3982651"/>
            <a:ext cx="3129972" cy="2122513"/>
          </a:xfrm>
          <a:prstGeom prst="rect">
            <a:avLst/>
          </a:prstGeom>
        </p:spPr>
      </p:pic>
    </p:spTree>
    <p:extLst>
      <p:ext uri="{BB962C8B-B14F-4D97-AF65-F5344CB8AC3E}">
        <p14:creationId xmlns:p14="http://schemas.microsoft.com/office/powerpoint/2010/main" val="181775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27</a:t>
            </a:fld>
            <a:endParaRPr lang="en-US" dirty="0">
              <a:solidFill>
                <a:prstClr val="white"/>
              </a:solidFill>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629260" y="1517278"/>
            <a:ext cx="10235045" cy="5416868"/>
          </a:xfrm>
          <a:prstGeom prst="rect">
            <a:avLst/>
          </a:prstGeom>
          <a:noFill/>
        </p:spPr>
        <p:txBody>
          <a:bodyPr wrap="square" rtlCol="0">
            <a:spAutoFit/>
          </a:bodyPr>
          <a:lstStyle/>
          <a:p>
            <a:pPr marL="342900" indent="-342900">
              <a:buFont typeface="Arial" panose="020B0604020202020204" pitchFamily="34" charset="0"/>
              <a:buChar char="•"/>
            </a:pPr>
            <a:r>
              <a:rPr lang="en-US" dirty="0"/>
              <a:t>Assign Review for all project financial detail on </a:t>
            </a:r>
          </a:p>
          <a:p>
            <a:r>
              <a:rPr lang="en-US" dirty="0"/>
              <a:t>      monthly basis.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Correct errors immediately when they are found.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Complete allocations monthly.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Work with OGC Postaward to enter and approve </a:t>
            </a:r>
          </a:p>
          <a:p>
            <a:r>
              <a:rPr lang="en-US" dirty="0"/>
              <a:t>      entries throughout the month so that</a:t>
            </a:r>
          </a:p>
          <a:p>
            <a:r>
              <a:rPr lang="en-US" dirty="0"/>
              <a:t>      approvals do not always hit close to month end.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Enter any funding changes as they are needed. Please do not hold known funding changes for sponsored projects, while you are waiting for others. Especially try when funding distribution deadline is approaching. PETS that correct only one funding source are much easier to justify and review then PETS that correct multiple funding sources across many funding periods. </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dirty="0"/>
          </a:p>
        </p:txBody>
      </p:sp>
      <p:sp>
        <p:nvSpPr>
          <p:cNvPr id="9" name="TextBox 8">
            <a:extLst>
              <a:ext uri="{FF2B5EF4-FFF2-40B4-BE49-F238E27FC236}">
                <a16:creationId xmlns:a16="http://schemas.microsoft.com/office/drawing/2014/main" id="{E90FDD05-BF18-44A1-A03E-8271D4A2E956}"/>
              </a:ext>
            </a:extLst>
          </p:cNvPr>
          <p:cNvSpPr txBox="1"/>
          <p:nvPr/>
        </p:nvSpPr>
        <p:spPr>
          <a:xfrm>
            <a:off x="416858" y="600493"/>
            <a:ext cx="11033924" cy="523220"/>
          </a:xfrm>
          <a:prstGeom prst="rect">
            <a:avLst/>
          </a:prstGeom>
          <a:noFill/>
        </p:spPr>
        <p:txBody>
          <a:bodyPr wrap="square">
            <a:spAutoFit/>
          </a:bodyPr>
          <a:lstStyle/>
          <a:p>
            <a:r>
              <a:rPr lang="en-US" sz="2800" b="1" dirty="0">
                <a:solidFill>
                  <a:srgbClr val="B6A472"/>
                </a:solidFill>
              </a:rPr>
              <a:t>What can be done to complete cost transfer timely......</a:t>
            </a:r>
            <a:endParaRPr lang="en-US" sz="2800" dirty="0"/>
          </a:p>
        </p:txBody>
      </p:sp>
      <p:pic>
        <p:nvPicPr>
          <p:cNvPr id="11" name="Picture 10" descr="Calendar dates">
            <a:extLst>
              <a:ext uri="{FF2B5EF4-FFF2-40B4-BE49-F238E27FC236}">
                <a16:creationId xmlns:a16="http://schemas.microsoft.com/office/drawing/2014/main" id="{8EEC31ED-4266-42D8-ACB6-BCB9B1A70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456" y="1278082"/>
            <a:ext cx="4084624" cy="2722418"/>
          </a:xfrm>
          <a:prstGeom prst="rect">
            <a:avLst/>
          </a:prstGeom>
        </p:spPr>
      </p:pic>
    </p:spTree>
    <p:extLst>
      <p:ext uri="{BB962C8B-B14F-4D97-AF65-F5344CB8AC3E}">
        <p14:creationId xmlns:p14="http://schemas.microsoft.com/office/powerpoint/2010/main" val="681385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D6EC8-FA72-4DC9-A77D-CA2E397901AC}"/>
              </a:ext>
            </a:extLst>
          </p:cNvPr>
          <p:cNvSpPr>
            <a:spLocks noGrp="1"/>
          </p:cNvSpPr>
          <p:nvPr>
            <p:ph type="ctrTitle"/>
          </p:nvPr>
        </p:nvSpPr>
        <p:spPr/>
        <p:txBody>
          <a:bodyPr/>
          <a:lstStyle/>
          <a:p>
            <a:r>
              <a:rPr lang="en-US" dirty="0"/>
              <a:t>Tips and Best Practices for Entering Cost Transfers</a:t>
            </a:r>
            <a:br>
              <a:rPr lang="en-US" dirty="0"/>
            </a:br>
            <a:r>
              <a:rPr lang="en-US" dirty="0"/>
              <a:t>via Journal Entries (JE)</a:t>
            </a:r>
          </a:p>
        </p:txBody>
      </p:sp>
    </p:spTree>
    <p:extLst>
      <p:ext uri="{BB962C8B-B14F-4D97-AF65-F5344CB8AC3E}">
        <p14:creationId xmlns:p14="http://schemas.microsoft.com/office/powerpoint/2010/main" val="3704516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975809-E4FD-4596-8E90-08661B8F7B09}"/>
              </a:ext>
            </a:extLst>
          </p:cNvPr>
          <p:cNvSpPr>
            <a:spLocks noGrp="1"/>
          </p:cNvSpPr>
          <p:nvPr>
            <p:ph type="sldNum" sz="quarter" idx="11"/>
          </p:nvPr>
        </p:nvSpPr>
        <p:spPr/>
        <p:txBody>
          <a:bodyPr/>
          <a:lstStyle/>
          <a:p>
            <a:fld id="{CC9B0832-ECD8-1F4A-ACBB-61CA5D9140CF}" type="slidenum">
              <a:rPr lang="en-US" smtClean="0">
                <a:solidFill>
                  <a:prstClr val="white"/>
                </a:solidFill>
              </a:rPr>
              <a:pPr/>
              <a:t>29</a:t>
            </a:fld>
            <a:endParaRPr lang="en-US" dirty="0">
              <a:solidFill>
                <a:prstClr val="white"/>
              </a:solidFill>
            </a:endParaRPr>
          </a:p>
        </p:txBody>
      </p:sp>
      <p:sp>
        <p:nvSpPr>
          <p:cNvPr id="15" name="TextBox 14">
            <a:extLst>
              <a:ext uri="{FF2B5EF4-FFF2-40B4-BE49-F238E27FC236}">
                <a16:creationId xmlns:a16="http://schemas.microsoft.com/office/drawing/2014/main" id="{09373F83-8CC8-4ABE-B510-CBD8714EC172}"/>
              </a:ext>
            </a:extLst>
          </p:cNvPr>
          <p:cNvSpPr txBox="1"/>
          <p:nvPr/>
        </p:nvSpPr>
        <p:spPr>
          <a:xfrm>
            <a:off x="187036" y="643143"/>
            <a:ext cx="6239138" cy="369332"/>
          </a:xfrm>
          <a:prstGeom prst="rect">
            <a:avLst/>
          </a:prstGeom>
          <a:noFill/>
        </p:spPr>
        <p:txBody>
          <a:bodyPr wrap="square" rtlCol="0">
            <a:spAutoFit/>
          </a:bodyPr>
          <a:lstStyle/>
          <a:p>
            <a:r>
              <a:rPr lang="en-US" sz="1800" b="1" dirty="0">
                <a:solidFill>
                  <a:srgbClr val="B6A472"/>
                </a:solidFill>
              </a:rPr>
              <a:t>Example Cost Transfer Entries</a:t>
            </a:r>
            <a:endParaRPr lang="en-US" dirty="0"/>
          </a:p>
        </p:txBody>
      </p:sp>
      <p:pic>
        <p:nvPicPr>
          <p:cNvPr id="17" name="Picture 16" descr="A close-up of a toy&#10;&#10;Description automatically generated with low confidence">
            <a:extLst>
              <a:ext uri="{FF2B5EF4-FFF2-40B4-BE49-F238E27FC236}">
                <a16:creationId xmlns:a16="http://schemas.microsoft.com/office/drawing/2014/main" id="{20F16306-F543-41D9-A9A9-524C2695C1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8055" y="1136073"/>
            <a:ext cx="4894118" cy="4894118"/>
          </a:xfrm>
          <a:prstGeom prst="rect">
            <a:avLst/>
          </a:prstGeom>
        </p:spPr>
      </p:pic>
    </p:spTree>
    <p:extLst>
      <p:ext uri="{BB962C8B-B14F-4D97-AF65-F5344CB8AC3E}">
        <p14:creationId xmlns:p14="http://schemas.microsoft.com/office/powerpoint/2010/main" val="338214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4" y="331531"/>
            <a:ext cx="11646131" cy="685800"/>
          </a:xfrm>
        </p:spPr>
        <p:txBody>
          <a:bodyPr/>
          <a:lstStyle/>
          <a:p>
            <a:r>
              <a:rPr lang="en-US" sz="3500" b="1" dirty="0">
                <a:solidFill>
                  <a:srgbClr val="B6A472"/>
                </a:solidFill>
              </a:rPr>
              <a:t>Introductions</a:t>
            </a:r>
          </a:p>
        </p:txBody>
      </p:sp>
      <p:sp>
        <p:nvSpPr>
          <p:cNvPr id="3" name="Content Placeholder 2"/>
          <p:cNvSpPr>
            <a:spLocks noGrp="1"/>
          </p:cNvSpPr>
          <p:nvPr>
            <p:ph idx="1"/>
          </p:nvPr>
        </p:nvSpPr>
        <p:spPr>
          <a:xfrm>
            <a:off x="139470" y="1017331"/>
            <a:ext cx="5523576" cy="5050960"/>
          </a:xfrm>
        </p:spPr>
        <p:txBody>
          <a:bodyPr/>
          <a:lstStyle/>
          <a:p>
            <a:pPr marL="0" indent="0">
              <a:buNone/>
            </a:pPr>
            <a:r>
              <a:rPr lang="en-US" sz="2000" dirty="0"/>
              <a:t>Today’s presenters</a:t>
            </a:r>
          </a:p>
          <a:p>
            <a:pPr lvl="1"/>
            <a:r>
              <a:rPr lang="en-US" sz="1200" dirty="0"/>
              <a:t>Ginger Acierno – Director of  Post Award Financial Services</a:t>
            </a:r>
          </a:p>
          <a:p>
            <a:pPr lvl="1"/>
            <a:r>
              <a:rPr lang="en-US" sz="1200" dirty="0"/>
              <a:t>Barb Hayes – Compliance Manager</a:t>
            </a:r>
          </a:p>
          <a:p>
            <a:pPr lvl="1"/>
            <a:r>
              <a:rPr lang="en-US" sz="1200" dirty="0"/>
              <a:t>Margaux Johnson – Post Award Administrator</a:t>
            </a:r>
          </a:p>
          <a:p>
            <a:pPr marL="548640" lvl="1" indent="0">
              <a:buNone/>
            </a:pPr>
            <a:r>
              <a:rPr lang="en-US" sz="1200" dirty="0"/>
              <a:t>*Navigation by Koffi Gnatsidji </a:t>
            </a:r>
          </a:p>
          <a:p>
            <a:pPr marL="548640" lvl="1" indent="0">
              <a:buNone/>
            </a:pPr>
            <a:endParaRPr lang="en-US" sz="1200" dirty="0"/>
          </a:p>
          <a:p>
            <a:pPr marL="0" indent="0">
              <a:buNone/>
            </a:pPr>
            <a:r>
              <a:rPr lang="en-US" sz="2400" dirty="0"/>
              <a:t>Presentation today uses Poll Everywhere</a:t>
            </a:r>
          </a:p>
          <a:p>
            <a:pPr marL="0" indent="0">
              <a:buNone/>
            </a:pPr>
            <a:r>
              <a:rPr lang="en-US" sz="1800" dirty="0"/>
              <a:t>*You can join either by web using the address in image</a:t>
            </a:r>
          </a:p>
          <a:p>
            <a:pPr marL="0" indent="0">
              <a:buNone/>
            </a:pPr>
            <a:r>
              <a:rPr lang="en-US" sz="1800" dirty="0"/>
              <a:t>*You will be able to respond and continue during session for multiple poles.</a:t>
            </a:r>
          </a:p>
          <a:p>
            <a:pPr marL="0" indent="0">
              <a:buNone/>
            </a:pPr>
            <a:endParaRPr lang="en-US" sz="2000" dirty="0"/>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3</a:t>
            </a:fld>
            <a:endParaRPr lang="en-US" dirty="0">
              <a:solidFill>
                <a:prstClr val="white"/>
              </a:solidFill>
            </a:endParaRPr>
          </a:p>
        </p:txBody>
      </p:sp>
      <p:pic>
        <p:nvPicPr>
          <p:cNvPr id="6" name="Picture 5">
            <a:extLst>
              <a:ext uri="{FF2B5EF4-FFF2-40B4-BE49-F238E27FC236}">
                <a16:creationId xmlns:a16="http://schemas.microsoft.com/office/drawing/2014/main" id="{1FC79DB0-F475-48B2-A3DC-5FCD8DFBF15D}"/>
              </a:ext>
            </a:extLst>
          </p:cNvPr>
          <p:cNvPicPr>
            <a:picLocks noChangeAspect="1"/>
          </p:cNvPicPr>
          <p:nvPr/>
        </p:nvPicPr>
        <p:blipFill rotWithShape="1">
          <a:blip r:embed="rId3"/>
          <a:srcRect t="234" r="51466" b="230"/>
          <a:stretch/>
        </p:blipFill>
        <p:spPr>
          <a:xfrm>
            <a:off x="6209414" y="2793463"/>
            <a:ext cx="4369981" cy="3138174"/>
          </a:xfrm>
          <a:prstGeom prst="rect">
            <a:avLst/>
          </a:prstGeom>
        </p:spPr>
      </p:pic>
      <p:sp>
        <p:nvSpPr>
          <p:cNvPr id="7" name="Content Placeholder 2">
            <a:extLst>
              <a:ext uri="{FF2B5EF4-FFF2-40B4-BE49-F238E27FC236}">
                <a16:creationId xmlns:a16="http://schemas.microsoft.com/office/drawing/2014/main" id="{EE808C9A-EF76-46A7-9EE2-773C81E072A6}"/>
              </a:ext>
            </a:extLst>
          </p:cNvPr>
          <p:cNvSpPr txBox="1">
            <a:spLocks/>
          </p:cNvSpPr>
          <p:nvPr/>
        </p:nvSpPr>
        <p:spPr bwMode="auto">
          <a:xfrm>
            <a:off x="5288973" y="1469363"/>
            <a:ext cx="5523576" cy="139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marL="411480" indent="-411480" algn="l" rtl="0" eaLnBrk="1" fontAlgn="base" hangingPunct="1">
              <a:spcBef>
                <a:spcPts val="1200"/>
              </a:spcBef>
              <a:spcAft>
                <a:spcPct val="0"/>
              </a:spcAft>
              <a:buClr>
                <a:srgbClr val="B99B49"/>
              </a:buClr>
              <a:buFont typeface="Wingdings" charset="2"/>
              <a:buChar char="§"/>
              <a:defRPr sz="2880">
                <a:solidFill>
                  <a:schemeClr val="tx1"/>
                </a:solidFill>
                <a:latin typeface="+mn-lt"/>
                <a:ea typeface="+mn-ea"/>
                <a:cs typeface="+mn-cs"/>
              </a:defRPr>
            </a:lvl1pPr>
            <a:lvl2pPr marL="891540" indent="-342900" algn="l" rtl="0" eaLnBrk="1" fontAlgn="base" hangingPunct="1">
              <a:spcBef>
                <a:spcPts val="1200"/>
              </a:spcBef>
              <a:spcAft>
                <a:spcPct val="0"/>
              </a:spcAft>
              <a:buClr>
                <a:srgbClr val="B99B49"/>
              </a:buClr>
              <a:buFont typeface="Lucida Grande"/>
              <a:buChar char="»"/>
              <a:defRPr>
                <a:solidFill>
                  <a:schemeClr val="tx1"/>
                </a:solidFill>
                <a:latin typeface="+mn-lt"/>
                <a:ea typeface="+mn-ea"/>
                <a:cs typeface="+mn-cs"/>
              </a:defRPr>
            </a:lvl2pPr>
            <a:lvl3pPr marL="137160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3pPr>
            <a:lvl4pPr marL="1920240" indent="-274320" algn="l" rtl="0" eaLnBrk="1" fontAlgn="base" hangingPunct="1">
              <a:spcBef>
                <a:spcPts val="1200"/>
              </a:spcBef>
              <a:spcAft>
                <a:spcPct val="0"/>
              </a:spcAft>
              <a:buClr>
                <a:srgbClr val="B99B49"/>
              </a:buClr>
              <a:buFont typeface="Lucida Grande"/>
              <a:buChar char="»"/>
              <a:defRPr>
                <a:solidFill>
                  <a:schemeClr val="tx1"/>
                </a:solidFill>
                <a:latin typeface="+mn-lt"/>
                <a:ea typeface="+mn-ea"/>
                <a:cs typeface="+mn-cs"/>
              </a:defRPr>
            </a:lvl4pPr>
            <a:lvl5pPr marL="246888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5pPr>
            <a:lvl6pPr marL="301752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6pPr>
            <a:lvl7pPr marL="356616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7pPr>
            <a:lvl8pPr marL="411480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8pPr>
            <a:lvl9pPr marL="466344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9pPr>
          </a:lstStyle>
          <a:p>
            <a:pPr lvl="1"/>
            <a:r>
              <a:rPr lang="en-US" sz="1200" kern="0" dirty="0"/>
              <a:t>Stephanie </a:t>
            </a:r>
            <a:r>
              <a:rPr lang="en-US" sz="1200" kern="0"/>
              <a:t>Chandler Thompson </a:t>
            </a:r>
            <a:r>
              <a:rPr lang="en-US" sz="1200" kern="0" dirty="0"/>
              <a:t>- Post Award Manager</a:t>
            </a:r>
          </a:p>
          <a:p>
            <a:pPr lvl="1"/>
            <a:r>
              <a:rPr lang="en-US" sz="1200" dirty="0"/>
              <a:t>Holly Day – Compliance Auditor</a:t>
            </a:r>
          </a:p>
          <a:p>
            <a:pPr lvl="1"/>
            <a:r>
              <a:rPr lang="en-US" sz="1200" kern="0" dirty="0"/>
              <a:t>Brittany Vits – Post Award Administrator</a:t>
            </a:r>
          </a:p>
          <a:p>
            <a:pPr marL="548640" lvl="1" indent="0">
              <a:buFont typeface="Lucida Grande"/>
              <a:buNone/>
            </a:pPr>
            <a:endParaRPr lang="en-US" sz="1200" kern="0" dirty="0"/>
          </a:p>
          <a:p>
            <a:pPr marL="0" indent="0">
              <a:buFont typeface="Wingdings" charset="2"/>
              <a:buNone/>
            </a:pPr>
            <a:endParaRPr lang="en-US" sz="2000" kern="0" dirty="0"/>
          </a:p>
        </p:txBody>
      </p:sp>
    </p:spTree>
    <p:extLst>
      <p:ext uri="{BB962C8B-B14F-4D97-AF65-F5344CB8AC3E}">
        <p14:creationId xmlns:p14="http://schemas.microsoft.com/office/powerpoint/2010/main" val="121668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0BB0A5-ADDA-418E-A408-A2DA64F776D1}"/>
              </a:ext>
            </a:extLst>
          </p:cNvPr>
          <p:cNvSpPr>
            <a:spLocks noGrp="1"/>
          </p:cNvSpPr>
          <p:nvPr>
            <p:ph type="title"/>
          </p:nvPr>
        </p:nvSpPr>
        <p:spPr>
          <a:xfrm>
            <a:off x="496824" y="2415583"/>
            <a:ext cx="5238466" cy="2026833"/>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Journal Entry Example #1</a:t>
            </a:r>
          </a:p>
        </p:txBody>
      </p:sp>
      <p:sp>
        <p:nvSpPr>
          <p:cNvPr id="36" name="Freeform: Shape 3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cument">
            <a:extLst>
              <a:ext uri="{FF2B5EF4-FFF2-40B4-BE49-F238E27FC236}">
                <a16:creationId xmlns:a16="http://schemas.microsoft.com/office/drawing/2014/main" id="{7B20A470-1039-1E74-EA9A-A19E81C046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16121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14D73-C4CF-4539-9526-D0A608D66E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Example #1- Take One</a:t>
            </a:r>
          </a:p>
        </p:txBody>
      </p:sp>
      <p:pic>
        <p:nvPicPr>
          <p:cNvPr id="5" name="Picture 4" descr="Graphical user interface, application&#10;&#10;Description automatically generated">
            <a:extLst>
              <a:ext uri="{FF2B5EF4-FFF2-40B4-BE49-F238E27FC236}">
                <a16:creationId xmlns:a16="http://schemas.microsoft.com/office/drawing/2014/main" id="{E3449849-CFA4-421B-9CAE-8B59D01D2B04}"/>
              </a:ext>
            </a:extLst>
          </p:cNvPr>
          <p:cNvPicPr>
            <a:picLocks noChangeAspect="1"/>
          </p:cNvPicPr>
          <p:nvPr/>
        </p:nvPicPr>
        <p:blipFill rotWithShape="1">
          <a:blip r:embed="rId2"/>
          <a:srcRect t="1238"/>
          <a:stretch/>
        </p:blipFill>
        <p:spPr>
          <a:xfrm>
            <a:off x="4038600" y="1341783"/>
            <a:ext cx="7188199" cy="4224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C9AC9266-596F-410D-8566-CD26668C2DD7}"/>
              </a:ext>
            </a:extLst>
          </p:cNvPr>
          <p:cNvSpPr/>
          <p:nvPr/>
        </p:nvSpPr>
        <p:spPr>
          <a:xfrm>
            <a:off x="10346635" y="1689652"/>
            <a:ext cx="655982" cy="18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549EE38-C384-4553-A77F-64BA673F2150}"/>
              </a:ext>
            </a:extLst>
          </p:cNvPr>
          <p:cNvSpPr txBox="1"/>
          <p:nvPr/>
        </p:nvSpPr>
        <p:spPr>
          <a:xfrm>
            <a:off x="10277060" y="1631314"/>
            <a:ext cx="1451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4/1/2021</a:t>
            </a:r>
          </a:p>
        </p:txBody>
      </p:sp>
    </p:spTree>
    <p:extLst>
      <p:ext uri="{BB962C8B-B14F-4D97-AF65-F5344CB8AC3E}">
        <p14:creationId xmlns:p14="http://schemas.microsoft.com/office/powerpoint/2010/main" val="184860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u="sng" dirty="0"/>
              <a:t>Attachment – Operating Summary Report</a:t>
            </a:r>
          </a:p>
        </p:txBody>
      </p:sp>
      <p:pic>
        <p:nvPicPr>
          <p:cNvPr id="7" name="Picture 6">
            <a:extLst>
              <a:ext uri="{FF2B5EF4-FFF2-40B4-BE49-F238E27FC236}">
                <a16:creationId xmlns:a16="http://schemas.microsoft.com/office/drawing/2014/main" id="{F7C268C1-4217-407A-9FF2-09AE35FF92B9}"/>
              </a:ext>
            </a:extLst>
          </p:cNvPr>
          <p:cNvPicPr>
            <a:picLocks noChangeAspect="1"/>
          </p:cNvPicPr>
          <p:nvPr/>
        </p:nvPicPr>
        <p:blipFill>
          <a:blip r:embed="rId2"/>
          <a:stretch>
            <a:fillRect/>
          </a:stretch>
        </p:blipFill>
        <p:spPr>
          <a:xfrm>
            <a:off x="2979338" y="1621810"/>
            <a:ext cx="6258821" cy="4176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679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801D0C-0E77-413E-8BA9-1878DF0C3A8E}"/>
              </a:ext>
            </a:extLst>
          </p:cNvPr>
          <p:cNvSpPr>
            <a:spLocks noGrp="1"/>
          </p:cNvSpPr>
          <p:nvPr>
            <p:ph type="title"/>
          </p:nvPr>
        </p:nvSpPr>
        <p:spPr>
          <a:xfrm>
            <a:off x="612648" y="1078992"/>
            <a:ext cx="6268770" cy="1536192"/>
          </a:xfrm>
        </p:spPr>
        <p:txBody>
          <a:bodyPr anchor="b">
            <a:normAutofit/>
          </a:bodyPr>
          <a:lstStyle/>
          <a:p>
            <a:r>
              <a:rPr lang="en-US" sz="5200" b="1"/>
              <a:t>Let’s Review the intention of this JE</a:t>
            </a:r>
          </a:p>
        </p:txBody>
      </p:sp>
      <p:sp>
        <p:nvSpPr>
          <p:cNvPr id="67" name="Rectangle 6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F0390-4821-41F1-A565-F607FED73462}"/>
              </a:ext>
            </a:extLst>
          </p:cNvPr>
          <p:cNvSpPr>
            <a:spLocks noGrp="1"/>
          </p:cNvSpPr>
          <p:nvPr>
            <p:ph idx="1"/>
          </p:nvPr>
        </p:nvSpPr>
        <p:spPr>
          <a:xfrm>
            <a:off x="612648" y="3128878"/>
            <a:ext cx="6268770" cy="2825496"/>
          </a:xfrm>
        </p:spPr>
        <p:txBody>
          <a:bodyPr>
            <a:normAutofit lnSpcReduction="10000"/>
          </a:bodyPr>
          <a:lstStyle/>
          <a:p>
            <a:pPr marL="0" indent="0">
              <a:buNone/>
            </a:pPr>
            <a:r>
              <a:rPr lang="en-US" sz="2000" b="1" u="sng" dirty="0"/>
              <a:t>Attachments Needed</a:t>
            </a:r>
          </a:p>
          <a:p>
            <a:pPr lvl="1"/>
            <a:r>
              <a:rPr lang="en-US" sz="2000" dirty="0"/>
              <a:t>JE Checklist - required for this entry</a:t>
            </a:r>
          </a:p>
          <a:p>
            <a:pPr lvl="1"/>
            <a:r>
              <a:rPr lang="en-US" sz="2000" dirty="0"/>
              <a:t>Documentation of discussion with PI (email)</a:t>
            </a:r>
          </a:p>
          <a:p>
            <a:pPr lvl="1"/>
            <a:r>
              <a:rPr lang="en-US" sz="2000" dirty="0"/>
              <a:t>Financial Detail from month charge was posted through current calendar month</a:t>
            </a:r>
          </a:p>
          <a:p>
            <a:pPr lvl="2"/>
            <a:r>
              <a:rPr lang="en-US" dirty="0"/>
              <a:t>Run for ONLY the account code(s) that have the mischarged transactions</a:t>
            </a:r>
          </a:p>
          <a:p>
            <a:pPr lvl="2"/>
            <a:r>
              <a:rPr lang="en-US" dirty="0"/>
              <a:t>Must include Header of report that has been run to show the period covered</a:t>
            </a:r>
          </a:p>
        </p:txBody>
      </p:sp>
      <p:pic>
        <p:nvPicPr>
          <p:cNvPr id="6" name="Picture 5" descr="A red sign with white text&#10;&#10;Description automatically generated with medium confidence">
            <a:extLst>
              <a:ext uri="{FF2B5EF4-FFF2-40B4-BE49-F238E27FC236}">
                <a16:creationId xmlns:a16="http://schemas.microsoft.com/office/drawing/2014/main" id="{E3BA5588-F30C-4B0B-9325-996181A5E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51266" y="1587060"/>
            <a:ext cx="3331734" cy="3352688"/>
          </a:xfrm>
          <a:prstGeom prst="rect">
            <a:avLst/>
          </a:prstGeom>
        </p:spPr>
      </p:pic>
    </p:spTree>
    <p:extLst>
      <p:ext uri="{BB962C8B-B14F-4D97-AF65-F5344CB8AC3E}">
        <p14:creationId xmlns:p14="http://schemas.microsoft.com/office/powerpoint/2010/main" val="2200225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 Financial Detail Report</a:t>
            </a:r>
          </a:p>
        </p:txBody>
      </p:sp>
      <p:pic>
        <p:nvPicPr>
          <p:cNvPr id="5" name="Picture 4">
            <a:extLst>
              <a:ext uri="{FF2B5EF4-FFF2-40B4-BE49-F238E27FC236}">
                <a16:creationId xmlns:a16="http://schemas.microsoft.com/office/drawing/2014/main" id="{5EF956CE-5643-4DF5-902B-9ED9DF16DF5E}"/>
              </a:ext>
            </a:extLst>
          </p:cNvPr>
          <p:cNvPicPr>
            <a:picLocks noChangeAspect="1"/>
          </p:cNvPicPr>
          <p:nvPr/>
        </p:nvPicPr>
        <p:blipFill>
          <a:blip r:embed="rId2"/>
          <a:stretch>
            <a:fillRect/>
          </a:stretch>
        </p:blipFill>
        <p:spPr>
          <a:xfrm>
            <a:off x="2096526" y="1343767"/>
            <a:ext cx="7629335" cy="4306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2944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46FD3D-6B91-446F-BC93-30D61B513FE9}"/>
              </a:ext>
            </a:extLst>
          </p:cNvPr>
          <p:cNvSpPr>
            <a:spLocks noGrp="1"/>
          </p:cNvSpPr>
          <p:nvPr>
            <p:ph type="title"/>
          </p:nvPr>
        </p:nvSpPr>
        <p:spPr>
          <a:xfrm>
            <a:off x="774699" y="2407560"/>
            <a:ext cx="4606595" cy="1461778"/>
          </a:xfrm>
        </p:spPr>
        <p:txBody>
          <a:bodyPr vert="horz" lIns="91440" tIns="45720" rIns="91440" bIns="45720" rtlCol="0" anchor="ctr">
            <a:noAutofit/>
          </a:bodyPr>
          <a:lstStyle/>
          <a:p>
            <a:pPr algn="ctr"/>
            <a:r>
              <a:rPr lang="en-US" sz="6000" b="1" kern="1200" dirty="0">
                <a:solidFill>
                  <a:schemeClr val="tx1"/>
                </a:solidFill>
                <a:latin typeface="+mj-lt"/>
                <a:ea typeface="+mj-ea"/>
                <a:cs typeface="+mj-cs"/>
              </a:rPr>
              <a:t>JE Checklist </a:t>
            </a:r>
            <a:br>
              <a:rPr lang="en-US" sz="6000" b="1" kern="1200" dirty="0">
                <a:solidFill>
                  <a:schemeClr val="tx1"/>
                </a:solidFill>
                <a:latin typeface="+mj-lt"/>
                <a:ea typeface="+mj-ea"/>
                <a:cs typeface="+mj-cs"/>
              </a:rPr>
            </a:br>
            <a:r>
              <a:rPr lang="en-US" sz="6000" b="1" kern="1200" dirty="0">
                <a:solidFill>
                  <a:schemeClr val="tx1"/>
                </a:solidFill>
                <a:latin typeface="+mj-lt"/>
                <a:ea typeface="+mj-ea"/>
                <a:cs typeface="+mj-cs"/>
              </a:rPr>
              <a:t>Walkthrough</a:t>
            </a:r>
          </a:p>
        </p:txBody>
      </p:sp>
      <p:sp>
        <p:nvSpPr>
          <p:cNvPr id="31" name="Freeform: Shape 2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Graphic 16" descr="Checkmark">
            <a:extLst>
              <a:ext uri="{FF2B5EF4-FFF2-40B4-BE49-F238E27FC236}">
                <a16:creationId xmlns:a16="http://schemas.microsoft.com/office/drawing/2014/main" id="{F3C8C983-025B-8014-5747-D2285566A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43662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 application&#10;&#10;Description automatically generated">
            <a:extLst>
              <a:ext uri="{FF2B5EF4-FFF2-40B4-BE49-F238E27FC236}">
                <a16:creationId xmlns:a16="http://schemas.microsoft.com/office/drawing/2014/main" id="{BC06ED96-7764-45CD-B447-3242EFC142AA}"/>
              </a:ext>
            </a:extLst>
          </p:cNvPr>
          <p:cNvPicPr>
            <a:picLocks noChangeAspect="1"/>
          </p:cNvPicPr>
          <p:nvPr/>
        </p:nvPicPr>
        <p:blipFill rotWithShape="1">
          <a:blip r:embed="rId2">
            <a:extLst>
              <a:ext uri="{28A0092B-C50C-407E-A947-70E740481C1C}">
                <a14:useLocalDpi xmlns:a14="http://schemas.microsoft.com/office/drawing/2010/main" val="0"/>
              </a:ext>
            </a:extLst>
          </a:blip>
          <a:srcRect l="31453" t="14310" r="31233" b="61673"/>
          <a:stretch/>
        </p:blipFill>
        <p:spPr>
          <a:xfrm>
            <a:off x="965199" y="3367766"/>
            <a:ext cx="5057914" cy="215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descr="Graphical user interface, text, application, email&#10;&#10;Description automatically generated">
            <a:extLst>
              <a:ext uri="{FF2B5EF4-FFF2-40B4-BE49-F238E27FC236}">
                <a16:creationId xmlns:a16="http://schemas.microsoft.com/office/drawing/2014/main" id="{34D079AE-1921-4F08-87C1-5E5C0F9F7936}"/>
              </a:ext>
            </a:extLst>
          </p:cNvPr>
          <p:cNvPicPr>
            <a:picLocks noGrp="1" noChangeAspect="1"/>
          </p:cNvPicPr>
          <p:nvPr>
            <p:ph idx="1"/>
          </p:nvPr>
        </p:nvPicPr>
        <p:blipFill>
          <a:blip r:embed="rId3"/>
          <a:stretch>
            <a:fillRect/>
          </a:stretch>
        </p:blipFill>
        <p:spPr>
          <a:xfrm>
            <a:off x="6370443" y="3004310"/>
            <a:ext cx="5268279" cy="3138073"/>
          </a:xfrm>
          <a:prstGeom prst="rect">
            <a:avLst/>
          </a:prstGeom>
        </p:spPr>
      </p:pic>
      <p:sp>
        <p:nvSpPr>
          <p:cNvPr id="2" name="Title 1">
            <a:extLst>
              <a:ext uri="{FF2B5EF4-FFF2-40B4-BE49-F238E27FC236}">
                <a16:creationId xmlns:a16="http://schemas.microsoft.com/office/drawing/2014/main" id="{7E82E196-E69B-4CF8-9853-8DE19CF45B42}"/>
              </a:ext>
            </a:extLst>
          </p:cNvPr>
          <p:cNvSpPr>
            <a:spLocks noGrp="1"/>
          </p:cNvSpPr>
          <p:nvPr>
            <p:ph type="title"/>
          </p:nvPr>
        </p:nvSpPr>
        <p:spPr>
          <a:xfrm>
            <a:off x="1137845" y="1201040"/>
            <a:ext cx="10212642" cy="857894"/>
          </a:xfrm>
        </p:spPr>
        <p:txBody>
          <a:bodyPr vert="horz" lIns="91440" tIns="45720" rIns="91440" bIns="45720" rtlCol="0">
            <a:normAutofit/>
          </a:bodyPr>
          <a:lstStyle/>
          <a:p>
            <a:r>
              <a:rPr lang="en-US" sz="4000" b="1" kern="1200" dirty="0">
                <a:solidFill>
                  <a:srgbClr val="FFFFFF"/>
                </a:solidFill>
                <a:latin typeface="+mj-lt"/>
                <a:ea typeface="+mj-ea"/>
                <a:cs typeface="+mj-cs"/>
              </a:rPr>
              <a:t>JE Checklist – Submission Message &amp; Email w/PDF</a:t>
            </a:r>
          </a:p>
        </p:txBody>
      </p:sp>
      <p:sp>
        <p:nvSpPr>
          <p:cNvPr id="3" name="TextBox 2">
            <a:extLst>
              <a:ext uri="{FF2B5EF4-FFF2-40B4-BE49-F238E27FC236}">
                <a16:creationId xmlns:a16="http://schemas.microsoft.com/office/drawing/2014/main" id="{041415E4-5422-48D2-B6E5-E7E1A666188F}"/>
              </a:ext>
            </a:extLst>
          </p:cNvPr>
          <p:cNvSpPr txBox="1"/>
          <p:nvPr/>
        </p:nvSpPr>
        <p:spPr>
          <a:xfrm>
            <a:off x="8237758" y="4096441"/>
            <a:ext cx="45737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Attach the PDF to the JE!</a:t>
            </a:r>
          </a:p>
        </p:txBody>
      </p:sp>
      <p:sp>
        <p:nvSpPr>
          <p:cNvPr id="5" name="Arrow: Down 4">
            <a:extLst>
              <a:ext uri="{FF2B5EF4-FFF2-40B4-BE49-F238E27FC236}">
                <a16:creationId xmlns:a16="http://schemas.microsoft.com/office/drawing/2014/main" id="{BC60AF50-168C-493C-B4C7-116602991300}"/>
              </a:ext>
            </a:extLst>
          </p:cNvPr>
          <p:cNvSpPr/>
          <p:nvPr/>
        </p:nvSpPr>
        <p:spPr>
          <a:xfrm rot="5400000">
            <a:off x="8918006" y="3788159"/>
            <a:ext cx="388970" cy="92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18BC45D-0D24-413B-A92E-D51F1F15DC95}"/>
              </a:ext>
            </a:extLst>
          </p:cNvPr>
          <p:cNvSpPr/>
          <p:nvPr/>
        </p:nvSpPr>
        <p:spPr>
          <a:xfrm>
            <a:off x="6510130" y="4055844"/>
            <a:ext cx="2130252" cy="388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5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a:xfrm>
            <a:off x="838200" y="216040"/>
            <a:ext cx="10515600" cy="1325563"/>
          </a:xfrm>
        </p:spPr>
        <p:txBody>
          <a:bodyPr>
            <a:normAutofit/>
          </a:bodyPr>
          <a:lstStyle/>
          <a:p>
            <a:pPr algn="ctr"/>
            <a:r>
              <a:rPr lang="en-US" b="1" dirty="0"/>
              <a:t>Attachment – JE Checklist</a:t>
            </a:r>
          </a:p>
        </p:txBody>
      </p:sp>
      <p:pic>
        <p:nvPicPr>
          <p:cNvPr id="6" name="Picture 5">
            <a:extLst>
              <a:ext uri="{FF2B5EF4-FFF2-40B4-BE49-F238E27FC236}">
                <a16:creationId xmlns:a16="http://schemas.microsoft.com/office/drawing/2014/main" id="{F40D000B-5D64-4E61-862A-1E8A66264283}"/>
              </a:ext>
            </a:extLst>
          </p:cNvPr>
          <p:cNvPicPr>
            <a:picLocks noChangeAspect="1"/>
          </p:cNvPicPr>
          <p:nvPr/>
        </p:nvPicPr>
        <p:blipFill>
          <a:blip r:embed="rId2"/>
          <a:stretch>
            <a:fillRect/>
          </a:stretch>
        </p:blipFill>
        <p:spPr>
          <a:xfrm>
            <a:off x="3889733" y="1188340"/>
            <a:ext cx="4497375" cy="5090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0615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 Financial Detail Report</a:t>
            </a:r>
          </a:p>
        </p:txBody>
      </p:sp>
      <p:pic>
        <p:nvPicPr>
          <p:cNvPr id="5" name="Picture 4">
            <a:extLst>
              <a:ext uri="{FF2B5EF4-FFF2-40B4-BE49-F238E27FC236}">
                <a16:creationId xmlns:a16="http://schemas.microsoft.com/office/drawing/2014/main" id="{5EF956CE-5643-4DF5-902B-9ED9DF16DF5E}"/>
              </a:ext>
            </a:extLst>
          </p:cNvPr>
          <p:cNvPicPr>
            <a:picLocks noChangeAspect="1"/>
          </p:cNvPicPr>
          <p:nvPr/>
        </p:nvPicPr>
        <p:blipFill>
          <a:blip r:embed="rId2"/>
          <a:stretch>
            <a:fillRect/>
          </a:stretch>
        </p:blipFill>
        <p:spPr>
          <a:xfrm>
            <a:off x="2027583" y="1343767"/>
            <a:ext cx="8085639" cy="4671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2421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 Communication w/PI (Email)</a:t>
            </a:r>
          </a:p>
        </p:txBody>
      </p:sp>
      <p:pic>
        <p:nvPicPr>
          <p:cNvPr id="4" name="Picture 3">
            <a:extLst>
              <a:ext uri="{FF2B5EF4-FFF2-40B4-BE49-F238E27FC236}">
                <a16:creationId xmlns:a16="http://schemas.microsoft.com/office/drawing/2014/main" id="{7D4BBFAB-434D-42DA-90F5-50285C6A9FC7}"/>
              </a:ext>
            </a:extLst>
          </p:cNvPr>
          <p:cNvPicPr>
            <a:picLocks noChangeAspect="1"/>
          </p:cNvPicPr>
          <p:nvPr/>
        </p:nvPicPr>
        <p:blipFill>
          <a:blip r:embed="rId2"/>
          <a:stretch>
            <a:fillRect/>
          </a:stretch>
        </p:blipFill>
        <p:spPr>
          <a:xfrm>
            <a:off x="1296501" y="1676247"/>
            <a:ext cx="9648825" cy="415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082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65CFB-4D42-4296-B51B-F84A7C42ABF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5636" y="571500"/>
            <a:ext cx="11107882" cy="5611091"/>
          </a:xfrm>
          <a:prstGeom prst="rect">
            <a:avLst/>
          </a:prstGeom>
        </p:spPr>
      </p:pic>
      <p:sp>
        <p:nvSpPr>
          <p:cNvPr id="2" name="Slide Number Placeholder 1">
            <a:extLst>
              <a:ext uri="{FF2B5EF4-FFF2-40B4-BE49-F238E27FC236}">
                <a16:creationId xmlns:a16="http://schemas.microsoft.com/office/drawing/2014/main" id="{24D02491-94EF-4A9E-8F9D-02AC685DAD34}"/>
              </a:ext>
            </a:extLst>
          </p:cNvPr>
          <p:cNvSpPr>
            <a:spLocks noGrp="1"/>
          </p:cNvSpPr>
          <p:nvPr>
            <p:ph type="sldNum" sz="quarter" idx="11"/>
          </p:nvPr>
        </p:nvSpPr>
        <p:spPr/>
        <p:txBody>
          <a:bodyPr/>
          <a:lstStyle/>
          <a:p>
            <a:fld id="{CC9B0832-ECD8-1F4A-ACBB-61CA5D9140CF}"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105421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14D73-C4CF-4539-9526-D0A608D66E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Example #1- Take Two</a:t>
            </a:r>
          </a:p>
        </p:txBody>
      </p:sp>
      <p:pic>
        <p:nvPicPr>
          <p:cNvPr id="3" name="Picture 2">
            <a:extLst>
              <a:ext uri="{FF2B5EF4-FFF2-40B4-BE49-F238E27FC236}">
                <a16:creationId xmlns:a16="http://schemas.microsoft.com/office/drawing/2014/main" id="{39E5B764-6984-4256-81F9-635C868A46AD}"/>
              </a:ext>
            </a:extLst>
          </p:cNvPr>
          <p:cNvPicPr>
            <a:picLocks noChangeAspect="1"/>
          </p:cNvPicPr>
          <p:nvPr/>
        </p:nvPicPr>
        <p:blipFill>
          <a:blip r:embed="rId2"/>
          <a:stretch>
            <a:fillRect/>
          </a:stretch>
        </p:blipFill>
        <p:spPr>
          <a:xfrm>
            <a:off x="4032514" y="1154995"/>
            <a:ext cx="7370703" cy="4548010"/>
          </a:xfrm>
          <a:prstGeom prst="rect">
            <a:avLst/>
          </a:prstGeom>
        </p:spPr>
      </p:pic>
      <p:sp>
        <p:nvSpPr>
          <p:cNvPr id="4" name="Rectangle 3">
            <a:extLst>
              <a:ext uri="{FF2B5EF4-FFF2-40B4-BE49-F238E27FC236}">
                <a16:creationId xmlns:a16="http://schemas.microsoft.com/office/drawing/2014/main" id="{51E0BE01-93CB-4BB4-B4DA-5C5A003A3C38}"/>
              </a:ext>
            </a:extLst>
          </p:cNvPr>
          <p:cNvSpPr/>
          <p:nvPr/>
        </p:nvSpPr>
        <p:spPr>
          <a:xfrm>
            <a:off x="10356574" y="1610139"/>
            <a:ext cx="636104" cy="208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C31831A-4E79-41EA-AAC2-E766C1B75E5B}"/>
              </a:ext>
            </a:extLst>
          </p:cNvPr>
          <p:cNvSpPr txBox="1"/>
          <p:nvPr/>
        </p:nvSpPr>
        <p:spPr>
          <a:xfrm>
            <a:off x="10277060" y="1541863"/>
            <a:ext cx="1451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4/1/2021</a:t>
            </a:r>
          </a:p>
        </p:txBody>
      </p:sp>
    </p:spTree>
    <p:extLst>
      <p:ext uri="{BB962C8B-B14F-4D97-AF65-F5344CB8AC3E}">
        <p14:creationId xmlns:p14="http://schemas.microsoft.com/office/powerpoint/2010/main" val="165659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0BB0A5-ADDA-418E-A408-A2DA64F776D1}"/>
              </a:ext>
            </a:extLst>
          </p:cNvPr>
          <p:cNvSpPr>
            <a:spLocks noGrp="1"/>
          </p:cNvSpPr>
          <p:nvPr>
            <p:ph type="title"/>
          </p:nvPr>
        </p:nvSpPr>
        <p:spPr>
          <a:xfrm>
            <a:off x="496824" y="2415583"/>
            <a:ext cx="5238466" cy="2026833"/>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Journal Entry Example #2</a:t>
            </a:r>
          </a:p>
        </p:txBody>
      </p:sp>
      <p:sp>
        <p:nvSpPr>
          <p:cNvPr id="36" name="Freeform: Shape 3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cument">
            <a:extLst>
              <a:ext uri="{FF2B5EF4-FFF2-40B4-BE49-F238E27FC236}">
                <a16:creationId xmlns:a16="http://schemas.microsoft.com/office/drawing/2014/main" id="{7B20A470-1039-1E74-EA9A-A19E81C046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120926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14D73-C4CF-4539-9526-D0A608D66E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Example #2- Take </a:t>
            </a:r>
            <a:r>
              <a:rPr lang="en-US" sz="2600" dirty="0">
                <a:solidFill>
                  <a:srgbClr val="FFFFFF"/>
                </a:solidFill>
              </a:rPr>
              <a:t>One</a:t>
            </a:r>
            <a:endParaRPr lang="en-US" sz="26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F577F0EE-2BF0-43DF-9534-6C46F4ACEF6C}"/>
              </a:ext>
            </a:extLst>
          </p:cNvPr>
          <p:cNvPicPr>
            <a:picLocks noChangeAspect="1"/>
          </p:cNvPicPr>
          <p:nvPr/>
        </p:nvPicPr>
        <p:blipFill>
          <a:blip r:embed="rId2"/>
          <a:stretch>
            <a:fillRect/>
          </a:stretch>
        </p:blipFill>
        <p:spPr>
          <a:xfrm>
            <a:off x="3969693" y="1109271"/>
            <a:ext cx="7645047" cy="4639458"/>
          </a:xfrm>
          <a:prstGeom prst="rect">
            <a:avLst/>
          </a:prstGeom>
        </p:spPr>
      </p:pic>
      <p:sp>
        <p:nvSpPr>
          <p:cNvPr id="3" name="Rectangle 2">
            <a:extLst>
              <a:ext uri="{FF2B5EF4-FFF2-40B4-BE49-F238E27FC236}">
                <a16:creationId xmlns:a16="http://schemas.microsoft.com/office/drawing/2014/main" id="{AE843756-8361-4600-B812-A237B4E35FCF}"/>
              </a:ext>
            </a:extLst>
          </p:cNvPr>
          <p:cNvSpPr/>
          <p:nvPr/>
        </p:nvSpPr>
        <p:spPr>
          <a:xfrm>
            <a:off x="10535478" y="1630017"/>
            <a:ext cx="636105" cy="139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FBE0A50-DE15-4942-BC82-865D36DE4449}"/>
              </a:ext>
            </a:extLst>
          </p:cNvPr>
          <p:cNvSpPr txBox="1"/>
          <p:nvPr/>
        </p:nvSpPr>
        <p:spPr>
          <a:xfrm>
            <a:off x="10446023" y="1541863"/>
            <a:ext cx="1451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4/14/2021</a:t>
            </a:r>
          </a:p>
        </p:txBody>
      </p:sp>
    </p:spTree>
    <p:extLst>
      <p:ext uri="{BB962C8B-B14F-4D97-AF65-F5344CB8AC3E}">
        <p14:creationId xmlns:p14="http://schemas.microsoft.com/office/powerpoint/2010/main" val="1583352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 Financial Detail II Report (30 </a:t>
            </a:r>
            <a:r>
              <a:rPr lang="en-US" b="1" dirty="0" err="1"/>
              <a:t>Pgs</a:t>
            </a:r>
            <a:r>
              <a:rPr lang="en-US" b="1" dirty="0"/>
              <a:t>)</a:t>
            </a:r>
          </a:p>
        </p:txBody>
      </p:sp>
      <p:pic>
        <p:nvPicPr>
          <p:cNvPr id="6" name="Picture 5">
            <a:extLst>
              <a:ext uri="{FF2B5EF4-FFF2-40B4-BE49-F238E27FC236}">
                <a16:creationId xmlns:a16="http://schemas.microsoft.com/office/drawing/2014/main" id="{5024F12D-1CE8-4C9B-A951-85444377DD32}"/>
              </a:ext>
            </a:extLst>
          </p:cNvPr>
          <p:cNvPicPr>
            <a:picLocks noChangeAspect="1"/>
          </p:cNvPicPr>
          <p:nvPr/>
        </p:nvPicPr>
        <p:blipFill>
          <a:blip r:embed="rId2"/>
          <a:stretch>
            <a:fillRect/>
          </a:stretch>
        </p:blipFill>
        <p:spPr>
          <a:xfrm>
            <a:off x="3069712" y="1415523"/>
            <a:ext cx="6246660" cy="4599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9853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801D0C-0E77-413E-8BA9-1878DF0C3A8E}"/>
              </a:ext>
            </a:extLst>
          </p:cNvPr>
          <p:cNvSpPr>
            <a:spLocks noGrp="1"/>
          </p:cNvSpPr>
          <p:nvPr>
            <p:ph type="title"/>
          </p:nvPr>
        </p:nvSpPr>
        <p:spPr>
          <a:xfrm>
            <a:off x="612648" y="1078992"/>
            <a:ext cx="6268770" cy="1536192"/>
          </a:xfrm>
        </p:spPr>
        <p:txBody>
          <a:bodyPr anchor="b">
            <a:normAutofit/>
          </a:bodyPr>
          <a:lstStyle/>
          <a:p>
            <a:r>
              <a:rPr lang="en-US" sz="5200" b="1"/>
              <a:t>Let’s Review the intention of this JE</a:t>
            </a:r>
          </a:p>
        </p:txBody>
      </p:sp>
      <p:sp>
        <p:nvSpPr>
          <p:cNvPr id="67" name="Rectangle 6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F0390-4821-41F1-A565-F607FED73462}"/>
              </a:ext>
            </a:extLst>
          </p:cNvPr>
          <p:cNvSpPr>
            <a:spLocks noGrp="1"/>
          </p:cNvSpPr>
          <p:nvPr>
            <p:ph idx="1"/>
          </p:nvPr>
        </p:nvSpPr>
        <p:spPr>
          <a:xfrm>
            <a:off x="612648" y="3128878"/>
            <a:ext cx="6268770" cy="2825496"/>
          </a:xfrm>
        </p:spPr>
        <p:txBody>
          <a:bodyPr>
            <a:normAutofit lnSpcReduction="10000"/>
          </a:bodyPr>
          <a:lstStyle/>
          <a:p>
            <a:pPr marL="0" indent="0">
              <a:buNone/>
            </a:pPr>
            <a:r>
              <a:rPr lang="en-US" sz="2000" b="1" u="sng" dirty="0"/>
              <a:t>Attachments Needed</a:t>
            </a:r>
          </a:p>
          <a:p>
            <a:pPr lvl="1"/>
            <a:r>
              <a:rPr lang="en-US" sz="2000" dirty="0"/>
              <a:t>JE Checklist</a:t>
            </a:r>
          </a:p>
          <a:p>
            <a:pPr lvl="1"/>
            <a:r>
              <a:rPr lang="en-US" sz="2000" dirty="0"/>
              <a:t>Documentation of discussion with PI (email)</a:t>
            </a:r>
          </a:p>
          <a:p>
            <a:pPr lvl="1"/>
            <a:r>
              <a:rPr lang="en-US" sz="2000" dirty="0"/>
              <a:t>Financial Detail from month charge was posted through current calendar month</a:t>
            </a:r>
          </a:p>
          <a:p>
            <a:pPr lvl="2"/>
            <a:r>
              <a:rPr lang="en-US" dirty="0"/>
              <a:t>Run for ONLY the account code(s) that have the mischarged transaction.</a:t>
            </a:r>
          </a:p>
          <a:p>
            <a:pPr lvl="2"/>
            <a:r>
              <a:rPr lang="en-US" dirty="0"/>
              <a:t>Must include Header of report that has been run to show the period covered</a:t>
            </a:r>
          </a:p>
        </p:txBody>
      </p:sp>
      <p:pic>
        <p:nvPicPr>
          <p:cNvPr id="6" name="Picture 5" descr="A red sign with white text&#10;&#10;Description automatically generated with medium confidence">
            <a:extLst>
              <a:ext uri="{FF2B5EF4-FFF2-40B4-BE49-F238E27FC236}">
                <a16:creationId xmlns:a16="http://schemas.microsoft.com/office/drawing/2014/main" id="{E3BA5588-F30C-4B0B-9325-996181A5E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51266" y="1587060"/>
            <a:ext cx="3331734" cy="3352688"/>
          </a:xfrm>
          <a:prstGeom prst="rect">
            <a:avLst/>
          </a:prstGeom>
        </p:spPr>
      </p:pic>
    </p:spTree>
    <p:extLst>
      <p:ext uri="{BB962C8B-B14F-4D97-AF65-F5344CB8AC3E}">
        <p14:creationId xmlns:p14="http://schemas.microsoft.com/office/powerpoint/2010/main" val="4268750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#1 – Financial Detail</a:t>
            </a:r>
          </a:p>
        </p:txBody>
      </p:sp>
      <p:pic>
        <p:nvPicPr>
          <p:cNvPr id="6" name="Picture 5">
            <a:extLst>
              <a:ext uri="{FF2B5EF4-FFF2-40B4-BE49-F238E27FC236}">
                <a16:creationId xmlns:a16="http://schemas.microsoft.com/office/drawing/2014/main" id="{07DEF84D-15CB-4133-BF09-A6DB27495C40}"/>
              </a:ext>
            </a:extLst>
          </p:cNvPr>
          <p:cNvPicPr>
            <a:picLocks noChangeAspect="1"/>
          </p:cNvPicPr>
          <p:nvPr/>
        </p:nvPicPr>
        <p:blipFill>
          <a:blip r:embed="rId2"/>
          <a:stretch>
            <a:fillRect/>
          </a:stretch>
        </p:blipFill>
        <p:spPr>
          <a:xfrm>
            <a:off x="1579312" y="1346395"/>
            <a:ext cx="9329273" cy="4825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9847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#2 – JE Checklist</a:t>
            </a:r>
          </a:p>
        </p:txBody>
      </p:sp>
      <p:pic>
        <p:nvPicPr>
          <p:cNvPr id="6" name="Picture 5">
            <a:extLst>
              <a:ext uri="{FF2B5EF4-FFF2-40B4-BE49-F238E27FC236}">
                <a16:creationId xmlns:a16="http://schemas.microsoft.com/office/drawing/2014/main" id="{E91ABE84-57FE-4BE5-A09C-F127790882ED}"/>
              </a:ext>
            </a:extLst>
          </p:cNvPr>
          <p:cNvPicPr>
            <a:picLocks noChangeAspect="1"/>
          </p:cNvPicPr>
          <p:nvPr/>
        </p:nvPicPr>
        <p:blipFill rotWithShape="1">
          <a:blip r:embed="rId2"/>
          <a:srcRect l="1889" r="3105"/>
          <a:stretch/>
        </p:blipFill>
        <p:spPr>
          <a:xfrm>
            <a:off x="4308433" y="1330320"/>
            <a:ext cx="3886132" cy="4828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268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#3 – Communication w/PI</a:t>
            </a:r>
          </a:p>
        </p:txBody>
      </p:sp>
      <p:pic>
        <p:nvPicPr>
          <p:cNvPr id="3" name="Picture 2">
            <a:extLst>
              <a:ext uri="{FF2B5EF4-FFF2-40B4-BE49-F238E27FC236}">
                <a16:creationId xmlns:a16="http://schemas.microsoft.com/office/drawing/2014/main" id="{4A941D2F-5CFD-4FDB-AA00-66982070BEC4}"/>
              </a:ext>
            </a:extLst>
          </p:cNvPr>
          <p:cNvPicPr>
            <a:picLocks noChangeAspect="1"/>
          </p:cNvPicPr>
          <p:nvPr/>
        </p:nvPicPr>
        <p:blipFill>
          <a:blip r:embed="rId2"/>
          <a:stretch>
            <a:fillRect/>
          </a:stretch>
        </p:blipFill>
        <p:spPr>
          <a:xfrm>
            <a:off x="613015" y="1742120"/>
            <a:ext cx="11040505" cy="4109060"/>
          </a:xfrm>
          <a:prstGeom prst="rect">
            <a:avLst/>
          </a:prstGeom>
        </p:spPr>
      </p:pic>
      <p:sp>
        <p:nvSpPr>
          <p:cNvPr id="2" name="Rectangle 1">
            <a:extLst>
              <a:ext uri="{FF2B5EF4-FFF2-40B4-BE49-F238E27FC236}">
                <a16:creationId xmlns:a16="http://schemas.microsoft.com/office/drawing/2014/main" id="{A28F909A-CE2E-4D39-8D85-03E6A7774AD8}"/>
              </a:ext>
            </a:extLst>
          </p:cNvPr>
          <p:cNvSpPr/>
          <p:nvPr/>
        </p:nvSpPr>
        <p:spPr>
          <a:xfrm>
            <a:off x="2017643" y="2007704"/>
            <a:ext cx="308114" cy="18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91847D3-2269-43D6-8FF1-2E44F6BF5CE3}"/>
              </a:ext>
            </a:extLst>
          </p:cNvPr>
          <p:cNvSpPr txBox="1"/>
          <p:nvPr/>
        </p:nvSpPr>
        <p:spPr>
          <a:xfrm>
            <a:off x="1917790" y="1977887"/>
            <a:ext cx="1451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21,</a:t>
            </a:r>
          </a:p>
        </p:txBody>
      </p:sp>
    </p:spTree>
    <p:extLst>
      <p:ext uri="{BB962C8B-B14F-4D97-AF65-F5344CB8AC3E}">
        <p14:creationId xmlns:p14="http://schemas.microsoft.com/office/powerpoint/2010/main" val="2512975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14D73-C4CF-4539-9526-D0A608D66E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Example #2- Take </a:t>
            </a:r>
            <a:r>
              <a:rPr lang="en-US" sz="2600" dirty="0">
                <a:solidFill>
                  <a:srgbClr val="FFFFFF"/>
                </a:solidFill>
              </a:rPr>
              <a:t>Two</a:t>
            </a:r>
            <a:endParaRPr lang="en-US" sz="26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7ECCEE5B-9B82-4030-97EF-C629E15BB56D}"/>
              </a:ext>
            </a:extLst>
          </p:cNvPr>
          <p:cNvPicPr>
            <a:picLocks noChangeAspect="1"/>
          </p:cNvPicPr>
          <p:nvPr/>
        </p:nvPicPr>
        <p:blipFill>
          <a:blip r:embed="rId2"/>
          <a:stretch>
            <a:fillRect/>
          </a:stretch>
        </p:blipFill>
        <p:spPr>
          <a:xfrm>
            <a:off x="3963773" y="1029249"/>
            <a:ext cx="7588147" cy="4799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73109E6B-2813-40C0-A447-04A475E1B6F0}"/>
              </a:ext>
            </a:extLst>
          </p:cNvPr>
          <p:cNvSpPr/>
          <p:nvPr/>
        </p:nvSpPr>
        <p:spPr>
          <a:xfrm>
            <a:off x="10634870" y="1461052"/>
            <a:ext cx="616226" cy="238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D329D0-C220-49FF-A10C-D62C4BF36C0D}"/>
              </a:ext>
            </a:extLst>
          </p:cNvPr>
          <p:cNvSpPr txBox="1"/>
          <p:nvPr/>
        </p:nvSpPr>
        <p:spPr>
          <a:xfrm>
            <a:off x="10535478" y="1424704"/>
            <a:ext cx="1451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4/14/2021</a:t>
            </a:r>
          </a:p>
        </p:txBody>
      </p:sp>
    </p:spTree>
    <p:extLst>
      <p:ext uri="{BB962C8B-B14F-4D97-AF65-F5344CB8AC3E}">
        <p14:creationId xmlns:p14="http://schemas.microsoft.com/office/powerpoint/2010/main" val="3188876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0BB0A5-ADDA-418E-A408-A2DA64F776D1}"/>
              </a:ext>
            </a:extLst>
          </p:cNvPr>
          <p:cNvSpPr>
            <a:spLocks noGrp="1"/>
          </p:cNvSpPr>
          <p:nvPr>
            <p:ph type="title"/>
          </p:nvPr>
        </p:nvSpPr>
        <p:spPr>
          <a:xfrm>
            <a:off x="496824" y="2415583"/>
            <a:ext cx="5238466" cy="2026833"/>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Journal Entry Example #3</a:t>
            </a:r>
          </a:p>
        </p:txBody>
      </p:sp>
      <p:sp>
        <p:nvSpPr>
          <p:cNvPr id="36" name="Freeform: Shape 3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cument">
            <a:extLst>
              <a:ext uri="{FF2B5EF4-FFF2-40B4-BE49-F238E27FC236}">
                <a16:creationId xmlns:a16="http://schemas.microsoft.com/office/drawing/2014/main" id="{7B20A470-1039-1E74-EA9A-A19E81C046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36500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019C5-44A7-4904-AC49-F854B3BD89E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88373" y="623455"/>
            <a:ext cx="10941628" cy="5278582"/>
          </a:xfrm>
          <a:prstGeom prst="rect">
            <a:avLst/>
          </a:prstGeom>
        </p:spPr>
      </p:pic>
      <p:sp>
        <p:nvSpPr>
          <p:cNvPr id="2" name="Slide Number Placeholder 1">
            <a:extLst>
              <a:ext uri="{FF2B5EF4-FFF2-40B4-BE49-F238E27FC236}">
                <a16:creationId xmlns:a16="http://schemas.microsoft.com/office/drawing/2014/main" id="{2A33B1EC-3B62-49B2-8EB5-90B4F8615B72}"/>
              </a:ext>
            </a:extLst>
          </p:cNvPr>
          <p:cNvSpPr>
            <a:spLocks noGrp="1"/>
          </p:cNvSpPr>
          <p:nvPr>
            <p:ph type="sldNum" sz="quarter" idx="11"/>
          </p:nvPr>
        </p:nvSpPr>
        <p:spPr/>
        <p:txBody>
          <a:bodyPr/>
          <a:lstStyle/>
          <a:p>
            <a:fld id="{CC9B0832-ECD8-1F4A-ACBB-61CA5D9140CF}"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572930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14D73-C4CF-4539-9526-D0A608D66E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Example #3- Take One</a:t>
            </a:r>
          </a:p>
        </p:txBody>
      </p:sp>
      <p:pic>
        <p:nvPicPr>
          <p:cNvPr id="7" name="Content Placeholder 4" descr="Graphical user interface, text, application, email&#10;&#10;Description automatically generated">
            <a:extLst>
              <a:ext uri="{FF2B5EF4-FFF2-40B4-BE49-F238E27FC236}">
                <a16:creationId xmlns:a16="http://schemas.microsoft.com/office/drawing/2014/main" id="{CEEFC809-7F4E-4121-BBAA-82CD85DA1904}"/>
              </a:ext>
            </a:extLst>
          </p:cNvPr>
          <p:cNvPicPr>
            <a:picLocks noGrp="1" noChangeAspect="1"/>
          </p:cNvPicPr>
          <p:nvPr>
            <p:ph idx="1"/>
          </p:nvPr>
        </p:nvPicPr>
        <p:blipFill>
          <a:blip r:embed="rId2"/>
          <a:stretch>
            <a:fillRect/>
          </a:stretch>
        </p:blipFill>
        <p:spPr>
          <a:xfrm>
            <a:off x="4038600" y="1279831"/>
            <a:ext cx="7188199" cy="4294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4E086850-A3F4-402E-B722-CE4F72CCC456}"/>
              </a:ext>
            </a:extLst>
          </p:cNvPr>
          <p:cNvSpPr/>
          <p:nvPr/>
        </p:nvSpPr>
        <p:spPr>
          <a:xfrm>
            <a:off x="10714382" y="1709531"/>
            <a:ext cx="385417" cy="178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DBCAD1B-F862-4A68-92EA-65061C6D628D}"/>
              </a:ext>
            </a:extLst>
          </p:cNvPr>
          <p:cNvSpPr txBox="1"/>
          <p:nvPr/>
        </p:nvSpPr>
        <p:spPr>
          <a:xfrm>
            <a:off x="10634869" y="1641253"/>
            <a:ext cx="145111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650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 Financial Detail Excel</a:t>
            </a:r>
          </a:p>
        </p:txBody>
      </p:sp>
      <p:pic>
        <p:nvPicPr>
          <p:cNvPr id="6" name="Picture 5">
            <a:extLst>
              <a:ext uri="{FF2B5EF4-FFF2-40B4-BE49-F238E27FC236}">
                <a16:creationId xmlns:a16="http://schemas.microsoft.com/office/drawing/2014/main" id="{EA0CFFEE-16D0-47CA-9853-1AE723D94703}"/>
              </a:ext>
            </a:extLst>
          </p:cNvPr>
          <p:cNvPicPr>
            <a:picLocks noChangeAspect="1"/>
          </p:cNvPicPr>
          <p:nvPr/>
        </p:nvPicPr>
        <p:blipFill>
          <a:blip r:embed="rId2"/>
          <a:stretch>
            <a:fillRect/>
          </a:stretch>
        </p:blipFill>
        <p:spPr>
          <a:xfrm>
            <a:off x="2297240" y="1405968"/>
            <a:ext cx="6827246" cy="4092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4450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ction Button: Document 7">
            <a:extLst>
              <a:ext uri="{FF2B5EF4-FFF2-40B4-BE49-F238E27FC236}">
                <a16:creationId xmlns:a16="http://schemas.microsoft.com/office/drawing/2014/main" id="{8B2FC7E8-C073-4451-8E77-827FD99E4388}"/>
              </a:ext>
            </a:extLst>
          </p:cNvPr>
          <p:cNvSpPr/>
          <p:nvPr/>
        </p:nvSpPr>
        <p:spPr>
          <a:xfrm>
            <a:off x="10095749" y="1343767"/>
            <a:ext cx="849577" cy="94518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Financial Detail Report</a:t>
            </a:r>
          </a:p>
        </p:txBody>
      </p:sp>
      <p:pic>
        <p:nvPicPr>
          <p:cNvPr id="5" name="Picture 4">
            <a:extLst>
              <a:ext uri="{FF2B5EF4-FFF2-40B4-BE49-F238E27FC236}">
                <a16:creationId xmlns:a16="http://schemas.microsoft.com/office/drawing/2014/main" id="{096C26F8-4CB1-4692-99ED-449C7564B77E}"/>
              </a:ext>
            </a:extLst>
          </p:cNvPr>
          <p:cNvPicPr>
            <a:picLocks noChangeAspect="1"/>
          </p:cNvPicPr>
          <p:nvPr/>
        </p:nvPicPr>
        <p:blipFill>
          <a:blip r:embed="rId2"/>
          <a:stretch>
            <a:fillRect/>
          </a:stretch>
        </p:blipFill>
        <p:spPr>
          <a:xfrm>
            <a:off x="2435088" y="1411351"/>
            <a:ext cx="7374834" cy="4750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5412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801D0C-0E77-413E-8BA9-1878DF0C3A8E}"/>
              </a:ext>
            </a:extLst>
          </p:cNvPr>
          <p:cNvSpPr>
            <a:spLocks noGrp="1"/>
          </p:cNvSpPr>
          <p:nvPr>
            <p:ph type="title"/>
          </p:nvPr>
        </p:nvSpPr>
        <p:spPr>
          <a:xfrm>
            <a:off x="612648" y="1078992"/>
            <a:ext cx="6268770" cy="1536192"/>
          </a:xfrm>
        </p:spPr>
        <p:txBody>
          <a:bodyPr anchor="b">
            <a:normAutofit/>
          </a:bodyPr>
          <a:lstStyle/>
          <a:p>
            <a:r>
              <a:rPr lang="en-US" sz="5200" b="1"/>
              <a:t>Let’s Review the intention of this JE</a:t>
            </a:r>
          </a:p>
        </p:txBody>
      </p:sp>
      <p:sp>
        <p:nvSpPr>
          <p:cNvPr id="67" name="Rectangle 6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F0390-4821-41F1-A565-F607FED73462}"/>
              </a:ext>
            </a:extLst>
          </p:cNvPr>
          <p:cNvSpPr>
            <a:spLocks noGrp="1"/>
          </p:cNvSpPr>
          <p:nvPr>
            <p:ph idx="1"/>
          </p:nvPr>
        </p:nvSpPr>
        <p:spPr>
          <a:xfrm>
            <a:off x="612648" y="3128878"/>
            <a:ext cx="6268770" cy="3550218"/>
          </a:xfrm>
        </p:spPr>
        <p:txBody>
          <a:bodyPr>
            <a:normAutofit fontScale="85000" lnSpcReduction="20000"/>
          </a:bodyPr>
          <a:lstStyle/>
          <a:p>
            <a:r>
              <a:rPr lang="en-US" sz="2000" dirty="0"/>
              <a:t>Removing charges from fund 30/31 to department speedtype does not require completion of JE Checklist.</a:t>
            </a:r>
          </a:p>
          <a:p>
            <a:r>
              <a:rPr lang="en-US" sz="2000" dirty="0"/>
              <a:t>This Journal Entry removes overspending that has occurred on the award. </a:t>
            </a:r>
          </a:p>
          <a:p>
            <a:r>
              <a:rPr lang="en-US" sz="2000" dirty="0"/>
              <a:t>Financial Detail should not be altered to remove information</a:t>
            </a:r>
          </a:p>
          <a:p>
            <a:endParaRPr lang="en-US" sz="2000" b="1" u="sng" dirty="0"/>
          </a:p>
          <a:p>
            <a:pPr marL="0" indent="0">
              <a:buNone/>
            </a:pPr>
            <a:r>
              <a:rPr lang="en-US" sz="2000" b="1" u="sng" dirty="0"/>
              <a:t>Attachments Needed</a:t>
            </a:r>
            <a:endParaRPr lang="en-US" sz="2000" dirty="0"/>
          </a:p>
          <a:p>
            <a:pPr lvl="1"/>
            <a:r>
              <a:rPr lang="en-US" sz="2000" dirty="0"/>
              <a:t>Documentation of discussion with PI (email)</a:t>
            </a:r>
          </a:p>
          <a:p>
            <a:pPr lvl="1"/>
            <a:r>
              <a:rPr lang="en-US" sz="2000" dirty="0"/>
              <a:t>Financial Detail from month charge was posted through current calendar month</a:t>
            </a:r>
          </a:p>
          <a:p>
            <a:pPr lvl="2"/>
            <a:r>
              <a:rPr lang="en-US" dirty="0"/>
              <a:t>Run for ONLY the account code(s) that have the mischarged transaction.</a:t>
            </a:r>
          </a:p>
          <a:p>
            <a:pPr lvl="2"/>
            <a:r>
              <a:rPr lang="en-US" dirty="0"/>
              <a:t>Must include Header of report that has been run to show the period covered</a:t>
            </a:r>
          </a:p>
          <a:p>
            <a:pPr lvl="2"/>
            <a:endParaRPr lang="en-US" dirty="0"/>
          </a:p>
        </p:txBody>
      </p:sp>
      <p:pic>
        <p:nvPicPr>
          <p:cNvPr id="6" name="Picture 5" descr="A red sign with white text&#10;&#10;Description automatically generated with medium confidence">
            <a:extLst>
              <a:ext uri="{FF2B5EF4-FFF2-40B4-BE49-F238E27FC236}">
                <a16:creationId xmlns:a16="http://schemas.microsoft.com/office/drawing/2014/main" id="{E3BA5588-F30C-4B0B-9325-996181A5E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51266" y="1587060"/>
            <a:ext cx="3331734" cy="3352688"/>
          </a:xfrm>
          <a:prstGeom prst="rect">
            <a:avLst/>
          </a:prstGeom>
        </p:spPr>
      </p:pic>
    </p:spTree>
    <p:extLst>
      <p:ext uri="{BB962C8B-B14F-4D97-AF65-F5344CB8AC3E}">
        <p14:creationId xmlns:p14="http://schemas.microsoft.com/office/powerpoint/2010/main" val="590130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Action Button: Document 9">
            <a:extLst>
              <a:ext uri="{FF2B5EF4-FFF2-40B4-BE49-F238E27FC236}">
                <a16:creationId xmlns:a16="http://schemas.microsoft.com/office/drawing/2014/main" id="{A11E8182-ECF1-4313-8E42-1C3D86CD6403}"/>
              </a:ext>
            </a:extLst>
          </p:cNvPr>
          <p:cNvSpPr/>
          <p:nvPr/>
        </p:nvSpPr>
        <p:spPr>
          <a:xfrm>
            <a:off x="9780535" y="1290316"/>
            <a:ext cx="976796" cy="853559"/>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p:txBody>
          <a:bodyPr/>
          <a:lstStyle/>
          <a:p>
            <a:pPr algn="ctr"/>
            <a:r>
              <a:rPr lang="en-US" b="1" dirty="0"/>
              <a:t>Attachment - Financial Detail</a:t>
            </a:r>
          </a:p>
        </p:txBody>
      </p:sp>
      <p:pic>
        <p:nvPicPr>
          <p:cNvPr id="3" name="Picture 2">
            <a:extLst>
              <a:ext uri="{FF2B5EF4-FFF2-40B4-BE49-F238E27FC236}">
                <a16:creationId xmlns:a16="http://schemas.microsoft.com/office/drawing/2014/main" id="{86D07C37-F71E-4300-9D26-7C078026178B}"/>
              </a:ext>
            </a:extLst>
          </p:cNvPr>
          <p:cNvPicPr>
            <a:picLocks noChangeAspect="1"/>
          </p:cNvPicPr>
          <p:nvPr/>
        </p:nvPicPr>
        <p:blipFill>
          <a:blip r:embed="rId2"/>
          <a:stretch>
            <a:fillRect/>
          </a:stretch>
        </p:blipFill>
        <p:spPr>
          <a:xfrm>
            <a:off x="2658003" y="1290316"/>
            <a:ext cx="6937136" cy="4879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3877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6"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8">
            <a:extLst>
              <a:ext uri="{FF2B5EF4-FFF2-40B4-BE49-F238E27FC236}">
                <a16:creationId xmlns:a16="http://schemas.microsoft.com/office/drawing/2014/main" id="{079F7B6F-A5EB-4537-BAD7-769FD069582E}"/>
              </a:ext>
            </a:extLst>
          </p:cNvPr>
          <p:cNvSpPr>
            <a:spLocks noGrp="1"/>
          </p:cNvSpPr>
          <p:nvPr>
            <p:ph type="title"/>
          </p:nvPr>
        </p:nvSpPr>
        <p:spPr>
          <a:xfrm>
            <a:off x="838200" y="683176"/>
            <a:ext cx="10515600" cy="1325563"/>
          </a:xfrm>
        </p:spPr>
        <p:txBody>
          <a:bodyPr/>
          <a:lstStyle/>
          <a:p>
            <a:pPr algn="ctr"/>
            <a:r>
              <a:rPr lang="en-US" b="1" dirty="0"/>
              <a:t>Attachment – Approval from Fiscal Manager to move Expense to dept. ST</a:t>
            </a:r>
          </a:p>
        </p:txBody>
      </p:sp>
      <p:pic>
        <p:nvPicPr>
          <p:cNvPr id="3" name="Picture 2">
            <a:extLst>
              <a:ext uri="{FF2B5EF4-FFF2-40B4-BE49-F238E27FC236}">
                <a16:creationId xmlns:a16="http://schemas.microsoft.com/office/drawing/2014/main" id="{2A6A1F44-CCD3-4665-B688-29983ED5D936}"/>
              </a:ext>
            </a:extLst>
          </p:cNvPr>
          <p:cNvPicPr>
            <a:picLocks noChangeAspect="1"/>
          </p:cNvPicPr>
          <p:nvPr/>
        </p:nvPicPr>
        <p:blipFill>
          <a:blip r:embed="rId2"/>
          <a:stretch>
            <a:fillRect/>
          </a:stretch>
        </p:blipFill>
        <p:spPr>
          <a:xfrm>
            <a:off x="1065276" y="2052149"/>
            <a:ext cx="10058400" cy="409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7993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14D73-C4CF-4539-9526-D0A608D66E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Example #3- Take </a:t>
            </a:r>
            <a:r>
              <a:rPr lang="en-US" sz="2600" dirty="0">
                <a:solidFill>
                  <a:srgbClr val="FFFFFF"/>
                </a:solidFill>
              </a:rPr>
              <a:t>Two</a:t>
            </a:r>
            <a:endParaRPr lang="en-US" sz="2600" kern="1200" dirty="0">
              <a:solidFill>
                <a:srgbClr val="FFFFFF"/>
              </a:solidFill>
              <a:latin typeface="+mj-lt"/>
              <a:ea typeface="+mj-ea"/>
              <a:cs typeface="+mj-cs"/>
            </a:endParaRPr>
          </a:p>
        </p:txBody>
      </p:sp>
      <p:pic>
        <p:nvPicPr>
          <p:cNvPr id="8" name="Content Placeholder 4">
            <a:extLst>
              <a:ext uri="{FF2B5EF4-FFF2-40B4-BE49-F238E27FC236}">
                <a16:creationId xmlns:a16="http://schemas.microsoft.com/office/drawing/2014/main" id="{0B1FAEF1-A04E-4DD1-9B4B-8C0F376E30A7}"/>
              </a:ext>
            </a:extLst>
          </p:cNvPr>
          <p:cNvPicPr>
            <a:picLocks noGrp="1" noChangeAspect="1"/>
          </p:cNvPicPr>
          <p:nvPr>
            <p:ph idx="1"/>
          </p:nvPr>
        </p:nvPicPr>
        <p:blipFill>
          <a:blip r:embed="rId2"/>
          <a:stretch>
            <a:fillRect/>
          </a:stretch>
        </p:blipFill>
        <p:spPr>
          <a:xfrm>
            <a:off x="4032514" y="1253331"/>
            <a:ext cx="7043011"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135A9951-7546-442C-93B7-FEB8541A4500}"/>
              </a:ext>
            </a:extLst>
          </p:cNvPr>
          <p:cNvSpPr/>
          <p:nvPr/>
        </p:nvSpPr>
        <p:spPr>
          <a:xfrm>
            <a:off x="10247243" y="1689652"/>
            <a:ext cx="655983" cy="139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6B82B3-0322-408C-874A-5D2717FBA0C3}"/>
              </a:ext>
            </a:extLst>
          </p:cNvPr>
          <p:cNvSpPr txBox="1"/>
          <p:nvPr/>
        </p:nvSpPr>
        <p:spPr>
          <a:xfrm>
            <a:off x="10167730" y="1590909"/>
            <a:ext cx="13914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4/12/2021</a:t>
            </a:r>
          </a:p>
        </p:txBody>
      </p:sp>
    </p:spTree>
    <p:extLst>
      <p:ext uri="{BB962C8B-B14F-4D97-AF65-F5344CB8AC3E}">
        <p14:creationId xmlns:p14="http://schemas.microsoft.com/office/powerpoint/2010/main" val="1450886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D6EC8-FA72-4DC9-A77D-CA2E397901AC}"/>
              </a:ext>
            </a:extLst>
          </p:cNvPr>
          <p:cNvSpPr>
            <a:spLocks noGrp="1"/>
          </p:cNvSpPr>
          <p:nvPr>
            <p:ph type="ctrTitle"/>
          </p:nvPr>
        </p:nvSpPr>
        <p:spPr/>
        <p:txBody>
          <a:bodyPr/>
          <a:lstStyle/>
          <a:p>
            <a:r>
              <a:rPr lang="en-US" dirty="0"/>
              <a:t>Tips and Best Practices for Entering Cost Transfers</a:t>
            </a:r>
            <a:br>
              <a:rPr lang="en-US" dirty="0"/>
            </a:br>
            <a:r>
              <a:rPr lang="en-US" dirty="0"/>
              <a:t>via Payroll Expense Transfers (PETS)</a:t>
            </a:r>
          </a:p>
        </p:txBody>
      </p:sp>
    </p:spTree>
    <p:extLst>
      <p:ext uri="{BB962C8B-B14F-4D97-AF65-F5344CB8AC3E}">
        <p14:creationId xmlns:p14="http://schemas.microsoft.com/office/powerpoint/2010/main" val="2704705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869717" y="325434"/>
            <a:ext cx="7113181" cy="5960863"/>
          </a:xfrm>
          <a:prstGeom prst="rect">
            <a:avLst/>
          </a:prstGeom>
        </p:spPr>
      </p:pic>
      <p:sp>
        <p:nvSpPr>
          <p:cNvPr id="2" name="TextBox 1"/>
          <p:cNvSpPr txBox="1"/>
          <p:nvPr/>
        </p:nvSpPr>
        <p:spPr>
          <a:xfrm>
            <a:off x="329606" y="438714"/>
            <a:ext cx="4348721" cy="861774"/>
          </a:xfrm>
          <a:prstGeom prst="rect">
            <a:avLst/>
          </a:prstGeom>
          <a:noFill/>
        </p:spPr>
        <p:txBody>
          <a:bodyPr wrap="square" rtlCol="0">
            <a:spAutoFit/>
          </a:bodyPr>
          <a:lstStyle/>
          <a:p>
            <a:pPr algn="ctr"/>
            <a:r>
              <a:rPr lang="en-US" sz="3200" u="sng" dirty="0">
                <a:solidFill>
                  <a:schemeClr val="accent1">
                    <a:lumMod val="75000"/>
                  </a:schemeClr>
                </a:solidFill>
              </a:rPr>
              <a:t>The PET Checklist</a:t>
            </a:r>
          </a:p>
          <a:p>
            <a:pPr algn="ctr"/>
            <a:endParaRPr lang="en-US" dirty="0"/>
          </a:p>
        </p:txBody>
      </p:sp>
      <p:sp>
        <p:nvSpPr>
          <p:cNvPr id="8" name="TextBox 7"/>
          <p:cNvSpPr txBox="1"/>
          <p:nvPr/>
        </p:nvSpPr>
        <p:spPr>
          <a:xfrm>
            <a:off x="329609" y="1226787"/>
            <a:ext cx="3646968" cy="369332"/>
          </a:xfrm>
          <a:prstGeom prst="rect">
            <a:avLst/>
          </a:prstGeom>
          <a:noFill/>
        </p:spPr>
        <p:txBody>
          <a:bodyPr wrap="square" rtlCol="0">
            <a:spAutoFit/>
          </a:bodyPr>
          <a:lstStyle/>
          <a:p>
            <a:r>
              <a:rPr lang="en-US" b="1" dirty="0"/>
              <a:t>Who</a:t>
            </a:r>
            <a:r>
              <a:rPr lang="en-US" dirty="0"/>
              <a:t>: Employee Name and ID</a:t>
            </a:r>
          </a:p>
        </p:txBody>
      </p:sp>
      <p:sp>
        <p:nvSpPr>
          <p:cNvPr id="9" name="TextBox 8"/>
          <p:cNvSpPr txBox="1"/>
          <p:nvPr/>
        </p:nvSpPr>
        <p:spPr>
          <a:xfrm>
            <a:off x="329609" y="1656053"/>
            <a:ext cx="3646968" cy="646331"/>
          </a:xfrm>
          <a:prstGeom prst="rect">
            <a:avLst/>
          </a:prstGeom>
          <a:noFill/>
        </p:spPr>
        <p:txBody>
          <a:bodyPr wrap="square" rtlCol="0">
            <a:spAutoFit/>
          </a:bodyPr>
          <a:lstStyle/>
          <a:p>
            <a:r>
              <a:rPr lang="en-US" b="1" dirty="0"/>
              <a:t>What</a:t>
            </a:r>
            <a:r>
              <a:rPr lang="en-US" dirty="0"/>
              <a:t>: STs being Impacted by this Cost Transfer</a:t>
            </a:r>
          </a:p>
        </p:txBody>
      </p:sp>
      <p:sp>
        <p:nvSpPr>
          <p:cNvPr id="10" name="TextBox 9"/>
          <p:cNvSpPr txBox="1"/>
          <p:nvPr/>
        </p:nvSpPr>
        <p:spPr>
          <a:xfrm>
            <a:off x="329607" y="2326560"/>
            <a:ext cx="4763388" cy="923330"/>
          </a:xfrm>
          <a:prstGeom prst="rect">
            <a:avLst/>
          </a:prstGeom>
          <a:noFill/>
        </p:spPr>
        <p:txBody>
          <a:bodyPr wrap="square" rtlCol="0">
            <a:spAutoFit/>
          </a:bodyPr>
          <a:lstStyle/>
          <a:p>
            <a:r>
              <a:rPr lang="en-US" b="1" dirty="0"/>
              <a:t>Why</a:t>
            </a:r>
            <a:r>
              <a:rPr lang="en-US" dirty="0"/>
              <a:t>: Why is this transfer being completed? Why was it originally incorrect?</a:t>
            </a:r>
          </a:p>
          <a:p>
            <a:endParaRPr lang="en-US" dirty="0"/>
          </a:p>
        </p:txBody>
      </p:sp>
      <p:sp>
        <p:nvSpPr>
          <p:cNvPr id="11" name="TextBox 10"/>
          <p:cNvSpPr txBox="1"/>
          <p:nvPr/>
        </p:nvSpPr>
        <p:spPr>
          <a:xfrm>
            <a:off x="329609" y="3037691"/>
            <a:ext cx="3646968" cy="646331"/>
          </a:xfrm>
          <a:prstGeom prst="rect">
            <a:avLst/>
          </a:prstGeom>
          <a:noFill/>
        </p:spPr>
        <p:txBody>
          <a:bodyPr wrap="square" rtlCol="0">
            <a:spAutoFit/>
          </a:bodyPr>
          <a:lstStyle/>
          <a:p>
            <a:r>
              <a:rPr lang="en-US" b="1" dirty="0"/>
              <a:t>When</a:t>
            </a:r>
            <a:r>
              <a:rPr lang="en-US" dirty="0"/>
              <a:t>: The Paycheck period being corrected.</a:t>
            </a:r>
          </a:p>
        </p:txBody>
      </p:sp>
      <p:sp>
        <p:nvSpPr>
          <p:cNvPr id="12" name="TextBox 11"/>
          <p:cNvSpPr txBox="1"/>
          <p:nvPr/>
        </p:nvSpPr>
        <p:spPr>
          <a:xfrm>
            <a:off x="329609" y="4442577"/>
            <a:ext cx="3646968" cy="923330"/>
          </a:xfrm>
          <a:prstGeom prst="rect">
            <a:avLst/>
          </a:prstGeom>
          <a:noFill/>
        </p:spPr>
        <p:txBody>
          <a:bodyPr wrap="square" rtlCol="0">
            <a:spAutoFit/>
          </a:bodyPr>
          <a:lstStyle/>
          <a:p>
            <a:r>
              <a:rPr lang="en-US" b="1" dirty="0"/>
              <a:t>How</a:t>
            </a:r>
            <a:r>
              <a:rPr lang="en-US" dirty="0"/>
              <a:t>: How does this cost transfer benefit the Sponsored STs in which the effort is being placed?</a:t>
            </a:r>
          </a:p>
        </p:txBody>
      </p:sp>
      <p:sp>
        <p:nvSpPr>
          <p:cNvPr id="13" name="TextBox 12"/>
          <p:cNvSpPr txBox="1"/>
          <p:nvPr/>
        </p:nvSpPr>
        <p:spPr>
          <a:xfrm>
            <a:off x="329609" y="3740134"/>
            <a:ext cx="3646968" cy="646331"/>
          </a:xfrm>
          <a:prstGeom prst="rect">
            <a:avLst/>
          </a:prstGeom>
          <a:noFill/>
        </p:spPr>
        <p:txBody>
          <a:bodyPr wrap="square" rtlCol="0">
            <a:spAutoFit/>
          </a:bodyPr>
          <a:lstStyle/>
          <a:p>
            <a:r>
              <a:rPr lang="en-US" b="1" dirty="0"/>
              <a:t>Value</a:t>
            </a:r>
            <a:r>
              <a:rPr lang="en-US" dirty="0"/>
              <a:t>: What Percent or Dollar of Effort will be transferred </a:t>
            </a:r>
          </a:p>
        </p:txBody>
      </p:sp>
      <p:sp>
        <p:nvSpPr>
          <p:cNvPr id="14" name="TextBox 13"/>
          <p:cNvSpPr txBox="1"/>
          <p:nvPr/>
        </p:nvSpPr>
        <p:spPr>
          <a:xfrm>
            <a:off x="329609" y="5422019"/>
            <a:ext cx="4348719" cy="769441"/>
          </a:xfrm>
          <a:prstGeom prst="rect">
            <a:avLst/>
          </a:prstGeom>
          <a:noFill/>
        </p:spPr>
        <p:txBody>
          <a:bodyPr wrap="square" rtlCol="0">
            <a:spAutoFit/>
          </a:bodyPr>
          <a:lstStyle/>
          <a:p>
            <a:r>
              <a:rPr lang="en-US" sz="1600" b="1" dirty="0"/>
              <a:t>Over 90 days</a:t>
            </a:r>
            <a:r>
              <a:rPr lang="en-US" sz="1600" dirty="0"/>
              <a:t>: </a:t>
            </a:r>
            <a:r>
              <a:rPr lang="en-US" sz="1400" dirty="0"/>
              <a:t>Why is this transfer over 90 days from original post date? How will transactions over 90 days be avoided moving forward?</a:t>
            </a:r>
            <a:endParaRPr lang="en-US" sz="1600" dirty="0"/>
          </a:p>
        </p:txBody>
      </p:sp>
    </p:spTree>
    <p:extLst>
      <p:ext uri="{BB962C8B-B14F-4D97-AF65-F5344CB8AC3E}">
        <p14:creationId xmlns:p14="http://schemas.microsoft.com/office/powerpoint/2010/main" val="29481341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 y="439553"/>
            <a:ext cx="11155392" cy="1325563"/>
          </a:xfrm>
        </p:spPr>
        <p:txBody>
          <a:bodyPr/>
          <a:lstStyle/>
          <a:p>
            <a:r>
              <a:rPr lang="en-US" sz="3600" dirty="0"/>
              <a:t>Grant Certification-</a:t>
            </a:r>
            <a:br>
              <a:rPr lang="en-US" sz="3600" dirty="0"/>
            </a:br>
            <a:r>
              <a:rPr lang="en-US" sz="3600" dirty="0"/>
              <a:t> </a:t>
            </a:r>
            <a:r>
              <a:rPr lang="en-US" sz="2200" dirty="0"/>
              <a:t>Allowable Certification Example</a:t>
            </a:r>
          </a:p>
        </p:txBody>
      </p:sp>
      <p:pic>
        <p:nvPicPr>
          <p:cNvPr id="6" name="Picture 5" descr="Graphical user interface, text, application, email&#10;&#10;Description automatically generated"/>
          <p:cNvPicPr/>
          <p:nvPr/>
        </p:nvPicPr>
        <p:blipFill>
          <a:blip r:embed="rId3"/>
          <a:stretch>
            <a:fillRect/>
          </a:stretch>
        </p:blipFill>
        <p:spPr>
          <a:xfrm>
            <a:off x="4138047" y="314538"/>
            <a:ext cx="7888638" cy="5977774"/>
          </a:xfrm>
          <a:prstGeom prst="rect">
            <a:avLst/>
          </a:prstGeom>
        </p:spPr>
      </p:pic>
    </p:spTree>
    <p:extLst>
      <p:ext uri="{BB962C8B-B14F-4D97-AF65-F5344CB8AC3E}">
        <p14:creationId xmlns:p14="http://schemas.microsoft.com/office/powerpoint/2010/main" val="400819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4" y="331531"/>
            <a:ext cx="11646131" cy="685800"/>
          </a:xfrm>
        </p:spPr>
        <p:txBody>
          <a:bodyPr/>
          <a:lstStyle/>
          <a:p>
            <a:r>
              <a:rPr lang="en-US" sz="3500" b="1" dirty="0">
                <a:solidFill>
                  <a:srgbClr val="B6A472"/>
                </a:solidFill>
              </a:rPr>
              <a:t>What is a Cost Transfer</a:t>
            </a:r>
            <a:br>
              <a:rPr lang="en-US" sz="3500" b="1" dirty="0">
                <a:solidFill>
                  <a:srgbClr val="B6A472"/>
                </a:solidFill>
              </a:rPr>
            </a:br>
            <a:endParaRPr lang="en-US" sz="3500" b="1" dirty="0">
              <a:solidFill>
                <a:srgbClr val="B6A472"/>
              </a:solidFill>
            </a:endParaRPr>
          </a:p>
        </p:txBody>
      </p:sp>
      <p:sp>
        <p:nvSpPr>
          <p:cNvPr id="3" name="Content Placeholder 2"/>
          <p:cNvSpPr>
            <a:spLocks noGrp="1"/>
          </p:cNvSpPr>
          <p:nvPr>
            <p:ph idx="1"/>
          </p:nvPr>
        </p:nvSpPr>
        <p:spPr>
          <a:xfrm>
            <a:off x="139467" y="1412240"/>
            <a:ext cx="11646131" cy="3803996"/>
          </a:xfrm>
        </p:spPr>
        <p:txBody>
          <a:bodyPr/>
          <a:lstStyle/>
          <a:p>
            <a:r>
              <a:rPr lang="en-US" sz="3080" dirty="0"/>
              <a:t>Definition </a:t>
            </a:r>
            <a:r>
              <a:rPr lang="en-US" sz="1800" b="0" i="0" u="none" strike="noStrike" baseline="0" dirty="0">
                <a:solidFill>
                  <a:srgbClr val="000000"/>
                </a:solidFill>
                <a:latin typeface="HelveticaNeueLT Std"/>
              </a:rPr>
              <a:t>A cost transfer is the transfer of a cost incurred initially on one university program/project and subsequently transferred to a </a:t>
            </a:r>
            <a:r>
              <a:rPr lang="en-US" sz="1800" b="1" i="0" u="none" strike="noStrike" baseline="0" dirty="0">
                <a:solidFill>
                  <a:srgbClr val="000000"/>
                </a:solidFill>
                <a:latin typeface="HelveticaNeueLT Std"/>
              </a:rPr>
              <a:t>sponsored project</a:t>
            </a:r>
            <a:r>
              <a:rPr lang="en-US" sz="1800" b="0" i="0" u="none" strike="noStrike" baseline="0" dirty="0">
                <a:solidFill>
                  <a:srgbClr val="000000"/>
                </a:solidFill>
                <a:latin typeface="HelveticaNeueLT Std"/>
              </a:rPr>
              <a:t>. </a:t>
            </a:r>
            <a:r>
              <a:rPr lang="en-US" sz="1800" dirty="0"/>
              <a:t>A cost transfer does not include items posted to a suspense account or program that are cleared to the appropriate project on a timely basis.</a:t>
            </a:r>
            <a:endParaRPr lang="en-US" sz="2000" b="0" i="0" u="none" strike="noStrike" baseline="0" dirty="0">
              <a:solidFill>
                <a:srgbClr val="000000"/>
              </a:solidFill>
              <a:latin typeface="HelveticaNeueLT Std"/>
            </a:endParaRPr>
          </a:p>
          <a:p>
            <a:pPr marL="0" indent="0">
              <a:buNone/>
            </a:pPr>
            <a:endParaRPr lang="en-US" sz="3080" dirty="0"/>
          </a:p>
          <a:p>
            <a:pPr marL="0" indent="0">
              <a:buNone/>
            </a:pPr>
            <a:endParaRPr lang="en-US" sz="308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208164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7C5EAAF-A4DC-4B47-A05B-449AA1DDE4BD}" type="slidenum">
              <a:rPr lang="en-US" smtClean="0">
                <a:solidFill>
                  <a:prstClr val="white"/>
                </a:solidFill>
              </a:rPr>
              <a:pPr/>
              <a:t>60</a:t>
            </a:fld>
            <a:endParaRPr lang="en-US" dirty="0">
              <a:solidFill>
                <a:prstClr val="white"/>
              </a:solidFill>
            </a:endParaRPr>
          </a:p>
        </p:txBody>
      </p:sp>
      <p:sp>
        <p:nvSpPr>
          <p:cNvPr id="11" name="AutoShape 6" descr="Table&#10;&#10;Description automatically generated"/>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Graphical user interface, text, application, email&#10;&#10;Description automatically generated"/>
          <p:cNvPicPr/>
          <p:nvPr/>
        </p:nvPicPr>
        <p:blipFill>
          <a:blip r:embed="rId2"/>
          <a:stretch>
            <a:fillRect/>
          </a:stretch>
        </p:blipFill>
        <p:spPr>
          <a:xfrm>
            <a:off x="-1" y="320040"/>
            <a:ext cx="6873963" cy="5852160"/>
          </a:xfrm>
          <a:prstGeom prst="rect">
            <a:avLst/>
          </a:prstGeom>
        </p:spPr>
      </p:pic>
      <p:pic>
        <p:nvPicPr>
          <p:cNvPr id="12" name="Content Placeholder 11" descr="Table&#10;&#10;Description automatically generated"/>
          <p:cNvPicPr>
            <a:picLocks noGrp="1"/>
          </p:cNvPicPr>
          <p:nvPr>
            <p:ph sz="half" idx="1"/>
          </p:nvPr>
        </p:nvPicPr>
        <p:blipFill>
          <a:blip r:embed="rId3"/>
          <a:stretch>
            <a:fillRect/>
          </a:stretch>
        </p:blipFill>
        <p:spPr>
          <a:xfrm>
            <a:off x="6044339" y="2138766"/>
            <a:ext cx="6147661" cy="1776179"/>
          </a:xfrm>
          <a:prstGeom prst="rect">
            <a:avLst/>
          </a:prstGeom>
        </p:spPr>
      </p:pic>
      <p:sp>
        <p:nvSpPr>
          <p:cNvPr id="14" name="Title 1"/>
          <p:cNvSpPr>
            <a:spLocks noGrp="1"/>
          </p:cNvSpPr>
          <p:nvPr>
            <p:ph type="title"/>
          </p:nvPr>
        </p:nvSpPr>
        <p:spPr>
          <a:xfrm>
            <a:off x="6873963" y="455052"/>
            <a:ext cx="4782879" cy="1325563"/>
          </a:xfrm>
        </p:spPr>
        <p:txBody>
          <a:bodyPr/>
          <a:lstStyle/>
          <a:p>
            <a:r>
              <a:rPr lang="en-US" sz="3600" dirty="0"/>
              <a:t>Grant Certification-</a:t>
            </a:r>
            <a:br>
              <a:rPr lang="en-US" sz="3600" dirty="0"/>
            </a:br>
            <a:r>
              <a:rPr lang="en-US" sz="3600" dirty="0"/>
              <a:t> </a:t>
            </a:r>
            <a:r>
              <a:rPr lang="en-US" sz="2200" dirty="0"/>
              <a:t>Unallowable Certification Example</a:t>
            </a:r>
          </a:p>
        </p:txBody>
      </p:sp>
    </p:spTree>
    <p:extLst>
      <p:ext uri="{BB962C8B-B14F-4D97-AF65-F5344CB8AC3E}">
        <p14:creationId xmlns:p14="http://schemas.microsoft.com/office/powerpoint/2010/main" val="657812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14457" y="1313119"/>
            <a:ext cx="8418864" cy="4029738"/>
          </a:xfrm>
          <a:prstGeom prst="rect">
            <a:avLst/>
          </a:prstGeom>
        </p:spPr>
      </p:pic>
      <p:sp>
        <p:nvSpPr>
          <p:cNvPr id="4" name="TextBox 3"/>
          <p:cNvSpPr txBox="1"/>
          <p:nvPr/>
        </p:nvSpPr>
        <p:spPr>
          <a:xfrm>
            <a:off x="191383" y="451345"/>
            <a:ext cx="4348721" cy="861774"/>
          </a:xfrm>
          <a:prstGeom prst="rect">
            <a:avLst/>
          </a:prstGeom>
          <a:noFill/>
        </p:spPr>
        <p:txBody>
          <a:bodyPr wrap="square" rtlCol="0">
            <a:spAutoFit/>
          </a:bodyPr>
          <a:lstStyle/>
          <a:p>
            <a:pPr algn="ctr"/>
            <a:r>
              <a:rPr lang="en-US" sz="3200" u="sng" dirty="0">
                <a:solidFill>
                  <a:schemeClr val="accent1">
                    <a:lumMod val="75000"/>
                  </a:schemeClr>
                </a:solidFill>
              </a:rPr>
              <a:t>The PET Checklist</a:t>
            </a:r>
          </a:p>
          <a:p>
            <a:pPr algn="ctr"/>
            <a:endParaRPr lang="en-US" dirty="0"/>
          </a:p>
        </p:txBody>
      </p:sp>
      <p:sp>
        <p:nvSpPr>
          <p:cNvPr id="3" name="TextBox 2"/>
          <p:cNvSpPr txBox="1"/>
          <p:nvPr/>
        </p:nvSpPr>
        <p:spPr>
          <a:xfrm>
            <a:off x="531628" y="5635255"/>
            <a:ext cx="3335272" cy="369332"/>
          </a:xfrm>
          <a:prstGeom prst="rect">
            <a:avLst/>
          </a:prstGeom>
          <a:noFill/>
        </p:spPr>
        <p:txBody>
          <a:bodyPr wrap="none" rtlCol="0">
            <a:spAutoFit/>
          </a:bodyPr>
          <a:lstStyle/>
          <a:p>
            <a:r>
              <a:rPr lang="en-US" dirty="0"/>
              <a:t>Salary Spreadsheet Template: </a:t>
            </a:r>
          </a:p>
        </p:txBody>
      </p:sp>
    </p:spTree>
    <p:extLst>
      <p:ext uri="{BB962C8B-B14F-4D97-AF65-F5344CB8AC3E}">
        <p14:creationId xmlns:p14="http://schemas.microsoft.com/office/powerpoint/2010/main" val="525177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68" y="960603"/>
            <a:ext cx="11646131" cy="685800"/>
          </a:xfrm>
        </p:spPr>
        <p:txBody>
          <a:bodyPr/>
          <a:lstStyle/>
          <a:p>
            <a:r>
              <a:rPr lang="en-US" sz="3500" b="1" dirty="0">
                <a:solidFill>
                  <a:srgbClr val="B6A472"/>
                </a:solidFill>
              </a:rPr>
              <a:t>Links and Resources	</a:t>
            </a:r>
          </a:p>
        </p:txBody>
      </p:sp>
      <p:sp>
        <p:nvSpPr>
          <p:cNvPr id="3" name="Content Placeholder 2"/>
          <p:cNvSpPr>
            <a:spLocks noGrp="1"/>
          </p:cNvSpPr>
          <p:nvPr>
            <p:ph idx="1"/>
          </p:nvPr>
        </p:nvSpPr>
        <p:spPr>
          <a:xfrm>
            <a:off x="581892" y="2071459"/>
            <a:ext cx="11203707" cy="3803996"/>
          </a:xfrm>
        </p:spPr>
        <p:txBody>
          <a:bodyPr/>
          <a:lstStyle/>
          <a:p>
            <a:pPr marL="342900" indent="-342900" algn="l">
              <a:buFont typeface="Wingdings" panose="05000000000000000000" pitchFamily="2" charset="2"/>
              <a:buChar char="q"/>
            </a:pPr>
            <a:r>
              <a:rPr lang="en-US" sz="1800" dirty="0"/>
              <a:t>University of Colorado Cost Transfer on Sponsored Projects Policy:</a:t>
            </a:r>
          </a:p>
          <a:p>
            <a:pPr lvl="1"/>
            <a:r>
              <a:rPr lang="en-US" sz="1100" dirty="0">
                <a:hlinkClick r:id="rId3"/>
              </a:rPr>
              <a:t>https://www.ucdenver.edu/docs/librariesprovider284/default-document-library/2000-finance/2018---cost-transfers-on-sponsored-projects.pdf?sfvrsn=ff3af9ba_2</a:t>
            </a:r>
            <a:endParaRPr lang="en-US" sz="1100" dirty="0"/>
          </a:p>
          <a:p>
            <a:pPr algn="l"/>
            <a:endParaRPr lang="en-US" sz="1800" dirty="0"/>
          </a:p>
          <a:p>
            <a:pPr marL="342900" indent="-342900" algn="l">
              <a:buFont typeface="Wingdings" panose="05000000000000000000" pitchFamily="2" charset="2"/>
              <a:buChar char="q"/>
            </a:pPr>
            <a:r>
              <a:rPr lang="en-US" sz="1800" dirty="0"/>
              <a:t>Office of Grants and Contracts PET Guidance, Calculator, PET Checklist, Salary Spreadsheet Template: </a:t>
            </a:r>
          </a:p>
          <a:p>
            <a:pPr lvl="1"/>
            <a:r>
              <a:rPr lang="en-US" sz="1200" dirty="0">
                <a:hlinkClick r:id="rId4"/>
              </a:rPr>
              <a:t>https://research.cuanschutz.edu/ogc/home/award-lifecycle/post-award/cost-transfers/pets</a:t>
            </a:r>
            <a:endParaRPr lang="en-US" sz="1200" dirty="0"/>
          </a:p>
          <a:p>
            <a:pPr algn="l"/>
            <a:endParaRPr lang="en-US" sz="1800" dirty="0"/>
          </a:p>
          <a:p>
            <a:pPr marL="342900" indent="-342900" algn="l">
              <a:buFont typeface="Wingdings" panose="05000000000000000000" pitchFamily="2" charset="2"/>
              <a:buChar char="q"/>
            </a:pPr>
            <a:r>
              <a:rPr lang="en-US" sz="1800" dirty="0"/>
              <a:t>HCM Access and Training:</a:t>
            </a:r>
          </a:p>
          <a:p>
            <a:pPr lvl="1"/>
            <a:r>
              <a:rPr lang="en-US" sz="1200" dirty="0">
                <a:hlinkClick r:id="rId5"/>
              </a:rPr>
              <a:t>https://www.cu.edu/hcm-community/hcm-access-training</a:t>
            </a:r>
            <a:endParaRPr lang="en-US" sz="1200" dirty="0"/>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62</a:t>
            </a:fld>
            <a:endParaRPr lang="en-US" dirty="0">
              <a:solidFill>
                <a:prstClr val="white"/>
              </a:solidFill>
            </a:endParaRPr>
          </a:p>
        </p:txBody>
      </p:sp>
    </p:spTree>
    <p:extLst>
      <p:ext uri="{BB962C8B-B14F-4D97-AF65-F5344CB8AC3E}">
        <p14:creationId xmlns:p14="http://schemas.microsoft.com/office/powerpoint/2010/main" val="1080154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C29725-C3EB-45C1-9D67-DE86567263A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67691" y="675410"/>
            <a:ext cx="9923318" cy="5183678"/>
          </a:xfrm>
          <a:prstGeom prst="rect">
            <a:avLst/>
          </a:prstGeom>
        </p:spPr>
      </p:pic>
      <p:sp>
        <p:nvSpPr>
          <p:cNvPr id="2" name="Slide Number Placeholder 1">
            <a:extLst>
              <a:ext uri="{FF2B5EF4-FFF2-40B4-BE49-F238E27FC236}">
                <a16:creationId xmlns:a16="http://schemas.microsoft.com/office/drawing/2014/main" id="{07B069DE-C5B1-4C54-9713-DD5E8985052D}"/>
              </a:ext>
            </a:extLst>
          </p:cNvPr>
          <p:cNvSpPr>
            <a:spLocks noGrp="1"/>
          </p:cNvSpPr>
          <p:nvPr>
            <p:ph type="sldNum" sz="quarter" idx="11"/>
          </p:nvPr>
        </p:nvSpPr>
        <p:spPr/>
        <p:txBody>
          <a:bodyPr/>
          <a:lstStyle/>
          <a:p>
            <a:fld id="{CC9B0832-ECD8-1F4A-ACBB-61CA5D9140CF}" type="slidenum">
              <a:rPr lang="en-US" smtClean="0">
                <a:solidFill>
                  <a:prstClr val="white"/>
                </a:solidFill>
              </a:rPr>
              <a:pPr/>
              <a:t>63</a:t>
            </a:fld>
            <a:endParaRPr lang="en-US" dirty="0">
              <a:solidFill>
                <a:prstClr val="white"/>
              </a:solidFill>
            </a:endParaRPr>
          </a:p>
        </p:txBody>
      </p:sp>
    </p:spTree>
    <p:extLst>
      <p:ext uri="{BB962C8B-B14F-4D97-AF65-F5344CB8AC3E}">
        <p14:creationId xmlns:p14="http://schemas.microsoft.com/office/powerpoint/2010/main" val="1922400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with medium confidence">
            <a:extLst>
              <a:ext uri="{FF2B5EF4-FFF2-40B4-BE49-F238E27FC236}">
                <a16:creationId xmlns:a16="http://schemas.microsoft.com/office/drawing/2014/main" id="{89D1144F-56C5-4421-878C-0EEB0290783C}"/>
              </a:ext>
            </a:extLst>
          </p:cNvPr>
          <p:cNvPicPr>
            <a:picLocks noGrp="1" noChangeAspect="1"/>
          </p:cNvPicPr>
          <p:nvPr>
            <p:ph idx="1"/>
          </p:nvPr>
        </p:nvPicPr>
        <p:blipFill>
          <a:blip r:embed="rId3"/>
          <a:stretch>
            <a:fillRect/>
          </a:stretch>
        </p:blipFill>
        <p:spPr>
          <a:xfrm>
            <a:off x="1024896" y="1828800"/>
            <a:ext cx="10243808" cy="3886200"/>
          </a:xfrm>
          <a:noFill/>
        </p:spPr>
      </p:pic>
      <p:sp>
        <p:nvSpPr>
          <p:cNvPr id="4" name="Slide Number Placeholder 3">
            <a:extLst>
              <a:ext uri="{FF2B5EF4-FFF2-40B4-BE49-F238E27FC236}">
                <a16:creationId xmlns:a16="http://schemas.microsoft.com/office/drawing/2014/main" id="{6530394D-D803-41FE-9A0F-90C2DA9CE622}"/>
              </a:ext>
            </a:extLst>
          </p:cNvPr>
          <p:cNvSpPr>
            <a:spLocks noGrp="1"/>
          </p:cNvSpPr>
          <p:nvPr>
            <p:ph type="sldNum" sz="quarter" idx="12"/>
          </p:nvPr>
        </p:nvSpPr>
        <p:spPr>
          <a:xfrm>
            <a:off x="11785600" y="-45720"/>
            <a:ext cx="406400" cy="365760"/>
          </a:xfrm>
        </p:spPr>
        <p:txBody>
          <a:bodyPr wrap="none" anchor="ctr">
            <a:normAutofit/>
          </a:bodyPr>
          <a:lstStyle/>
          <a:p>
            <a:pPr>
              <a:spcAft>
                <a:spcPts val="600"/>
              </a:spcAft>
            </a:pPr>
            <a:fld id="{9708802B-CECE-C644-A6A3-3C9AAC922203}" type="slidenum">
              <a:rPr lang="en-US" smtClean="0"/>
              <a:pPr>
                <a:spcAft>
                  <a:spcPts val="600"/>
                </a:spcAft>
              </a:pPr>
              <a:t>64</a:t>
            </a:fld>
            <a:endParaRPr lang="en-US"/>
          </a:p>
        </p:txBody>
      </p:sp>
      <p:sp>
        <p:nvSpPr>
          <p:cNvPr id="2" name="Title 1">
            <a:extLst>
              <a:ext uri="{FF2B5EF4-FFF2-40B4-BE49-F238E27FC236}">
                <a16:creationId xmlns:a16="http://schemas.microsoft.com/office/drawing/2014/main" id="{4C27CC47-F6FB-4B85-B0E1-2C8D4C622710}"/>
              </a:ext>
            </a:extLst>
          </p:cNvPr>
          <p:cNvSpPr>
            <a:spLocks noGrp="1"/>
          </p:cNvSpPr>
          <p:nvPr>
            <p:ph type="title"/>
          </p:nvPr>
        </p:nvSpPr>
        <p:spPr>
          <a:xfrm>
            <a:off x="812800" y="1005840"/>
            <a:ext cx="10668000" cy="685800"/>
          </a:xfrm>
        </p:spPr>
        <p:txBody>
          <a:bodyPr wrap="square" anchor="t">
            <a:normAutofit/>
          </a:bodyPr>
          <a:lstStyle/>
          <a:p>
            <a:pPr>
              <a:lnSpc>
                <a:spcPct val="90000"/>
              </a:lnSpc>
            </a:pPr>
            <a:r>
              <a:rPr lang="en-US" dirty="0"/>
              <a:t>Cost Transfer Policy Reminder</a:t>
            </a:r>
          </a:p>
        </p:txBody>
      </p:sp>
    </p:spTree>
    <p:extLst>
      <p:ext uri="{BB962C8B-B14F-4D97-AF65-F5344CB8AC3E}">
        <p14:creationId xmlns:p14="http://schemas.microsoft.com/office/powerpoint/2010/main" val="1646565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CC47-F6FB-4B85-B0E1-2C8D4C622710}"/>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156B35B5-D29F-4FDC-B1E2-D631CE143D01}"/>
              </a:ext>
            </a:extLst>
          </p:cNvPr>
          <p:cNvPicPr>
            <a:picLocks noGrp="1" noChangeAspect="1"/>
          </p:cNvPicPr>
          <p:nvPr>
            <p:ph idx="1"/>
          </p:nvPr>
        </p:nvPicPr>
        <p:blipFill>
          <a:blip r:embed="rId2"/>
          <a:stretch>
            <a:fillRect/>
          </a:stretch>
        </p:blipFill>
        <p:spPr>
          <a:xfrm>
            <a:off x="3576562" y="1828800"/>
            <a:ext cx="5140476" cy="3886200"/>
          </a:xfrm>
          <a:prstGeom prst="rect">
            <a:avLst/>
          </a:prstGeom>
        </p:spPr>
      </p:pic>
      <p:sp>
        <p:nvSpPr>
          <p:cNvPr id="4" name="Slide Number Placeholder 3">
            <a:extLst>
              <a:ext uri="{FF2B5EF4-FFF2-40B4-BE49-F238E27FC236}">
                <a16:creationId xmlns:a16="http://schemas.microsoft.com/office/drawing/2014/main" id="{6530394D-D803-41FE-9A0F-90C2DA9CE622}"/>
              </a:ext>
            </a:extLst>
          </p:cNvPr>
          <p:cNvSpPr>
            <a:spLocks noGrp="1"/>
          </p:cNvSpPr>
          <p:nvPr>
            <p:ph type="sldNum" sz="quarter" idx="11"/>
          </p:nvPr>
        </p:nvSpPr>
        <p:spPr/>
        <p:txBody>
          <a:bodyPr/>
          <a:lstStyle/>
          <a:p>
            <a:fld id="{9708802B-CECE-C644-A6A3-3C9AAC922203}" type="slidenum">
              <a:rPr lang="en-US" smtClean="0">
                <a:solidFill>
                  <a:prstClr val="white"/>
                </a:solidFill>
              </a:rPr>
              <a:pPr/>
              <a:t>65</a:t>
            </a:fld>
            <a:endParaRPr lang="en-US" dirty="0">
              <a:solidFill>
                <a:prstClr val="white"/>
              </a:solidFill>
            </a:endParaRPr>
          </a:p>
        </p:txBody>
      </p:sp>
    </p:spTree>
    <p:extLst>
      <p:ext uri="{BB962C8B-B14F-4D97-AF65-F5344CB8AC3E}">
        <p14:creationId xmlns:p14="http://schemas.microsoft.com/office/powerpoint/2010/main" val="344200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4" y="331531"/>
            <a:ext cx="11646131" cy="685800"/>
          </a:xfrm>
        </p:spPr>
        <p:txBody>
          <a:bodyPr/>
          <a:lstStyle/>
          <a:p>
            <a:r>
              <a:rPr lang="en-US" sz="3500" b="1" dirty="0">
                <a:solidFill>
                  <a:srgbClr val="B6A472"/>
                </a:solidFill>
              </a:rPr>
              <a:t>What does our campus policy require?</a:t>
            </a:r>
            <a:br>
              <a:rPr lang="en-US" sz="3500" b="1" dirty="0">
                <a:solidFill>
                  <a:srgbClr val="B6A472"/>
                </a:solidFill>
              </a:rPr>
            </a:br>
            <a:endParaRPr lang="en-US" sz="3500" b="1" dirty="0">
              <a:solidFill>
                <a:srgbClr val="B6A472"/>
              </a:solidFill>
            </a:endParaRPr>
          </a:p>
        </p:txBody>
      </p:sp>
      <p:sp>
        <p:nvSpPr>
          <p:cNvPr id="3" name="Content Placeholder 2"/>
          <p:cNvSpPr>
            <a:spLocks noGrp="1"/>
          </p:cNvSpPr>
          <p:nvPr>
            <p:ph idx="1"/>
          </p:nvPr>
        </p:nvSpPr>
        <p:spPr>
          <a:xfrm>
            <a:off x="272934" y="1028822"/>
            <a:ext cx="11512664" cy="5192684"/>
          </a:xfrm>
        </p:spPr>
        <p:txBody>
          <a:bodyPr/>
          <a:lstStyle/>
          <a:p>
            <a:r>
              <a:rPr lang="en-US" sz="3080" dirty="0"/>
              <a:t>Cost Transfers on Sponsored Projects, 4-12 Policy number 2018</a:t>
            </a:r>
          </a:p>
          <a:p>
            <a:pPr lvl="1"/>
            <a:r>
              <a:rPr lang="en-US" dirty="0"/>
              <a:t>The transfer of costs to a sponsored project requires the  Journal Entry (JE) or Payroll Expense Transfer (PET) preparer to electronically certify that all expenses contained on the JE/PET are </a:t>
            </a:r>
            <a:r>
              <a:rPr lang="en-US" b="1" dirty="0"/>
              <a:t>true and correct</a:t>
            </a:r>
            <a:r>
              <a:rPr lang="en-US" dirty="0"/>
              <a:t>, that costs transferred to a sponsored project (Fund 30 31 FOPPS) are </a:t>
            </a:r>
            <a:r>
              <a:rPr lang="en-US" b="1" dirty="0"/>
              <a:t>reasonable, allowable, and allocable, and in accordance with award terms</a:t>
            </a:r>
            <a:r>
              <a:rPr lang="en-US" dirty="0"/>
              <a:t>. This is completed by submitting a JE/PET. </a:t>
            </a:r>
          </a:p>
          <a:p>
            <a:pPr lvl="1"/>
            <a:r>
              <a:rPr lang="en-US" dirty="0"/>
              <a:t>The transfer should be supported by documentation that contains an explanation of how the error occurred and a certification of the correctness of the new charge by a responsible university organizational official. An explanation that merely states that the transfer was made "to correct error" or "to transfer to correct project" is not sufficient.</a:t>
            </a:r>
          </a:p>
          <a:p>
            <a:pPr lvl="1"/>
            <a:r>
              <a:rPr lang="en-US" dirty="0"/>
              <a:t>Errors not discovered within 90 days of the expense, additional information should be provided in the PET or JE on why the correction was delayed and how the delay will be avoided in the future. </a:t>
            </a:r>
          </a:p>
          <a:p>
            <a:pPr lvl="1"/>
            <a:r>
              <a:rPr lang="en-US" sz="1400" dirty="0">
                <a:hlinkClick r:id="rId3"/>
              </a:rPr>
              <a:t>https://www.ucdenver.edu/docs/librariesprovider284/default-document-library/2000-finance/2018---cost-transfers-on-sponsored-projects.pdf?sfvrsn=ff3af9ba_2</a:t>
            </a:r>
            <a:endParaRPr lang="en-US" sz="1400" dirty="0"/>
          </a:p>
          <a:p>
            <a:pPr lvl="1"/>
            <a:endParaRPr lang="en-US" sz="2000" dirty="0"/>
          </a:p>
          <a:p>
            <a:pPr marL="0" indent="0">
              <a:buNone/>
            </a:pPr>
            <a:endParaRPr lang="en-US" sz="3080" dirty="0"/>
          </a:p>
          <a:p>
            <a:pPr marL="0" indent="0">
              <a:buNone/>
            </a:pPr>
            <a:endParaRPr lang="en-US" sz="308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27671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4" y="331531"/>
            <a:ext cx="11646131" cy="685800"/>
          </a:xfrm>
        </p:spPr>
        <p:txBody>
          <a:bodyPr/>
          <a:lstStyle/>
          <a:p>
            <a:r>
              <a:rPr lang="en-US" sz="3500" b="1" dirty="0">
                <a:solidFill>
                  <a:srgbClr val="B6A472"/>
                </a:solidFill>
              </a:rPr>
              <a:t>How do we determine the entry meets the requirements for approval?</a:t>
            </a:r>
            <a:br>
              <a:rPr lang="en-US" sz="3500" b="1" dirty="0">
                <a:solidFill>
                  <a:srgbClr val="B6A472"/>
                </a:solidFill>
              </a:rPr>
            </a:br>
            <a:endParaRPr lang="en-US" sz="3500" b="1" dirty="0">
              <a:solidFill>
                <a:srgbClr val="B6A472"/>
              </a:solidFill>
            </a:endParaRPr>
          </a:p>
        </p:txBody>
      </p:sp>
      <p:sp>
        <p:nvSpPr>
          <p:cNvPr id="3" name="Content Placeholder 2"/>
          <p:cNvSpPr>
            <a:spLocks noGrp="1"/>
          </p:cNvSpPr>
          <p:nvPr>
            <p:ph idx="1"/>
          </p:nvPr>
        </p:nvSpPr>
        <p:spPr>
          <a:xfrm>
            <a:off x="272934" y="1586752"/>
            <a:ext cx="11512664" cy="4634753"/>
          </a:xfrm>
        </p:spPr>
        <p:txBody>
          <a:bodyPr/>
          <a:lstStyle/>
          <a:p>
            <a:r>
              <a:rPr lang="en-US" dirty="0"/>
              <a:t>Justification and Attached documentation are reviewed to determine the following....</a:t>
            </a:r>
          </a:p>
          <a:p>
            <a:pPr lvl="1"/>
            <a:r>
              <a:rPr lang="en-US" sz="1600" dirty="0"/>
              <a:t>What are the specific transactions being moved via a cost transfer? </a:t>
            </a:r>
          </a:p>
          <a:p>
            <a:pPr lvl="1"/>
            <a:r>
              <a:rPr lang="en-US" sz="1600" dirty="0"/>
              <a:t>When did the original charge occur, and what FOPPS were they originally charged to? </a:t>
            </a:r>
          </a:p>
          <a:p>
            <a:pPr lvl="2">
              <a:spcBef>
                <a:spcPts val="0"/>
              </a:spcBef>
            </a:pPr>
            <a:r>
              <a:rPr lang="en-US" sz="1600" i="1" dirty="0"/>
              <a:t>If a charge is being moved more than twice, the original charge and all subsequent actions should be included. </a:t>
            </a:r>
          </a:p>
          <a:p>
            <a:pPr lvl="1"/>
            <a:r>
              <a:rPr lang="en-US" sz="1600" dirty="0"/>
              <a:t>Why are you completing a cost transfer? Meaning are you correcting an error or allocating a partial charge?</a:t>
            </a:r>
          </a:p>
          <a:p>
            <a:pPr lvl="1"/>
            <a:r>
              <a:rPr lang="en-US" sz="1600" dirty="0"/>
              <a:t>What project/speed type are the charges being moved to, and if a fund 30/31 how do they benefit that award, and are they within the budget dates of the award?</a:t>
            </a:r>
          </a:p>
          <a:p>
            <a:pPr lvl="1"/>
            <a:r>
              <a:rPr lang="en-US" sz="1600" dirty="0"/>
              <a:t>Are they being moved within 90 days of the original charge? If not, why and how will you ensure charges are corrected within 90 days going forward?</a:t>
            </a:r>
          </a:p>
          <a:p>
            <a:pPr lvl="1"/>
            <a:r>
              <a:rPr lang="en-US" sz="1600" dirty="0"/>
              <a:t>If the project has already ended or been reported, are there funds available to support the additional charges?</a:t>
            </a:r>
          </a:p>
          <a:p>
            <a:pPr lvl="1"/>
            <a:endParaRPr lang="en-US"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82645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859" y="1479176"/>
            <a:ext cx="11368739" cy="3737060"/>
          </a:xfrm>
        </p:spPr>
        <p:txBody>
          <a:bodyPr/>
          <a:lstStyle/>
          <a:p>
            <a:pPr marL="137160" indent="0">
              <a:spcBef>
                <a:spcPts val="0"/>
              </a:spcBef>
              <a:buNone/>
            </a:pPr>
            <a:r>
              <a:rPr lang="en-US" sz="1600" i="1" dirty="0"/>
              <a:t>Q. How can I show what charges I am moving and when they were charged?</a:t>
            </a:r>
          </a:p>
          <a:p>
            <a:pPr marL="137160" indent="0">
              <a:spcBef>
                <a:spcPts val="0"/>
              </a:spcBef>
              <a:buNone/>
            </a:pPr>
            <a:r>
              <a:rPr lang="en-US" sz="1600" i="1" dirty="0"/>
              <a:t>	A. </a:t>
            </a:r>
            <a:r>
              <a:rPr lang="en-US" sz="1600" dirty="0"/>
              <a:t>You can identify both by including a financial detail as an attachment which shows the original charge. </a:t>
            </a:r>
          </a:p>
        </p:txBody>
      </p:sp>
      <p:sp>
        <p:nvSpPr>
          <p:cNvPr id="4" name="Slide Number Placeholder 3"/>
          <p:cNvSpPr>
            <a:spLocks noGrp="1"/>
          </p:cNvSpPr>
          <p:nvPr>
            <p:ph type="sldNum" sz="quarter" idx="11"/>
          </p:nvPr>
        </p:nvSpPr>
        <p:spPr/>
        <p:txBody>
          <a:bodyPr/>
          <a:lstStyle/>
          <a:p>
            <a:fld id="{9708802B-CECE-C644-A6A3-3C9AAC922203}" type="slidenum">
              <a:rPr lang="en-US" smtClean="0">
                <a:solidFill>
                  <a:prstClr val="white"/>
                </a:solidFill>
              </a:rPr>
              <a:pPr/>
              <a:t>9</a:t>
            </a:fld>
            <a:endParaRPr lang="en-US" dirty="0">
              <a:solidFill>
                <a:prstClr val="white"/>
              </a:solidFill>
            </a:endParaRPr>
          </a:p>
        </p:txBody>
      </p:sp>
      <p:pic>
        <p:nvPicPr>
          <p:cNvPr id="6" name="Picture 5" descr="Light bulb on yellow background with sketched light beams and cord">
            <a:extLst>
              <a:ext uri="{FF2B5EF4-FFF2-40B4-BE49-F238E27FC236}">
                <a16:creationId xmlns:a16="http://schemas.microsoft.com/office/drawing/2014/main" id="{C009A061-0298-492F-8131-4BEC21A57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624" y="2419098"/>
            <a:ext cx="6970058" cy="3212720"/>
          </a:xfrm>
          <a:prstGeom prst="rect">
            <a:avLst/>
          </a:prstGeom>
        </p:spPr>
      </p:pic>
      <p:sp>
        <p:nvSpPr>
          <p:cNvPr id="7" name="Rectangle 6">
            <a:extLst>
              <a:ext uri="{FF2B5EF4-FFF2-40B4-BE49-F238E27FC236}">
                <a16:creationId xmlns:a16="http://schemas.microsoft.com/office/drawing/2014/main" id="{E0E9196D-4E52-4147-AB33-ECA230FF79C8}"/>
              </a:ext>
            </a:extLst>
          </p:cNvPr>
          <p:cNvSpPr/>
          <p:nvPr/>
        </p:nvSpPr>
        <p:spPr>
          <a:xfrm>
            <a:off x="2586318" y="2631647"/>
            <a:ext cx="2836949"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Best Pract</a:t>
            </a:r>
            <a:r>
              <a:rPr lang="en-US" sz="2800" b="1" dirty="0">
                <a:ln w="9525">
                  <a:solidFill>
                    <a:schemeClr val="bg1"/>
                  </a:solidFill>
                  <a:prstDash val="solid"/>
                </a:ln>
                <a:effectLst>
                  <a:outerShdw blurRad="12700" dist="38100" dir="2700000" algn="tl" rotWithShape="0">
                    <a:schemeClr val="bg1">
                      <a:lumMod val="50000"/>
                    </a:schemeClr>
                  </a:outerShdw>
                </a:effectLst>
              </a:rPr>
              <a:t>ice</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TextBox 9">
            <a:extLst>
              <a:ext uri="{FF2B5EF4-FFF2-40B4-BE49-F238E27FC236}">
                <a16:creationId xmlns:a16="http://schemas.microsoft.com/office/drawing/2014/main" id="{3EDD2C5E-B63F-4318-9D00-EC90A4135A8A}"/>
              </a:ext>
            </a:extLst>
          </p:cNvPr>
          <p:cNvSpPr txBox="1"/>
          <p:nvPr/>
        </p:nvSpPr>
        <p:spPr>
          <a:xfrm>
            <a:off x="2971800" y="3192256"/>
            <a:ext cx="3576917" cy="2308324"/>
          </a:xfrm>
          <a:prstGeom prst="rect">
            <a:avLst/>
          </a:prstGeom>
          <a:noFill/>
        </p:spPr>
        <p:txBody>
          <a:bodyPr wrap="square" rtlCol="0">
            <a:spAutoFit/>
          </a:bodyPr>
          <a:lstStyle/>
          <a:p>
            <a:r>
              <a:rPr lang="en-US" dirty="0"/>
              <a:t>Narrow the criteria for the financial detail to the transactions in the account code and dates from... for the charge you are moving. (Please do not require the reviewer to go through 40 pages of detail to find the charges)</a:t>
            </a:r>
          </a:p>
        </p:txBody>
      </p:sp>
      <p:sp>
        <p:nvSpPr>
          <p:cNvPr id="12" name="TextBox 11">
            <a:extLst>
              <a:ext uri="{FF2B5EF4-FFF2-40B4-BE49-F238E27FC236}">
                <a16:creationId xmlns:a16="http://schemas.microsoft.com/office/drawing/2014/main" id="{9686D1C4-4B29-48C2-BD5D-7CD2A0D7FA23}"/>
              </a:ext>
            </a:extLst>
          </p:cNvPr>
          <p:cNvSpPr txBox="1"/>
          <p:nvPr/>
        </p:nvSpPr>
        <p:spPr>
          <a:xfrm>
            <a:off x="416859" y="600493"/>
            <a:ext cx="6307280" cy="646331"/>
          </a:xfrm>
          <a:prstGeom prst="rect">
            <a:avLst/>
          </a:prstGeom>
          <a:noFill/>
        </p:spPr>
        <p:txBody>
          <a:bodyPr wrap="square">
            <a:spAutoFit/>
          </a:bodyPr>
          <a:lstStyle/>
          <a:p>
            <a:r>
              <a:rPr lang="en-US" sz="1800" b="1" dirty="0">
                <a:solidFill>
                  <a:srgbClr val="B6A472"/>
                </a:solidFill>
              </a:rPr>
              <a:t>How do we determine the entry meets the requirements for approval?</a:t>
            </a:r>
            <a:endParaRPr lang="en-US" dirty="0"/>
          </a:p>
        </p:txBody>
      </p:sp>
    </p:spTree>
    <p:extLst>
      <p:ext uri="{BB962C8B-B14F-4D97-AF65-F5344CB8AC3E}">
        <p14:creationId xmlns:p14="http://schemas.microsoft.com/office/powerpoint/2010/main" val="2387317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b2cf463b-74ad-4656-aefe-857644b80dda"/>
</p:tagLst>
</file>

<file path=ppt/tags/tag2.xml><?xml version="1.0" encoding="utf-8"?>
<p:tagLst xmlns:a="http://schemas.openxmlformats.org/drawingml/2006/main" xmlns:r="http://schemas.openxmlformats.org/officeDocument/2006/relationships" xmlns:p="http://schemas.openxmlformats.org/presentationml/2006/main">
  <p:tag name="__PE_POLL_EMBED_ID" val="033fdec1-c3fb-45a2-a0ae-43a33f678388"/>
</p:tagLst>
</file>

<file path=ppt/tags/tag3.xml><?xml version="1.0" encoding="utf-8"?>
<p:tagLst xmlns:a="http://schemas.openxmlformats.org/drawingml/2006/main" xmlns:r="http://schemas.openxmlformats.org/officeDocument/2006/relationships" xmlns:p="http://schemas.openxmlformats.org/presentationml/2006/main">
  <p:tag name="__PE_POLL_EMBED_ID" val="6933c0a6-b8e8-4142-a3d8-54e8c8e2fac2"/>
</p:tagLst>
</file>

<file path=ppt/tags/tag4.xml><?xml version="1.0" encoding="utf-8"?>
<p:tagLst xmlns:a="http://schemas.openxmlformats.org/drawingml/2006/main" xmlns:r="http://schemas.openxmlformats.org/officeDocument/2006/relationships" xmlns:p="http://schemas.openxmlformats.org/presentationml/2006/main">
  <p:tag name="__PE_POLL_EMBED_ID" val="fb8f1a1f-083a-4d19-aee2-cb015912214f"/>
</p:tagLst>
</file>

<file path=ppt/tags/tag5.xml><?xml version="1.0" encoding="utf-8"?>
<p:tagLst xmlns:a="http://schemas.openxmlformats.org/drawingml/2006/main" xmlns:r="http://schemas.openxmlformats.org/officeDocument/2006/relationships" xmlns:p="http://schemas.openxmlformats.org/presentationml/2006/main">
  <p:tag name="__PE_POLL_EMBED_ID" val="140931c0-2792-4b6e-9810-d3c792623135"/>
</p:tagLst>
</file>

<file path=ppt/theme/theme1.xml><?xml version="1.0" encoding="utf-8"?>
<a:theme xmlns:a="http://schemas.openxmlformats.org/drawingml/2006/main" name="CUDenver_pres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Denver_pres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2208</TotalTime>
  <Words>3052</Words>
  <Application>Microsoft Office PowerPoint</Application>
  <PresentationFormat>Widescreen</PresentationFormat>
  <Paragraphs>293</Paragraphs>
  <Slides>65</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65</vt:i4>
      </vt:variant>
    </vt:vector>
  </HeadingPairs>
  <TitlesOfParts>
    <vt:vector size="76" baseType="lpstr">
      <vt:lpstr>Arial</vt:lpstr>
      <vt:lpstr>Calibri</vt:lpstr>
      <vt:lpstr>Calibri Light</vt:lpstr>
      <vt:lpstr>HelveticaNeueLT Std</vt:lpstr>
      <vt:lpstr>Lucida Grande</vt:lpstr>
      <vt:lpstr>Osaka</vt:lpstr>
      <vt:lpstr>Times</vt:lpstr>
      <vt:lpstr>Wingdings</vt:lpstr>
      <vt:lpstr>CUDenver_pres_01</vt:lpstr>
      <vt:lpstr>1_CUDenver_pres_01</vt:lpstr>
      <vt:lpstr>Office Theme</vt:lpstr>
      <vt:lpstr>OGC Team Talks  Cost Transfers</vt:lpstr>
      <vt:lpstr>Agenda</vt:lpstr>
      <vt:lpstr>Introductions</vt:lpstr>
      <vt:lpstr>PowerPoint Presentation</vt:lpstr>
      <vt:lpstr>PowerPoint Presentation</vt:lpstr>
      <vt:lpstr>What is a Cost Transfer </vt:lpstr>
      <vt:lpstr>What does our campus policy require? </vt:lpstr>
      <vt:lpstr>How do we determine the entry meets the requirements for approval?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Transfer Review conducted by Internal Audit</vt:lpstr>
      <vt:lpstr>Recent Cost Transfer Internal Audit</vt:lpstr>
      <vt:lpstr>Cost Transfer Internal Audit Scope</vt:lpstr>
      <vt:lpstr>Cost Transfer Internal Audit Outcome</vt:lpstr>
      <vt:lpstr>Cost Transfer Internal Audit Outcome cont.</vt:lpstr>
      <vt:lpstr>WHAT DOES THIS MEAN? </vt:lpstr>
      <vt:lpstr>Actions we are taking as a result....</vt:lpstr>
      <vt:lpstr>Actions we are taking as a result (cont.)</vt:lpstr>
      <vt:lpstr>Actions we are taking as a result (cont.)</vt:lpstr>
      <vt:lpstr>NEW Cost Transfer Checklist for JE’s</vt:lpstr>
      <vt:lpstr>PowerPoint Presentation</vt:lpstr>
      <vt:lpstr>PowerPoint Presentation</vt:lpstr>
      <vt:lpstr>Tips and Best Practices for Entering Cost Transfers via Journal Entries (JE)</vt:lpstr>
      <vt:lpstr>PowerPoint Presentation</vt:lpstr>
      <vt:lpstr>Journal Entry Example #1</vt:lpstr>
      <vt:lpstr>Example #1- Take One</vt:lpstr>
      <vt:lpstr>Attachment – Operating Summary Report</vt:lpstr>
      <vt:lpstr>Let’s Review the intention of this JE</vt:lpstr>
      <vt:lpstr>Attachment – Financial Detail Report</vt:lpstr>
      <vt:lpstr>JE Checklist  Walkthrough</vt:lpstr>
      <vt:lpstr>JE Checklist – Submission Message &amp; Email w/PDF</vt:lpstr>
      <vt:lpstr>Attachment – JE Checklist</vt:lpstr>
      <vt:lpstr>Attachment – Financial Detail Report</vt:lpstr>
      <vt:lpstr>Attachment – Communication w/PI (Email)</vt:lpstr>
      <vt:lpstr>Example #1- Take Two</vt:lpstr>
      <vt:lpstr>Journal Entry Example #2</vt:lpstr>
      <vt:lpstr>Example #2- Take One</vt:lpstr>
      <vt:lpstr>Attachment – Financial Detail II Report (30 Pgs)</vt:lpstr>
      <vt:lpstr>Let’s Review the intention of this JE</vt:lpstr>
      <vt:lpstr>Attachment #1 – Financial Detail</vt:lpstr>
      <vt:lpstr>Attachment #2 – JE Checklist</vt:lpstr>
      <vt:lpstr>Attachment #3 – Communication w/PI</vt:lpstr>
      <vt:lpstr>Example #2- Take Two</vt:lpstr>
      <vt:lpstr>Journal Entry Example #3</vt:lpstr>
      <vt:lpstr>Example #3- Take One</vt:lpstr>
      <vt:lpstr>Attachment – Financial Detail Excel</vt:lpstr>
      <vt:lpstr>Financial Detail Report</vt:lpstr>
      <vt:lpstr>Let’s Review the intention of this JE</vt:lpstr>
      <vt:lpstr>Attachment - Financial Detail</vt:lpstr>
      <vt:lpstr>Attachment – Approval from Fiscal Manager to move Expense to dept. ST</vt:lpstr>
      <vt:lpstr>Example #3- Take Two</vt:lpstr>
      <vt:lpstr>Tips and Best Practices for Entering Cost Transfers via Payroll Expense Transfers (PETS)</vt:lpstr>
      <vt:lpstr>PowerPoint Presentation</vt:lpstr>
      <vt:lpstr>Grant Certification-  Allowable Certification Example</vt:lpstr>
      <vt:lpstr>Grant Certification-  Unallowable Certification Example</vt:lpstr>
      <vt:lpstr>PowerPoint Presentation</vt:lpstr>
      <vt:lpstr>Links and Resources </vt:lpstr>
      <vt:lpstr>PowerPoint Presentation</vt:lpstr>
      <vt:lpstr>Cost Transfer Policy Reminder</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Compliance and Products of Research</dc:title>
  <dc:creator>Jernigan, Shane</dc:creator>
  <cp:lastModifiedBy>Acierno, Ginger</cp:lastModifiedBy>
  <cp:revision>122</cp:revision>
  <cp:lastPrinted>2022-04-14T15:20:55Z</cp:lastPrinted>
  <dcterms:created xsi:type="dcterms:W3CDTF">2019-11-07T16:48:06Z</dcterms:created>
  <dcterms:modified xsi:type="dcterms:W3CDTF">2022-04-29T15:44:10Z</dcterms:modified>
</cp:coreProperties>
</file>