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4"/>
  </p:sldMasterIdLst>
  <p:notesMasterIdLst>
    <p:notesMasterId r:id="rId26"/>
  </p:notesMasterIdLst>
  <p:sldIdLst>
    <p:sldId id="256" r:id="rId5"/>
    <p:sldId id="259" r:id="rId6"/>
    <p:sldId id="654" r:id="rId7"/>
    <p:sldId id="655" r:id="rId8"/>
    <p:sldId id="656" r:id="rId9"/>
    <p:sldId id="657" r:id="rId10"/>
    <p:sldId id="658" r:id="rId11"/>
    <p:sldId id="659" r:id="rId12"/>
    <p:sldId id="661" r:id="rId13"/>
    <p:sldId id="260" r:id="rId14"/>
    <p:sldId id="584" r:id="rId15"/>
    <p:sldId id="585" r:id="rId16"/>
    <p:sldId id="653" r:id="rId17"/>
    <p:sldId id="586" r:id="rId18"/>
    <p:sldId id="587" r:id="rId19"/>
    <p:sldId id="588" r:id="rId20"/>
    <p:sldId id="589" r:id="rId21"/>
    <p:sldId id="651" r:id="rId22"/>
    <p:sldId id="583" r:id="rId23"/>
    <p:sldId id="660" r:id="rId24"/>
    <p:sldId id="652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87C"/>
    <a:srgbClr val="ADA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57205F-C44C-42D3-820C-FAC7768C89AB}">
  <a:tblStyle styleId="{2E57205F-C44C-42D3-820C-FAC7768C89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10826639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410826639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154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226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241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7c7d7991ca_0_1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7c7d7991ca_0_1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7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207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236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20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48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0fed294e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0fed294e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56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3906175"/>
            <a:ext cx="9144000" cy="123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463800"/>
            <a:ext cx="3467100" cy="31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48775" y="4070100"/>
            <a:ext cx="3919800" cy="40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984550" y="2285564"/>
            <a:ext cx="4442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384950" y="1051579"/>
            <a:ext cx="1641900" cy="140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811050" y="2967450"/>
            <a:ext cx="2789700" cy="8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4570675"/>
            <a:ext cx="91440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2695778" y="1786700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2" hasCustomPrompt="1"/>
          </p:nvPr>
        </p:nvSpPr>
        <p:spPr>
          <a:xfrm>
            <a:off x="3469478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695778" y="2171214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3"/>
          </p:nvPr>
        </p:nvSpPr>
        <p:spPr>
          <a:xfrm>
            <a:off x="5600731" y="1786700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4" hasCustomPrompt="1"/>
          </p:nvPr>
        </p:nvSpPr>
        <p:spPr>
          <a:xfrm>
            <a:off x="6374431" y="1212477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5"/>
          </p:nvPr>
        </p:nvSpPr>
        <p:spPr>
          <a:xfrm>
            <a:off x="5600731" y="2171208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6"/>
          </p:nvPr>
        </p:nvSpPr>
        <p:spPr>
          <a:xfrm>
            <a:off x="2695778" y="3532175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7" hasCustomPrompt="1"/>
          </p:nvPr>
        </p:nvSpPr>
        <p:spPr>
          <a:xfrm>
            <a:off x="3469478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8"/>
          </p:nvPr>
        </p:nvSpPr>
        <p:spPr>
          <a:xfrm>
            <a:off x="2695778" y="3916681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9"/>
          </p:nvPr>
        </p:nvSpPr>
        <p:spPr>
          <a:xfrm>
            <a:off x="5600731" y="3532175"/>
            <a:ext cx="2822700" cy="43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3" hasCustomPrompt="1"/>
          </p:nvPr>
        </p:nvSpPr>
        <p:spPr>
          <a:xfrm>
            <a:off x="6374431" y="295800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4"/>
          </p:nvPr>
        </p:nvSpPr>
        <p:spPr>
          <a:xfrm>
            <a:off x="5600731" y="3916681"/>
            <a:ext cx="282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5"/>
          </p:nvPr>
        </p:nvSpPr>
        <p:spPr>
          <a:xfrm>
            <a:off x="2695775" y="466550"/>
            <a:ext cx="57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0" y="4570675"/>
            <a:ext cx="91440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34"/>
          <p:cNvGrpSpPr/>
          <p:nvPr/>
        </p:nvGrpSpPr>
        <p:grpSpPr>
          <a:xfrm>
            <a:off x="-107650" y="463800"/>
            <a:ext cx="5003724" cy="2636825"/>
            <a:chOff x="-988700" y="1957875"/>
            <a:chExt cx="5003724" cy="2636825"/>
          </a:xfrm>
        </p:grpSpPr>
        <p:sp>
          <p:nvSpPr>
            <p:cNvPr id="211" name="Google Shape;211;p34"/>
            <p:cNvSpPr/>
            <p:nvPr/>
          </p:nvSpPr>
          <p:spPr>
            <a:xfrm>
              <a:off x="-988700" y="2571750"/>
              <a:ext cx="4441675" cy="2022950"/>
            </a:xfrm>
            <a:custGeom>
              <a:avLst/>
              <a:gdLst/>
              <a:ahLst/>
              <a:cxnLst/>
              <a:rect l="l" t="t" r="r" b="b"/>
              <a:pathLst>
                <a:path w="177667" h="80918" extrusionOk="0">
                  <a:moveTo>
                    <a:pt x="0" y="80918"/>
                  </a:moveTo>
                  <a:lnTo>
                    <a:pt x="44439" y="39134"/>
                  </a:lnTo>
                  <a:lnTo>
                    <a:pt x="81847" y="68196"/>
                  </a:lnTo>
                  <a:lnTo>
                    <a:pt x="120693" y="20142"/>
                  </a:lnTo>
                  <a:lnTo>
                    <a:pt x="148604" y="38270"/>
                  </a:lnTo>
                  <a:lnTo>
                    <a:pt x="177667" y="0"/>
                  </a:ln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212" name="Google Shape;212;p34"/>
            <p:cNvSpPr/>
            <p:nvPr/>
          </p:nvSpPr>
          <p:spPr>
            <a:xfrm rot="2161912">
              <a:off x="3316864" y="2061401"/>
              <a:ext cx="562020" cy="645548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3" name="Google Shape;213;p34"/>
          <p:cNvGrpSpPr/>
          <p:nvPr/>
        </p:nvGrpSpPr>
        <p:grpSpPr>
          <a:xfrm>
            <a:off x="7870350" y="582075"/>
            <a:ext cx="961550" cy="803100"/>
            <a:chOff x="4781075" y="719300"/>
            <a:chExt cx="961550" cy="803100"/>
          </a:xfrm>
        </p:grpSpPr>
        <p:sp>
          <p:nvSpPr>
            <p:cNvPr id="214" name="Google Shape;214;p34"/>
            <p:cNvSpPr/>
            <p:nvPr/>
          </p:nvSpPr>
          <p:spPr>
            <a:xfrm>
              <a:off x="4781075" y="822700"/>
              <a:ext cx="522900" cy="522075"/>
            </a:xfrm>
            <a:custGeom>
              <a:avLst/>
              <a:gdLst/>
              <a:ahLst/>
              <a:cxnLst/>
              <a:rect l="l" t="t" r="r" b="b"/>
              <a:pathLst>
                <a:path w="20916" h="20883" extrusionOk="0">
                  <a:moveTo>
                    <a:pt x="10475" y="6205"/>
                  </a:moveTo>
                  <a:cubicBezTo>
                    <a:pt x="11009" y="6205"/>
                    <a:pt x="11576" y="6338"/>
                    <a:pt x="12076" y="6505"/>
                  </a:cubicBezTo>
                  <a:lnTo>
                    <a:pt x="12143" y="6438"/>
                  </a:lnTo>
                  <a:lnTo>
                    <a:pt x="12143" y="6505"/>
                  </a:lnTo>
                  <a:cubicBezTo>
                    <a:pt x="13144" y="6939"/>
                    <a:pt x="13944" y="7706"/>
                    <a:pt x="14344" y="8773"/>
                  </a:cubicBezTo>
                  <a:lnTo>
                    <a:pt x="14445" y="8773"/>
                  </a:lnTo>
                  <a:lnTo>
                    <a:pt x="14344" y="8840"/>
                  </a:lnTo>
                  <a:cubicBezTo>
                    <a:pt x="14578" y="9340"/>
                    <a:pt x="14645" y="9841"/>
                    <a:pt x="14645" y="10441"/>
                  </a:cubicBezTo>
                  <a:cubicBezTo>
                    <a:pt x="14645" y="10975"/>
                    <a:pt x="14511" y="11509"/>
                    <a:pt x="14344" y="12009"/>
                  </a:cubicBezTo>
                  <a:lnTo>
                    <a:pt x="14445" y="12109"/>
                  </a:lnTo>
                  <a:lnTo>
                    <a:pt x="14344" y="12109"/>
                  </a:lnTo>
                  <a:cubicBezTo>
                    <a:pt x="13944" y="13110"/>
                    <a:pt x="13144" y="13910"/>
                    <a:pt x="12143" y="14344"/>
                  </a:cubicBezTo>
                  <a:lnTo>
                    <a:pt x="12143" y="14444"/>
                  </a:lnTo>
                  <a:lnTo>
                    <a:pt x="12076" y="14344"/>
                  </a:lnTo>
                  <a:cubicBezTo>
                    <a:pt x="11576" y="14578"/>
                    <a:pt x="11075" y="14644"/>
                    <a:pt x="10475" y="14644"/>
                  </a:cubicBezTo>
                  <a:cubicBezTo>
                    <a:pt x="9941" y="14644"/>
                    <a:pt x="9408" y="14511"/>
                    <a:pt x="8907" y="14344"/>
                  </a:cubicBezTo>
                  <a:lnTo>
                    <a:pt x="8807" y="14444"/>
                  </a:lnTo>
                  <a:lnTo>
                    <a:pt x="8807" y="14344"/>
                  </a:lnTo>
                  <a:cubicBezTo>
                    <a:pt x="7806" y="13944"/>
                    <a:pt x="7006" y="13143"/>
                    <a:pt x="6572" y="12109"/>
                  </a:cubicBezTo>
                  <a:lnTo>
                    <a:pt x="6472" y="12109"/>
                  </a:lnTo>
                  <a:lnTo>
                    <a:pt x="6572" y="12009"/>
                  </a:lnTo>
                  <a:cubicBezTo>
                    <a:pt x="6339" y="11509"/>
                    <a:pt x="6272" y="11008"/>
                    <a:pt x="6272" y="10441"/>
                  </a:cubicBezTo>
                  <a:cubicBezTo>
                    <a:pt x="6272" y="9907"/>
                    <a:pt x="6405" y="9340"/>
                    <a:pt x="6572" y="8840"/>
                  </a:cubicBezTo>
                  <a:lnTo>
                    <a:pt x="6472" y="8773"/>
                  </a:lnTo>
                  <a:lnTo>
                    <a:pt x="6572" y="8773"/>
                  </a:lnTo>
                  <a:cubicBezTo>
                    <a:pt x="6973" y="7773"/>
                    <a:pt x="7773" y="6972"/>
                    <a:pt x="8807" y="6505"/>
                  </a:cubicBezTo>
                  <a:lnTo>
                    <a:pt x="8807" y="6438"/>
                  </a:lnTo>
                  <a:lnTo>
                    <a:pt x="8874" y="6505"/>
                  </a:lnTo>
                  <a:cubicBezTo>
                    <a:pt x="9374" y="6305"/>
                    <a:pt x="9875" y="6205"/>
                    <a:pt x="10475" y="6205"/>
                  </a:cubicBezTo>
                  <a:close/>
                  <a:moveTo>
                    <a:pt x="8807" y="0"/>
                  </a:moveTo>
                  <a:lnTo>
                    <a:pt x="8807" y="2636"/>
                  </a:lnTo>
                  <a:cubicBezTo>
                    <a:pt x="7840" y="2836"/>
                    <a:pt x="6939" y="3203"/>
                    <a:pt x="6105" y="3770"/>
                  </a:cubicBezTo>
                  <a:lnTo>
                    <a:pt x="4237" y="1868"/>
                  </a:lnTo>
                  <a:lnTo>
                    <a:pt x="1902" y="4203"/>
                  </a:lnTo>
                  <a:lnTo>
                    <a:pt x="3770" y="6105"/>
                  </a:lnTo>
                  <a:cubicBezTo>
                    <a:pt x="3237" y="6872"/>
                    <a:pt x="2836" y="7806"/>
                    <a:pt x="2636" y="8807"/>
                  </a:cubicBezTo>
                  <a:lnTo>
                    <a:pt x="1" y="8807"/>
                  </a:lnTo>
                  <a:lnTo>
                    <a:pt x="1" y="12109"/>
                  </a:lnTo>
                  <a:lnTo>
                    <a:pt x="2636" y="12109"/>
                  </a:lnTo>
                  <a:cubicBezTo>
                    <a:pt x="2836" y="13076"/>
                    <a:pt x="3237" y="13977"/>
                    <a:pt x="3770" y="14811"/>
                  </a:cubicBezTo>
                  <a:lnTo>
                    <a:pt x="1902" y="16679"/>
                  </a:lnTo>
                  <a:lnTo>
                    <a:pt x="4237" y="19014"/>
                  </a:lnTo>
                  <a:lnTo>
                    <a:pt x="6105" y="17146"/>
                  </a:lnTo>
                  <a:cubicBezTo>
                    <a:pt x="6906" y="17680"/>
                    <a:pt x="7806" y="18080"/>
                    <a:pt x="8807" y="18280"/>
                  </a:cubicBezTo>
                  <a:lnTo>
                    <a:pt x="8807" y="20882"/>
                  </a:lnTo>
                  <a:lnTo>
                    <a:pt x="12110" y="20882"/>
                  </a:lnTo>
                  <a:lnTo>
                    <a:pt x="12110" y="18280"/>
                  </a:lnTo>
                  <a:cubicBezTo>
                    <a:pt x="13077" y="18080"/>
                    <a:pt x="13978" y="17680"/>
                    <a:pt x="14811" y="17146"/>
                  </a:cubicBezTo>
                  <a:lnTo>
                    <a:pt x="16679" y="19014"/>
                  </a:lnTo>
                  <a:lnTo>
                    <a:pt x="19014" y="16679"/>
                  </a:lnTo>
                  <a:lnTo>
                    <a:pt x="17146" y="14811"/>
                  </a:lnTo>
                  <a:cubicBezTo>
                    <a:pt x="17680" y="14010"/>
                    <a:pt x="18080" y="13110"/>
                    <a:pt x="18281" y="12109"/>
                  </a:cubicBezTo>
                  <a:lnTo>
                    <a:pt x="20916" y="12109"/>
                  </a:lnTo>
                  <a:lnTo>
                    <a:pt x="20916" y="8807"/>
                  </a:lnTo>
                  <a:lnTo>
                    <a:pt x="18281" y="8807"/>
                  </a:lnTo>
                  <a:cubicBezTo>
                    <a:pt x="18080" y="7839"/>
                    <a:pt x="17680" y="6939"/>
                    <a:pt x="17146" y="6105"/>
                  </a:cubicBezTo>
                  <a:lnTo>
                    <a:pt x="19014" y="4203"/>
                  </a:lnTo>
                  <a:lnTo>
                    <a:pt x="16679" y="1868"/>
                  </a:lnTo>
                  <a:lnTo>
                    <a:pt x="14811" y="3770"/>
                  </a:lnTo>
                  <a:cubicBezTo>
                    <a:pt x="14011" y="3236"/>
                    <a:pt x="13110" y="2836"/>
                    <a:pt x="12110" y="2636"/>
                  </a:cubicBezTo>
                  <a:lnTo>
                    <a:pt x="12110" y="0"/>
                  </a:ln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4"/>
            <p:cNvSpPr/>
            <p:nvPr/>
          </p:nvSpPr>
          <p:spPr>
            <a:xfrm>
              <a:off x="5305625" y="719300"/>
              <a:ext cx="298575" cy="301075"/>
            </a:xfrm>
            <a:custGeom>
              <a:avLst/>
              <a:gdLst/>
              <a:ahLst/>
              <a:cxnLst/>
              <a:rect l="l" t="t" r="r" b="b"/>
              <a:pathLst>
                <a:path w="11943" h="12043" extrusionOk="0">
                  <a:moveTo>
                    <a:pt x="5905" y="3569"/>
                  </a:moveTo>
                  <a:cubicBezTo>
                    <a:pt x="6238" y="3569"/>
                    <a:pt x="6539" y="3636"/>
                    <a:pt x="6839" y="3736"/>
                  </a:cubicBezTo>
                  <a:lnTo>
                    <a:pt x="6872" y="3703"/>
                  </a:lnTo>
                  <a:lnTo>
                    <a:pt x="6872" y="3736"/>
                  </a:lnTo>
                  <a:cubicBezTo>
                    <a:pt x="7473" y="3970"/>
                    <a:pt x="7906" y="4437"/>
                    <a:pt x="8173" y="5037"/>
                  </a:cubicBezTo>
                  <a:lnTo>
                    <a:pt x="8206" y="5037"/>
                  </a:lnTo>
                  <a:lnTo>
                    <a:pt x="8173" y="5070"/>
                  </a:lnTo>
                  <a:cubicBezTo>
                    <a:pt x="8306" y="5371"/>
                    <a:pt x="8340" y="5637"/>
                    <a:pt x="8340" y="5971"/>
                  </a:cubicBezTo>
                  <a:cubicBezTo>
                    <a:pt x="8340" y="6305"/>
                    <a:pt x="8306" y="6605"/>
                    <a:pt x="8206" y="6938"/>
                  </a:cubicBezTo>
                  <a:lnTo>
                    <a:pt x="8173" y="6938"/>
                  </a:lnTo>
                  <a:cubicBezTo>
                    <a:pt x="7906" y="7539"/>
                    <a:pt x="7473" y="7972"/>
                    <a:pt x="6872" y="8239"/>
                  </a:cubicBezTo>
                  <a:lnTo>
                    <a:pt x="6872" y="8273"/>
                  </a:lnTo>
                  <a:lnTo>
                    <a:pt x="6839" y="8239"/>
                  </a:lnTo>
                  <a:cubicBezTo>
                    <a:pt x="6539" y="8373"/>
                    <a:pt x="6238" y="8406"/>
                    <a:pt x="5905" y="8406"/>
                  </a:cubicBezTo>
                  <a:cubicBezTo>
                    <a:pt x="5571" y="8406"/>
                    <a:pt x="5304" y="8306"/>
                    <a:pt x="5004" y="8239"/>
                  </a:cubicBezTo>
                  <a:lnTo>
                    <a:pt x="4971" y="8273"/>
                  </a:lnTo>
                  <a:lnTo>
                    <a:pt x="4971" y="8239"/>
                  </a:lnTo>
                  <a:cubicBezTo>
                    <a:pt x="4370" y="7972"/>
                    <a:pt x="3903" y="7539"/>
                    <a:pt x="3670" y="6938"/>
                  </a:cubicBezTo>
                  <a:lnTo>
                    <a:pt x="3636" y="6938"/>
                  </a:lnTo>
                  <a:lnTo>
                    <a:pt x="3670" y="6905"/>
                  </a:lnTo>
                  <a:cubicBezTo>
                    <a:pt x="3536" y="6605"/>
                    <a:pt x="3503" y="6305"/>
                    <a:pt x="3503" y="5971"/>
                  </a:cubicBezTo>
                  <a:cubicBezTo>
                    <a:pt x="3503" y="5637"/>
                    <a:pt x="3536" y="5371"/>
                    <a:pt x="3670" y="5070"/>
                  </a:cubicBezTo>
                  <a:lnTo>
                    <a:pt x="3636" y="5037"/>
                  </a:lnTo>
                  <a:lnTo>
                    <a:pt x="3670" y="5037"/>
                  </a:lnTo>
                  <a:cubicBezTo>
                    <a:pt x="3903" y="4437"/>
                    <a:pt x="4370" y="3970"/>
                    <a:pt x="4971" y="3736"/>
                  </a:cubicBezTo>
                  <a:lnTo>
                    <a:pt x="4971" y="3703"/>
                  </a:lnTo>
                  <a:lnTo>
                    <a:pt x="5004" y="3736"/>
                  </a:lnTo>
                  <a:cubicBezTo>
                    <a:pt x="5304" y="3603"/>
                    <a:pt x="5571" y="3569"/>
                    <a:pt x="5905" y="3569"/>
                  </a:cubicBezTo>
                  <a:close/>
                  <a:moveTo>
                    <a:pt x="5004" y="0"/>
                  </a:moveTo>
                  <a:lnTo>
                    <a:pt x="5004" y="1501"/>
                  </a:lnTo>
                  <a:cubicBezTo>
                    <a:pt x="4437" y="1635"/>
                    <a:pt x="3903" y="1835"/>
                    <a:pt x="3470" y="2135"/>
                  </a:cubicBezTo>
                  <a:lnTo>
                    <a:pt x="2369" y="1068"/>
                  </a:lnTo>
                  <a:lnTo>
                    <a:pt x="1035" y="2402"/>
                  </a:lnTo>
                  <a:lnTo>
                    <a:pt x="2135" y="3469"/>
                  </a:lnTo>
                  <a:cubicBezTo>
                    <a:pt x="1835" y="3936"/>
                    <a:pt x="1602" y="4470"/>
                    <a:pt x="1502" y="5037"/>
                  </a:cubicBezTo>
                  <a:lnTo>
                    <a:pt x="1" y="5037"/>
                  </a:lnTo>
                  <a:lnTo>
                    <a:pt x="1" y="6938"/>
                  </a:lnTo>
                  <a:lnTo>
                    <a:pt x="1502" y="6938"/>
                  </a:lnTo>
                  <a:cubicBezTo>
                    <a:pt x="1635" y="7539"/>
                    <a:pt x="1835" y="8006"/>
                    <a:pt x="2135" y="8473"/>
                  </a:cubicBezTo>
                  <a:lnTo>
                    <a:pt x="1035" y="9574"/>
                  </a:lnTo>
                  <a:lnTo>
                    <a:pt x="2369" y="10908"/>
                  </a:lnTo>
                  <a:lnTo>
                    <a:pt x="3470" y="9807"/>
                  </a:lnTo>
                  <a:cubicBezTo>
                    <a:pt x="3937" y="10107"/>
                    <a:pt x="4470" y="10374"/>
                    <a:pt x="5004" y="10441"/>
                  </a:cubicBezTo>
                  <a:lnTo>
                    <a:pt x="5004" y="12042"/>
                  </a:lnTo>
                  <a:lnTo>
                    <a:pt x="6939" y="12042"/>
                  </a:lnTo>
                  <a:lnTo>
                    <a:pt x="6939" y="10541"/>
                  </a:lnTo>
                  <a:cubicBezTo>
                    <a:pt x="7506" y="10408"/>
                    <a:pt x="8006" y="10207"/>
                    <a:pt x="8473" y="9907"/>
                  </a:cubicBezTo>
                  <a:lnTo>
                    <a:pt x="9541" y="10975"/>
                  </a:lnTo>
                  <a:lnTo>
                    <a:pt x="10875" y="9640"/>
                  </a:lnTo>
                  <a:lnTo>
                    <a:pt x="9808" y="8573"/>
                  </a:lnTo>
                  <a:cubicBezTo>
                    <a:pt x="10074" y="8106"/>
                    <a:pt x="10341" y="7572"/>
                    <a:pt x="10408" y="7038"/>
                  </a:cubicBezTo>
                  <a:lnTo>
                    <a:pt x="11942" y="7038"/>
                  </a:lnTo>
                  <a:lnTo>
                    <a:pt x="11942" y="6938"/>
                  </a:lnTo>
                  <a:lnTo>
                    <a:pt x="11942" y="5037"/>
                  </a:lnTo>
                  <a:lnTo>
                    <a:pt x="10408" y="5037"/>
                  </a:lnTo>
                  <a:cubicBezTo>
                    <a:pt x="10308" y="4437"/>
                    <a:pt x="10074" y="3936"/>
                    <a:pt x="9808" y="3469"/>
                  </a:cubicBezTo>
                  <a:lnTo>
                    <a:pt x="10875" y="2402"/>
                  </a:lnTo>
                  <a:lnTo>
                    <a:pt x="9541" y="1068"/>
                  </a:lnTo>
                  <a:lnTo>
                    <a:pt x="8473" y="2135"/>
                  </a:lnTo>
                  <a:cubicBezTo>
                    <a:pt x="8006" y="1835"/>
                    <a:pt x="7473" y="1601"/>
                    <a:pt x="6939" y="1501"/>
                  </a:cubicBezTo>
                  <a:lnTo>
                    <a:pt x="6939" y="0"/>
                  </a:ln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4"/>
            <p:cNvSpPr/>
            <p:nvPr/>
          </p:nvSpPr>
          <p:spPr>
            <a:xfrm>
              <a:off x="5304800" y="1084550"/>
              <a:ext cx="437825" cy="437850"/>
            </a:xfrm>
            <a:custGeom>
              <a:avLst/>
              <a:gdLst/>
              <a:ahLst/>
              <a:cxnLst/>
              <a:rect l="l" t="t" r="r" b="b"/>
              <a:pathLst>
                <a:path w="17513" h="17514" extrusionOk="0">
                  <a:moveTo>
                    <a:pt x="8740" y="5204"/>
                  </a:moveTo>
                  <a:cubicBezTo>
                    <a:pt x="9207" y="5204"/>
                    <a:pt x="9674" y="5304"/>
                    <a:pt x="10074" y="5471"/>
                  </a:cubicBezTo>
                  <a:lnTo>
                    <a:pt x="10141" y="5438"/>
                  </a:lnTo>
                  <a:lnTo>
                    <a:pt x="10141" y="5505"/>
                  </a:lnTo>
                  <a:cubicBezTo>
                    <a:pt x="10975" y="5871"/>
                    <a:pt x="11642" y="6539"/>
                    <a:pt x="12009" y="7373"/>
                  </a:cubicBezTo>
                  <a:lnTo>
                    <a:pt x="12075" y="7373"/>
                  </a:lnTo>
                  <a:lnTo>
                    <a:pt x="12042" y="7439"/>
                  </a:lnTo>
                  <a:cubicBezTo>
                    <a:pt x="12209" y="7840"/>
                    <a:pt x="12309" y="8307"/>
                    <a:pt x="12309" y="8774"/>
                  </a:cubicBezTo>
                  <a:cubicBezTo>
                    <a:pt x="12309" y="9207"/>
                    <a:pt x="12209" y="9674"/>
                    <a:pt x="12042" y="10108"/>
                  </a:cubicBezTo>
                  <a:lnTo>
                    <a:pt x="12075" y="10141"/>
                  </a:lnTo>
                  <a:lnTo>
                    <a:pt x="12009" y="10141"/>
                  </a:lnTo>
                  <a:cubicBezTo>
                    <a:pt x="11642" y="10975"/>
                    <a:pt x="10975" y="11642"/>
                    <a:pt x="10141" y="12009"/>
                  </a:cubicBezTo>
                  <a:lnTo>
                    <a:pt x="10141" y="12109"/>
                  </a:lnTo>
                  <a:lnTo>
                    <a:pt x="10074" y="12043"/>
                  </a:lnTo>
                  <a:cubicBezTo>
                    <a:pt x="9674" y="12209"/>
                    <a:pt x="9207" y="12309"/>
                    <a:pt x="8740" y="12309"/>
                  </a:cubicBezTo>
                  <a:cubicBezTo>
                    <a:pt x="8306" y="12309"/>
                    <a:pt x="7839" y="12209"/>
                    <a:pt x="7405" y="12043"/>
                  </a:cubicBezTo>
                  <a:lnTo>
                    <a:pt x="7372" y="12109"/>
                  </a:lnTo>
                  <a:lnTo>
                    <a:pt x="7372" y="12009"/>
                  </a:lnTo>
                  <a:cubicBezTo>
                    <a:pt x="6538" y="11642"/>
                    <a:pt x="5871" y="10975"/>
                    <a:pt x="5504" y="10141"/>
                  </a:cubicBezTo>
                  <a:lnTo>
                    <a:pt x="5404" y="10141"/>
                  </a:lnTo>
                  <a:lnTo>
                    <a:pt x="5471" y="10108"/>
                  </a:lnTo>
                  <a:cubicBezTo>
                    <a:pt x="5304" y="9674"/>
                    <a:pt x="5204" y="9207"/>
                    <a:pt x="5204" y="8774"/>
                  </a:cubicBezTo>
                  <a:cubicBezTo>
                    <a:pt x="5204" y="8307"/>
                    <a:pt x="5304" y="7840"/>
                    <a:pt x="5471" y="7439"/>
                  </a:cubicBezTo>
                  <a:lnTo>
                    <a:pt x="5404" y="7373"/>
                  </a:lnTo>
                  <a:lnTo>
                    <a:pt x="5504" y="7373"/>
                  </a:lnTo>
                  <a:cubicBezTo>
                    <a:pt x="5871" y="6539"/>
                    <a:pt x="6538" y="5871"/>
                    <a:pt x="7372" y="5505"/>
                  </a:cubicBezTo>
                  <a:lnTo>
                    <a:pt x="7372" y="5438"/>
                  </a:lnTo>
                  <a:lnTo>
                    <a:pt x="7405" y="5471"/>
                  </a:lnTo>
                  <a:cubicBezTo>
                    <a:pt x="7839" y="5304"/>
                    <a:pt x="8306" y="5204"/>
                    <a:pt x="8740" y="5204"/>
                  </a:cubicBezTo>
                  <a:close/>
                  <a:moveTo>
                    <a:pt x="7372" y="1"/>
                  </a:moveTo>
                  <a:lnTo>
                    <a:pt x="7372" y="2202"/>
                  </a:lnTo>
                  <a:cubicBezTo>
                    <a:pt x="6538" y="2369"/>
                    <a:pt x="5804" y="2703"/>
                    <a:pt x="5137" y="3170"/>
                  </a:cubicBezTo>
                  <a:lnTo>
                    <a:pt x="3536" y="1602"/>
                  </a:lnTo>
                  <a:lnTo>
                    <a:pt x="1568" y="3536"/>
                  </a:lnTo>
                  <a:lnTo>
                    <a:pt x="3169" y="5138"/>
                  </a:lnTo>
                  <a:cubicBezTo>
                    <a:pt x="2702" y="5805"/>
                    <a:pt x="2402" y="6605"/>
                    <a:pt x="2202" y="7373"/>
                  </a:cubicBezTo>
                  <a:lnTo>
                    <a:pt x="0" y="7373"/>
                  </a:lnTo>
                  <a:lnTo>
                    <a:pt x="0" y="10141"/>
                  </a:lnTo>
                  <a:lnTo>
                    <a:pt x="2202" y="10141"/>
                  </a:lnTo>
                  <a:cubicBezTo>
                    <a:pt x="2369" y="10975"/>
                    <a:pt x="2702" y="11709"/>
                    <a:pt x="3169" y="12376"/>
                  </a:cubicBezTo>
                  <a:lnTo>
                    <a:pt x="1568" y="13977"/>
                  </a:lnTo>
                  <a:lnTo>
                    <a:pt x="3536" y="15945"/>
                  </a:lnTo>
                  <a:lnTo>
                    <a:pt x="5137" y="14344"/>
                  </a:lnTo>
                  <a:cubicBezTo>
                    <a:pt x="5804" y="14811"/>
                    <a:pt x="6572" y="15111"/>
                    <a:pt x="7372" y="15312"/>
                  </a:cubicBezTo>
                  <a:lnTo>
                    <a:pt x="7372" y="17513"/>
                  </a:lnTo>
                  <a:lnTo>
                    <a:pt x="10141" y="17513"/>
                  </a:lnTo>
                  <a:lnTo>
                    <a:pt x="10141" y="15312"/>
                  </a:lnTo>
                  <a:cubicBezTo>
                    <a:pt x="10975" y="15145"/>
                    <a:pt x="11709" y="14811"/>
                    <a:pt x="12376" y="14344"/>
                  </a:cubicBezTo>
                  <a:lnTo>
                    <a:pt x="13977" y="15945"/>
                  </a:lnTo>
                  <a:lnTo>
                    <a:pt x="15912" y="13977"/>
                  </a:lnTo>
                  <a:lnTo>
                    <a:pt x="14344" y="12376"/>
                  </a:lnTo>
                  <a:cubicBezTo>
                    <a:pt x="14811" y="11709"/>
                    <a:pt x="15078" y="10942"/>
                    <a:pt x="15311" y="10141"/>
                  </a:cubicBezTo>
                  <a:lnTo>
                    <a:pt x="17513" y="10141"/>
                  </a:lnTo>
                  <a:lnTo>
                    <a:pt x="17513" y="7373"/>
                  </a:lnTo>
                  <a:lnTo>
                    <a:pt x="15311" y="7373"/>
                  </a:lnTo>
                  <a:cubicBezTo>
                    <a:pt x="15144" y="6539"/>
                    <a:pt x="14811" y="5805"/>
                    <a:pt x="14344" y="5138"/>
                  </a:cubicBezTo>
                  <a:lnTo>
                    <a:pt x="15912" y="3536"/>
                  </a:lnTo>
                  <a:lnTo>
                    <a:pt x="13977" y="1602"/>
                  </a:lnTo>
                  <a:lnTo>
                    <a:pt x="12376" y="3170"/>
                  </a:lnTo>
                  <a:cubicBezTo>
                    <a:pt x="11709" y="2703"/>
                    <a:pt x="10908" y="2436"/>
                    <a:pt x="10141" y="2202"/>
                  </a:cubicBezTo>
                  <a:lnTo>
                    <a:pt x="10141" y="1"/>
                  </a:ln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7" name="Google Shape;217;p34"/>
          <p:cNvGrpSpPr/>
          <p:nvPr/>
        </p:nvGrpSpPr>
        <p:grpSpPr>
          <a:xfrm>
            <a:off x="405800" y="226100"/>
            <a:ext cx="741400" cy="748050"/>
            <a:chOff x="1549600" y="449100"/>
            <a:chExt cx="741400" cy="748050"/>
          </a:xfrm>
        </p:grpSpPr>
        <p:sp>
          <p:nvSpPr>
            <p:cNvPr id="218" name="Google Shape;218;p34"/>
            <p:cNvSpPr/>
            <p:nvPr/>
          </p:nvSpPr>
          <p:spPr>
            <a:xfrm>
              <a:off x="1549600" y="521650"/>
              <a:ext cx="675525" cy="675500"/>
            </a:xfrm>
            <a:custGeom>
              <a:avLst/>
              <a:gdLst/>
              <a:ahLst/>
              <a:cxnLst/>
              <a:rect l="l" t="t" r="r" b="b"/>
              <a:pathLst>
                <a:path w="27021" h="27020" extrusionOk="0">
                  <a:moveTo>
                    <a:pt x="13511" y="3403"/>
                  </a:moveTo>
                  <a:cubicBezTo>
                    <a:pt x="19081" y="3403"/>
                    <a:pt x="23618" y="7906"/>
                    <a:pt x="23618" y="13510"/>
                  </a:cubicBezTo>
                  <a:cubicBezTo>
                    <a:pt x="23618" y="19047"/>
                    <a:pt x="19115" y="23617"/>
                    <a:pt x="13511" y="23617"/>
                  </a:cubicBezTo>
                  <a:cubicBezTo>
                    <a:pt x="7973" y="23617"/>
                    <a:pt x="3437" y="19114"/>
                    <a:pt x="3437" y="13510"/>
                  </a:cubicBezTo>
                  <a:cubicBezTo>
                    <a:pt x="3437" y="7973"/>
                    <a:pt x="7940" y="3403"/>
                    <a:pt x="13511" y="3403"/>
                  </a:cubicBezTo>
                  <a:close/>
                  <a:moveTo>
                    <a:pt x="13511" y="0"/>
                  </a:moveTo>
                  <a:cubicBezTo>
                    <a:pt x="6072" y="0"/>
                    <a:pt x="1" y="6038"/>
                    <a:pt x="1" y="13510"/>
                  </a:cubicBezTo>
                  <a:cubicBezTo>
                    <a:pt x="1" y="20982"/>
                    <a:pt x="6072" y="27020"/>
                    <a:pt x="13511" y="27020"/>
                  </a:cubicBezTo>
                  <a:cubicBezTo>
                    <a:pt x="20983" y="27020"/>
                    <a:pt x="27020" y="20982"/>
                    <a:pt x="27020" y="13510"/>
                  </a:cubicBezTo>
                  <a:cubicBezTo>
                    <a:pt x="27020" y="6038"/>
                    <a:pt x="20983" y="0"/>
                    <a:pt x="13511" y="0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4"/>
            <p:cNvSpPr/>
            <p:nvPr/>
          </p:nvSpPr>
          <p:spPr>
            <a:xfrm>
              <a:off x="1716400" y="688425"/>
              <a:ext cx="343600" cy="341950"/>
            </a:xfrm>
            <a:custGeom>
              <a:avLst/>
              <a:gdLst/>
              <a:ahLst/>
              <a:cxnLst/>
              <a:rect l="l" t="t" r="r" b="b"/>
              <a:pathLst>
                <a:path w="13744" h="13678" extrusionOk="0">
                  <a:moveTo>
                    <a:pt x="6839" y="3837"/>
                  </a:moveTo>
                  <a:cubicBezTo>
                    <a:pt x="8506" y="3837"/>
                    <a:pt x="9907" y="5171"/>
                    <a:pt x="9907" y="6872"/>
                  </a:cubicBezTo>
                  <a:cubicBezTo>
                    <a:pt x="9907" y="8507"/>
                    <a:pt x="8506" y="9875"/>
                    <a:pt x="6839" y="9875"/>
                  </a:cubicBezTo>
                  <a:cubicBezTo>
                    <a:pt x="5171" y="9875"/>
                    <a:pt x="3836" y="8540"/>
                    <a:pt x="3836" y="6872"/>
                  </a:cubicBezTo>
                  <a:cubicBezTo>
                    <a:pt x="3836" y="5205"/>
                    <a:pt x="5171" y="3837"/>
                    <a:pt x="6839" y="3837"/>
                  </a:cubicBezTo>
                  <a:close/>
                  <a:moveTo>
                    <a:pt x="6839" y="1"/>
                  </a:moveTo>
                  <a:cubicBezTo>
                    <a:pt x="3069" y="1"/>
                    <a:pt x="0" y="3103"/>
                    <a:pt x="0" y="6839"/>
                  </a:cubicBezTo>
                  <a:cubicBezTo>
                    <a:pt x="0" y="10642"/>
                    <a:pt x="3069" y="13677"/>
                    <a:pt x="6839" y="13677"/>
                  </a:cubicBezTo>
                  <a:cubicBezTo>
                    <a:pt x="10641" y="13677"/>
                    <a:pt x="13677" y="10575"/>
                    <a:pt x="13677" y="6839"/>
                  </a:cubicBezTo>
                  <a:cubicBezTo>
                    <a:pt x="13744" y="3036"/>
                    <a:pt x="10641" y="1"/>
                    <a:pt x="6839" y="1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4"/>
            <p:cNvSpPr/>
            <p:nvPr/>
          </p:nvSpPr>
          <p:spPr>
            <a:xfrm>
              <a:off x="1877350" y="503100"/>
              <a:ext cx="361950" cy="363825"/>
            </a:xfrm>
            <a:custGeom>
              <a:avLst/>
              <a:gdLst/>
              <a:ahLst/>
              <a:cxnLst/>
              <a:rect l="l" t="t" r="r" b="b"/>
              <a:pathLst>
                <a:path w="14478" h="14553" extrusionOk="0">
                  <a:moveTo>
                    <a:pt x="14227" y="0"/>
                  </a:moveTo>
                  <a:cubicBezTo>
                    <a:pt x="14177" y="0"/>
                    <a:pt x="14127" y="25"/>
                    <a:pt x="14077" y="75"/>
                  </a:cubicBezTo>
                  <a:lnTo>
                    <a:pt x="67" y="14219"/>
                  </a:lnTo>
                  <a:cubicBezTo>
                    <a:pt x="0" y="14285"/>
                    <a:pt x="0" y="14419"/>
                    <a:pt x="67" y="14519"/>
                  </a:cubicBezTo>
                  <a:cubicBezTo>
                    <a:pt x="134" y="14552"/>
                    <a:pt x="200" y="14552"/>
                    <a:pt x="234" y="14552"/>
                  </a:cubicBezTo>
                  <a:cubicBezTo>
                    <a:pt x="267" y="14552"/>
                    <a:pt x="334" y="14552"/>
                    <a:pt x="367" y="14519"/>
                  </a:cubicBezTo>
                  <a:lnTo>
                    <a:pt x="14377" y="376"/>
                  </a:lnTo>
                  <a:cubicBezTo>
                    <a:pt x="14477" y="275"/>
                    <a:pt x="14477" y="142"/>
                    <a:pt x="14377" y="75"/>
                  </a:cubicBezTo>
                  <a:cubicBezTo>
                    <a:pt x="14327" y="25"/>
                    <a:pt x="14277" y="0"/>
                    <a:pt x="14227" y="0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4"/>
            <p:cNvSpPr/>
            <p:nvPr/>
          </p:nvSpPr>
          <p:spPr>
            <a:xfrm>
              <a:off x="2187575" y="480775"/>
              <a:ext cx="74225" cy="74250"/>
            </a:xfrm>
            <a:custGeom>
              <a:avLst/>
              <a:gdLst/>
              <a:ahLst/>
              <a:cxnLst/>
              <a:rect l="l" t="t" r="r" b="b"/>
              <a:pathLst>
                <a:path w="2969" h="2970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lnTo>
                    <a:pt x="0" y="2970"/>
                  </a:lnTo>
                  <a:lnTo>
                    <a:pt x="2769" y="2836"/>
                  </a:lnTo>
                  <a:cubicBezTo>
                    <a:pt x="2902" y="2836"/>
                    <a:pt x="2969" y="2770"/>
                    <a:pt x="2969" y="2636"/>
                  </a:cubicBezTo>
                  <a:cubicBezTo>
                    <a:pt x="2969" y="2503"/>
                    <a:pt x="2902" y="2436"/>
                    <a:pt x="2769" y="2436"/>
                  </a:cubicBezTo>
                  <a:lnTo>
                    <a:pt x="434" y="2569"/>
                  </a:lnTo>
                  <a:lnTo>
                    <a:pt x="434" y="201"/>
                  </a:lnTo>
                  <a:cubicBezTo>
                    <a:pt x="434" y="101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4"/>
            <p:cNvSpPr/>
            <p:nvPr/>
          </p:nvSpPr>
          <p:spPr>
            <a:xfrm>
              <a:off x="2220100" y="449100"/>
              <a:ext cx="70900" cy="72575"/>
            </a:xfrm>
            <a:custGeom>
              <a:avLst/>
              <a:gdLst/>
              <a:ahLst/>
              <a:cxnLst/>
              <a:rect l="l" t="t" r="r" b="b"/>
              <a:pathLst>
                <a:path w="2836" h="2903" extrusionOk="0">
                  <a:moveTo>
                    <a:pt x="434" y="0"/>
                  </a:moveTo>
                  <a:cubicBezTo>
                    <a:pt x="334" y="0"/>
                    <a:pt x="200" y="67"/>
                    <a:pt x="200" y="201"/>
                  </a:cubicBezTo>
                  <a:lnTo>
                    <a:pt x="0" y="2902"/>
                  </a:lnTo>
                  <a:lnTo>
                    <a:pt x="0" y="2902"/>
                  </a:lnTo>
                  <a:lnTo>
                    <a:pt x="2635" y="2702"/>
                  </a:lnTo>
                  <a:cubicBezTo>
                    <a:pt x="2769" y="2702"/>
                    <a:pt x="2835" y="2602"/>
                    <a:pt x="2835" y="2502"/>
                  </a:cubicBezTo>
                  <a:cubicBezTo>
                    <a:pt x="2835" y="2369"/>
                    <a:pt x="2769" y="2269"/>
                    <a:pt x="2635" y="2269"/>
                  </a:cubicBezTo>
                  <a:lnTo>
                    <a:pt x="434" y="2402"/>
                  </a:lnTo>
                  <a:lnTo>
                    <a:pt x="634" y="201"/>
                  </a:lnTo>
                  <a:cubicBezTo>
                    <a:pt x="634" y="100"/>
                    <a:pt x="534" y="0"/>
                    <a:pt x="434" y="0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3" name="Google Shape;223;p34"/>
          <p:cNvSpPr/>
          <p:nvPr/>
        </p:nvSpPr>
        <p:spPr>
          <a:xfrm>
            <a:off x="0" y="3906175"/>
            <a:ext cx="9144000" cy="123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/>
          <p:nvPr/>
        </p:nvSpPr>
        <p:spPr>
          <a:xfrm>
            <a:off x="0" y="4570675"/>
            <a:ext cx="91440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6" name="Google Shape;226;p35"/>
          <p:cNvGrpSpPr/>
          <p:nvPr/>
        </p:nvGrpSpPr>
        <p:grpSpPr>
          <a:xfrm>
            <a:off x="4208325" y="878429"/>
            <a:ext cx="4891133" cy="3789517"/>
            <a:chOff x="-2139550" y="2500825"/>
            <a:chExt cx="6190524" cy="4796250"/>
          </a:xfrm>
        </p:grpSpPr>
        <p:sp>
          <p:nvSpPr>
            <p:cNvPr id="227" name="Google Shape;227;p35"/>
            <p:cNvSpPr/>
            <p:nvPr/>
          </p:nvSpPr>
          <p:spPr>
            <a:xfrm>
              <a:off x="-2139550" y="3097200"/>
              <a:ext cx="5635800" cy="4199875"/>
            </a:xfrm>
            <a:custGeom>
              <a:avLst/>
              <a:gdLst/>
              <a:ahLst/>
              <a:cxnLst/>
              <a:rect l="l" t="t" r="r" b="b"/>
              <a:pathLst>
                <a:path w="225432" h="167995" extrusionOk="0">
                  <a:moveTo>
                    <a:pt x="0" y="167995"/>
                  </a:moveTo>
                  <a:lnTo>
                    <a:pt x="90683" y="60923"/>
                  </a:lnTo>
                  <a:lnTo>
                    <a:pt x="119454" y="79133"/>
                  </a:lnTo>
                  <a:lnTo>
                    <a:pt x="156238" y="36157"/>
                  </a:lnTo>
                  <a:lnTo>
                    <a:pt x="180639" y="54731"/>
                  </a:lnTo>
                  <a:lnTo>
                    <a:pt x="225432" y="0"/>
                  </a:ln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228" name="Google Shape;228;p35"/>
            <p:cNvSpPr/>
            <p:nvPr/>
          </p:nvSpPr>
          <p:spPr>
            <a:xfrm rot="2161912">
              <a:off x="3352814" y="2604351"/>
              <a:ext cx="562020" cy="645548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9" name="Google Shape;229;p35"/>
          <p:cNvGrpSpPr/>
          <p:nvPr/>
        </p:nvGrpSpPr>
        <p:grpSpPr>
          <a:xfrm>
            <a:off x="5535650" y="1252350"/>
            <a:ext cx="961550" cy="803100"/>
            <a:chOff x="4781075" y="719300"/>
            <a:chExt cx="961550" cy="803100"/>
          </a:xfrm>
        </p:grpSpPr>
        <p:sp>
          <p:nvSpPr>
            <p:cNvPr id="230" name="Google Shape;230;p35"/>
            <p:cNvSpPr/>
            <p:nvPr/>
          </p:nvSpPr>
          <p:spPr>
            <a:xfrm>
              <a:off x="4781075" y="822700"/>
              <a:ext cx="522900" cy="522075"/>
            </a:xfrm>
            <a:custGeom>
              <a:avLst/>
              <a:gdLst/>
              <a:ahLst/>
              <a:cxnLst/>
              <a:rect l="l" t="t" r="r" b="b"/>
              <a:pathLst>
                <a:path w="20916" h="20883" extrusionOk="0">
                  <a:moveTo>
                    <a:pt x="10475" y="6205"/>
                  </a:moveTo>
                  <a:cubicBezTo>
                    <a:pt x="11009" y="6205"/>
                    <a:pt x="11576" y="6338"/>
                    <a:pt x="12076" y="6505"/>
                  </a:cubicBezTo>
                  <a:lnTo>
                    <a:pt x="12143" y="6438"/>
                  </a:lnTo>
                  <a:lnTo>
                    <a:pt x="12143" y="6505"/>
                  </a:lnTo>
                  <a:cubicBezTo>
                    <a:pt x="13144" y="6939"/>
                    <a:pt x="13944" y="7706"/>
                    <a:pt x="14344" y="8773"/>
                  </a:cubicBezTo>
                  <a:lnTo>
                    <a:pt x="14445" y="8773"/>
                  </a:lnTo>
                  <a:lnTo>
                    <a:pt x="14344" y="8840"/>
                  </a:lnTo>
                  <a:cubicBezTo>
                    <a:pt x="14578" y="9340"/>
                    <a:pt x="14645" y="9841"/>
                    <a:pt x="14645" y="10441"/>
                  </a:cubicBezTo>
                  <a:cubicBezTo>
                    <a:pt x="14645" y="10975"/>
                    <a:pt x="14511" y="11509"/>
                    <a:pt x="14344" y="12009"/>
                  </a:cubicBezTo>
                  <a:lnTo>
                    <a:pt x="14445" y="12109"/>
                  </a:lnTo>
                  <a:lnTo>
                    <a:pt x="14344" y="12109"/>
                  </a:lnTo>
                  <a:cubicBezTo>
                    <a:pt x="13944" y="13110"/>
                    <a:pt x="13144" y="13910"/>
                    <a:pt x="12143" y="14344"/>
                  </a:cubicBezTo>
                  <a:lnTo>
                    <a:pt x="12143" y="14444"/>
                  </a:lnTo>
                  <a:lnTo>
                    <a:pt x="12076" y="14344"/>
                  </a:lnTo>
                  <a:cubicBezTo>
                    <a:pt x="11576" y="14578"/>
                    <a:pt x="11075" y="14644"/>
                    <a:pt x="10475" y="14644"/>
                  </a:cubicBezTo>
                  <a:cubicBezTo>
                    <a:pt x="9941" y="14644"/>
                    <a:pt x="9408" y="14511"/>
                    <a:pt x="8907" y="14344"/>
                  </a:cubicBezTo>
                  <a:lnTo>
                    <a:pt x="8807" y="14444"/>
                  </a:lnTo>
                  <a:lnTo>
                    <a:pt x="8807" y="14344"/>
                  </a:lnTo>
                  <a:cubicBezTo>
                    <a:pt x="7806" y="13944"/>
                    <a:pt x="7006" y="13143"/>
                    <a:pt x="6572" y="12109"/>
                  </a:cubicBezTo>
                  <a:lnTo>
                    <a:pt x="6472" y="12109"/>
                  </a:lnTo>
                  <a:lnTo>
                    <a:pt x="6572" y="12009"/>
                  </a:lnTo>
                  <a:cubicBezTo>
                    <a:pt x="6339" y="11509"/>
                    <a:pt x="6272" y="11008"/>
                    <a:pt x="6272" y="10441"/>
                  </a:cubicBezTo>
                  <a:cubicBezTo>
                    <a:pt x="6272" y="9907"/>
                    <a:pt x="6405" y="9340"/>
                    <a:pt x="6572" y="8840"/>
                  </a:cubicBezTo>
                  <a:lnTo>
                    <a:pt x="6472" y="8773"/>
                  </a:lnTo>
                  <a:lnTo>
                    <a:pt x="6572" y="8773"/>
                  </a:lnTo>
                  <a:cubicBezTo>
                    <a:pt x="6973" y="7773"/>
                    <a:pt x="7773" y="6972"/>
                    <a:pt x="8807" y="6505"/>
                  </a:cubicBezTo>
                  <a:lnTo>
                    <a:pt x="8807" y="6438"/>
                  </a:lnTo>
                  <a:lnTo>
                    <a:pt x="8874" y="6505"/>
                  </a:lnTo>
                  <a:cubicBezTo>
                    <a:pt x="9374" y="6305"/>
                    <a:pt x="9875" y="6205"/>
                    <a:pt x="10475" y="6205"/>
                  </a:cubicBezTo>
                  <a:close/>
                  <a:moveTo>
                    <a:pt x="8807" y="0"/>
                  </a:moveTo>
                  <a:lnTo>
                    <a:pt x="8807" y="2636"/>
                  </a:lnTo>
                  <a:cubicBezTo>
                    <a:pt x="7840" y="2836"/>
                    <a:pt x="6939" y="3203"/>
                    <a:pt x="6105" y="3770"/>
                  </a:cubicBezTo>
                  <a:lnTo>
                    <a:pt x="4237" y="1868"/>
                  </a:lnTo>
                  <a:lnTo>
                    <a:pt x="1902" y="4203"/>
                  </a:lnTo>
                  <a:lnTo>
                    <a:pt x="3770" y="6105"/>
                  </a:lnTo>
                  <a:cubicBezTo>
                    <a:pt x="3237" y="6872"/>
                    <a:pt x="2836" y="7806"/>
                    <a:pt x="2636" y="8807"/>
                  </a:cubicBezTo>
                  <a:lnTo>
                    <a:pt x="1" y="8807"/>
                  </a:lnTo>
                  <a:lnTo>
                    <a:pt x="1" y="12109"/>
                  </a:lnTo>
                  <a:lnTo>
                    <a:pt x="2636" y="12109"/>
                  </a:lnTo>
                  <a:cubicBezTo>
                    <a:pt x="2836" y="13076"/>
                    <a:pt x="3237" y="13977"/>
                    <a:pt x="3770" y="14811"/>
                  </a:cubicBezTo>
                  <a:lnTo>
                    <a:pt x="1902" y="16679"/>
                  </a:lnTo>
                  <a:lnTo>
                    <a:pt x="4237" y="19014"/>
                  </a:lnTo>
                  <a:lnTo>
                    <a:pt x="6105" y="17146"/>
                  </a:lnTo>
                  <a:cubicBezTo>
                    <a:pt x="6906" y="17680"/>
                    <a:pt x="7806" y="18080"/>
                    <a:pt x="8807" y="18280"/>
                  </a:cubicBezTo>
                  <a:lnTo>
                    <a:pt x="8807" y="20882"/>
                  </a:lnTo>
                  <a:lnTo>
                    <a:pt x="12110" y="20882"/>
                  </a:lnTo>
                  <a:lnTo>
                    <a:pt x="12110" y="18280"/>
                  </a:lnTo>
                  <a:cubicBezTo>
                    <a:pt x="13077" y="18080"/>
                    <a:pt x="13978" y="17680"/>
                    <a:pt x="14811" y="17146"/>
                  </a:cubicBezTo>
                  <a:lnTo>
                    <a:pt x="16679" y="19014"/>
                  </a:lnTo>
                  <a:lnTo>
                    <a:pt x="19014" y="16679"/>
                  </a:lnTo>
                  <a:lnTo>
                    <a:pt x="17146" y="14811"/>
                  </a:lnTo>
                  <a:cubicBezTo>
                    <a:pt x="17680" y="14010"/>
                    <a:pt x="18080" y="13110"/>
                    <a:pt x="18281" y="12109"/>
                  </a:cubicBezTo>
                  <a:lnTo>
                    <a:pt x="20916" y="12109"/>
                  </a:lnTo>
                  <a:lnTo>
                    <a:pt x="20916" y="8807"/>
                  </a:lnTo>
                  <a:lnTo>
                    <a:pt x="18281" y="8807"/>
                  </a:lnTo>
                  <a:cubicBezTo>
                    <a:pt x="18080" y="7839"/>
                    <a:pt x="17680" y="6939"/>
                    <a:pt x="17146" y="6105"/>
                  </a:cubicBezTo>
                  <a:lnTo>
                    <a:pt x="19014" y="4203"/>
                  </a:lnTo>
                  <a:lnTo>
                    <a:pt x="16679" y="1868"/>
                  </a:lnTo>
                  <a:lnTo>
                    <a:pt x="14811" y="3770"/>
                  </a:lnTo>
                  <a:cubicBezTo>
                    <a:pt x="14011" y="3236"/>
                    <a:pt x="13110" y="2836"/>
                    <a:pt x="12110" y="2636"/>
                  </a:cubicBezTo>
                  <a:lnTo>
                    <a:pt x="12110" y="0"/>
                  </a:ln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35"/>
            <p:cNvSpPr/>
            <p:nvPr/>
          </p:nvSpPr>
          <p:spPr>
            <a:xfrm>
              <a:off x="5305625" y="719300"/>
              <a:ext cx="298575" cy="301075"/>
            </a:xfrm>
            <a:custGeom>
              <a:avLst/>
              <a:gdLst/>
              <a:ahLst/>
              <a:cxnLst/>
              <a:rect l="l" t="t" r="r" b="b"/>
              <a:pathLst>
                <a:path w="11943" h="12043" extrusionOk="0">
                  <a:moveTo>
                    <a:pt x="5905" y="3569"/>
                  </a:moveTo>
                  <a:cubicBezTo>
                    <a:pt x="6238" y="3569"/>
                    <a:pt x="6539" y="3636"/>
                    <a:pt x="6839" y="3736"/>
                  </a:cubicBezTo>
                  <a:lnTo>
                    <a:pt x="6872" y="3703"/>
                  </a:lnTo>
                  <a:lnTo>
                    <a:pt x="6872" y="3736"/>
                  </a:lnTo>
                  <a:cubicBezTo>
                    <a:pt x="7473" y="3970"/>
                    <a:pt x="7906" y="4437"/>
                    <a:pt x="8173" y="5037"/>
                  </a:cubicBezTo>
                  <a:lnTo>
                    <a:pt x="8206" y="5037"/>
                  </a:lnTo>
                  <a:lnTo>
                    <a:pt x="8173" y="5070"/>
                  </a:lnTo>
                  <a:cubicBezTo>
                    <a:pt x="8306" y="5371"/>
                    <a:pt x="8340" y="5637"/>
                    <a:pt x="8340" y="5971"/>
                  </a:cubicBezTo>
                  <a:cubicBezTo>
                    <a:pt x="8340" y="6305"/>
                    <a:pt x="8306" y="6605"/>
                    <a:pt x="8206" y="6938"/>
                  </a:cubicBezTo>
                  <a:lnTo>
                    <a:pt x="8173" y="6938"/>
                  </a:lnTo>
                  <a:cubicBezTo>
                    <a:pt x="7906" y="7539"/>
                    <a:pt x="7473" y="7972"/>
                    <a:pt x="6872" y="8239"/>
                  </a:cubicBezTo>
                  <a:lnTo>
                    <a:pt x="6872" y="8273"/>
                  </a:lnTo>
                  <a:lnTo>
                    <a:pt x="6839" y="8239"/>
                  </a:lnTo>
                  <a:cubicBezTo>
                    <a:pt x="6539" y="8373"/>
                    <a:pt x="6238" y="8406"/>
                    <a:pt x="5905" y="8406"/>
                  </a:cubicBezTo>
                  <a:cubicBezTo>
                    <a:pt x="5571" y="8406"/>
                    <a:pt x="5304" y="8306"/>
                    <a:pt x="5004" y="8239"/>
                  </a:cubicBezTo>
                  <a:lnTo>
                    <a:pt x="4971" y="8273"/>
                  </a:lnTo>
                  <a:lnTo>
                    <a:pt x="4971" y="8239"/>
                  </a:lnTo>
                  <a:cubicBezTo>
                    <a:pt x="4370" y="7972"/>
                    <a:pt x="3903" y="7539"/>
                    <a:pt x="3670" y="6938"/>
                  </a:cubicBezTo>
                  <a:lnTo>
                    <a:pt x="3636" y="6938"/>
                  </a:lnTo>
                  <a:lnTo>
                    <a:pt x="3670" y="6905"/>
                  </a:lnTo>
                  <a:cubicBezTo>
                    <a:pt x="3536" y="6605"/>
                    <a:pt x="3503" y="6305"/>
                    <a:pt x="3503" y="5971"/>
                  </a:cubicBezTo>
                  <a:cubicBezTo>
                    <a:pt x="3503" y="5637"/>
                    <a:pt x="3536" y="5371"/>
                    <a:pt x="3670" y="5070"/>
                  </a:cubicBezTo>
                  <a:lnTo>
                    <a:pt x="3636" y="5037"/>
                  </a:lnTo>
                  <a:lnTo>
                    <a:pt x="3670" y="5037"/>
                  </a:lnTo>
                  <a:cubicBezTo>
                    <a:pt x="3903" y="4437"/>
                    <a:pt x="4370" y="3970"/>
                    <a:pt x="4971" y="3736"/>
                  </a:cubicBezTo>
                  <a:lnTo>
                    <a:pt x="4971" y="3703"/>
                  </a:lnTo>
                  <a:lnTo>
                    <a:pt x="5004" y="3736"/>
                  </a:lnTo>
                  <a:cubicBezTo>
                    <a:pt x="5304" y="3603"/>
                    <a:pt x="5571" y="3569"/>
                    <a:pt x="5905" y="3569"/>
                  </a:cubicBezTo>
                  <a:close/>
                  <a:moveTo>
                    <a:pt x="5004" y="0"/>
                  </a:moveTo>
                  <a:lnTo>
                    <a:pt x="5004" y="1501"/>
                  </a:lnTo>
                  <a:cubicBezTo>
                    <a:pt x="4437" y="1635"/>
                    <a:pt x="3903" y="1835"/>
                    <a:pt x="3470" y="2135"/>
                  </a:cubicBezTo>
                  <a:lnTo>
                    <a:pt x="2369" y="1068"/>
                  </a:lnTo>
                  <a:lnTo>
                    <a:pt x="1035" y="2402"/>
                  </a:lnTo>
                  <a:lnTo>
                    <a:pt x="2135" y="3469"/>
                  </a:lnTo>
                  <a:cubicBezTo>
                    <a:pt x="1835" y="3936"/>
                    <a:pt x="1602" y="4470"/>
                    <a:pt x="1502" y="5037"/>
                  </a:cubicBezTo>
                  <a:lnTo>
                    <a:pt x="1" y="5037"/>
                  </a:lnTo>
                  <a:lnTo>
                    <a:pt x="1" y="6938"/>
                  </a:lnTo>
                  <a:lnTo>
                    <a:pt x="1502" y="6938"/>
                  </a:lnTo>
                  <a:cubicBezTo>
                    <a:pt x="1635" y="7539"/>
                    <a:pt x="1835" y="8006"/>
                    <a:pt x="2135" y="8473"/>
                  </a:cubicBezTo>
                  <a:lnTo>
                    <a:pt x="1035" y="9574"/>
                  </a:lnTo>
                  <a:lnTo>
                    <a:pt x="2369" y="10908"/>
                  </a:lnTo>
                  <a:lnTo>
                    <a:pt x="3470" y="9807"/>
                  </a:lnTo>
                  <a:cubicBezTo>
                    <a:pt x="3937" y="10107"/>
                    <a:pt x="4470" y="10374"/>
                    <a:pt x="5004" y="10441"/>
                  </a:cubicBezTo>
                  <a:lnTo>
                    <a:pt x="5004" y="12042"/>
                  </a:lnTo>
                  <a:lnTo>
                    <a:pt x="6939" y="12042"/>
                  </a:lnTo>
                  <a:lnTo>
                    <a:pt x="6939" y="10541"/>
                  </a:lnTo>
                  <a:cubicBezTo>
                    <a:pt x="7506" y="10408"/>
                    <a:pt x="8006" y="10207"/>
                    <a:pt x="8473" y="9907"/>
                  </a:cubicBezTo>
                  <a:lnTo>
                    <a:pt x="9541" y="10975"/>
                  </a:lnTo>
                  <a:lnTo>
                    <a:pt x="10875" y="9640"/>
                  </a:lnTo>
                  <a:lnTo>
                    <a:pt x="9808" y="8573"/>
                  </a:lnTo>
                  <a:cubicBezTo>
                    <a:pt x="10074" y="8106"/>
                    <a:pt x="10341" y="7572"/>
                    <a:pt x="10408" y="7038"/>
                  </a:cubicBezTo>
                  <a:lnTo>
                    <a:pt x="11942" y="7038"/>
                  </a:lnTo>
                  <a:lnTo>
                    <a:pt x="11942" y="6938"/>
                  </a:lnTo>
                  <a:lnTo>
                    <a:pt x="11942" y="5037"/>
                  </a:lnTo>
                  <a:lnTo>
                    <a:pt x="10408" y="5037"/>
                  </a:lnTo>
                  <a:cubicBezTo>
                    <a:pt x="10308" y="4437"/>
                    <a:pt x="10074" y="3936"/>
                    <a:pt x="9808" y="3469"/>
                  </a:cubicBezTo>
                  <a:lnTo>
                    <a:pt x="10875" y="2402"/>
                  </a:lnTo>
                  <a:lnTo>
                    <a:pt x="9541" y="1068"/>
                  </a:lnTo>
                  <a:lnTo>
                    <a:pt x="8473" y="2135"/>
                  </a:lnTo>
                  <a:cubicBezTo>
                    <a:pt x="8006" y="1835"/>
                    <a:pt x="7473" y="1601"/>
                    <a:pt x="6939" y="1501"/>
                  </a:cubicBezTo>
                  <a:lnTo>
                    <a:pt x="6939" y="0"/>
                  </a:ln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5304800" y="1084550"/>
              <a:ext cx="437825" cy="437850"/>
            </a:xfrm>
            <a:custGeom>
              <a:avLst/>
              <a:gdLst/>
              <a:ahLst/>
              <a:cxnLst/>
              <a:rect l="l" t="t" r="r" b="b"/>
              <a:pathLst>
                <a:path w="17513" h="17514" extrusionOk="0">
                  <a:moveTo>
                    <a:pt x="8740" y="5204"/>
                  </a:moveTo>
                  <a:cubicBezTo>
                    <a:pt x="9207" y="5204"/>
                    <a:pt x="9674" y="5304"/>
                    <a:pt x="10074" y="5471"/>
                  </a:cubicBezTo>
                  <a:lnTo>
                    <a:pt x="10141" y="5438"/>
                  </a:lnTo>
                  <a:lnTo>
                    <a:pt x="10141" y="5505"/>
                  </a:lnTo>
                  <a:cubicBezTo>
                    <a:pt x="10975" y="5871"/>
                    <a:pt x="11642" y="6539"/>
                    <a:pt x="12009" y="7373"/>
                  </a:cubicBezTo>
                  <a:lnTo>
                    <a:pt x="12075" y="7373"/>
                  </a:lnTo>
                  <a:lnTo>
                    <a:pt x="12042" y="7439"/>
                  </a:lnTo>
                  <a:cubicBezTo>
                    <a:pt x="12209" y="7840"/>
                    <a:pt x="12309" y="8307"/>
                    <a:pt x="12309" y="8774"/>
                  </a:cubicBezTo>
                  <a:cubicBezTo>
                    <a:pt x="12309" y="9207"/>
                    <a:pt x="12209" y="9674"/>
                    <a:pt x="12042" y="10108"/>
                  </a:cubicBezTo>
                  <a:lnTo>
                    <a:pt x="12075" y="10141"/>
                  </a:lnTo>
                  <a:lnTo>
                    <a:pt x="12009" y="10141"/>
                  </a:lnTo>
                  <a:cubicBezTo>
                    <a:pt x="11642" y="10975"/>
                    <a:pt x="10975" y="11642"/>
                    <a:pt x="10141" y="12009"/>
                  </a:cubicBezTo>
                  <a:lnTo>
                    <a:pt x="10141" y="12109"/>
                  </a:lnTo>
                  <a:lnTo>
                    <a:pt x="10074" y="12043"/>
                  </a:lnTo>
                  <a:cubicBezTo>
                    <a:pt x="9674" y="12209"/>
                    <a:pt x="9207" y="12309"/>
                    <a:pt x="8740" y="12309"/>
                  </a:cubicBezTo>
                  <a:cubicBezTo>
                    <a:pt x="8306" y="12309"/>
                    <a:pt x="7839" y="12209"/>
                    <a:pt x="7405" y="12043"/>
                  </a:cubicBezTo>
                  <a:lnTo>
                    <a:pt x="7372" y="12109"/>
                  </a:lnTo>
                  <a:lnTo>
                    <a:pt x="7372" y="12009"/>
                  </a:lnTo>
                  <a:cubicBezTo>
                    <a:pt x="6538" y="11642"/>
                    <a:pt x="5871" y="10975"/>
                    <a:pt x="5504" y="10141"/>
                  </a:cubicBezTo>
                  <a:lnTo>
                    <a:pt x="5404" y="10141"/>
                  </a:lnTo>
                  <a:lnTo>
                    <a:pt x="5471" y="10108"/>
                  </a:lnTo>
                  <a:cubicBezTo>
                    <a:pt x="5304" y="9674"/>
                    <a:pt x="5204" y="9207"/>
                    <a:pt x="5204" y="8774"/>
                  </a:cubicBezTo>
                  <a:cubicBezTo>
                    <a:pt x="5204" y="8307"/>
                    <a:pt x="5304" y="7840"/>
                    <a:pt x="5471" y="7439"/>
                  </a:cubicBezTo>
                  <a:lnTo>
                    <a:pt x="5404" y="7373"/>
                  </a:lnTo>
                  <a:lnTo>
                    <a:pt x="5504" y="7373"/>
                  </a:lnTo>
                  <a:cubicBezTo>
                    <a:pt x="5871" y="6539"/>
                    <a:pt x="6538" y="5871"/>
                    <a:pt x="7372" y="5505"/>
                  </a:cubicBezTo>
                  <a:lnTo>
                    <a:pt x="7372" y="5438"/>
                  </a:lnTo>
                  <a:lnTo>
                    <a:pt x="7405" y="5471"/>
                  </a:lnTo>
                  <a:cubicBezTo>
                    <a:pt x="7839" y="5304"/>
                    <a:pt x="8306" y="5204"/>
                    <a:pt x="8740" y="5204"/>
                  </a:cubicBezTo>
                  <a:close/>
                  <a:moveTo>
                    <a:pt x="7372" y="1"/>
                  </a:moveTo>
                  <a:lnTo>
                    <a:pt x="7372" y="2202"/>
                  </a:lnTo>
                  <a:cubicBezTo>
                    <a:pt x="6538" y="2369"/>
                    <a:pt x="5804" y="2703"/>
                    <a:pt x="5137" y="3170"/>
                  </a:cubicBezTo>
                  <a:lnTo>
                    <a:pt x="3536" y="1602"/>
                  </a:lnTo>
                  <a:lnTo>
                    <a:pt x="1568" y="3536"/>
                  </a:lnTo>
                  <a:lnTo>
                    <a:pt x="3169" y="5138"/>
                  </a:lnTo>
                  <a:cubicBezTo>
                    <a:pt x="2702" y="5805"/>
                    <a:pt x="2402" y="6605"/>
                    <a:pt x="2202" y="7373"/>
                  </a:cubicBezTo>
                  <a:lnTo>
                    <a:pt x="0" y="7373"/>
                  </a:lnTo>
                  <a:lnTo>
                    <a:pt x="0" y="10141"/>
                  </a:lnTo>
                  <a:lnTo>
                    <a:pt x="2202" y="10141"/>
                  </a:lnTo>
                  <a:cubicBezTo>
                    <a:pt x="2369" y="10975"/>
                    <a:pt x="2702" y="11709"/>
                    <a:pt x="3169" y="12376"/>
                  </a:cubicBezTo>
                  <a:lnTo>
                    <a:pt x="1568" y="13977"/>
                  </a:lnTo>
                  <a:lnTo>
                    <a:pt x="3536" y="15945"/>
                  </a:lnTo>
                  <a:lnTo>
                    <a:pt x="5137" y="14344"/>
                  </a:lnTo>
                  <a:cubicBezTo>
                    <a:pt x="5804" y="14811"/>
                    <a:pt x="6572" y="15111"/>
                    <a:pt x="7372" y="15312"/>
                  </a:cubicBezTo>
                  <a:lnTo>
                    <a:pt x="7372" y="17513"/>
                  </a:lnTo>
                  <a:lnTo>
                    <a:pt x="10141" y="17513"/>
                  </a:lnTo>
                  <a:lnTo>
                    <a:pt x="10141" y="15312"/>
                  </a:lnTo>
                  <a:cubicBezTo>
                    <a:pt x="10975" y="15145"/>
                    <a:pt x="11709" y="14811"/>
                    <a:pt x="12376" y="14344"/>
                  </a:cubicBezTo>
                  <a:lnTo>
                    <a:pt x="13977" y="15945"/>
                  </a:lnTo>
                  <a:lnTo>
                    <a:pt x="15912" y="13977"/>
                  </a:lnTo>
                  <a:lnTo>
                    <a:pt x="14344" y="12376"/>
                  </a:lnTo>
                  <a:cubicBezTo>
                    <a:pt x="14811" y="11709"/>
                    <a:pt x="15078" y="10942"/>
                    <a:pt x="15311" y="10141"/>
                  </a:cubicBezTo>
                  <a:lnTo>
                    <a:pt x="17513" y="10141"/>
                  </a:lnTo>
                  <a:lnTo>
                    <a:pt x="17513" y="7373"/>
                  </a:lnTo>
                  <a:lnTo>
                    <a:pt x="15311" y="7373"/>
                  </a:lnTo>
                  <a:cubicBezTo>
                    <a:pt x="15144" y="6539"/>
                    <a:pt x="14811" y="5805"/>
                    <a:pt x="14344" y="5138"/>
                  </a:cubicBezTo>
                  <a:lnTo>
                    <a:pt x="15912" y="3536"/>
                  </a:lnTo>
                  <a:lnTo>
                    <a:pt x="13977" y="1602"/>
                  </a:lnTo>
                  <a:lnTo>
                    <a:pt x="12376" y="3170"/>
                  </a:lnTo>
                  <a:cubicBezTo>
                    <a:pt x="11709" y="2703"/>
                    <a:pt x="10908" y="2436"/>
                    <a:pt x="10141" y="2202"/>
                  </a:cubicBezTo>
                  <a:lnTo>
                    <a:pt x="10141" y="1"/>
                  </a:ln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233;p35"/>
          <p:cNvGrpSpPr/>
          <p:nvPr/>
        </p:nvGrpSpPr>
        <p:grpSpPr>
          <a:xfrm>
            <a:off x="7103150" y="489225"/>
            <a:ext cx="741400" cy="748050"/>
            <a:chOff x="1549600" y="449100"/>
            <a:chExt cx="741400" cy="748050"/>
          </a:xfrm>
        </p:grpSpPr>
        <p:sp>
          <p:nvSpPr>
            <p:cNvPr id="234" name="Google Shape;234;p35"/>
            <p:cNvSpPr/>
            <p:nvPr/>
          </p:nvSpPr>
          <p:spPr>
            <a:xfrm>
              <a:off x="1549600" y="521650"/>
              <a:ext cx="675525" cy="675500"/>
            </a:xfrm>
            <a:custGeom>
              <a:avLst/>
              <a:gdLst/>
              <a:ahLst/>
              <a:cxnLst/>
              <a:rect l="l" t="t" r="r" b="b"/>
              <a:pathLst>
                <a:path w="27021" h="27020" extrusionOk="0">
                  <a:moveTo>
                    <a:pt x="13511" y="3403"/>
                  </a:moveTo>
                  <a:cubicBezTo>
                    <a:pt x="19081" y="3403"/>
                    <a:pt x="23618" y="7906"/>
                    <a:pt x="23618" y="13510"/>
                  </a:cubicBezTo>
                  <a:cubicBezTo>
                    <a:pt x="23618" y="19047"/>
                    <a:pt x="19115" y="23617"/>
                    <a:pt x="13511" y="23617"/>
                  </a:cubicBezTo>
                  <a:cubicBezTo>
                    <a:pt x="7973" y="23617"/>
                    <a:pt x="3437" y="19114"/>
                    <a:pt x="3437" y="13510"/>
                  </a:cubicBezTo>
                  <a:cubicBezTo>
                    <a:pt x="3437" y="7973"/>
                    <a:pt x="7940" y="3403"/>
                    <a:pt x="13511" y="3403"/>
                  </a:cubicBezTo>
                  <a:close/>
                  <a:moveTo>
                    <a:pt x="13511" y="0"/>
                  </a:moveTo>
                  <a:cubicBezTo>
                    <a:pt x="6072" y="0"/>
                    <a:pt x="1" y="6038"/>
                    <a:pt x="1" y="13510"/>
                  </a:cubicBezTo>
                  <a:cubicBezTo>
                    <a:pt x="1" y="20982"/>
                    <a:pt x="6072" y="27020"/>
                    <a:pt x="13511" y="27020"/>
                  </a:cubicBezTo>
                  <a:cubicBezTo>
                    <a:pt x="20983" y="27020"/>
                    <a:pt x="27020" y="20982"/>
                    <a:pt x="27020" y="13510"/>
                  </a:cubicBezTo>
                  <a:cubicBezTo>
                    <a:pt x="27020" y="6038"/>
                    <a:pt x="20983" y="0"/>
                    <a:pt x="13511" y="0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35"/>
            <p:cNvSpPr/>
            <p:nvPr/>
          </p:nvSpPr>
          <p:spPr>
            <a:xfrm>
              <a:off x="1716400" y="688425"/>
              <a:ext cx="343600" cy="341950"/>
            </a:xfrm>
            <a:custGeom>
              <a:avLst/>
              <a:gdLst/>
              <a:ahLst/>
              <a:cxnLst/>
              <a:rect l="l" t="t" r="r" b="b"/>
              <a:pathLst>
                <a:path w="13744" h="13678" extrusionOk="0">
                  <a:moveTo>
                    <a:pt x="6839" y="3837"/>
                  </a:moveTo>
                  <a:cubicBezTo>
                    <a:pt x="8506" y="3837"/>
                    <a:pt x="9907" y="5171"/>
                    <a:pt x="9907" y="6872"/>
                  </a:cubicBezTo>
                  <a:cubicBezTo>
                    <a:pt x="9907" y="8507"/>
                    <a:pt x="8506" y="9875"/>
                    <a:pt x="6839" y="9875"/>
                  </a:cubicBezTo>
                  <a:cubicBezTo>
                    <a:pt x="5171" y="9875"/>
                    <a:pt x="3836" y="8540"/>
                    <a:pt x="3836" y="6872"/>
                  </a:cubicBezTo>
                  <a:cubicBezTo>
                    <a:pt x="3836" y="5205"/>
                    <a:pt x="5171" y="3837"/>
                    <a:pt x="6839" y="3837"/>
                  </a:cubicBezTo>
                  <a:close/>
                  <a:moveTo>
                    <a:pt x="6839" y="1"/>
                  </a:moveTo>
                  <a:cubicBezTo>
                    <a:pt x="3069" y="1"/>
                    <a:pt x="0" y="3103"/>
                    <a:pt x="0" y="6839"/>
                  </a:cubicBezTo>
                  <a:cubicBezTo>
                    <a:pt x="0" y="10642"/>
                    <a:pt x="3069" y="13677"/>
                    <a:pt x="6839" y="13677"/>
                  </a:cubicBezTo>
                  <a:cubicBezTo>
                    <a:pt x="10641" y="13677"/>
                    <a:pt x="13677" y="10575"/>
                    <a:pt x="13677" y="6839"/>
                  </a:cubicBezTo>
                  <a:cubicBezTo>
                    <a:pt x="13744" y="3036"/>
                    <a:pt x="10641" y="1"/>
                    <a:pt x="6839" y="1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35"/>
            <p:cNvSpPr/>
            <p:nvPr/>
          </p:nvSpPr>
          <p:spPr>
            <a:xfrm>
              <a:off x="1877350" y="503100"/>
              <a:ext cx="361950" cy="363825"/>
            </a:xfrm>
            <a:custGeom>
              <a:avLst/>
              <a:gdLst/>
              <a:ahLst/>
              <a:cxnLst/>
              <a:rect l="l" t="t" r="r" b="b"/>
              <a:pathLst>
                <a:path w="14478" h="14553" extrusionOk="0">
                  <a:moveTo>
                    <a:pt x="14227" y="0"/>
                  </a:moveTo>
                  <a:cubicBezTo>
                    <a:pt x="14177" y="0"/>
                    <a:pt x="14127" y="25"/>
                    <a:pt x="14077" y="75"/>
                  </a:cubicBezTo>
                  <a:lnTo>
                    <a:pt x="67" y="14219"/>
                  </a:lnTo>
                  <a:cubicBezTo>
                    <a:pt x="0" y="14285"/>
                    <a:pt x="0" y="14419"/>
                    <a:pt x="67" y="14519"/>
                  </a:cubicBezTo>
                  <a:cubicBezTo>
                    <a:pt x="134" y="14552"/>
                    <a:pt x="200" y="14552"/>
                    <a:pt x="234" y="14552"/>
                  </a:cubicBezTo>
                  <a:cubicBezTo>
                    <a:pt x="267" y="14552"/>
                    <a:pt x="334" y="14552"/>
                    <a:pt x="367" y="14519"/>
                  </a:cubicBezTo>
                  <a:lnTo>
                    <a:pt x="14377" y="376"/>
                  </a:lnTo>
                  <a:cubicBezTo>
                    <a:pt x="14477" y="275"/>
                    <a:pt x="14477" y="142"/>
                    <a:pt x="14377" y="75"/>
                  </a:cubicBezTo>
                  <a:cubicBezTo>
                    <a:pt x="14327" y="25"/>
                    <a:pt x="14277" y="0"/>
                    <a:pt x="14227" y="0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35"/>
            <p:cNvSpPr/>
            <p:nvPr/>
          </p:nvSpPr>
          <p:spPr>
            <a:xfrm>
              <a:off x="2187575" y="480775"/>
              <a:ext cx="74225" cy="74250"/>
            </a:xfrm>
            <a:custGeom>
              <a:avLst/>
              <a:gdLst/>
              <a:ahLst/>
              <a:cxnLst/>
              <a:rect l="l" t="t" r="r" b="b"/>
              <a:pathLst>
                <a:path w="2969" h="2970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lnTo>
                    <a:pt x="0" y="2970"/>
                  </a:lnTo>
                  <a:lnTo>
                    <a:pt x="2769" y="2836"/>
                  </a:lnTo>
                  <a:cubicBezTo>
                    <a:pt x="2902" y="2836"/>
                    <a:pt x="2969" y="2770"/>
                    <a:pt x="2969" y="2636"/>
                  </a:cubicBezTo>
                  <a:cubicBezTo>
                    <a:pt x="2969" y="2503"/>
                    <a:pt x="2902" y="2436"/>
                    <a:pt x="2769" y="2436"/>
                  </a:cubicBezTo>
                  <a:lnTo>
                    <a:pt x="434" y="2569"/>
                  </a:lnTo>
                  <a:lnTo>
                    <a:pt x="434" y="201"/>
                  </a:lnTo>
                  <a:cubicBezTo>
                    <a:pt x="434" y="101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35"/>
            <p:cNvSpPr/>
            <p:nvPr/>
          </p:nvSpPr>
          <p:spPr>
            <a:xfrm>
              <a:off x="2220100" y="449100"/>
              <a:ext cx="70900" cy="72575"/>
            </a:xfrm>
            <a:custGeom>
              <a:avLst/>
              <a:gdLst/>
              <a:ahLst/>
              <a:cxnLst/>
              <a:rect l="l" t="t" r="r" b="b"/>
              <a:pathLst>
                <a:path w="2836" h="2903" extrusionOk="0">
                  <a:moveTo>
                    <a:pt x="434" y="0"/>
                  </a:moveTo>
                  <a:cubicBezTo>
                    <a:pt x="334" y="0"/>
                    <a:pt x="200" y="67"/>
                    <a:pt x="200" y="201"/>
                  </a:cubicBezTo>
                  <a:lnTo>
                    <a:pt x="0" y="2902"/>
                  </a:lnTo>
                  <a:lnTo>
                    <a:pt x="0" y="2902"/>
                  </a:lnTo>
                  <a:lnTo>
                    <a:pt x="2635" y="2702"/>
                  </a:lnTo>
                  <a:cubicBezTo>
                    <a:pt x="2769" y="2702"/>
                    <a:pt x="2835" y="2602"/>
                    <a:pt x="2835" y="2502"/>
                  </a:cubicBezTo>
                  <a:cubicBezTo>
                    <a:pt x="2835" y="2369"/>
                    <a:pt x="2769" y="2269"/>
                    <a:pt x="2635" y="2269"/>
                  </a:cubicBezTo>
                  <a:lnTo>
                    <a:pt x="434" y="2402"/>
                  </a:lnTo>
                  <a:lnTo>
                    <a:pt x="634" y="201"/>
                  </a:lnTo>
                  <a:cubicBezTo>
                    <a:pt x="634" y="100"/>
                    <a:pt x="534" y="0"/>
                    <a:pt x="434" y="0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51BE-FB66-3390-3FAA-EA51E92B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917-B323-4312-7260-992E4B80E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F914-6004-6FD9-60EE-79F23301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20E7-6C97-4BD2-9323-48C73473B944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2B80B-E49B-EDAE-CF61-C38496F3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ED384-2EE5-1E55-6666-981DE01E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12D-216C-4138-A66F-4967DCA72A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2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Inter"/>
              <a:buNone/>
              <a:defRPr sz="2500" b="1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M Serif Text"/>
              <a:buNone/>
              <a:defRPr sz="3000" b="1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M Serif Text"/>
              <a:buNone/>
              <a:defRPr sz="3000" b="1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M Serif Text"/>
              <a:buNone/>
              <a:defRPr sz="3000" b="1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M Serif Text"/>
              <a:buNone/>
              <a:defRPr sz="3000" b="1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M Serif Text"/>
              <a:buNone/>
              <a:defRPr sz="3000" b="1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M Serif Text"/>
              <a:buNone/>
              <a:defRPr sz="3000" b="1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M Serif Text"/>
              <a:buNone/>
              <a:defRPr sz="3000" b="1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M Serif Text"/>
              <a:buNone/>
              <a:defRPr sz="3000" b="1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80" r:id="rId5"/>
    <p:sldLayoutId id="2147483681" r:id="rId6"/>
    <p:sldLayoutId id="214748368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u.edu/ope/aps/4015" TargetMode="External"/><Relationship Id="rId4" Type="http://schemas.openxmlformats.org/officeDocument/2006/relationships/hyperlink" Target="https://www.cu.edu/ope/aps/401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cu.edu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.edu/psc-procedural-statement-travel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cu.edu/controller/procedures/finance-procedural-statements/finance-procedural-statement-sensitive-expens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enver.edu/docs/librariesprovider284/default-document-library/2000-finance/2013-direct-charges-to-federally-sponsored-projects-(with-exhibits)/2013---direct-charges-to-federally-sponsored-projects.pdf?sfvrsn=53ceb2ba_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ucdenver.edu/docs/librariesprovider284/default-document-library/2000-finance/2018---cost-transfers-on-sponsored-projects.pdf?sfvrsn=ff3af9ba_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hane.jernigan@cuanschutz.edu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mailto:fs-compliance@ucdenver.edu" TargetMode="External"/><Relationship Id="rId4" Type="http://schemas.openxmlformats.org/officeDocument/2006/relationships/hyperlink" Target="mailto:barb.hayes@cuanschutz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versight.gov/report/NSF/Performance-Audit-Mid-Scale-Research-Infrastructure-Incurred-Costs-%E2%80%93-Ohio-State" TargetMode="External"/><Relationship Id="rId2" Type="http://schemas.openxmlformats.org/officeDocument/2006/relationships/hyperlink" Target="https://www.oversight.gov/report/HHSOIG/Saint-Louis-Universitys-Management-NIH-Grant-Awards-Did-Not-Comply-All-Federa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versight.gov/report/NSF/Performance-Audit-Incurred-Costs-%E2%80%93-University-North-Carolina-Charlott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enver.edu/docs/librariesprovider284/default-document-library/2000-finance/2031---time-and-effort-reporting-on-sponsored-projects.pdf?sfvrsn=7d3af3ba_2" TargetMode="External"/><Relationship Id="rId2" Type="http://schemas.openxmlformats.org/officeDocument/2006/relationships/hyperlink" Target="https://www.cu.edu/psc/trave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search.cuanschutz.edu/docs/librariesprovider148/ogc_documents/subrecipientmonitoringrecord_2015octec4e92e5302864d9a5bfff0a001ce385.docx?sfvrsn=2366f6b9_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denver.edu/docs/librariesprovider284/default-document-library/2000-finance/2007---gift-cards.pdf?sfvrsn=522af3ba_2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jUgsOP_fCAAxXuGTQIHRiRAw0QFnoECBMQAQ&amp;url=https%3A%2F%2Fora.umd.edu%2Fsites%2Fdefault%2Ffiles%2Fdocuments%2Fum-resources%2Fforeign-travel%2Ffly-america-act-open-skies-agreements-guidance-checklist_08FEB2021.pdf&amp;usg=AOvVaw0oWQgfJ4O3kVGDTV4CBGK3&amp;opi=8997844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subTitle" idx="1"/>
          </p:nvPr>
        </p:nvSpPr>
        <p:spPr>
          <a:xfrm>
            <a:off x="104719" y="4277100"/>
            <a:ext cx="39198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Presented By: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Barb Hayes</a:t>
            </a:r>
            <a:r>
              <a:rPr lang="en" dirty="0"/>
              <a:t>, Compliance Program Manager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Shane Jernigan</a:t>
            </a:r>
            <a:r>
              <a:rPr lang="en" dirty="0"/>
              <a:t>, Compliance Trainer</a:t>
            </a:r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ctrTitle"/>
          </p:nvPr>
        </p:nvSpPr>
        <p:spPr>
          <a:xfrm>
            <a:off x="1015982" y="654631"/>
            <a:ext cx="7112035" cy="3163800"/>
          </a:xfrm>
          <a:prstGeom prst="rect">
            <a:avLst/>
          </a:prstGeom>
        </p:spPr>
        <p:txBody>
          <a:bodyPr spcFirstLastPara="1" wrap="square" lIns="91425" tIns="45700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Compliance Focus</a:t>
            </a:r>
            <a:r>
              <a:rPr lang="en" sz="5100" dirty="0">
                <a:solidFill>
                  <a:schemeClr val="tx1"/>
                </a:solidFill>
              </a:rPr>
              <a:t> </a:t>
            </a:r>
            <a:br>
              <a:rPr lang="en" sz="5100" dirty="0">
                <a:solidFill>
                  <a:schemeClr val="tx1"/>
                </a:solidFill>
              </a:rPr>
            </a:br>
            <a:r>
              <a:rPr lang="en" sz="2400" b="0" dirty="0">
                <a:solidFill>
                  <a:schemeClr val="tx1"/>
                </a:solidFill>
              </a:rPr>
              <a:t>OGC Team Talk</a:t>
            </a:r>
            <a:br>
              <a:rPr lang="en" sz="2400" b="0" dirty="0">
                <a:solidFill>
                  <a:schemeClr val="tx1"/>
                </a:solidFill>
              </a:rPr>
            </a:br>
            <a:r>
              <a:rPr lang="en" sz="2400" b="0" dirty="0">
                <a:solidFill>
                  <a:schemeClr val="tx1"/>
                </a:solidFill>
              </a:rPr>
              <a:t>August 24, 2023</a:t>
            </a:r>
            <a:endParaRPr sz="3600" b="0" i="1" dirty="0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DBF27CD-76C8-982A-8593-472E5891B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3064"/>
            <a:ext cx="6705600" cy="4797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E051-E572-DB27-12D9-A8E9E61F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7119" y="74544"/>
            <a:ext cx="7200900" cy="514350"/>
          </a:xfrm>
        </p:spPr>
        <p:txBody>
          <a:bodyPr/>
          <a:lstStyle/>
          <a:p>
            <a:r>
              <a:rPr lang="en-US" sz="3600" dirty="0"/>
              <a:t>CU System Level (</a:t>
            </a:r>
            <a:r>
              <a:rPr lang="en-US" sz="3600" dirty="0">
                <a:hlinkClick r:id="rId3"/>
              </a:rPr>
              <a:t>www.cu.edu</a:t>
            </a:r>
            <a:r>
              <a:rPr lang="en-US" sz="3600" dirty="0"/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A3B0F1-BB4B-344C-B6B0-F91DE171CF37}"/>
              </a:ext>
            </a:extLst>
          </p:cNvPr>
          <p:cNvGrpSpPr/>
          <p:nvPr/>
        </p:nvGrpSpPr>
        <p:grpSpPr>
          <a:xfrm>
            <a:off x="1260033" y="1085769"/>
            <a:ext cx="6480810" cy="914399"/>
            <a:chOff x="0" y="359555"/>
            <a:chExt cx="6480810" cy="91439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ECBC71C-3393-0CAE-D95E-5E53C37D8DCF}"/>
                </a:ext>
              </a:extLst>
            </p:cNvPr>
            <p:cNvSpPr/>
            <p:nvPr/>
          </p:nvSpPr>
          <p:spPr>
            <a:xfrm>
              <a:off x="0" y="359555"/>
              <a:ext cx="6480810" cy="9143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D5C9F8B-EF63-AEC3-67CB-726F8CAABF62}"/>
                </a:ext>
              </a:extLst>
            </p:cNvPr>
            <p:cNvSpPr txBox="1"/>
            <p:nvPr/>
          </p:nvSpPr>
          <p:spPr>
            <a:xfrm>
              <a:off x="26782" y="386337"/>
              <a:ext cx="6427246" cy="860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055" tIns="39370" rIns="59055" bIns="3937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b="1" kern="1200" dirty="0">
                  <a:solidFill>
                    <a:schemeClr val="tx1"/>
                  </a:solidFill>
                </a:rPr>
                <a:t>Administrative Policy Statements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FF65DF9-13E3-2961-1463-60997C1AD006}"/>
              </a:ext>
            </a:extLst>
          </p:cNvPr>
          <p:cNvGrpSpPr/>
          <p:nvPr/>
        </p:nvGrpSpPr>
        <p:grpSpPr>
          <a:xfrm>
            <a:off x="1776687" y="2140675"/>
            <a:ext cx="5447501" cy="835368"/>
            <a:chOff x="683539" y="1399566"/>
            <a:chExt cx="5447501" cy="83536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5140391-AB71-628C-3EC2-ACD777441C2B}"/>
                </a:ext>
              </a:extLst>
            </p:cNvPr>
            <p:cNvSpPr/>
            <p:nvPr/>
          </p:nvSpPr>
          <p:spPr>
            <a:xfrm>
              <a:off x="683539" y="1399566"/>
              <a:ext cx="5447501" cy="835368"/>
            </a:xfrm>
            <a:prstGeom prst="roundRect">
              <a:avLst>
                <a:gd name="adj" fmla="val 16670"/>
              </a:avLst>
            </a:prstGeom>
            <a:solidFill>
              <a:srgbClr val="CFB8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449FC3D9-905E-035B-BE6C-0EA1B8423F51}"/>
                </a:ext>
              </a:extLst>
            </p:cNvPr>
            <p:cNvSpPr txBox="1"/>
            <p:nvPr/>
          </p:nvSpPr>
          <p:spPr>
            <a:xfrm>
              <a:off x="724326" y="1440353"/>
              <a:ext cx="5365927" cy="753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Fiscal Roles and Responsibilities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 </a:t>
              </a:r>
              <a:r>
                <a:rPr lang="en-US" sz="1600" kern="1200" dirty="0">
                  <a:solidFill>
                    <a:srgbClr val="0070C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APS 4014</a:t>
              </a:r>
              <a:r>
                <a:rPr lang="en-US" sz="1600" kern="1200" dirty="0">
                  <a:solidFill>
                    <a:srgbClr val="0070C0"/>
                  </a:solidFill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16754F9-E028-B804-BBF7-89E8AC347D1B}"/>
              </a:ext>
            </a:extLst>
          </p:cNvPr>
          <p:cNvGrpSpPr/>
          <p:nvPr/>
        </p:nvGrpSpPr>
        <p:grpSpPr>
          <a:xfrm>
            <a:off x="1763843" y="3116550"/>
            <a:ext cx="5419558" cy="914399"/>
            <a:chOff x="683539" y="2365639"/>
            <a:chExt cx="5419558" cy="91439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085ACE-B23B-73AA-E8CA-2C99043908C4}"/>
                </a:ext>
              </a:extLst>
            </p:cNvPr>
            <p:cNvSpPr/>
            <p:nvPr/>
          </p:nvSpPr>
          <p:spPr>
            <a:xfrm>
              <a:off x="683539" y="2365639"/>
              <a:ext cx="5419558" cy="914399"/>
            </a:xfrm>
            <a:prstGeom prst="roundRect">
              <a:avLst>
                <a:gd name="adj" fmla="val 16670"/>
              </a:avLst>
            </a:prstGeom>
            <a:solidFill>
              <a:srgbClr val="CFB8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50FB82D3-495E-B98B-AFC6-51FC01C0A5C5}"/>
                </a:ext>
              </a:extLst>
            </p:cNvPr>
            <p:cNvSpPr txBox="1"/>
            <p:nvPr/>
          </p:nvSpPr>
          <p:spPr>
            <a:xfrm>
              <a:off x="728184" y="2410284"/>
              <a:ext cx="5330268" cy="825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Propriety of Expenses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tx1"/>
                  </a:solidFill>
                </a:rPr>
                <a:t> </a:t>
              </a:r>
              <a:r>
                <a:rPr lang="en-US" sz="1600" kern="1200" dirty="0">
                  <a:solidFill>
                    <a:srgbClr val="0070C0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APS 4015</a:t>
              </a:r>
              <a:endParaRPr lang="en-US" sz="1600" kern="1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38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A00E-AA13-98F8-5DC1-5C962778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4503" y="254312"/>
            <a:ext cx="7200900" cy="514350"/>
          </a:xfrm>
        </p:spPr>
        <p:txBody>
          <a:bodyPr/>
          <a:lstStyle/>
          <a:p>
            <a:r>
              <a:rPr lang="en-US" sz="3600" dirty="0"/>
              <a:t>CU System Level (</a:t>
            </a:r>
            <a:r>
              <a:rPr lang="en-US" sz="3600" dirty="0">
                <a:hlinkClick r:id="rId3"/>
              </a:rPr>
              <a:t>www.cu.edu</a:t>
            </a:r>
            <a:r>
              <a:rPr lang="en-US" sz="3600" dirty="0"/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4E4B83-85F9-412F-AC9C-094232E7C0F5}"/>
              </a:ext>
            </a:extLst>
          </p:cNvPr>
          <p:cNvGrpSpPr/>
          <p:nvPr/>
        </p:nvGrpSpPr>
        <p:grpSpPr>
          <a:xfrm>
            <a:off x="2353158" y="1376634"/>
            <a:ext cx="5473869" cy="908149"/>
            <a:chOff x="1004446" y="1401969"/>
            <a:chExt cx="5473869" cy="90814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142DB48-1C62-C69B-4D8A-6C33C78FC0AF}"/>
                </a:ext>
              </a:extLst>
            </p:cNvPr>
            <p:cNvSpPr/>
            <p:nvPr/>
          </p:nvSpPr>
          <p:spPr>
            <a:xfrm>
              <a:off x="1004446" y="1401969"/>
              <a:ext cx="5473869" cy="908149"/>
            </a:xfrm>
            <a:prstGeom prst="roundRect">
              <a:avLst>
                <a:gd name="adj" fmla="val 16670"/>
              </a:avLst>
            </a:prstGeom>
            <a:solidFill>
              <a:srgbClr val="CFB8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3AF8786-A915-A021-F659-3CA82224145D}"/>
                </a:ext>
              </a:extLst>
            </p:cNvPr>
            <p:cNvSpPr txBox="1"/>
            <p:nvPr/>
          </p:nvSpPr>
          <p:spPr>
            <a:xfrm>
              <a:off x="1048786" y="1446309"/>
              <a:ext cx="5385189" cy="819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solidFill>
                    <a:schemeClr val="tx1"/>
                  </a:solidFill>
                </a:rPr>
                <a:t>Sensitive Expenses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solidFill>
                    <a:srgbClr val="0070C0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FPS Sensitive Expenses</a:t>
              </a:r>
              <a:endParaRPr lang="en-US" sz="1700" kern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545F23-6B0F-EB8C-1F9E-E00F760D66DD}"/>
              </a:ext>
            </a:extLst>
          </p:cNvPr>
          <p:cNvSpPr/>
          <p:nvPr/>
        </p:nvSpPr>
        <p:spPr>
          <a:xfrm>
            <a:off x="1277660" y="1399602"/>
            <a:ext cx="986776" cy="862215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CA0AD1-5846-91EA-17ED-7327AB193A1E}"/>
              </a:ext>
            </a:extLst>
          </p:cNvPr>
          <p:cNvGrpSpPr/>
          <p:nvPr/>
        </p:nvGrpSpPr>
        <p:grpSpPr>
          <a:xfrm>
            <a:off x="2353158" y="2656918"/>
            <a:ext cx="5473869" cy="908149"/>
            <a:chOff x="1004446" y="2419096"/>
            <a:chExt cx="5473869" cy="90814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27C5D2C-73EE-E168-8A93-114CBB13C631}"/>
                </a:ext>
              </a:extLst>
            </p:cNvPr>
            <p:cNvSpPr/>
            <p:nvPr/>
          </p:nvSpPr>
          <p:spPr>
            <a:xfrm>
              <a:off x="1004446" y="2419096"/>
              <a:ext cx="5473869" cy="908149"/>
            </a:xfrm>
            <a:prstGeom prst="roundRect">
              <a:avLst>
                <a:gd name="adj" fmla="val 16670"/>
              </a:avLst>
            </a:prstGeom>
            <a:solidFill>
              <a:srgbClr val="CFB8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579A9669-C90A-F947-2E6A-86F21761A89F}"/>
                </a:ext>
              </a:extLst>
            </p:cNvPr>
            <p:cNvSpPr txBox="1"/>
            <p:nvPr/>
          </p:nvSpPr>
          <p:spPr>
            <a:xfrm>
              <a:off x="1048786" y="2463436"/>
              <a:ext cx="5385189" cy="819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solidFill>
                    <a:schemeClr val="tx1"/>
                  </a:solidFill>
                </a:rPr>
                <a:t>Travel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solidFill>
                    <a:srgbClr val="0070C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PPS Travel</a:t>
              </a:r>
              <a:endParaRPr lang="en-US" sz="1700" kern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FC1A0F-99E6-B1C7-60F7-55A59EC873F4}"/>
              </a:ext>
            </a:extLst>
          </p:cNvPr>
          <p:cNvSpPr/>
          <p:nvPr/>
        </p:nvSpPr>
        <p:spPr>
          <a:xfrm>
            <a:off x="1316973" y="2656919"/>
            <a:ext cx="908149" cy="908149"/>
          </a:xfrm>
          <a:prstGeom prst="roundRect">
            <a:avLst>
              <a:gd name="adj" fmla="val 166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6" descr="Plane PNG Transparent Images | PNG All">
            <a:extLst>
              <a:ext uri="{FF2B5EF4-FFF2-40B4-BE49-F238E27FC236}">
                <a16:creationId xmlns:a16="http://schemas.microsoft.com/office/drawing/2014/main" id="{3BC1228F-F689-9726-1A45-DF4A98FBA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24" y="2701258"/>
            <a:ext cx="934045" cy="8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A00E-AA13-98F8-5DC1-5C962778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5503" y="295875"/>
            <a:ext cx="7200900" cy="514350"/>
          </a:xfrm>
        </p:spPr>
        <p:txBody>
          <a:bodyPr/>
          <a:lstStyle/>
          <a:p>
            <a:r>
              <a:rPr lang="en-US" sz="3600" dirty="0"/>
              <a:t>Denver/Anschutz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4E4B83-85F9-412F-AC9C-094232E7C0F5}"/>
              </a:ext>
            </a:extLst>
          </p:cNvPr>
          <p:cNvGrpSpPr/>
          <p:nvPr/>
        </p:nvGrpSpPr>
        <p:grpSpPr>
          <a:xfrm>
            <a:off x="2353158" y="1376634"/>
            <a:ext cx="5473869" cy="908149"/>
            <a:chOff x="1004446" y="1401969"/>
            <a:chExt cx="5473869" cy="90814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142DB48-1C62-C69B-4D8A-6C33C78FC0AF}"/>
                </a:ext>
              </a:extLst>
            </p:cNvPr>
            <p:cNvSpPr/>
            <p:nvPr/>
          </p:nvSpPr>
          <p:spPr>
            <a:xfrm>
              <a:off x="1004446" y="1401969"/>
              <a:ext cx="5473869" cy="908149"/>
            </a:xfrm>
            <a:prstGeom prst="roundRect">
              <a:avLst>
                <a:gd name="adj" fmla="val 16670"/>
              </a:avLst>
            </a:prstGeom>
            <a:solidFill>
              <a:srgbClr val="CFB8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3AF8786-A915-A021-F659-3CA82224145D}"/>
                </a:ext>
              </a:extLst>
            </p:cNvPr>
            <p:cNvSpPr txBox="1"/>
            <p:nvPr/>
          </p:nvSpPr>
          <p:spPr>
            <a:xfrm>
              <a:off x="1048786" y="1446309"/>
              <a:ext cx="5385189" cy="819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solidFill>
                    <a:schemeClr val="tx1"/>
                  </a:solidFill>
                </a:rPr>
                <a:t>Direct Charges to Federally Sponsored Projects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solidFill>
                    <a:schemeClr val="tx1"/>
                  </a:solidFill>
                  <a:hlinkClick r:id="rId3"/>
                </a:rPr>
                <a:t>CAP 2013</a:t>
              </a:r>
              <a:endParaRPr lang="en-US" sz="1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CA0AD1-5846-91EA-17ED-7327AB193A1E}"/>
              </a:ext>
            </a:extLst>
          </p:cNvPr>
          <p:cNvGrpSpPr/>
          <p:nvPr/>
        </p:nvGrpSpPr>
        <p:grpSpPr>
          <a:xfrm>
            <a:off x="2353158" y="2656918"/>
            <a:ext cx="5473869" cy="908149"/>
            <a:chOff x="1004446" y="2419096"/>
            <a:chExt cx="5473869" cy="90814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27C5D2C-73EE-E168-8A93-114CBB13C631}"/>
                </a:ext>
              </a:extLst>
            </p:cNvPr>
            <p:cNvSpPr/>
            <p:nvPr/>
          </p:nvSpPr>
          <p:spPr>
            <a:xfrm>
              <a:off x="1004446" y="2419096"/>
              <a:ext cx="5473869" cy="908149"/>
            </a:xfrm>
            <a:prstGeom prst="roundRect">
              <a:avLst>
                <a:gd name="adj" fmla="val 16670"/>
              </a:avLst>
            </a:prstGeom>
            <a:solidFill>
              <a:srgbClr val="CFB8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579A9669-C90A-F947-2E6A-86F21761A89F}"/>
                </a:ext>
              </a:extLst>
            </p:cNvPr>
            <p:cNvSpPr txBox="1"/>
            <p:nvPr/>
          </p:nvSpPr>
          <p:spPr>
            <a:xfrm>
              <a:off x="1048786" y="2463436"/>
              <a:ext cx="5385189" cy="819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solidFill>
                    <a:schemeClr val="tx1"/>
                  </a:solidFill>
                </a:rPr>
                <a:t>Cost Transfers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solidFill>
                    <a:schemeClr val="tx1"/>
                  </a:solidFill>
                  <a:hlinkClick r:id="rId4"/>
                </a:rPr>
                <a:t>CAP 2018</a:t>
              </a:r>
              <a:endParaRPr lang="en-US" sz="17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8" name="Picture 4" descr="Detective-with-magnifying-glass-clipart-2 | Real Property Management  Solutions">
            <a:extLst>
              <a:ext uri="{FF2B5EF4-FFF2-40B4-BE49-F238E27FC236}">
                <a16:creationId xmlns:a16="http://schemas.microsoft.com/office/drawing/2014/main" id="{213F154A-3399-13E7-FF62-31867E99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62" y="1231366"/>
            <a:ext cx="1198684" cy="11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Correct People Without Being Pompous | Re:word Content Co.">
            <a:extLst>
              <a:ext uri="{FF2B5EF4-FFF2-40B4-BE49-F238E27FC236}">
                <a16:creationId xmlns:a16="http://schemas.microsoft.com/office/drawing/2014/main" id="{EA202FA7-4A6B-68A4-88AA-8A726815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73" y="2768869"/>
            <a:ext cx="938832" cy="6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9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9AB2F55-6FD4-F115-EF08-7998F14CD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3700" y="2822964"/>
            <a:ext cx="4700414" cy="792957"/>
          </a:xfrm>
        </p:spPr>
        <p:txBody>
          <a:bodyPr>
            <a:normAutofit/>
          </a:bodyPr>
          <a:lstStyle/>
          <a:p>
            <a:pPr>
              <a:lnSpc>
                <a:spcPct val="91000"/>
              </a:lnSpc>
            </a:pPr>
            <a:r>
              <a:rPr lang="en-US" sz="1700" dirty="0"/>
              <a:t>Combining Cost Transfer and non-Cost Transfer corrections into one entry.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C55C79-9388-1910-0DBA-222DB03F08E7}"/>
              </a:ext>
            </a:extLst>
          </p:cNvPr>
          <p:cNvSpPr txBox="1">
            <a:spLocks/>
          </p:cNvSpPr>
          <p:nvPr/>
        </p:nvSpPr>
        <p:spPr>
          <a:xfrm>
            <a:off x="4160900" y="934344"/>
            <a:ext cx="4446014" cy="228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Inter"/>
              <a:buNone/>
              <a:defRPr sz="3500" b="1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DM Serif Text"/>
              <a:buNone/>
              <a:defRPr sz="3600" b="1" i="0" u="none" strike="noStrike" cap="none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DM Serif Text"/>
              <a:buNone/>
              <a:defRPr sz="3600" b="1" i="0" u="none" strike="noStrike" cap="none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DM Serif Text"/>
              <a:buNone/>
              <a:defRPr sz="3600" b="1" i="0" u="none" strike="noStrike" cap="none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DM Serif Text"/>
              <a:buNone/>
              <a:defRPr sz="3600" b="1" i="0" u="none" strike="noStrike" cap="none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DM Serif Text"/>
              <a:buNone/>
              <a:defRPr sz="3600" b="1" i="0" u="none" strike="noStrike" cap="none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DM Serif Text"/>
              <a:buNone/>
              <a:defRPr sz="3600" b="1" i="0" u="none" strike="noStrike" cap="none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DM Serif Text"/>
              <a:buNone/>
              <a:defRPr sz="3600" b="1" i="0" u="none" strike="noStrike" cap="none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DM Serif Text"/>
              <a:buNone/>
              <a:defRPr sz="3600" b="1" i="0" u="none" strike="noStrike" cap="none">
                <a:solidFill>
                  <a:schemeClr val="accent3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r>
              <a:rPr lang="en-US" sz="5100" dirty="0">
                <a:solidFill>
                  <a:schemeClr val="tx1"/>
                </a:solidFill>
              </a:rPr>
              <a:t>Journal Entry Example</a:t>
            </a:r>
          </a:p>
        </p:txBody>
      </p:sp>
      <p:pic>
        <p:nvPicPr>
          <p:cNvPr id="4" name="Picture 3" descr="A pen and a book&#10;&#10;Description automatically generated">
            <a:extLst>
              <a:ext uri="{FF2B5EF4-FFF2-40B4-BE49-F238E27FC236}">
                <a16:creationId xmlns:a16="http://schemas.microsoft.com/office/drawing/2014/main" id="{9045AB61-0D8B-C414-DC92-46DAF5850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19" r="24929" b="-2"/>
          <a:stretch/>
        </p:blipFill>
        <p:spPr>
          <a:xfrm>
            <a:off x="540709" y="353667"/>
            <a:ext cx="3492991" cy="4038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3EE61-0DD1-3471-BF42-4533E0B35A2D}"/>
              </a:ext>
            </a:extLst>
          </p:cNvPr>
          <p:cNvSpPr txBox="1"/>
          <p:nvPr/>
        </p:nvSpPr>
        <p:spPr>
          <a:xfrm>
            <a:off x="5710728" y="4947341"/>
            <a:ext cx="34866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  <a:buClrTx/>
            </a:pPr>
            <a:r>
              <a:rPr lang="en-US" sz="750" kern="1200" dirty="0">
                <a:solidFill>
                  <a:schemeClr val="bg1"/>
                </a:solidFill>
                <a:latin typeface="Franklin Gothic Medium"/>
                <a:ea typeface="+mn-ea"/>
                <a:cs typeface="+mn-cs"/>
              </a:rPr>
              <a:t>**All identifying information has been redacted for the purposes of this training. </a:t>
            </a:r>
          </a:p>
        </p:txBody>
      </p:sp>
    </p:spTree>
    <p:extLst>
      <p:ext uri="{BB962C8B-B14F-4D97-AF65-F5344CB8AC3E}">
        <p14:creationId xmlns:p14="http://schemas.microsoft.com/office/powerpoint/2010/main" val="301217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D3EE61-0DD1-3471-BF42-4533E0B35A2D}"/>
              </a:ext>
            </a:extLst>
          </p:cNvPr>
          <p:cNvSpPr txBox="1"/>
          <p:nvPr/>
        </p:nvSpPr>
        <p:spPr>
          <a:xfrm>
            <a:off x="5710728" y="4947341"/>
            <a:ext cx="34866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  <a:buClrTx/>
            </a:pPr>
            <a:r>
              <a:rPr lang="en-US" sz="750" kern="1200" dirty="0">
                <a:solidFill>
                  <a:schemeClr val="bg1"/>
                </a:solidFill>
                <a:latin typeface="Franklin Gothic Medium"/>
                <a:ea typeface="+mn-ea"/>
                <a:cs typeface="+mn-cs"/>
              </a:rPr>
              <a:t>**All identifying information has been redacted for the purposes of this training.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29D9AE-3C66-2B1B-B2B2-1274B4266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6" y="903569"/>
            <a:ext cx="7283748" cy="17217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4F6209F-5F94-D127-2835-84FF5E53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5588"/>
          </a:xfrm>
        </p:spPr>
        <p:txBody>
          <a:bodyPr>
            <a:normAutofit/>
          </a:bodyPr>
          <a:lstStyle/>
          <a:p>
            <a:r>
              <a:rPr lang="en-US" dirty="0"/>
              <a:t>Review: Long Description &amp; Attachments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DF50B-F0AC-6043-765B-A886EC85BFA1}"/>
              </a:ext>
            </a:extLst>
          </p:cNvPr>
          <p:cNvSpPr txBox="1"/>
          <p:nvPr/>
        </p:nvSpPr>
        <p:spPr>
          <a:xfrm>
            <a:off x="281881" y="2838533"/>
            <a:ext cx="619783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b="1" kern="1200" dirty="0">
                <a:latin typeface="Franklin Gothic Medium"/>
                <a:ea typeface="+mn-ea"/>
                <a:cs typeface="+mn-cs"/>
              </a:rPr>
              <a:t>Attachments:</a:t>
            </a:r>
          </a:p>
          <a:p>
            <a:pPr marL="257175" indent="-257175" defTabSz="685800">
              <a:buClrTx/>
              <a:buFontTx/>
              <a:buAutoNum type="arabicPeriod"/>
            </a:pPr>
            <a:r>
              <a:rPr lang="en-US" sz="1350" kern="1200" dirty="0">
                <a:latin typeface="Franklin Gothic Medium"/>
                <a:ea typeface="+mn-ea"/>
                <a:cs typeface="+mn-cs"/>
              </a:rPr>
              <a:t>JE Checklist </a:t>
            </a:r>
          </a:p>
          <a:p>
            <a:pPr marL="257175" indent="-257175" defTabSz="685800">
              <a:buClrTx/>
              <a:buFontTx/>
              <a:buAutoNum type="arabicPeriod"/>
            </a:pPr>
            <a:r>
              <a:rPr lang="en-US" sz="1350" kern="1200" dirty="0">
                <a:latin typeface="Franklin Gothic Medium"/>
                <a:ea typeface="+mn-ea"/>
                <a:cs typeface="+mn-cs"/>
              </a:rPr>
              <a:t>Excel File – outlining expenses &amp; over expenditures at Close Out</a:t>
            </a:r>
          </a:p>
          <a:p>
            <a:pPr marL="257175" indent="-257175" defTabSz="685800">
              <a:buClrTx/>
              <a:buFontTx/>
              <a:buAutoNum type="arabicPeriod"/>
            </a:pPr>
            <a:r>
              <a:rPr lang="en-US" sz="1350" kern="1200" dirty="0">
                <a:latin typeface="Franklin Gothic Medium"/>
                <a:ea typeface="+mn-ea"/>
                <a:cs typeface="+mn-cs"/>
              </a:rPr>
              <a:t>Email from PI confirming the movement of travel expenditures</a:t>
            </a:r>
          </a:p>
          <a:p>
            <a:pPr marL="257175" indent="-257175" defTabSz="685800">
              <a:buClrTx/>
              <a:buFontTx/>
              <a:buAutoNum type="arabicPeriod"/>
            </a:pPr>
            <a:r>
              <a:rPr lang="en-US" sz="1350" kern="1200" dirty="0">
                <a:latin typeface="Franklin Gothic Medium"/>
                <a:ea typeface="+mn-ea"/>
                <a:cs typeface="+mn-cs"/>
              </a:rPr>
              <a:t>Financial Detail reports for the account codes being corrected.</a:t>
            </a:r>
          </a:p>
        </p:txBody>
      </p:sp>
    </p:spTree>
    <p:extLst>
      <p:ext uri="{BB962C8B-B14F-4D97-AF65-F5344CB8AC3E}">
        <p14:creationId xmlns:p14="http://schemas.microsoft.com/office/powerpoint/2010/main" val="21109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D3EE61-0DD1-3471-BF42-4533E0B35A2D}"/>
              </a:ext>
            </a:extLst>
          </p:cNvPr>
          <p:cNvSpPr txBox="1"/>
          <p:nvPr/>
        </p:nvSpPr>
        <p:spPr>
          <a:xfrm>
            <a:off x="5710728" y="4947341"/>
            <a:ext cx="34866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  <a:buClrTx/>
            </a:pPr>
            <a:r>
              <a:rPr lang="en-US" sz="750" kern="1200" dirty="0">
                <a:solidFill>
                  <a:schemeClr val="bg1"/>
                </a:solidFill>
                <a:latin typeface="Franklin Gothic Medium"/>
                <a:ea typeface="+mn-ea"/>
                <a:cs typeface="+mn-cs"/>
              </a:rPr>
              <a:t>**All identifying information has been redacted for the purposes of this training.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9BE76DC-8128-B070-074A-7E026631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8361"/>
            <a:ext cx="9197412" cy="1275588"/>
          </a:xfrm>
        </p:spPr>
        <p:txBody>
          <a:bodyPr/>
          <a:lstStyle/>
          <a:p>
            <a:r>
              <a:rPr lang="en-US" dirty="0"/>
              <a:t>Journal Entry Checklist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BC2874-0F0E-3FD7-EC69-C4E0867C5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17" y="894178"/>
            <a:ext cx="7791690" cy="36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9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D3EE61-0DD1-3471-BF42-4533E0B35A2D}"/>
              </a:ext>
            </a:extLst>
          </p:cNvPr>
          <p:cNvSpPr txBox="1"/>
          <p:nvPr/>
        </p:nvSpPr>
        <p:spPr>
          <a:xfrm>
            <a:off x="5710728" y="4947341"/>
            <a:ext cx="348668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  <a:buClrTx/>
            </a:pPr>
            <a:r>
              <a:rPr lang="en-US" sz="750" kern="1200" dirty="0">
                <a:solidFill>
                  <a:schemeClr val="bg1"/>
                </a:solidFill>
                <a:latin typeface="Franklin Gothic Medium"/>
                <a:ea typeface="+mn-ea"/>
                <a:cs typeface="+mn-cs"/>
              </a:rPr>
              <a:t>**All identifying information has been redacted for the purposes of this training.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538088-A027-3398-3F6A-D69D4FFC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38361"/>
            <a:ext cx="7701534" cy="1275588"/>
          </a:xfrm>
        </p:spPr>
        <p:txBody>
          <a:bodyPr>
            <a:normAutofit/>
          </a:bodyPr>
          <a:lstStyle/>
          <a:p>
            <a:r>
              <a:rPr lang="en-US" dirty="0"/>
              <a:t>Compliance Review &amp; Best Practices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CFF0E2-07DD-4531-083C-16BB75EF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66" y="991882"/>
            <a:ext cx="7315981" cy="17293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ABDF29-8B5C-9C5E-115B-2A5C21C2B18A}"/>
              </a:ext>
            </a:extLst>
          </p:cNvPr>
          <p:cNvSpPr/>
          <p:nvPr/>
        </p:nvSpPr>
        <p:spPr>
          <a:xfrm>
            <a:off x="3333311" y="1957375"/>
            <a:ext cx="4120759" cy="1602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EC9C09-D2B8-534C-00AC-C25C70AA6C2A}"/>
              </a:ext>
            </a:extLst>
          </p:cNvPr>
          <p:cNvSpPr txBox="1">
            <a:spLocks/>
          </p:cNvSpPr>
          <p:nvPr/>
        </p:nvSpPr>
        <p:spPr>
          <a:xfrm>
            <a:off x="268492" y="3005106"/>
            <a:ext cx="7701534" cy="269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 algn="l"/>
            <a:r>
              <a:rPr lang="en-US" sz="1350" dirty="0"/>
              <a:t>1. Separate out the portion of the entry that is truly a Cost Transfer into its own Journal Entry (movement of expense onto the Fund 30 speedtype) from the portion moving expenses off to departmental/unrestricted funding sources. </a:t>
            </a:r>
          </a:p>
          <a:p>
            <a:pPr marL="0" indent="0" algn="l"/>
            <a:endParaRPr lang="en-US" sz="1350" dirty="0"/>
          </a:p>
          <a:p>
            <a:pPr marL="0" indent="0" algn="l"/>
            <a:r>
              <a:rPr lang="en-US" sz="1350" dirty="0"/>
              <a:t>2. Reference to delayed set-up of new speedtype – a Preaward Speedtype should have been requested so travel expenses were not being moved 9 months later at close out. </a:t>
            </a:r>
          </a:p>
        </p:txBody>
      </p:sp>
    </p:spTree>
    <p:extLst>
      <p:ext uri="{BB962C8B-B14F-4D97-AF65-F5344CB8AC3E}">
        <p14:creationId xmlns:p14="http://schemas.microsoft.com/office/powerpoint/2010/main" val="26583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6F04253-4CF7-4237-A9FF-CFBFB5D3FEB4}"/>
              </a:ext>
            </a:extLst>
          </p:cNvPr>
          <p:cNvGrpSpPr/>
          <p:nvPr/>
        </p:nvGrpSpPr>
        <p:grpSpPr>
          <a:xfrm>
            <a:off x="1143001" y="817935"/>
            <a:ext cx="6841410" cy="4146790"/>
            <a:chOff x="10633" y="-751213"/>
            <a:chExt cx="12162506" cy="73720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8A1C6B-FF9A-49A5-9CD4-1E2B832F1AD6}"/>
                </a:ext>
              </a:extLst>
            </p:cNvPr>
            <p:cNvGrpSpPr/>
            <p:nvPr/>
          </p:nvGrpSpPr>
          <p:grpSpPr>
            <a:xfrm>
              <a:off x="714920" y="2831610"/>
              <a:ext cx="10762161" cy="3553612"/>
              <a:chOff x="759155" y="2831610"/>
              <a:chExt cx="10762161" cy="355361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873098C-4C30-409A-A762-F430353DBAAF}"/>
                  </a:ext>
                </a:extLst>
              </p:cNvPr>
              <p:cNvGrpSpPr/>
              <p:nvPr/>
            </p:nvGrpSpPr>
            <p:grpSpPr>
              <a:xfrm>
                <a:off x="759155" y="4135240"/>
                <a:ext cx="1134934" cy="2249982"/>
                <a:chOff x="287100" y="4135240"/>
                <a:chExt cx="1134934" cy="2249982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59562C9B-1A00-4EFF-967E-31F033E467E0}"/>
                    </a:ext>
                  </a:extLst>
                </p:cNvPr>
                <p:cNvSpPr/>
                <p:nvPr/>
              </p:nvSpPr>
              <p:spPr>
                <a:xfrm>
                  <a:off x="811286" y="5147033"/>
                  <a:ext cx="86563" cy="1238189"/>
                </a:xfrm>
                <a:prstGeom prst="flowChartProcess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29">
                    <a:defRPr/>
                  </a:pPr>
                  <a:endParaRPr lang="en-US" sz="101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2A3A2BFC-1406-484E-9489-2440FA2AC38C}"/>
                    </a:ext>
                  </a:extLst>
                </p:cNvPr>
                <p:cNvGrpSpPr/>
                <p:nvPr/>
              </p:nvGrpSpPr>
              <p:grpSpPr>
                <a:xfrm>
                  <a:off x="287100" y="4135240"/>
                  <a:ext cx="1134934" cy="1134934"/>
                  <a:chOff x="3331029" y="2542233"/>
                  <a:chExt cx="2909101" cy="2909101"/>
                </a:xfrm>
              </p:grpSpPr>
              <p:sp>
                <p:nvSpPr>
                  <p:cNvPr id="95" name="Diamond 94">
                    <a:extLst>
                      <a:ext uri="{FF2B5EF4-FFF2-40B4-BE49-F238E27FC236}">
                        <a16:creationId xmlns:a16="http://schemas.microsoft.com/office/drawing/2014/main" id="{7FB3706D-B47C-4417-BB5D-EE5C4F23A431}"/>
                      </a:ext>
                    </a:extLst>
                  </p:cNvPr>
                  <p:cNvSpPr/>
                  <p:nvPr/>
                </p:nvSpPr>
                <p:spPr>
                  <a:xfrm>
                    <a:off x="3331029" y="2542233"/>
                    <a:ext cx="2909101" cy="2909101"/>
                  </a:xfrm>
                  <a:prstGeom prst="diamond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514329">
                      <a:defRPr/>
                    </a:pPr>
                    <a:endParaRPr lang="en-US" sz="1013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77124555-B890-4041-9F50-280D1943941E}"/>
                      </a:ext>
                    </a:extLst>
                  </p:cNvPr>
                  <p:cNvGrpSpPr/>
                  <p:nvPr/>
                </p:nvGrpSpPr>
                <p:grpSpPr>
                  <a:xfrm>
                    <a:off x="3344326" y="2711177"/>
                    <a:ext cx="2882507" cy="2571213"/>
                    <a:chOff x="4351783" y="2057937"/>
                    <a:chExt cx="2882507" cy="2571213"/>
                  </a:xfrm>
                </p:grpSpPr>
                <p:sp>
                  <p:nvSpPr>
                    <p:cNvPr id="97" name="Freeform 64">
                      <a:extLst>
                        <a:ext uri="{FF2B5EF4-FFF2-40B4-BE49-F238E27FC236}">
                          <a16:creationId xmlns:a16="http://schemas.microsoft.com/office/drawing/2014/main" id="{24EB89AF-67F6-44A6-89E0-549AD73996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1783" y="2057937"/>
                      <a:ext cx="2882507" cy="2571213"/>
                    </a:xfrm>
                    <a:custGeom>
                      <a:avLst/>
                      <a:gdLst>
                        <a:gd name="connsiteX0" fmla="*/ 1285605 w 2882507"/>
                        <a:gd name="connsiteY0" fmla="*/ 0 h 2571213"/>
                        <a:gd name="connsiteX1" fmla="*/ 1441254 w 2882507"/>
                        <a:gd name="connsiteY1" fmla="*/ 155649 h 2571213"/>
                        <a:gd name="connsiteX2" fmla="*/ 1596902 w 2882507"/>
                        <a:gd name="connsiteY2" fmla="*/ 0 h 2571213"/>
                        <a:gd name="connsiteX3" fmla="*/ 2882507 w 2882507"/>
                        <a:gd name="connsiteY3" fmla="*/ 1285607 h 2571213"/>
                        <a:gd name="connsiteX4" fmla="*/ 1596902 w 2882507"/>
                        <a:gd name="connsiteY4" fmla="*/ 2571213 h 2571213"/>
                        <a:gd name="connsiteX5" fmla="*/ 1441254 w 2882507"/>
                        <a:gd name="connsiteY5" fmla="*/ 2415565 h 2571213"/>
                        <a:gd name="connsiteX6" fmla="*/ 1285605 w 2882507"/>
                        <a:gd name="connsiteY6" fmla="*/ 2571213 h 2571213"/>
                        <a:gd name="connsiteX7" fmla="*/ 0 w 2882507"/>
                        <a:gd name="connsiteY7" fmla="*/ 1285607 h 2571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82507" h="2571213">
                          <a:moveTo>
                            <a:pt x="1285605" y="0"/>
                          </a:moveTo>
                          <a:lnTo>
                            <a:pt x="1441254" y="155649"/>
                          </a:lnTo>
                          <a:lnTo>
                            <a:pt x="1596902" y="0"/>
                          </a:lnTo>
                          <a:lnTo>
                            <a:pt x="2882507" y="1285607"/>
                          </a:lnTo>
                          <a:lnTo>
                            <a:pt x="1596902" y="2571213"/>
                          </a:lnTo>
                          <a:lnTo>
                            <a:pt x="1441254" y="2415565"/>
                          </a:lnTo>
                          <a:lnTo>
                            <a:pt x="1285605" y="2571213"/>
                          </a:lnTo>
                          <a:lnTo>
                            <a:pt x="0" y="1285607"/>
                          </a:lnTo>
                          <a:close/>
                        </a:path>
                      </a:pathLst>
                    </a:custGeom>
                    <a:noFill/>
                    <a:ln w="2222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 defTabSz="514329">
                        <a:defRPr/>
                      </a:pPr>
                      <a:endParaRPr lang="en-US" sz="1013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8" name="Diamond 97">
                      <a:extLst>
                        <a:ext uri="{FF2B5EF4-FFF2-40B4-BE49-F238E27FC236}">
                          <a16:creationId xmlns:a16="http://schemas.microsoft.com/office/drawing/2014/main" id="{8795F1F8-BE31-49E3-AB87-FEA54DCBD0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7433" y="2057937"/>
                      <a:ext cx="2571211" cy="2571213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270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14329">
                        <a:defRPr/>
                      </a:pPr>
                      <a:endParaRPr lang="en-US" sz="1013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</p:grp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8C4991-346C-4E1D-87AE-2B88C8A82748}"/>
                  </a:ext>
                </a:extLst>
              </p:cNvPr>
              <p:cNvGrpSpPr/>
              <p:nvPr/>
            </p:nvGrpSpPr>
            <p:grpSpPr>
              <a:xfrm>
                <a:off x="3165962" y="4012570"/>
                <a:ext cx="1134934" cy="2249983"/>
                <a:chOff x="2885034" y="4012570"/>
                <a:chExt cx="1134934" cy="2249983"/>
              </a:xfrm>
            </p:grpSpPr>
            <p:sp>
              <p:nvSpPr>
                <p:cNvPr id="77" name="Flowchart: Process 76">
                  <a:extLst>
                    <a:ext uri="{FF2B5EF4-FFF2-40B4-BE49-F238E27FC236}">
                      <a16:creationId xmlns:a16="http://schemas.microsoft.com/office/drawing/2014/main" id="{B8D5DCF8-EB39-4B8C-A8A3-1AC04EDFC5BE}"/>
                    </a:ext>
                  </a:extLst>
                </p:cNvPr>
                <p:cNvSpPr/>
                <p:nvPr/>
              </p:nvSpPr>
              <p:spPr>
                <a:xfrm>
                  <a:off x="3409220" y="5024364"/>
                  <a:ext cx="86563" cy="1238189"/>
                </a:xfrm>
                <a:prstGeom prst="flowChartProcess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29">
                    <a:defRPr/>
                  </a:pPr>
                  <a:endParaRPr lang="en-US" sz="101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51FC6CED-08B0-4833-A991-178EE0BB8BBC}"/>
                    </a:ext>
                  </a:extLst>
                </p:cNvPr>
                <p:cNvGrpSpPr/>
                <p:nvPr/>
              </p:nvGrpSpPr>
              <p:grpSpPr>
                <a:xfrm>
                  <a:off x="2885034" y="4012570"/>
                  <a:ext cx="1134934" cy="1134934"/>
                  <a:chOff x="3331029" y="2542233"/>
                  <a:chExt cx="2909101" cy="2909101"/>
                </a:xfrm>
              </p:grpSpPr>
              <p:sp>
                <p:nvSpPr>
                  <p:cNvPr id="84" name="Diamond 83">
                    <a:extLst>
                      <a:ext uri="{FF2B5EF4-FFF2-40B4-BE49-F238E27FC236}">
                        <a16:creationId xmlns:a16="http://schemas.microsoft.com/office/drawing/2014/main" id="{E87E9BF4-2D7E-4173-8ADC-8A86C51435F8}"/>
                      </a:ext>
                    </a:extLst>
                  </p:cNvPr>
                  <p:cNvSpPr/>
                  <p:nvPr/>
                </p:nvSpPr>
                <p:spPr>
                  <a:xfrm>
                    <a:off x="3331029" y="2542233"/>
                    <a:ext cx="2909101" cy="2909101"/>
                  </a:xfrm>
                  <a:prstGeom prst="diamond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514329">
                      <a:defRPr/>
                    </a:pPr>
                    <a:endParaRPr lang="en-US" sz="1013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8E858FEB-2820-4B95-9CE8-9BB9044BD350}"/>
                      </a:ext>
                    </a:extLst>
                  </p:cNvPr>
                  <p:cNvGrpSpPr/>
                  <p:nvPr/>
                </p:nvGrpSpPr>
                <p:grpSpPr>
                  <a:xfrm>
                    <a:off x="3344326" y="2711177"/>
                    <a:ext cx="2882507" cy="2571213"/>
                    <a:chOff x="4351783" y="2057937"/>
                    <a:chExt cx="2882507" cy="2571213"/>
                  </a:xfrm>
                </p:grpSpPr>
                <p:sp>
                  <p:nvSpPr>
                    <p:cNvPr id="86" name="Freeform 56">
                      <a:extLst>
                        <a:ext uri="{FF2B5EF4-FFF2-40B4-BE49-F238E27FC236}">
                          <a16:creationId xmlns:a16="http://schemas.microsoft.com/office/drawing/2014/main" id="{9910AFD7-F31F-441D-BEA8-2C45AE2262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1783" y="2057937"/>
                      <a:ext cx="2882507" cy="2571213"/>
                    </a:xfrm>
                    <a:custGeom>
                      <a:avLst/>
                      <a:gdLst>
                        <a:gd name="connsiteX0" fmla="*/ 1285605 w 2882507"/>
                        <a:gd name="connsiteY0" fmla="*/ 0 h 2571213"/>
                        <a:gd name="connsiteX1" fmla="*/ 1441254 w 2882507"/>
                        <a:gd name="connsiteY1" fmla="*/ 155649 h 2571213"/>
                        <a:gd name="connsiteX2" fmla="*/ 1596902 w 2882507"/>
                        <a:gd name="connsiteY2" fmla="*/ 0 h 2571213"/>
                        <a:gd name="connsiteX3" fmla="*/ 2882507 w 2882507"/>
                        <a:gd name="connsiteY3" fmla="*/ 1285607 h 2571213"/>
                        <a:gd name="connsiteX4" fmla="*/ 1596902 w 2882507"/>
                        <a:gd name="connsiteY4" fmla="*/ 2571213 h 2571213"/>
                        <a:gd name="connsiteX5" fmla="*/ 1441254 w 2882507"/>
                        <a:gd name="connsiteY5" fmla="*/ 2415565 h 2571213"/>
                        <a:gd name="connsiteX6" fmla="*/ 1285605 w 2882507"/>
                        <a:gd name="connsiteY6" fmla="*/ 2571213 h 2571213"/>
                        <a:gd name="connsiteX7" fmla="*/ 0 w 2882507"/>
                        <a:gd name="connsiteY7" fmla="*/ 1285607 h 2571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82507" h="2571213">
                          <a:moveTo>
                            <a:pt x="1285605" y="0"/>
                          </a:moveTo>
                          <a:lnTo>
                            <a:pt x="1441254" y="155649"/>
                          </a:lnTo>
                          <a:lnTo>
                            <a:pt x="1596902" y="0"/>
                          </a:lnTo>
                          <a:lnTo>
                            <a:pt x="2882507" y="1285607"/>
                          </a:lnTo>
                          <a:lnTo>
                            <a:pt x="1596902" y="2571213"/>
                          </a:lnTo>
                          <a:lnTo>
                            <a:pt x="1441254" y="2415565"/>
                          </a:lnTo>
                          <a:lnTo>
                            <a:pt x="1285605" y="2571213"/>
                          </a:lnTo>
                          <a:lnTo>
                            <a:pt x="0" y="1285607"/>
                          </a:lnTo>
                          <a:close/>
                        </a:path>
                      </a:pathLst>
                    </a:custGeom>
                    <a:noFill/>
                    <a:ln w="22225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 defTabSz="514329">
                        <a:defRPr/>
                      </a:pPr>
                      <a:endParaRPr lang="en-US" sz="1013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7" name="Diamond 86">
                      <a:extLst>
                        <a:ext uri="{FF2B5EF4-FFF2-40B4-BE49-F238E27FC236}">
                          <a16:creationId xmlns:a16="http://schemas.microsoft.com/office/drawing/2014/main" id="{6ECA215C-09B9-436F-836B-340942C655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7433" y="2057937"/>
                      <a:ext cx="2571214" cy="2571213"/>
                    </a:xfrm>
                    <a:prstGeom prst="diamond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270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14329">
                        <a:defRPr/>
                      </a:pPr>
                      <a:endParaRPr lang="en-US" sz="1013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DFB8982-B39A-40E6-B0BF-C68963F3BCFC}"/>
                  </a:ext>
                </a:extLst>
              </p:cNvPr>
              <p:cNvGrpSpPr/>
              <p:nvPr/>
            </p:nvGrpSpPr>
            <p:grpSpPr>
              <a:xfrm>
                <a:off x="10386382" y="2831610"/>
                <a:ext cx="1134934" cy="2249983"/>
                <a:chOff x="10678834" y="2831610"/>
                <a:chExt cx="1134934" cy="2249983"/>
              </a:xfrm>
            </p:grpSpPr>
            <p:sp>
              <p:nvSpPr>
                <p:cNvPr id="63" name="Flowchart: Process 62">
                  <a:extLst>
                    <a:ext uri="{FF2B5EF4-FFF2-40B4-BE49-F238E27FC236}">
                      <a16:creationId xmlns:a16="http://schemas.microsoft.com/office/drawing/2014/main" id="{5CD781EF-56AC-4060-905A-40132EA9AB2C}"/>
                    </a:ext>
                  </a:extLst>
                </p:cNvPr>
                <p:cNvSpPr/>
                <p:nvPr/>
              </p:nvSpPr>
              <p:spPr>
                <a:xfrm>
                  <a:off x="11203021" y="3843404"/>
                  <a:ext cx="86562" cy="1238189"/>
                </a:xfrm>
                <a:prstGeom prst="flowChartProcess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29">
                    <a:defRPr/>
                  </a:pPr>
                  <a:endParaRPr lang="en-US" sz="101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69B20257-3C2D-48BC-A40F-8A651E6C0CE8}"/>
                    </a:ext>
                  </a:extLst>
                </p:cNvPr>
                <p:cNvGrpSpPr/>
                <p:nvPr/>
              </p:nvGrpSpPr>
              <p:grpSpPr>
                <a:xfrm>
                  <a:off x="10678834" y="2831610"/>
                  <a:ext cx="1134934" cy="1134934"/>
                  <a:chOff x="3331029" y="2542233"/>
                  <a:chExt cx="2909101" cy="2909101"/>
                </a:xfrm>
              </p:grpSpPr>
              <p:sp>
                <p:nvSpPr>
                  <p:cNvPr id="73" name="Diamond 72">
                    <a:extLst>
                      <a:ext uri="{FF2B5EF4-FFF2-40B4-BE49-F238E27FC236}">
                        <a16:creationId xmlns:a16="http://schemas.microsoft.com/office/drawing/2014/main" id="{11DFEC8A-9F6C-4F6D-A1BF-CA76488B0399}"/>
                      </a:ext>
                    </a:extLst>
                  </p:cNvPr>
                  <p:cNvSpPr/>
                  <p:nvPr/>
                </p:nvSpPr>
                <p:spPr>
                  <a:xfrm>
                    <a:off x="3331029" y="2542233"/>
                    <a:ext cx="2909101" cy="2909101"/>
                  </a:xfrm>
                  <a:prstGeom prst="diamond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514329">
                      <a:defRPr/>
                    </a:pPr>
                    <a:endParaRPr lang="en-US" sz="1013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6EE46FB5-AB14-4F43-9BFE-C4CB432EA0FB}"/>
                      </a:ext>
                    </a:extLst>
                  </p:cNvPr>
                  <p:cNvGrpSpPr/>
                  <p:nvPr/>
                </p:nvGrpSpPr>
                <p:grpSpPr>
                  <a:xfrm>
                    <a:off x="3344326" y="2711177"/>
                    <a:ext cx="2882507" cy="2571213"/>
                    <a:chOff x="4351783" y="2057937"/>
                    <a:chExt cx="2882507" cy="2571213"/>
                  </a:xfrm>
                </p:grpSpPr>
                <p:sp>
                  <p:nvSpPr>
                    <p:cNvPr id="75" name="Freeform 32">
                      <a:extLst>
                        <a:ext uri="{FF2B5EF4-FFF2-40B4-BE49-F238E27FC236}">
                          <a16:creationId xmlns:a16="http://schemas.microsoft.com/office/drawing/2014/main" id="{5E0EA9B9-5FB3-4864-964A-C073814556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1783" y="2057937"/>
                      <a:ext cx="2882507" cy="2571213"/>
                    </a:xfrm>
                    <a:custGeom>
                      <a:avLst/>
                      <a:gdLst>
                        <a:gd name="connsiteX0" fmla="*/ 1285605 w 2882507"/>
                        <a:gd name="connsiteY0" fmla="*/ 0 h 2571213"/>
                        <a:gd name="connsiteX1" fmla="*/ 1441254 w 2882507"/>
                        <a:gd name="connsiteY1" fmla="*/ 155649 h 2571213"/>
                        <a:gd name="connsiteX2" fmla="*/ 1596902 w 2882507"/>
                        <a:gd name="connsiteY2" fmla="*/ 0 h 2571213"/>
                        <a:gd name="connsiteX3" fmla="*/ 2882507 w 2882507"/>
                        <a:gd name="connsiteY3" fmla="*/ 1285607 h 2571213"/>
                        <a:gd name="connsiteX4" fmla="*/ 1596902 w 2882507"/>
                        <a:gd name="connsiteY4" fmla="*/ 2571213 h 2571213"/>
                        <a:gd name="connsiteX5" fmla="*/ 1441254 w 2882507"/>
                        <a:gd name="connsiteY5" fmla="*/ 2415565 h 2571213"/>
                        <a:gd name="connsiteX6" fmla="*/ 1285605 w 2882507"/>
                        <a:gd name="connsiteY6" fmla="*/ 2571213 h 2571213"/>
                        <a:gd name="connsiteX7" fmla="*/ 0 w 2882507"/>
                        <a:gd name="connsiteY7" fmla="*/ 1285607 h 2571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82507" h="2571213">
                          <a:moveTo>
                            <a:pt x="1285605" y="0"/>
                          </a:moveTo>
                          <a:lnTo>
                            <a:pt x="1441254" y="155649"/>
                          </a:lnTo>
                          <a:lnTo>
                            <a:pt x="1596902" y="0"/>
                          </a:lnTo>
                          <a:lnTo>
                            <a:pt x="2882507" y="1285607"/>
                          </a:lnTo>
                          <a:lnTo>
                            <a:pt x="1596902" y="2571213"/>
                          </a:lnTo>
                          <a:lnTo>
                            <a:pt x="1441254" y="2415565"/>
                          </a:lnTo>
                          <a:lnTo>
                            <a:pt x="1285605" y="2571213"/>
                          </a:lnTo>
                          <a:lnTo>
                            <a:pt x="0" y="1285607"/>
                          </a:lnTo>
                          <a:close/>
                        </a:path>
                      </a:pathLst>
                    </a:custGeom>
                    <a:noFill/>
                    <a:ln w="22225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 defTabSz="514329">
                        <a:defRPr/>
                      </a:pPr>
                      <a:endParaRPr lang="en-US" sz="1013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76" name="Diamond 75">
                      <a:extLst>
                        <a:ext uri="{FF2B5EF4-FFF2-40B4-BE49-F238E27FC236}">
                          <a16:creationId xmlns:a16="http://schemas.microsoft.com/office/drawing/2014/main" id="{D7A7DB00-D69E-47AF-BDD6-68F850B6AF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7432" y="2057937"/>
                      <a:ext cx="2571210" cy="2571213"/>
                    </a:xfrm>
                    <a:prstGeom prst="diamond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270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14329">
                        <a:defRPr/>
                      </a:pPr>
                      <a:endParaRPr lang="en-US" sz="1013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5533927-3A72-4443-B680-FB84CC51AEC2}"/>
                  </a:ext>
                </a:extLst>
              </p:cNvPr>
              <p:cNvGrpSpPr/>
              <p:nvPr/>
            </p:nvGrpSpPr>
            <p:grpSpPr>
              <a:xfrm>
                <a:off x="7979576" y="3033931"/>
                <a:ext cx="1134934" cy="2249983"/>
                <a:chOff x="8080901" y="3033931"/>
                <a:chExt cx="1134934" cy="2249983"/>
              </a:xfrm>
            </p:grpSpPr>
            <p:sp>
              <p:nvSpPr>
                <p:cNvPr id="53" name="Flowchart: Process 52">
                  <a:extLst>
                    <a:ext uri="{FF2B5EF4-FFF2-40B4-BE49-F238E27FC236}">
                      <a16:creationId xmlns:a16="http://schemas.microsoft.com/office/drawing/2014/main" id="{5561C18F-9AC7-4497-9E5B-7915F1C85785}"/>
                    </a:ext>
                  </a:extLst>
                </p:cNvPr>
                <p:cNvSpPr/>
                <p:nvPr/>
              </p:nvSpPr>
              <p:spPr>
                <a:xfrm>
                  <a:off x="8605088" y="4045725"/>
                  <a:ext cx="86562" cy="1238189"/>
                </a:xfrm>
                <a:prstGeom prst="flowChartProcess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29">
                    <a:defRPr/>
                  </a:pPr>
                  <a:endParaRPr lang="en-US" sz="101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65EBDA26-9D69-403D-8BA2-9A8308A6C3D3}"/>
                    </a:ext>
                  </a:extLst>
                </p:cNvPr>
                <p:cNvGrpSpPr/>
                <p:nvPr/>
              </p:nvGrpSpPr>
              <p:grpSpPr>
                <a:xfrm>
                  <a:off x="8080901" y="3033931"/>
                  <a:ext cx="1134934" cy="1134934"/>
                  <a:chOff x="3331029" y="2542233"/>
                  <a:chExt cx="2909101" cy="2909101"/>
                </a:xfrm>
              </p:grpSpPr>
              <p:sp>
                <p:nvSpPr>
                  <p:cNvPr id="59" name="Diamond 58">
                    <a:extLst>
                      <a:ext uri="{FF2B5EF4-FFF2-40B4-BE49-F238E27FC236}">
                        <a16:creationId xmlns:a16="http://schemas.microsoft.com/office/drawing/2014/main" id="{616AE1D7-448A-454A-B29C-562D311054C4}"/>
                      </a:ext>
                    </a:extLst>
                  </p:cNvPr>
                  <p:cNvSpPr/>
                  <p:nvPr/>
                </p:nvSpPr>
                <p:spPr>
                  <a:xfrm>
                    <a:off x="3331029" y="2542233"/>
                    <a:ext cx="2909101" cy="2909101"/>
                  </a:xfrm>
                  <a:prstGeom prst="diamond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514329">
                      <a:defRPr/>
                    </a:pPr>
                    <a:endParaRPr lang="en-US" sz="1013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2C493E6A-65DD-4A7E-947E-5F9DBAE42AB0}"/>
                      </a:ext>
                    </a:extLst>
                  </p:cNvPr>
                  <p:cNvGrpSpPr/>
                  <p:nvPr/>
                </p:nvGrpSpPr>
                <p:grpSpPr>
                  <a:xfrm>
                    <a:off x="3344326" y="2711177"/>
                    <a:ext cx="2882507" cy="2571213"/>
                    <a:chOff x="4351783" y="2057937"/>
                    <a:chExt cx="2882507" cy="2571213"/>
                  </a:xfrm>
                </p:grpSpPr>
                <p:sp>
                  <p:nvSpPr>
                    <p:cNvPr id="61" name="Freeform 40">
                      <a:extLst>
                        <a:ext uri="{FF2B5EF4-FFF2-40B4-BE49-F238E27FC236}">
                          <a16:creationId xmlns:a16="http://schemas.microsoft.com/office/drawing/2014/main" id="{10A7BD58-D96F-4715-BC5D-7EEED7E842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1783" y="2057937"/>
                      <a:ext cx="2882507" cy="2571213"/>
                    </a:xfrm>
                    <a:custGeom>
                      <a:avLst/>
                      <a:gdLst>
                        <a:gd name="connsiteX0" fmla="*/ 1285605 w 2882507"/>
                        <a:gd name="connsiteY0" fmla="*/ 0 h 2571213"/>
                        <a:gd name="connsiteX1" fmla="*/ 1441254 w 2882507"/>
                        <a:gd name="connsiteY1" fmla="*/ 155649 h 2571213"/>
                        <a:gd name="connsiteX2" fmla="*/ 1596902 w 2882507"/>
                        <a:gd name="connsiteY2" fmla="*/ 0 h 2571213"/>
                        <a:gd name="connsiteX3" fmla="*/ 2882507 w 2882507"/>
                        <a:gd name="connsiteY3" fmla="*/ 1285607 h 2571213"/>
                        <a:gd name="connsiteX4" fmla="*/ 1596902 w 2882507"/>
                        <a:gd name="connsiteY4" fmla="*/ 2571213 h 2571213"/>
                        <a:gd name="connsiteX5" fmla="*/ 1441254 w 2882507"/>
                        <a:gd name="connsiteY5" fmla="*/ 2415565 h 2571213"/>
                        <a:gd name="connsiteX6" fmla="*/ 1285605 w 2882507"/>
                        <a:gd name="connsiteY6" fmla="*/ 2571213 h 2571213"/>
                        <a:gd name="connsiteX7" fmla="*/ 0 w 2882507"/>
                        <a:gd name="connsiteY7" fmla="*/ 1285607 h 2571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82507" h="2571213">
                          <a:moveTo>
                            <a:pt x="1285605" y="0"/>
                          </a:moveTo>
                          <a:lnTo>
                            <a:pt x="1441254" y="155649"/>
                          </a:lnTo>
                          <a:lnTo>
                            <a:pt x="1596902" y="0"/>
                          </a:lnTo>
                          <a:lnTo>
                            <a:pt x="2882507" y="1285607"/>
                          </a:lnTo>
                          <a:lnTo>
                            <a:pt x="1596902" y="2571213"/>
                          </a:lnTo>
                          <a:lnTo>
                            <a:pt x="1441254" y="2415565"/>
                          </a:lnTo>
                          <a:lnTo>
                            <a:pt x="1285605" y="2571213"/>
                          </a:lnTo>
                          <a:lnTo>
                            <a:pt x="0" y="1285607"/>
                          </a:lnTo>
                          <a:close/>
                        </a:path>
                      </a:pathLst>
                    </a:custGeom>
                    <a:noFill/>
                    <a:ln w="22225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 defTabSz="514329">
                        <a:defRPr/>
                      </a:pPr>
                      <a:endParaRPr lang="en-US" sz="1013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62" name="Diamond 61">
                      <a:extLst>
                        <a:ext uri="{FF2B5EF4-FFF2-40B4-BE49-F238E27FC236}">
                          <a16:creationId xmlns:a16="http://schemas.microsoft.com/office/drawing/2014/main" id="{E85AFA90-89BF-440D-A077-037893EBC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7432" y="2057937"/>
                      <a:ext cx="2571210" cy="2571213"/>
                    </a:xfrm>
                    <a:prstGeom prst="diamond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270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14329">
                        <a:defRPr/>
                      </a:pPr>
                      <a:endParaRPr lang="en-US" sz="1013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9D0F8CF-CB06-4BBB-967E-052ECD406E82}"/>
                  </a:ext>
                </a:extLst>
              </p:cNvPr>
              <p:cNvGrpSpPr/>
              <p:nvPr/>
            </p:nvGrpSpPr>
            <p:grpSpPr>
              <a:xfrm>
                <a:off x="5572769" y="3017533"/>
                <a:ext cx="1134934" cy="2249982"/>
                <a:chOff x="5482967" y="3017533"/>
                <a:chExt cx="1134934" cy="2249982"/>
              </a:xfrm>
            </p:grpSpPr>
            <p:sp>
              <p:nvSpPr>
                <p:cNvPr id="35" name="Flowchart: Process 34">
                  <a:extLst>
                    <a:ext uri="{FF2B5EF4-FFF2-40B4-BE49-F238E27FC236}">
                      <a16:creationId xmlns:a16="http://schemas.microsoft.com/office/drawing/2014/main" id="{755BDDDE-085A-45A2-B106-22F0BF7FE693}"/>
                    </a:ext>
                  </a:extLst>
                </p:cNvPr>
                <p:cNvSpPr/>
                <p:nvPr/>
              </p:nvSpPr>
              <p:spPr>
                <a:xfrm>
                  <a:off x="6007153" y="4029326"/>
                  <a:ext cx="86563" cy="1238189"/>
                </a:xfrm>
                <a:prstGeom prst="flowChartProcess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29">
                    <a:defRPr/>
                  </a:pPr>
                  <a:endParaRPr lang="en-US" sz="101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23968F5F-CBAE-4C99-A0C9-BA1F075D61D3}"/>
                    </a:ext>
                  </a:extLst>
                </p:cNvPr>
                <p:cNvGrpSpPr/>
                <p:nvPr/>
              </p:nvGrpSpPr>
              <p:grpSpPr>
                <a:xfrm>
                  <a:off x="5482967" y="3017533"/>
                  <a:ext cx="1134934" cy="1134934"/>
                  <a:chOff x="3331029" y="2542233"/>
                  <a:chExt cx="2909101" cy="2909101"/>
                </a:xfrm>
              </p:grpSpPr>
              <p:sp>
                <p:nvSpPr>
                  <p:cNvPr id="49" name="Diamond 48">
                    <a:extLst>
                      <a:ext uri="{FF2B5EF4-FFF2-40B4-BE49-F238E27FC236}">
                        <a16:creationId xmlns:a16="http://schemas.microsoft.com/office/drawing/2014/main" id="{C8D6A089-F9B6-4991-A97A-C5D329DAAED2}"/>
                      </a:ext>
                    </a:extLst>
                  </p:cNvPr>
                  <p:cNvSpPr/>
                  <p:nvPr/>
                </p:nvSpPr>
                <p:spPr>
                  <a:xfrm>
                    <a:off x="3331029" y="2542233"/>
                    <a:ext cx="2909101" cy="2909101"/>
                  </a:xfrm>
                  <a:prstGeom prst="diamond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514329">
                      <a:defRPr/>
                    </a:pPr>
                    <a:endParaRPr lang="en-US" sz="1013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C7766D1E-9502-4B02-9161-B65FEAE40E0C}"/>
                      </a:ext>
                    </a:extLst>
                  </p:cNvPr>
                  <p:cNvGrpSpPr/>
                  <p:nvPr/>
                </p:nvGrpSpPr>
                <p:grpSpPr>
                  <a:xfrm>
                    <a:off x="3344326" y="2711177"/>
                    <a:ext cx="2882507" cy="2571213"/>
                    <a:chOff x="4351783" y="2057937"/>
                    <a:chExt cx="2882507" cy="2571213"/>
                  </a:xfrm>
                </p:grpSpPr>
                <p:sp>
                  <p:nvSpPr>
                    <p:cNvPr id="51" name="Freeform 48">
                      <a:extLst>
                        <a:ext uri="{FF2B5EF4-FFF2-40B4-BE49-F238E27FC236}">
                          <a16:creationId xmlns:a16="http://schemas.microsoft.com/office/drawing/2014/main" id="{CF569BCE-4F81-4551-8968-4197AC445F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1783" y="2057937"/>
                      <a:ext cx="2882507" cy="2571213"/>
                    </a:xfrm>
                    <a:custGeom>
                      <a:avLst/>
                      <a:gdLst>
                        <a:gd name="connsiteX0" fmla="*/ 1285605 w 2882507"/>
                        <a:gd name="connsiteY0" fmla="*/ 0 h 2571213"/>
                        <a:gd name="connsiteX1" fmla="*/ 1441254 w 2882507"/>
                        <a:gd name="connsiteY1" fmla="*/ 155649 h 2571213"/>
                        <a:gd name="connsiteX2" fmla="*/ 1596902 w 2882507"/>
                        <a:gd name="connsiteY2" fmla="*/ 0 h 2571213"/>
                        <a:gd name="connsiteX3" fmla="*/ 2882507 w 2882507"/>
                        <a:gd name="connsiteY3" fmla="*/ 1285607 h 2571213"/>
                        <a:gd name="connsiteX4" fmla="*/ 1596902 w 2882507"/>
                        <a:gd name="connsiteY4" fmla="*/ 2571213 h 2571213"/>
                        <a:gd name="connsiteX5" fmla="*/ 1441254 w 2882507"/>
                        <a:gd name="connsiteY5" fmla="*/ 2415565 h 2571213"/>
                        <a:gd name="connsiteX6" fmla="*/ 1285605 w 2882507"/>
                        <a:gd name="connsiteY6" fmla="*/ 2571213 h 2571213"/>
                        <a:gd name="connsiteX7" fmla="*/ 0 w 2882507"/>
                        <a:gd name="connsiteY7" fmla="*/ 1285607 h 2571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882507" h="2571213">
                          <a:moveTo>
                            <a:pt x="1285605" y="0"/>
                          </a:moveTo>
                          <a:lnTo>
                            <a:pt x="1441254" y="155649"/>
                          </a:lnTo>
                          <a:lnTo>
                            <a:pt x="1596902" y="0"/>
                          </a:lnTo>
                          <a:lnTo>
                            <a:pt x="2882507" y="1285607"/>
                          </a:lnTo>
                          <a:lnTo>
                            <a:pt x="1596902" y="2571213"/>
                          </a:lnTo>
                          <a:lnTo>
                            <a:pt x="1441254" y="2415565"/>
                          </a:lnTo>
                          <a:lnTo>
                            <a:pt x="1285605" y="2571213"/>
                          </a:lnTo>
                          <a:lnTo>
                            <a:pt x="0" y="1285607"/>
                          </a:lnTo>
                          <a:close/>
                        </a:path>
                      </a:pathLst>
                    </a:custGeom>
                    <a:noFill/>
                    <a:ln w="22225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 defTabSz="514329">
                        <a:defRPr/>
                      </a:pPr>
                      <a:endParaRPr lang="en-US" sz="1013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52" name="Diamond 51">
                      <a:extLst>
                        <a:ext uri="{FF2B5EF4-FFF2-40B4-BE49-F238E27FC236}">
                          <a16:creationId xmlns:a16="http://schemas.microsoft.com/office/drawing/2014/main" id="{743CBCBE-4E01-48CB-A743-ED0C786AB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7433" y="2057937"/>
                      <a:ext cx="2571211" cy="2571213"/>
                    </a:xfrm>
                    <a:prstGeom prst="diamond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27000" h="50800" prst="softRound"/>
                      <a:bevelB w="152400" h="5080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514329">
                        <a:defRPr/>
                      </a:pPr>
                      <a:endParaRPr lang="en-US" sz="1013" dirty="0">
                        <a:solidFill>
                          <a:prstClr val="white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</p:grp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0BF3900-1450-478E-BA69-C01CB877D993}"/>
                </a:ext>
              </a:extLst>
            </p:cNvPr>
            <p:cNvGrpSpPr/>
            <p:nvPr/>
          </p:nvGrpSpPr>
          <p:grpSpPr>
            <a:xfrm>
              <a:off x="10633" y="5000201"/>
              <a:ext cx="12162506" cy="1620656"/>
              <a:chOff x="4585" y="3163688"/>
              <a:chExt cx="12210069" cy="1626994"/>
            </a:xfrm>
          </p:grpSpPr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71EBC7CD-2403-4FFC-A28E-589DCFA17E00}"/>
                  </a:ext>
                </a:extLst>
              </p:cNvPr>
              <p:cNvSpPr/>
              <p:nvPr/>
            </p:nvSpPr>
            <p:spPr>
              <a:xfrm>
                <a:off x="4585" y="3163688"/>
                <a:ext cx="12210069" cy="1626994"/>
              </a:xfrm>
              <a:custGeom>
                <a:avLst/>
                <a:gdLst>
                  <a:gd name="connsiteX0" fmla="*/ 0 w 7309129"/>
                  <a:gd name="connsiteY0" fmla="*/ 0 h 415477"/>
                  <a:gd name="connsiteX1" fmla="*/ 7309129 w 7309129"/>
                  <a:gd name="connsiteY1" fmla="*/ 0 h 415477"/>
                  <a:gd name="connsiteX2" fmla="*/ 7309129 w 7309129"/>
                  <a:gd name="connsiteY2" fmla="*/ 415477 h 415477"/>
                  <a:gd name="connsiteX3" fmla="*/ 0 w 7309129"/>
                  <a:gd name="connsiteY3" fmla="*/ 415477 h 415477"/>
                  <a:gd name="connsiteX4" fmla="*/ 0 w 7309129"/>
                  <a:gd name="connsiteY4" fmla="*/ 0 h 415477"/>
                  <a:gd name="connsiteX0" fmla="*/ 0 w 7309129"/>
                  <a:gd name="connsiteY0" fmla="*/ 469106 h 884583"/>
                  <a:gd name="connsiteX1" fmla="*/ 7306748 w 7309129"/>
                  <a:gd name="connsiteY1" fmla="*/ 0 h 884583"/>
                  <a:gd name="connsiteX2" fmla="*/ 7309129 w 7309129"/>
                  <a:gd name="connsiteY2" fmla="*/ 884583 h 884583"/>
                  <a:gd name="connsiteX3" fmla="*/ 0 w 7309129"/>
                  <a:gd name="connsiteY3" fmla="*/ 884583 h 884583"/>
                  <a:gd name="connsiteX4" fmla="*/ 0 w 7309129"/>
                  <a:gd name="connsiteY4" fmla="*/ 469106 h 884583"/>
                  <a:gd name="connsiteX0" fmla="*/ 0 w 7306977"/>
                  <a:gd name="connsiteY0" fmla="*/ 469106 h 884583"/>
                  <a:gd name="connsiteX1" fmla="*/ 7306748 w 7306977"/>
                  <a:gd name="connsiteY1" fmla="*/ 0 h 884583"/>
                  <a:gd name="connsiteX2" fmla="*/ 7306748 w 7306977"/>
                  <a:gd name="connsiteY2" fmla="*/ 367851 h 884583"/>
                  <a:gd name="connsiteX3" fmla="*/ 0 w 7306977"/>
                  <a:gd name="connsiteY3" fmla="*/ 884583 h 884583"/>
                  <a:gd name="connsiteX4" fmla="*/ 0 w 7306977"/>
                  <a:gd name="connsiteY4" fmla="*/ 469106 h 884583"/>
                  <a:gd name="connsiteX0" fmla="*/ 0 w 7306748"/>
                  <a:gd name="connsiteY0" fmla="*/ 1000124 h 1415601"/>
                  <a:gd name="connsiteX1" fmla="*/ 7299604 w 7306748"/>
                  <a:gd name="connsiteY1" fmla="*/ 0 h 1415601"/>
                  <a:gd name="connsiteX2" fmla="*/ 7306748 w 7306748"/>
                  <a:gd name="connsiteY2" fmla="*/ 898869 h 1415601"/>
                  <a:gd name="connsiteX3" fmla="*/ 0 w 7306748"/>
                  <a:gd name="connsiteY3" fmla="*/ 1415601 h 1415601"/>
                  <a:gd name="connsiteX4" fmla="*/ 0 w 7306748"/>
                  <a:gd name="connsiteY4" fmla="*/ 1000124 h 1415601"/>
                  <a:gd name="connsiteX0" fmla="*/ 0 w 7304366"/>
                  <a:gd name="connsiteY0" fmla="*/ 1000124 h 1415601"/>
                  <a:gd name="connsiteX1" fmla="*/ 7299604 w 7304366"/>
                  <a:gd name="connsiteY1" fmla="*/ 0 h 1415601"/>
                  <a:gd name="connsiteX2" fmla="*/ 7304366 w 7304366"/>
                  <a:gd name="connsiteY2" fmla="*/ 434526 h 1415601"/>
                  <a:gd name="connsiteX3" fmla="*/ 0 w 7304366"/>
                  <a:gd name="connsiteY3" fmla="*/ 1415601 h 1415601"/>
                  <a:gd name="connsiteX4" fmla="*/ 0 w 7304366"/>
                  <a:gd name="connsiteY4" fmla="*/ 1000124 h 1415601"/>
                  <a:gd name="connsiteX0" fmla="*/ 0 w 7304366"/>
                  <a:gd name="connsiteY0" fmla="*/ 1000124 h 1415601"/>
                  <a:gd name="connsiteX1" fmla="*/ 7299604 w 7304366"/>
                  <a:gd name="connsiteY1" fmla="*/ 0 h 1415601"/>
                  <a:gd name="connsiteX2" fmla="*/ 7304366 w 7304366"/>
                  <a:gd name="connsiteY2" fmla="*/ 436907 h 1415601"/>
                  <a:gd name="connsiteX3" fmla="*/ 0 w 7304366"/>
                  <a:gd name="connsiteY3" fmla="*/ 1415601 h 1415601"/>
                  <a:gd name="connsiteX4" fmla="*/ 0 w 7304366"/>
                  <a:gd name="connsiteY4" fmla="*/ 1000124 h 1415601"/>
                  <a:gd name="connsiteX0" fmla="*/ 0 w 7301985"/>
                  <a:gd name="connsiteY0" fmla="*/ 1000124 h 1415601"/>
                  <a:gd name="connsiteX1" fmla="*/ 7299604 w 7301985"/>
                  <a:gd name="connsiteY1" fmla="*/ 0 h 1415601"/>
                  <a:gd name="connsiteX2" fmla="*/ 7301985 w 7301985"/>
                  <a:gd name="connsiteY2" fmla="*/ 439288 h 1415601"/>
                  <a:gd name="connsiteX3" fmla="*/ 0 w 7301985"/>
                  <a:gd name="connsiteY3" fmla="*/ 1415601 h 1415601"/>
                  <a:gd name="connsiteX4" fmla="*/ 0 w 7301985"/>
                  <a:gd name="connsiteY4" fmla="*/ 1000124 h 1415601"/>
                  <a:gd name="connsiteX0" fmla="*/ 0 w 7301985"/>
                  <a:gd name="connsiteY0" fmla="*/ 1000124 h 1415601"/>
                  <a:gd name="connsiteX1" fmla="*/ 7299604 w 7301985"/>
                  <a:gd name="connsiteY1" fmla="*/ 0 h 1415601"/>
                  <a:gd name="connsiteX2" fmla="*/ 7301985 w 7301985"/>
                  <a:gd name="connsiteY2" fmla="*/ 439288 h 1415601"/>
                  <a:gd name="connsiteX3" fmla="*/ 0 w 7301985"/>
                  <a:gd name="connsiteY3" fmla="*/ 1415601 h 1415601"/>
                  <a:gd name="connsiteX4" fmla="*/ 0 w 7301985"/>
                  <a:gd name="connsiteY4" fmla="*/ 1000124 h 1415601"/>
                  <a:gd name="connsiteX0" fmla="*/ 0 w 7301985"/>
                  <a:gd name="connsiteY0" fmla="*/ 1047749 h 1463226"/>
                  <a:gd name="connsiteX1" fmla="*/ 3066934 w 7301985"/>
                  <a:gd name="connsiteY1" fmla="*/ 0 h 1463226"/>
                  <a:gd name="connsiteX2" fmla="*/ 7299604 w 7301985"/>
                  <a:gd name="connsiteY2" fmla="*/ 47625 h 1463226"/>
                  <a:gd name="connsiteX3" fmla="*/ 7301985 w 7301985"/>
                  <a:gd name="connsiteY3" fmla="*/ 486913 h 1463226"/>
                  <a:gd name="connsiteX4" fmla="*/ 0 w 7301985"/>
                  <a:gd name="connsiteY4" fmla="*/ 1463226 h 1463226"/>
                  <a:gd name="connsiteX5" fmla="*/ 0 w 7301985"/>
                  <a:gd name="connsiteY5" fmla="*/ 1047749 h 1463226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7299604 w 7301985"/>
                  <a:gd name="connsiteY2" fmla="*/ 47625 h 1466850"/>
                  <a:gd name="connsiteX3" fmla="*/ 7301985 w 7301985"/>
                  <a:gd name="connsiteY3" fmla="*/ 486913 h 1466850"/>
                  <a:gd name="connsiteX4" fmla="*/ 1952509 w 7301985"/>
                  <a:gd name="connsiteY4" fmla="*/ 1466850 h 1466850"/>
                  <a:gd name="connsiteX5" fmla="*/ 0 w 7301985"/>
                  <a:gd name="connsiteY5" fmla="*/ 1463226 h 1466850"/>
                  <a:gd name="connsiteX6" fmla="*/ 0 w 7301985"/>
                  <a:gd name="connsiteY6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7299604 w 7301985"/>
                  <a:gd name="connsiteY2" fmla="*/ 47625 h 1466850"/>
                  <a:gd name="connsiteX3" fmla="*/ 7301985 w 7301985"/>
                  <a:gd name="connsiteY3" fmla="*/ 486913 h 1466850"/>
                  <a:gd name="connsiteX4" fmla="*/ 4762384 w 7301985"/>
                  <a:gd name="connsiteY4" fmla="*/ 1200150 h 1466850"/>
                  <a:gd name="connsiteX5" fmla="*/ 1952509 w 7301985"/>
                  <a:gd name="connsiteY5" fmla="*/ 1466850 h 1466850"/>
                  <a:gd name="connsiteX6" fmla="*/ 0 w 7301985"/>
                  <a:gd name="connsiteY6" fmla="*/ 1463226 h 1466850"/>
                  <a:gd name="connsiteX7" fmla="*/ 0 w 7301985"/>
                  <a:gd name="connsiteY7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5848234 w 7301985"/>
                  <a:gd name="connsiteY2" fmla="*/ 28575 h 1466850"/>
                  <a:gd name="connsiteX3" fmla="*/ 7299604 w 7301985"/>
                  <a:gd name="connsiteY3" fmla="*/ 47625 h 1466850"/>
                  <a:gd name="connsiteX4" fmla="*/ 7301985 w 7301985"/>
                  <a:gd name="connsiteY4" fmla="*/ 486913 h 1466850"/>
                  <a:gd name="connsiteX5" fmla="*/ 4762384 w 7301985"/>
                  <a:gd name="connsiteY5" fmla="*/ 1200150 h 1466850"/>
                  <a:gd name="connsiteX6" fmla="*/ 1952509 w 7301985"/>
                  <a:gd name="connsiteY6" fmla="*/ 1466850 h 1466850"/>
                  <a:gd name="connsiteX7" fmla="*/ 0 w 7301985"/>
                  <a:gd name="connsiteY7" fmla="*/ 1463226 h 1466850"/>
                  <a:gd name="connsiteX8" fmla="*/ 0 w 7301985"/>
                  <a:gd name="connsiteY8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5852997 w 7301985"/>
                  <a:gd name="connsiteY2" fmla="*/ 47625 h 1466850"/>
                  <a:gd name="connsiteX3" fmla="*/ 7299604 w 7301985"/>
                  <a:gd name="connsiteY3" fmla="*/ 47625 h 1466850"/>
                  <a:gd name="connsiteX4" fmla="*/ 7301985 w 7301985"/>
                  <a:gd name="connsiteY4" fmla="*/ 486913 h 1466850"/>
                  <a:gd name="connsiteX5" fmla="*/ 4762384 w 7301985"/>
                  <a:gd name="connsiteY5" fmla="*/ 1200150 h 1466850"/>
                  <a:gd name="connsiteX6" fmla="*/ 1952509 w 7301985"/>
                  <a:gd name="connsiteY6" fmla="*/ 1466850 h 1466850"/>
                  <a:gd name="connsiteX7" fmla="*/ 0 w 7301985"/>
                  <a:gd name="connsiteY7" fmla="*/ 1463226 h 1466850"/>
                  <a:gd name="connsiteX8" fmla="*/ 0 w 7301985"/>
                  <a:gd name="connsiteY8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5852997 w 7301985"/>
                  <a:gd name="connsiteY2" fmla="*/ 47625 h 1466850"/>
                  <a:gd name="connsiteX3" fmla="*/ 7299604 w 7301985"/>
                  <a:gd name="connsiteY3" fmla="*/ 47625 h 1466850"/>
                  <a:gd name="connsiteX4" fmla="*/ 7301985 w 7301985"/>
                  <a:gd name="connsiteY4" fmla="*/ 486913 h 1466850"/>
                  <a:gd name="connsiteX5" fmla="*/ 4762384 w 7301985"/>
                  <a:gd name="connsiteY5" fmla="*/ 1200150 h 1466850"/>
                  <a:gd name="connsiteX6" fmla="*/ 1952509 w 7301985"/>
                  <a:gd name="connsiteY6" fmla="*/ 1466850 h 1466850"/>
                  <a:gd name="connsiteX7" fmla="*/ 0 w 7301985"/>
                  <a:gd name="connsiteY7" fmla="*/ 1463226 h 1466850"/>
                  <a:gd name="connsiteX8" fmla="*/ 0 w 7301985"/>
                  <a:gd name="connsiteY8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5852997 w 7301985"/>
                  <a:gd name="connsiteY2" fmla="*/ 47625 h 1466850"/>
                  <a:gd name="connsiteX3" fmla="*/ 7299604 w 7301985"/>
                  <a:gd name="connsiteY3" fmla="*/ 47625 h 1466850"/>
                  <a:gd name="connsiteX4" fmla="*/ 7301985 w 7301985"/>
                  <a:gd name="connsiteY4" fmla="*/ 486913 h 1466850"/>
                  <a:gd name="connsiteX5" fmla="*/ 4762384 w 7301985"/>
                  <a:gd name="connsiteY5" fmla="*/ 1200150 h 1466850"/>
                  <a:gd name="connsiteX6" fmla="*/ 1952509 w 7301985"/>
                  <a:gd name="connsiteY6" fmla="*/ 1466850 h 1466850"/>
                  <a:gd name="connsiteX7" fmla="*/ 0 w 7301985"/>
                  <a:gd name="connsiteY7" fmla="*/ 1463226 h 1466850"/>
                  <a:gd name="connsiteX8" fmla="*/ 0 w 7301985"/>
                  <a:gd name="connsiteY8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5852997 w 7301985"/>
                  <a:gd name="connsiteY2" fmla="*/ 47625 h 1466850"/>
                  <a:gd name="connsiteX3" fmla="*/ 7299604 w 7301985"/>
                  <a:gd name="connsiteY3" fmla="*/ 47625 h 1466850"/>
                  <a:gd name="connsiteX4" fmla="*/ 7301985 w 7301985"/>
                  <a:gd name="connsiteY4" fmla="*/ 486913 h 1466850"/>
                  <a:gd name="connsiteX5" fmla="*/ 5867284 w 7301985"/>
                  <a:gd name="connsiteY5" fmla="*/ 490538 h 1466850"/>
                  <a:gd name="connsiteX6" fmla="*/ 4762384 w 7301985"/>
                  <a:gd name="connsiteY6" fmla="*/ 1200150 h 1466850"/>
                  <a:gd name="connsiteX7" fmla="*/ 1952509 w 7301985"/>
                  <a:gd name="connsiteY7" fmla="*/ 1466850 h 1466850"/>
                  <a:gd name="connsiteX8" fmla="*/ 0 w 7301985"/>
                  <a:gd name="connsiteY8" fmla="*/ 1463226 h 1466850"/>
                  <a:gd name="connsiteX9" fmla="*/ 0 w 7301985"/>
                  <a:gd name="connsiteY9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5852997 w 7301985"/>
                  <a:gd name="connsiteY2" fmla="*/ 47625 h 1466850"/>
                  <a:gd name="connsiteX3" fmla="*/ 7299604 w 7301985"/>
                  <a:gd name="connsiteY3" fmla="*/ 47625 h 1466850"/>
                  <a:gd name="connsiteX4" fmla="*/ 7301985 w 7301985"/>
                  <a:gd name="connsiteY4" fmla="*/ 486913 h 1466850"/>
                  <a:gd name="connsiteX5" fmla="*/ 5867284 w 7301985"/>
                  <a:gd name="connsiteY5" fmla="*/ 490538 h 1466850"/>
                  <a:gd name="connsiteX6" fmla="*/ 4762384 w 7301985"/>
                  <a:gd name="connsiteY6" fmla="*/ 1200150 h 1466850"/>
                  <a:gd name="connsiteX7" fmla="*/ 1952509 w 7301985"/>
                  <a:gd name="connsiteY7" fmla="*/ 1466850 h 1466850"/>
                  <a:gd name="connsiteX8" fmla="*/ 0 w 7301985"/>
                  <a:gd name="connsiteY8" fmla="*/ 1463226 h 1466850"/>
                  <a:gd name="connsiteX9" fmla="*/ 0 w 7301985"/>
                  <a:gd name="connsiteY9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5852997 w 7301985"/>
                  <a:gd name="connsiteY2" fmla="*/ 47625 h 1466850"/>
                  <a:gd name="connsiteX3" fmla="*/ 7299604 w 7301985"/>
                  <a:gd name="connsiteY3" fmla="*/ 47625 h 1466850"/>
                  <a:gd name="connsiteX4" fmla="*/ 7301985 w 7301985"/>
                  <a:gd name="connsiteY4" fmla="*/ 491675 h 1466850"/>
                  <a:gd name="connsiteX5" fmla="*/ 5867284 w 7301985"/>
                  <a:gd name="connsiteY5" fmla="*/ 490538 h 1466850"/>
                  <a:gd name="connsiteX6" fmla="*/ 4762384 w 7301985"/>
                  <a:gd name="connsiteY6" fmla="*/ 1200150 h 1466850"/>
                  <a:gd name="connsiteX7" fmla="*/ 1952509 w 7301985"/>
                  <a:gd name="connsiteY7" fmla="*/ 1466850 h 1466850"/>
                  <a:gd name="connsiteX8" fmla="*/ 0 w 7301985"/>
                  <a:gd name="connsiteY8" fmla="*/ 1463226 h 1466850"/>
                  <a:gd name="connsiteX9" fmla="*/ 0 w 7301985"/>
                  <a:gd name="connsiteY9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5852997 w 7301985"/>
                  <a:gd name="connsiteY2" fmla="*/ 47625 h 1466850"/>
                  <a:gd name="connsiteX3" fmla="*/ 7299604 w 7301985"/>
                  <a:gd name="connsiteY3" fmla="*/ 47625 h 1466850"/>
                  <a:gd name="connsiteX4" fmla="*/ 7301985 w 7301985"/>
                  <a:gd name="connsiteY4" fmla="*/ 491675 h 1466850"/>
                  <a:gd name="connsiteX5" fmla="*/ 5867284 w 7301985"/>
                  <a:gd name="connsiteY5" fmla="*/ 490538 h 1466850"/>
                  <a:gd name="connsiteX6" fmla="*/ 4762384 w 7301985"/>
                  <a:gd name="connsiteY6" fmla="*/ 1200150 h 1466850"/>
                  <a:gd name="connsiteX7" fmla="*/ 1952509 w 7301985"/>
                  <a:gd name="connsiteY7" fmla="*/ 1466850 h 1466850"/>
                  <a:gd name="connsiteX8" fmla="*/ 0 w 7301985"/>
                  <a:gd name="connsiteY8" fmla="*/ 1463226 h 1466850"/>
                  <a:gd name="connsiteX9" fmla="*/ 0 w 7301985"/>
                  <a:gd name="connsiteY9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5852997 w 7301985"/>
                  <a:gd name="connsiteY2" fmla="*/ 47625 h 1466850"/>
                  <a:gd name="connsiteX3" fmla="*/ 7299604 w 7301985"/>
                  <a:gd name="connsiteY3" fmla="*/ 47625 h 1466850"/>
                  <a:gd name="connsiteX4" fmla="*/ 7301985 w 7301985"/>
                  <a:gd name="connsiteY4" fmla="*/ 491675 h 1466850"/>
                  <a:gd name="connsiteX5" fmla="*/ 5867284 w 7301985"/>
                  <a:gd name="connsiteY5" fmla="*/ 490538 h 1466850"/>
                  <a:gd name="connsiteX6" fmla="*/ 4762384 w 7301985"/>
                  <a:gd name="connsiteY6" fmla="*/ 1200150 h 1466850"/>
                  <a:gd name="connsiteX7" fmla="*/ 1952509 w 7301985"/>
                  <a:gd name="connsiteY7" fmla="*/ 1466850 h 1466850"/>
                  <a:gd name="connsiteX8" fmla="*/ 0 w 7301985"/>
                  <a:gd name="connsiteY8" fmla="*/ 1463226 h 1466850"/>
                  <a:gd name="connsiteX9" fmla="*/ 0 w 7301985"/>
                  <a:gd name="connsiteY9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5852997 w 7301985"/>
                  <a:gd name="connsiteY2" fmla="*/ 47625 h 1466850"/>
                  <a:gd name="connsiteX3" fmla="*/ 7299604 w 7301985"/>
                  <a:gd name="connsiteY3" fmla="*/ 47625 h 1466850"/>
                  <a:gd name="connsiteX4" fmla="*/ 7301985 w 7301985"/>
                  <a:gd name="connsiteY4" fmla="*/ 491675 h 1466850"/>
                  <a:gd name="connsiteX5" fmla="*/ 5867284 w 7301985"/>
                  <a:gd name="connsiteY5" fmla="*/ 490538 h 1466850"/>
                  <a:gd name="connsiteX6" fmla="*/ 4762384 w 7301985"/>
                  <a:gd name="connsiteY6" fmla="*/ 1200150 h 1466850"/>
                  <a:gd name="connsiteX7" fmla="*/ 1952509 w 7301985"/>
                  <a:gd name="connsiteY7" fmla="*/ 1466850 h 1466850"/>
                  <a:gd name="connsiteX8" fmla="*/ 0 w 7301985"/>
                  <a:gd name="connsiteY8" fmla="*/ 1463226 h 1466850"/>
                  <a:gd name="connsiteX9" fmla="*/ 0 w 7301985"/>
                  <a:gd name="connsiteY9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4752859 w 7301985"/>
                  <a:gd name="connsiteY2" fmla="*/ 785813 h 1466850"/>
                  <a:gd name="connsiteX3" fmla="*/ 5852997 w 7301985"/>
                  <a:gd name="connsiteY3" fmla="*/ 47625 h 1466850"/>
                  <a:gd name="connsiteX4" fmla="*/ 7299604 w 7301985"/>
                  <a:gd name="connsiteY4" fmla="*/ 47625 h 1466850"/>
                  <a:gd name="connsiteX5" fmla="*/ 7301985 w 7301985"/>
                  <a:gd name="connsiteY5" fmla="*/ 491675 h 1466850"/>
                  <a:gd name="connsiteX6" fmla="*/ 5867284 w 7301985"/>
                  <a:gd name="connsiteY6" fmla="*/ 490538 h 1466850"/>
                  <a:gd name="connsiteX7" fmla="*/ 4762384 w 7301985"/>
                  <a:gd name="connsiteY7" fmla="*/ 1200150 h 1466850"/>
                  <a:gd name="connsiteX8" fmla="*/ 1952509 w 7301985"/>
                  <a:gd name="connsiteY8" fmla="*/ 1466850 h 1466850"/>
                  <a:gd name="connsiteX9" fmla="*/ 0 w 7301985"/>
                  <a:gd name="connsiteY9" fmla="*/ 1463226 h 1466850"/>
                  <a:gd name="connsiteX10" fmla="*/ 0 w 7301985"/>
                  <a:gd name="connsiteY10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4752859 w 7301985"/>
                  <a:gd name="connsiteY2" fmla="*/ 785813 h 1466850"/>
                  <a:gd name="connsiteX3" fmla="*/ 5852997 w 7301985"/>
                  <a:gd name="connsiteY3" fmla="*/ 47625 h 1466850"/>
                  <a:gd name="connsiteX4" fmla="*/ 7299604 w 7301985"/>
                  <a:gd name="connsiteY4" fmla="*/ 47625 h 1466850"/>
                  <a:gd name="connsiteX5" fmla="*/ 7301985 w 7301985"/>
                  <a:gd name="connsiteY5" fmla="*/ 491675 h 1466850"/>
                  <a:gd name="connsiteX6" fmla="*/ 5867284 w 7301985"/>
                  <a:gd name="connsiteY6" fmla="*/ 490538 h 1466850"/>
                  <a:gd name="connsiteX7" fmla="*/ 4762384 w 7301985"/>
                  <a:gd name="connsiteY7" fmla="*/ 1200150 h 1466850"/>
                  <a:gd name="connsiteX8" fmla="*/ 1952509 w 7301985"/>
                  <a:gd name="connsiteY8" fmla="*/ 1466850 h 1466850"/>
                  <a:gd name="connsiteX9" fmla="*/ 0 w 7301985"/>
                  <a:gd name="connsiteY9" fmla="*/ 1463226 h 1466850"/>
                  <a:gd name="connsiteX10" fmla="*/ 0 w 7301985"/>
                  <a:gd name="connsiteY10" fmla="*/ 1047749 h 1466850"/>
                  <a:gd name="connsiteX0" fmla="*/ 0 w 7301985"/>
                  <a:gd name="connsiteY0" fmla="*/ 1047749 h 1466850"/>
                  <a:gd name="connsiteX1" fmla="*/ 3066934 w 7301985"/>
                  <a:gd name="connsiteY1" fmla="*/ 0 h 1466850"/>
                  <a:gd name="connsiteX2" fmla="*/ 4752859 w 7301985"/>
                  <a:gd name="connsiteY2" fmla="*/ 785813 h 1466850"/>
                  <a:gd name="connsiteX3" fmla="*/ 5852997 w 7301985"/>
                  <a:gd name="connsiteY3" fmla="*/ 47625 h 1466850"/>
                  <a:gd name="connsiteX4" fmla="*/ 7299604 w 7301985"/>
                  <a:gd name="connsiteY4" fmla="*/ 47625 h 1466850"/>
                  <a:gd name="connsiteX5" fmla="*/ 7301985 w 7301985"/>
                  <a:gd name="connsiteY5" fmla="*/ 491675 h 1466850"/>
                  <a:gd name="connsiteX6" fmla="*/ 5867284 w 7301985"/>
                  <a:gd name="connsiteY6" fmla="*/ 490538 h 1466850"/>
                  <a:gd name="connsiteX7" fmla="*/ 4762384 w 7301985"/>
                  <a:gd name="connsiteY7" fmla="*/ 1200150 h 1466850"/>
                  <a:gd name="connsiteX8" fmla="*/ 1952509 w 7301985"/>
                  <a:gd name="connsiteY8" fmla="*/ 1466850 h 1466850"/>
                  <a:gd name="connsiteX9" fmla="*/ 0 w 7301985"/>
                  <a:gd name="connsiteY9" fmla="*/ 1463226 h 1466850"/>
                  <a:gd name="connsiteX10" fmla="*/ 0 w 7301985"/>
                  <a:gd name="connsiteY10" fmla="*/ 1047749 h 1466850"/>
                  <a:gd name="connsiteX0" fmla="*/ 0 w 7301985"/>
                  <a:gd name="connsiteY0" fmla="*/ 1047749 h 1466850"/>
                  <a:gd name="connsiteX1" fmla="*/ 3143134 w 7301985"/>
                  <a:gd name="connsiteY1" fmla="*/ 0 h 1466850"/>
                  <a:gd name="connsiteX2" fmla="*/ 4752859 w 7301985"/>
                  <a:gd name="connsiteY2" fmla="*/ 785813 h 1466850"/>
                  <a:gd name="connsiteX3" fmla="*/ 5852997 w 7301985"/>
                  <a:gd name="connsiteY3" fmla="*/ 47625 h 1466850"/>
                  <a:gd name="connsiteX4" fmla="*/ 7299604 w 7301985"/>
                  <a:gd name="connsiteY4" fmla="*/ 47625 h 1466850"/>
                  <a:gd name="connsiteX5" fmla="*/ 7301985 w 7301985"/>
                  <a:gd name="connsiteY5" fmla="*/ 491675 h 1466850"/>
                  <a:gd name="connsiteX6" fmla="*/ 5867284 w 7301985"/>
                  <a:gd name="connsiteY6" fmla="*/ 490538 h 1466850"/>
                  <a:gd name="connsiteX7" fmla="*/ 4762384 w 7301985"/>
                  <a:gd name="connsiteY7" fmla="*/ 1200150 h 1466850"/>
                  <a:gd name="connsiteX8" fmla="*/ 1952509 w 7301985"/>
                  <a:gd name="connsiteY8" fmla="*/ 1466850 h 1466850"/>
                  <a:gd name="connsiteX9" fmla="*/ 0 w 7301985"/>
                  <a:gd name="connsiteY9" fmla="*/ 1463226 h 1466850"/>
                  <a:gd name="connsiteX10" fmla="*/ 0 w 7301985"/>
                  <a:gd name="connsiteY10" fmla="*/ 1047749 h 1466850"/>
                  <a:gd name="connsiteX0" fmla="*/ 0 w 7301985"/>
                  <a:gd name="connsiteY0" fmla="*/ 1047749 h 1466850"/>
                  <a:gd name="connsiteX1" fmla="*/ 3143134 w 7301985"/>
                  <a:gd name="connsiteY1" fmla="*/ 0 h 1466850"/>
                  <a:gd name="connsiteX2" fmla="*/ 4752859 w 7301985"/>
                  <a:gd name="connsiteY2" fmla="*/ 785813 h 1466850"/>
                  <a:gd name="connsiteX3" fmla="*/ 5852997 w 7301985"/>
                  <a:gd name="connsiteY3" fmla="*/ 47625 h 1466850"/>
                  <a:gd name="connsiteX4" fmla="*/ 7299604 w 7301985"/>
                  <a:gd name="connsiteY4" fmla="*/ 47625 h 1466850"/>
                  <a:gd name="connsiteX5" fmla="*/ 7301985 w 7301985"/>
                  <a:gd name="connsiteY5" fmla="*/ 491675 h 1466850"/>
                  <a:gd name="connsiteX6" fmla="*/ 5867284 w 7301985"/>
                  <a:gd name="connsiteY6" fmla="*/ 490538 h 1466850"/>
                  <a:gd name="connsiteX7" fmla="*/ 4762384 w 7301985"/>
                  <a:gd name="connsiteY7" fmla="*/ 1200150 h 1466850"/>
                  <a:gd name="connsiteX8" fmla="*/ 1952509 w 7301985"/>
                  <a:gd name="connsiteY8" fmla="*/ 1466850 h 1466850"/>
                  <a:gd name="connsiteX9" fmla="*/ 0 w 7301985"/>
                  <a:gd name="connsiteY9" fmla="*/ 1463226 h 1466850"/>
                  <a:gd name="connsiteX10" fmla="*/ 0 w 7301985"/>
                  <a:gd name="connsiteY10" fmla="*/ 1047749 h 1466850"/>
                  <a:gd name="connsiteX0" fmla="*/ 0 w 7301985"/>
                  <a:gd name="connsiteY0" fmla="*/ 1047749 h 1466850"/>
                  <a:gd name="connsiteX1" fmla="*/ 3143134 w 7301985"/>
                  <a:gd name="connsiteY1" fmla="*/ 0 h 1466850"/>
                  <a:gd name="connsiteX2" fmla="*/ 4752859 w 7301985"/>
                  <a:gd name="connsiteY2" fmla="*/ 785813 h 1466850"/>
                  <a:gd name="connsiteX3" fmla="*/ 5852997 w 7301985"/>
                  <a:gd name="connsiteY3" fmla="*/ 47625 h 1466850"/>
                  <a:gd name="connsiteX4" fmla="*/ 7299604 w 7301985"/>
                  <a:gd name="connsiteY4" fmla="*/ 47625 h 1466850"/>
                  <a:gd name="connsiteX5" fmla="*/ 7301985 w 7301985"/>
                  <a:gd name="connsiteY5" fmla="*/ 491675 h 1466850"/>
                  <a:gd name="connsiteX6" fmla="*/ 5867284 w 7301985"/>
                  <a:gd name="connsiteY6" fmla="*/ 490538 h 1466850"/>
                  <a:gd name="connsiteX7" fmla="*/ 4762384 w 7301985"/>
                  <a:gd name="connsiteY7" fmla="*/ 1200150 h 1466850"/>
                  <a:gd name="connsiteX8" fmla="*/ 1952509 w 7301985"/>
                  <a:gd name="connsiteY8" fmla="*/ 1466850 h 1466850"/>
                  <a:gd name="connsiteX9" fmla="*/ 0 w 7301985"/>
                  <a:gd name="connsiteY9" fmla="*/ 1463226 h 1466850"/>
                  <a:gd name="connsiteX10" fmla="*/ 0 w 7301985"/>
                  <a:gd name="connsiteY10" fmla="*/ 1047749 h 1466850"/>
                  <a:gd name="connsiteX0" fmla="*/ 0 w 7301985"/>
                  <a:gd name="connsiteY0" fmla="*/ 1047749 h 1466850"/>
                  <a:gd name="connsiteX1" fmla="*/ 3143134 w 7301985"/>
                  <a:gd name="connsiteY1" fmla="*/ 0 h 1466850"/>
                  <a:gd name="connsiteX2" fmla="*/ 4752859 w 7301985"/>
                  <a:gd name="connsiteY2" fmla="*/ 785813 h 1466850"/>
                  <a:gd name="connsiteX3" fmla="*/ 5852997 w 7301985"/>
                  <a:gd name="connsiteY3" fmla="*/ 47625 h 1466850"/>
                  <a:gd name="connsiteX4" fmla="*/ 7299604 w 7301985"/>
                  <a:gd name="connsiteY4" fmla="*/ 47625 h 1466850"/>
                  <a:gd name="connsiteX5" fmla="*/ 7301985 w 7301985"/>
                  <a:gd name="connsiteY5" fmla="*/ 491675 h 1466850"/>
                  <a:gd name="connsiteX6" fmla="*/ 5867284 w 7301985"/>
                  <a:gd name="connsiteY6" fmla="*/ 490538 h 1466850"/>
                  <a:gd name="connsiteX7" fmla="*/ 4762384 w 7301985"/>
                  <a:gd name="connsiteY7" fmla="*/ 1200150 h 1466850"/>
                  <a:gd name="connsiteX8" fmla="*/ 3138372 w 7301985"/>
                  <a:gd name="connsiteY8" fmla="*/ 438150 h 1466850"/>
                  <a:gd name="connsiteX9" fmla="*/ 1952509 w 7301985"/>
                  <a:gd name="connsiteY9" fmla="*/ 1466850 h 1466850"/>
                  <a:gd name="connsiteX10" fmla="*/ 0 w 7301985"/>
                  <a:gd name="connsiteY10" fmla="*/ 1463226 h 1466850"/>
                  <a:gd name="connsiteX11" fmla="*/ 0 w 7301985"/>
                  <a:gd name="connsiteY11" fmla="*/ 1047749 h 1466850"/>
                  <a:gd name="connsiteX0" fmla="*/ 0 w 7301985"/>
                  <a:gd name="connsiteY0" fmla="*/ 1047749 h 1466850"/>
                  <a:gd name="connsiteX1" fmla="*/ 3143134 w 7301985"/>
                  <a:gd name="connsiteY1" fmla="*/ 0 h 1466850"/>
                  <a:gd name="connsiteX2" fmla="*/ 4752859 w 7301985"/>
                  <a:gd name="connsiteY2" fmla="*/ 785813 h 1466850"/>
                  <a:gd name="connsiteX3" fmla="*/ 5852997 w 7301985"/>
                  <a:gd name="connsiteY3" fmla="*/ 47625 h 1466850"/>
                  <a:gd name="connsiteX4" fmla="*/ 7299604 w 7301985"/>
                  <a:gd name="connsiteY4" fmla="*/ 47625 h 1466850"/>
                  <a:gd name="connsiteX5" fmla="*/ 7301985 w 7301985"/>
                  <a:gd name="connsiteY5" fmla="*/ 491675 h 1466850"/>
                  <a:gd name="connsiteX6" fmla="*/ 5867284 w 7301985"/>
                  <a:gd name="connsiteY6" fmla="*/ 490538 h 1466850"/>
                  <a:gd name="connsiteX7" fmla="*/ 4762384 w 7301985"/>
                  <a:gd name="connsiteY7" fmla="*/ 1200150 h 1466850"/>
                  <a:gd name="connsiteX8" fmla="*/ 3138372 w 7301985"/>
                  <a:gd name="connsiteY8" fmla="*/ 438150 h 1466850"/>
                  <a:gd name="connsiteX9" fmla="*/ 1952509 w 7301985"/>
                  <a:gd name="connsiteY9" fmla="*/ 1466850 h 1466850"/>
                  <a:gd name="connsiteX10" fmla="*/ 0 w 7301985"/>
                  <a:gd name="connsiteY10" fmla="*/ 1463226 h 1466850"/>
                  <a:gd name="connsiteX11" fmla="*/ 0 w 7301985"/>
                  <a:gd name="connsiteY11" fmla="*/ 1047749 h 1466850"/>
                  <a:gd name="connsiteX0" fmla="*/ 0 w 7301985"/>
                  <a:gd name="connsiteY0" fmla="*/ 1049453 h 1468554"/>
                  <a:gd name="connsiteX1" fmla="*/ 1833447 w 7301985"/>
                  <a:gd name="connsiteY1" fmla="*/ 1030404 h 1468554"/>
                  <a:gd name="connsiteX2" fmla="*/ 3143134 w 7301985"/>
                  <a:gd name="connsiteY2" fmla="*/ 1704 h 1468554"/>
                  <a:gd name="connsiteX3" fmla="*/ 4752859 w 7301985"/>
                  <a:gd name="connsiteY3" fmla="*/ 787517 h 1468554"/>
                  <a:gd name="connsiteX4" fmla="*/ 5852997 w 7301985"/>
                  <a:gd name="connsiteY4" fmla="*/ 49329 h 1468554"/>
                  <a:gd name="connsiteX5" fmla="*/ 7299604 w 7301985"/>
                  <a:gd name="connsiteY5" fmla="*/ 49329 h 1468554"/>
                  <a:gd name="connsiteX6" fmla="*/ 7301985 w 7301985"/>
                  <a:gd name="connsiteY6" fmla="*/ 493379 h 1468554"/>
                  <a:gd name="connsiteX7" fmla="*/ 5867284 w 7301985"/>
                  <a:gd name="connsiteY7" fmla="*/ 492242 h 1468554"/>
                  <a:gd name="connsiteX8" fmla="*/ 4762384 w 7301985"/>
                  <a:gd name="connsiteY8" fmla="*/ 1201854 h 1468554"/>
                  <a:gd name="connsiteX9" fmla="*/ 3138372 w 7301985"/>
                  <a:gd name="connsiteY9" fmla="*/ 439854 h 1468554"/>
                  <a:gd name="connsiteX10" fmla="*/ 1952509 w 7301985"/>
                  <a:gd name="connsiteY10" fmla="*/ 1468554 h 1468554"/>
                  <a:gd name="connsiteX11" fmla="*/ 0 w 7301985"/>
                  <a:gd name="connsiteY11" fmla="*/ 1464930 h 1468554"/>
                  <a:gd name="connsiteX12" fmla="*/ 0 w 7301985"/>
                  <a:gd name="connsiteY12" fmla="*/ 1049453 h 1468554"/>
                  <a:gd name="connsiteX0" fmla="*/ 0 w 7301985"/>
                  <a:gd name="connsiteY0" fmla="*/ 1049453 h 1464930"/>
                  <a:gd name="connsiteX1" fmla="*/ 1833447 w 7301985"/>
                  <a:gd name="connsiteY1" fmla="*/ 1030404 h 1464930"/>
                  <a:gd name="connsiteX2" fmla="*/ 3143134 w 7301985"/>
                  <a:gd name="connsiteY2" fmla="*/ 1704 h 1464930"/>
                  <a:gd name="connsiteX3" fmla="*/ 4752859 w 7301985"/>
                  <a:gd name="connsiteY3" fmla="*/ 787517 h 1464930"/>
                  <a:gd name="connsiteX4" fmla="*/ 5852997 w 7301985"/>
                  <a:gd name="connsiteY4" fmla="*/ 49329 h 1464930"/>
                  <a:gd name="connsiteX5" fmla="*/ 7299604 w 7301985"/>
                  <a:gd name="connsiteY5" fmla="*/ 49329 h 1464930"/>
                  <a:gd name="connsiteX6" fmla="*/ 7301985 w 7301985"/>
                  <a:gd name="connsiteY6" fmla="*/ 493379 h 1464930"/>
                  <a:gd name="connsiteX7" fmla="*/ 5867284 w 7301985"/>
                  <a:gd name="connsiteY7" fmla="*/ 492242 h 1464930"/>
                  <a:gd name="connsiteX8" fmla="*/ 4762384 w 7301985"/>
                  <a:gd name="connsiteY8" fmla="*/ 1201854 h 1464930"/>
                  <a:gd name="connsiteX9" fmla="*/ 3138372 w 7301985"/>
                  <a:gd name="connsiteY9" fmla="*/ 439854 h 1464930"/>
                  <a:gd name="connsiteX10" fmla="*/ 1866784 w 7301985"/>
                  <a:gd name="connsiteY10" fmla="*/ 1463792 h 1464930"/>
                  <a:gd name="connsiteX11" fmla="*/ 0 w 7301985"/>
                  <a:gd name="connsiteY11" fmla="*/ 1464930 h 1464930"/>
                  <a:gd name="connsiteX12" fmla="*/ 0 w 7301985"/>
                  <a:gd name="connsiteY12" fmla="*/ 1049453 h 1464930"/>
                  <a:gd name="connsiteX0" fmla="*/ 0 w 7301985"/>
                  <a:gd name="connsiteY0" fmla="*/ 1049453 h 1464930"/>
                  <a:gd name="connsiteX1" fmla="*/ 1833447 w 7301985"/>
                  <a:gd name="connsiteY1" fmla="*/ 1030404 h 1464930"/>
                  <a:gd name="connsiteX2" fmla="*/ 3143134 w 7301985"/>
                  <a:gd name="connsiteY2" fmla="*/ 1704 h 1464930"/>
                  <a:gd name="connsiteX3" fmla="*/ 4752859 w 7301985"/>
                  <a:gd name="connsiteY3" fmla="*/ 787517 h 1464930"/>
                  <a:gd name="connsiteX4" fmla="*/ 5852997 w 7301985"/>
                  <a:gd name="connsiteY4" fmla="*/ 49329 h 1464930"/>
                  <a:gd name="connsiteX5" fmla="*/ 7299604 w 7301985"/>
                  <a:gd name="connsiteY5" fmla="*/ 49329 h 1464930"/>
                  <a:gd name="connsiteX6" fmla="*/ 7301985 w 7301985"/>
                  <a:gd name="connsiteY6" fmla="*/ 493379 h 1464930"/>
                  <a:gd name="connsiteX7" fmla="*/ 5867284 w 7301985"/>
                  <a:gd name="connsiteY7" fmla="*/ 492242 h 1464930"/>
                  <a:gd name="connsiteX8" fmla="*/ 4762384 w 7301985"/>
                  <a:gd name="connsiteY8" fmla="*/ 1201854 h 1464930"/>
                  <a:gd name="connsiteX9" fmla="*/ 3138372 w 7301985"/>
                  <a:gd name="connsiteY9" fmla="*/ 439854 h 1464930"/>
                  <a:gd name="connsiteX10" fmla="*/ 1866784 w 7301985"/>
                  <a:gd name="connsiteY10" fmla="*/ 1463792 h 1464930"/>
                  <a:gd name="connsiteX11" fmla="*/ 0 w 7301985"/>
                  <a:gd name="connsiteY11" fmla="*/ 1464930 h 1464930"/>
                  <a:gd name="connsiteX12" fmla="*/ 0 w 7301985"/>
                  <a:gd name="connsiteY12" fmla="*/ 1049453 h 1464930"/>
                  <a:gd name="connsiteX0" fmla="*/ 0 w 7301985"/>
                  <a:gd name="connsiteY0" fmla="*/ 1049453 h 1464930"/>
                  <a:gd name="connsiteX1" fmla="*/ 1833447 w 7301985"/>
                  <a:gd name="connsiteY1" fmla="*/ 1030404 h 1464930"/>
                  <a:gd name="connsiteX2" fmla="*/ 3143134 w 7301985"/>
                  <a:gd name="connsiteY2" fmla="*/ 1704 h 1464930"/>
                  <a:gd name="connsiteX3" fmla="*/ 4752859 w 7301985"/>
                  <a:gd name="connsiteY3" fmla="*/ 787517 h 1464930"/>
                  <a:gd name="connsiteX4" fmla="*/ 5852997 w 7301985"/>
                  <a:gd name="connsiteY4" fmla="*/ 49329 h 1464930"/>
                  <a:gd name="connsiteX5" fmla="*/ 7299604 w 7301985"/>
                  <a:gd name="connsiteY5" fmla="*/ 49329 h 1464930"/>
                  <a:gd name="connsiteX6" fmla="*/ 7301985 w 7301985"/>
                  <a:gd name="connsiteY6" fmla="*/ 493379 h 1464930"/>
                  <a:gd name="connsiteX7" fmla="*/ 5867284 w 7301985"/>
                  <a:gd name="connsiteY7" fmla="*/ 492242 h 1464930"/>
                  <a:gd name="connsiteX8" fmla="*/ 4762384 w 7301985"/>
                  <a:gd name="connsiteY8" fmla="*/ 1201854 h 1464930"/>
                  <a:gd name="connsiteX9" fmla="*/ 3138372 w 7301985"/>
                  <a:gd name="connsiteY9" fmla="*/ 439854 h 1464930"/>
                  <a:gd name="connsiteX10" fmla="*/ 1866784 w 7301985"/>
                  <a:gd name="connsiteY10" fmla="*/ 1463792 h 1464930"/>
                  <a:gd name="connsiteX11" fmla="*/ 0 w 7301985"/>
                  <a:gd name="connsiteY11" fmla="*/ 1464930 h 1464930"/>
                  <a:gd name="connsiteX12" fmla="*/ 0 w 7301985"/>
                  <a:gd name="connsiteY12" fmla="*/ 1049453 h 1464930"/>
                  <a:gd name="connsiteX0" fmla="*/ 0 w 7301985"/>
                  <a:gd name="connsiteY0" fmla="*/ 1030440 h 1445917"/>
                  <a:gd name="connsiteX1" fmla="*/ 1833447 w 7301985"/>
                  <a:gd name="connsiteY1" fmla="*/ 1011391 h 1445917"/>
                  <a:gd name="connsiteX2" fmla="*/ 3138372 w 7301985"/>
                  <a:gd name="connsiteY2" fmla="*/ 1741 h 1445917"/>
                  <a:gd name="connsiteX3" fmla="*/ 4752859 w 7301985"/>
                  <a:gd name="connsiteY3" fmla="*/ 768504 h 1445917"/>
                  <a:gd name="connsiteX4" fmla="*/ 5852997 w 7301985"/>
                  <a:gd name="connsiteY4" fmla="*/ 30316 h 1445917"/>
                  <a:gd name="connsiteX5" fmla="*/ 7299604 w 7301985"/>
                  <a:gd name="connsiteY5" fmla="*/ 30316 h 1445917"/>
                  <a:gd name="connsiteX6" fmla="*/ 7301985 w 7301985"/>
                  <a:gd name="connsiteY6" fmla="*/ 474366 h 1445917"/>
                  <a:gd name="connsiteX7" fmla="*/ 5867284 w 7301985"/>
                  <a:gd name="connsiteY7" fmla="*/ 473229 h 1445917"/>
                  <a:gd name="connsiteX8" fmla="*/ 4762384 w 7301985"/>
                  <a:gd name="connsiteY8" fmla="*/ 1182841 h 1445917"/>
                  <a:gd name="connsiteX9" fmla="*/ 3138372 w 7301985"/>
                  <a:gd name="connsiteY9" fmla="*/ 420841 h 1445917"/>
                  <a:gd name="connsiteX10" fmla="*/ 1866784 w 7301985"/>
                  <a:gd name="connsiteY10" fmla="*/ 1444779 h 1445917"/>
                  <a:gd name="connsiteX11" fmla="*/ 0 w 7301985"/>
                  <a:gd name="connsiteY11" fmla="*/ 1445917 h 1445917"/>
                  <a:gd name="connsiteX12" fmla="*/ 0 w 7301985"/>
                  <a:gd name="connsiteY12" fmla="*/ 1030440 h 1445917"/>
                  <a:gd name="connsiteX0" fmla="*/ 0 w 7301985"/>
                  <a:gd name="connsiteY0" fmla="*/ 1028699 h 1444176"/>
                  <a:gd name="connsiteX1" fmla="*/ 1833447 w 7301985"/>
                  <a:gd name="connsiteY1" fmla="*/ 1009650 h 1444176"/>
                  <a:gd name="connsiteX2" fmla="*/ 3138372 w 7301985"/>
                  <a:gd name="connsiteY2" fmla="*/ 0 h 1444176"/>
                  <a:gd name="connsiteX3" fmla="*/ 4752859 w 7301985"/>
                  <a:gd name="connsiteY3" fmla="*/ 766763 h 1444176"/>
                  <a:gd name="connsiteX4" fmla="*/ 5852997 w 7301985"/>
                  <a:gd name="connsiteY4" fmla="*/ 28575 h 1444176"/>
                  <a:gd name="connsiteX5" fmla="*/ 7299604 w 7301985"/>
                  <a:gd name="connsiteY5" fmla="*/ 28575 h 1444176"/>
                  <a:gd name="connsiteX6" fmla="*/ 7301985 w 7301985"/>
                  <a:gd name="connsiteY6" fmla="*/ 472625 h 1444176"/>
                  <a:gd name="connsiteX7" fmla="*/ 5867284 w 7301985"/>
                  <a:gd name="connsiteY7" fmla="*/ 471488 h 1444176"/>
                  <a:gd name="connsiteX8" fmla="*/ 4762384 w 7301985"/>
                  <a:gd name="connsiteY8" fmla="*/ 1181100 h 1444176"/>
                  <a:gd name="connsiteX9" fmla="*/ 3138372 w 7301985"/>
                  <a:gd name="connsiteY9" fmla="*/ 419100 h 1444176"/>
                  <a:gd name="connsiteX10" fmla="*/ 1866784 w 7301985"/>
                  <a:gd name="connsiteY10" fmla="*/ 1443038 h 1444176"/>
                  <a:gd name="connsiteX11" fmla="*/ 0 w 7301985"/>
                  <a:gd name="connsiteY11" fmla="*/ 1444176 h 1444176"/>
                  <a:gd name="connsiteX12" fmla="*/ 0 w 7301985"/>
                  <a:gd name="connsiteY12" fmla="*/ 1028699 h 1444176"/>
                  <a:gd name="connsiteX0" fmla="*/ 0 w 7301985"/>
                  <a:gd name="connsiteY0" fmla="*/ 1028699 h 1444176"/>
                  <a:gd name="connsiteX1" fmla="*/ 1833447 w 7301985"/>
                  <a:gd name="connsiteY1" fmla="*/ 1009650 h 1444176"/>
                  <a:gd name="connsiteX2" fmla="*/ 3138372 w 7301985"/>
                  <a:gd name="connsiteY2" fmla="*/ 0 h 1444176"/>
                  <a:gd name="connsiteX3" fmla="*/ 4752859 w 7301985"/>
                  <a:gd name="connsiteY3" fmla="*/ 766763 h 1444176"/>
                  <a:gd name="connsiteX4" fmla="*/ 5852997 w 7301985"/>
                  <a:gd name="connsiteY4" fmla="*/ 28575 h 1444176"/>
                  <a:gd name="connsiteX5" fmla="*/ 7299604 w 7301985"/>
                  <a:gd name="connsiteY5" fmla="*/ 28575 h 1444176"/>
                  <a:gd name="connsiteX6" fmla="*/ 7301985 w 7301985"/>
                  <a:gd name="connsiteY6" fmla="*/ 472625 h 1444176"/>
                  <a:gd name="connsiteX7" fmla="*/ 5867284 w 7301985"/>
                  <a:gd name="connsiteY7" fmla="*/ 471488 h 1444176"/>
                  <a:gd name="connsiteX8" fmla="*/ 4762384 w 7301985"/>
                  <a:gd name="connsiteY8" fmla="*/ 1181100 h 1444176"/>
                  <a:gd name="connsiteX9" fmla="*/ 3138372 w 7301985"/>
                  <a:gd name="connsiteY9" fmla="*/ 419100 h 1444176"/>
                  <a:gd name="connsiteX10" fmla="*/ 1866784 w 7301985"/>
                  <a:gd name="connsiteY10" fmla="*/ 1443038 h 1444176"/>
                  <a:gd name="connsiteX11" fmla="*/ 0 w 7301985"/>
                  <a:gd name="connsiteY11" fmla="*/ 1444176 h 1444176"/>
                  <a:gd name="connsiteX12" fmla="*/ 0 w 7301985"/>
                  <a:gd name="connsiteY12" fmla="*/ 1028699 h 1444176"/>
                  <a:gd name="connsiteX0" fmla="*/ 0 w 7301985"/>
                  <a:gd name="connsiteY0" fmla="*/ 1028699 h 1444176"/>
                  <a:gd name="connsiteX1" fmla="*/ 1833447 w 7301985"/>
                  <a:gd name="connsiteY1" fmla="*/ 1009650 h 1444176"/>
                  <a:gd name="connsiteX2" fmla="*/ 3138372 w 7301985"/>
                  <a:gd name="connsiteY2" fmla="*/ 0 h 1444176"/>
                  <a:gd name="connsiteX3" fmla="*/ 4752859 w 7301985"/>
                  <a:gd name="connsiteY3" fmla="*/ 766763 h 1444176"/>
                  <a:gd name="connsiteX4" fmla="*/ 5852997 w 7301985"/>
                  <a:gd name="connsiteY4" fmla="*/ 28575 h 1444176"/>
                  <a:gd name="connsiteX5" fmla="*/ 7299604 w 7301985"/>
                  <a:gd name="connsiteY5" fmla="*/ 28575 h 1444176"/>
                  <a:gd name="connsiteX6" fmla="*/ 7301985 w 7301985"/>
                  <a:gd name="connsiteY6" fmla="*/ 472625 h 1444176"/>
                  <a:gd name="connsiteX7" fmla="*/ 5867284 w 7301985"/>
                  <a:gd name="connsiteY7" fmla="*/ 471488 h 1444176"/>
                  <a:gd name="connsiteX8" fmla="*/ 4762384 w 7301985"/>
                  <a:gd name="connsiteY8" fmla="*/ 1181100 h 1444176"/>
                  <a:gd name="connsiteX9" fmla="*/ 3138372 w 7301985"/>
                  <a:gd name="connsiteY9" fmla="*/ 419100 h 1444176"/>
                  <a:gd name="connsiteX10" fmla="*/ 1866784 w 7301985"/>
                  <a:gd name="connsiteY10" fmla="*/ 1443038 h 1444176"/>
                  <a:gd name="connsiteX11" fmla="*/ 0 w 7301985"/>
                  <a:gd name="connsiteY11" fmla="*/ 1444176 h 1444176"/>
                  <a:gd name="connsiteX12" fmla="*/ 0 w 7301985"/>
                  <a:gd name="connsiteY12" fmla="*/ 1028699 h 1444176"/>
                  <a:gd name="connsiteX0" fmla="*/ 0 w 7301985"/>
                  <a:gd name="connsiteY0" fmla="*/ 1028699 h 1444176"/>
                  <a:gd name="connsiteX1" fmla="*/ 1833447 w 7301985"/>
                  <a:gd name="connsiteY1" fmla="*/ 1009650 h 1444176"/>
                  <a:gd name="connsiteX2" fmla="*/ 3138372 w 7301985"/>
                  <a:gd name="connsiteY2" fmla="*/ 0 h 1444176"/>
                  <a:gd name="connsiteX3" fmla="*/ 4752859 w 7301985"/>
                  <a:gd name="connsiteY3" fmla="*/ 766763 h 1444176"/>
                  <a:gd name="connsiteX4" fmla="*/ 5852997 w 7301985"/>
                  <a:gd name="connsiteY4" fmla="*/ 28575 h 1444176"/>
                  <a:gd name="connsiteX5" fmla="*/ 7299604 w 7301985"/>
                  <a:gd name="connsiteY5" fmla="*/ 28575 h 1444176"/>
                  <a:gd name="connsiteX6" fmla="*/ 7301985 w 7301985"/>
                  <a:gd name="connsiteY6" fmla="*/ 472625 h 1444176"/>
                  <a:gd name="connsiteX7" fmla="*/ 5867284 w 7301985"/>
                  <a:gd name="connsiteY7" fmla="*/ 471488 h 1444176"/>
                  <a:gd name="connsiteX8" fmla="*/ 4762384 w 7301985"/>
                  <a:gd name="connsiteY8" fmla="*/ 1181100 h 1444176"/>
                  <a:gd name="connsiteX9" fmla="*/ 3138372 w 7301985"/>
                  <a:gd name="connsiteY9" fmla="*/ 419100 h 1444176"/>
                  <a:gd name="connsiteX10" fmla="*/ 1866784 w 7301985"/>
                  <a:gd name="connsiteY10" fmla="*/ 1443038 h 1444176"/>
                  <a:gd name="connsiteX11" fmla="*/ 0 w 7301985"/>
                  <a:gd name="connsiteY11" fmla="*/ 1444176 h 1444176"/>
                  <a:gd name="connsiteX12" fmla="*/ 0 w 7301985"/>
                  <a:gd name="connsiteY12" fmla="*/ 1028699 h 1444176"/>
                  <a:gd name="connsiteX0" fmla="*/ 0 w 7301985"/>
                  <a:gd name="connsiteY0" fmla="*/ 1028699 h 1444176"/>
                  <a:gd name="connsiteX1" fmla="*/ 1833447 w 7301985"/>
                  <a:gd name="connsiteY1" fmla="*/ 1009650 h 1444176"/>
                  <a:gd name="connsiteX2" fmla="*/ 3138372 w 7301985"/>
                  <a:gd name="connsiteY2" fmla="*/ 0 h 1444176"/>
                  <a:gd name="connsiteX3" fmla="*/ 4752859 w 7301985"/>
                  <a:gd name="connsiteY3" fmla="*/ 766763 h 1444176"/>
                  <a:gd name="connsiteX4" fmla="*/ 5852997 w 7301985"/>
                  <a:gd name="connsiteY4" fmla="*/ 28575 h 1444176"/>
                  <a:gd name="connsiteX5" fmla="*/ 7299604 w 7301985"/>
                  <a:gd name="connsiteY5" fmla="*/ 28575 h 1444176"/>
                  <a:gd name="connsiteX6" fmla="*/ 7301985 w 7301985"/>
                  <a:gd name="connsiteY6" fmla="*/ 472625 h 1444176"/>
                  <a:gd name="connsiteX7" fmla="*/ 5867284 w 7301985"/>
                  <a:gd name="connsiteY7" fmla="*/ 471488 h 1444176"/>
                  <a:gd name="connsiteX8" fmla="*/ 4762384 w 7301985"/>
                  <a:gd name="connsiteY8" fmla="*/ 1181100 h 1444176"/>
                  <a:gd name="connsiteX9" fmla="*/ 3138372 w 7301985"/>
                  <a:gd name="connsiteY9" fmla="*/ 419100 h 1444176"/>
                  <a:gd name="connsiteX10" fmla="*/ 1866784 w 7301985"/>
                  <a:gd name="connsiteY10" fmla="*/ 1443038 h 1444176"/>
                  <a:gd name="connsiteX11" fmla="*/ 0 w 7301985"/>
                  <a:gd name="connsiteY11" fmla="*/ 1444176 h 1444176"/>
                  <a:gd name="connsiteX12" fmla="*/ 0 w 7301985"/>
                  <a:gd name="connsiteY12" fmla="*/ 1028699 h 1444176"/>
                  <a:gd name="connsiteX0" fmla="*/ 0 w 7301985"/>
                  <a:gd name="connsiteY0" fmla="*/ 1028699 h 1444176"/>
                  <a:gd name="connsiteX1" fmla="*/ 1833447 w 7301985"/>
                  <a:gd name="connsiteY1" fmla="*/ 1009650 h 1444176"/>
                  <a:gd name="connsiteX2" fmla="*/ 3138372 w 7301985"/>
                  <a:gd name="connsiteY2" fmla="*/ 0 h 1444176"/>
                  <a:gd name="connsiteX3" fmla="*/ 4752859 w 7301985"/>
                  <a:gd name="connsiteY3" fmla="*/ 766763 h 1444176"/>
                  <a:gd name="connsiteX4" fmla="*/ 5852997 w 7301985"/>
                  <a:gd name="connsiteY4" fmla="*/ 28575 h 1444176"/>
                  <a:gd name="connsiteX5" fmla="*/ 7299604 w 7301985"/>
                  <a:gd name="connsiteY5" fmla="*/ 28575 h 1444176"/>
                  <a:gd name="connsiteX6" fmla="*/ 7301985 w 7301985"/>
                  <a:gd name="connsiteY6" fmla="*/ 472625 h 1444176"/>
                  <a:gd name="connsiteX7" fmla="*/ 5867284 w 7301985"/>
                  <a:gd name="connsiteY7" fmla="*/ 471488 h 1444176"/>
                  <a:gd name="connsiteX8" fmla="*/ 4762384 w 7301985"/>
                  <a:gd name="connsiteY8" fmla="*/ 1181100 h 1444176"/>
                  <a:gd name="connsiteX9" fmla="*/ 3138372 w 7301985"/>
                  <a:gd name="connsiteY9" fmla="*/ 419100 h 1444176"/>
                  <a:gd name="connsiteX10" fmla="*/ 1866784 w 7301985"/>
                  <a:gd name="connsiteY10" fmla="*/ 1443038 h 1444176"/>
                  <a:gd name="connsiteX11" fmla="*/ 0 w 7301985"/>
                  <a:gd name="connsiteY11" fmla="*/ 1444176 h 1444176"/>
                  <a:gd name="connsiteX12" fmla="*/ 0 w 7301985"/>
                  <a:gd name="connsiteY12" fmla="*/ 1028699 h 1444176"/>
                  <a:gd name="connsiteX0" fmla="*/ 0 w 7301985"/>
                  <a:gd name="connsiteY0" fmla="*/ 1028699 h 1444176"/>
                  <a:gd name="connsiteX1" fmla="*/ 1833447 w 7301985"/>
                  <a:gd name="connsiteY1" fmla="*/ 1009650 h 1444176"/>
                  <a:gd name="connsiteX2" fmla="*/ 3138372 w 7301985"/>
                  <a:gd name="connsiteY2" fmla="*/ 0 h 1444176"/>
                  <a:gd name="connsiteX3" fmla="*/ 4752859 w 7301985"/>
                  <a:gd name="connsiteY3" fmla="*/ 766763 h 1444176"/>
                  <a:gd name="connsiteX4" fmla="*/ 5852997 w 7301985"/>
                  <a:gd name="connsiteY4" fmla="*/ 28575 h 1444176"/>
                  <a:gd name="connsiteX5" fmla="*/ 7299604 w 7301985"/>
                  <a:gd name="connsiteY5" fmla="*/ 28575 h 1444176"/>
                  <a:gd name="connsiteX6" fmla="*/ 7301985 w 7301985"/>
                  <a:gd name="connsiteY6" fmla="*/ 472625 h 1444176"/>
                  <a:gd name="connsiteX7" fmla="*/ 5867284 w 7301985"/>
                  <a:gd name="connsiteY7" fmla="*/ 471488 h 1444176"/>
                  <a:gd name="connsiteX8" fmla="*/ 4762384 w 7301985"/>
                  <a:gd name="connsiteY8" fmla="*/ 1181100 h 1444176"/>
                  <a:gd name="connsiteX9" fmla="*/ 3138372 w 7301985"/>
                  <a:gd name="connsiteY9" fmla="*/ 419100 h 1444176"/>
                  <a:gd name="connsiteX10" fmla="*/ 1866784 w 7301985"/>
                  <a:gd name="connsiteY10" fmla="*/ 1443038 h 1444176"/>
                  <a:gd name="connsiteX11" fmla="*/ 0 w 7301985"/>
                  <a:gd name="connsiteY11" fmla="*/ 1444176 h 1444176"/>
                  <a:gd name="connsiteX12" fmla="*/ 0 w 7301985"/>
                  <a:gd name="connsiteY12" fmla="*/ 1028699 h 1444176"/>
                  <a:gd name="connsiteX0" fmla="*/ 0 w 7301985"/>
                  <a:gd name="connsiteY0" fmla="*/ 1028782 h 1444259"/>
                  <a:gd name="connsiteX1" fmla="*/ 1833447 w 7301985"/>
                  <a:gd name="connsiteY1" fmla="*/ 1009733 h 1444259"/>
                  <a:gd name="connsiteX2" fmla="*/ 3138372 w 7301985"/>
                  <a:gd name="connsiteY2" fmla="*/ 83 h 1444259"/>
                  <a:gd name="connsiteX3" fmla="*/ 4752859 w 7301985"/>
                  <a:gd name="connsiteY3" fmla="*/ 766846 h 1444259"/>
                  <a:gd name="connsiteX4" fmla="*/ 5852997 w 7301985"/>
                  <a:gd name="connsiteY4" fmla="*/ 28658 h 1444259"/>
                  <a:gd name="connsiteX5" fmla="*/ 7299604 w 7301985"/>
                  <a:gd name="connsiteY5" fmla="*/ 28658 h 1444259"/>
                  <a:gd name="connsiteX6" fmla="*/ 7301985 w 7301985"/>
                  <a:gd name="connsiteY6" fmla="*/ 472708 h 1444259"/>
                  <a:gd name="connsiteX7" fmla="*/ 5867284 w 7301985"/>
                  <a:gd name="connsiteY7" fmla="*/ 471571 h 1444259"/>
                  <a:gd name="connsiteX8" fmla="*/ 4762384 w 7301985"/>
                  <a:gd name="connsiteY8" fmla="*/ 1181183 h 1444259"/>
                  <a:gd name="connsiteX9" fmla="*/ 3138372 w 7301985"/>
                  <a:gd name="connsiteY9" fmla="*/ 419183 h 1444259"/>
                  <a:gd name="connsiteX10" fmla="*/ 1866784 w 7301985"/>
                  <a:gd name="connsiteY10" fmla="*/ 1443121 h 1444259"/>
                  <a:gd name="connsiteX11" fmla="*/ 0 w 7301985"/>
                  <a:gd name="connsiteY11" fmla="*/ 1444259 h 1444259"/>
                  <a:gd name="connsiteX12" fmla="*/ 0 w 7301985"/>
                  <a:gd name="connsiteY12" fmla="*/ 1028782 h 1444259"/>
                  <a:gd name="connsiteX0" fmla="*/ 0 w 7301985"/>
                  <a:gd name="connsiteY0" fmla="*/ 1028782 h 1444259"/>
                  <a:gd name="connsiteX1" fmla="*/ 1833447 w 7301985"/>
                  <a:gd name="connsiteY1" fmla="*/ 1009733 h 1444259"/>
                  <a:gd name="connsiteX2" fmla="*/ 3138372 w 7301985"/>
                  <a:gd name="connsiteY2" fmla="*/ 83 h 1444259"/>
                  <a:gd name="connsiteX3" fmla="*/ 4752859 w 7301985"/>
                  <a:gd name="connsiteY3" fmla="*/ 766846 h 1444259"/>
                  <a:gd name="connsiteX4" fmla="*/ 5852997 w 7301985"/>
                  <a:gd name="connsiteY4" fmla="*/ 28658 h 1444259"/>
                  <a:gd name="connsiteX5" fmla="*/ 7299604 w 7301985"/>
                  <a:gd name="connsiteY5" fmla="*/ 28658 h 1444259"/>
                  <a:gd name="connsiteX6" fmla="*/ 7301985 w 7301985"/>
                  <a:gd name="connsiteY6" fmla="*/ 472708 h 1444259"/>
                  <a:gd name="connsiteX7" fmla="*/ 5867284 w 7301985"/>
                  <a:gd name="connsiteY7" fmla="*/ 471571 h 1444259"/>
                  <a:gd name="connsiteX8" fmla="*/ 4762384 w 7301985"/>
                  <a:gd name="connsiteY8" fmla="*/ 1181183 h 1444259"/>
                  <a:gd name="connsiteX9" fmla="*/ 3138372 w 7301985"/>
                  <a:gd name="connsiteY9" fmla="*/ 419183 h 1444259"/>
                  <a:gd name="connsiteX10" fmla="*/ 1866784 w 7301985"/>
                  <a:gd name="connsiteY10" fmla="*/ 1443121 h 1444259"/>
                  <a:gd name="connsiteX11" fmla="*/ 0 w 7301985"/>
                  <a:gd name="connsiteY11" fmla="*/ 1444259 h 1444259"/>
                  <a:gd name="connsiteX12" fmla="*/ 0 w 7301985"/>
                  <a:gd name="connsiteY12" fmla="*/ 1028782 h 1444259"/>
                  <a:gd name="connsiteX0" fmla="*/ 0 w 7301985"/>
                  <a:gd name="connsiteY0" fmla="*/ 1028782 h 1444259"/>
                  <a:gd name="connsiteX1" fmla="*/ 1833447 w 7301985"/>
                  <a:gd name="connsiteY1" fmla="*/ 1009733 h 1444259"/>
                  <a:gd name="connsiteX2" fmla="*/ 3138372 w 7301985"/>
                  <a:gd name="connsiteY2" fmla="*/ 83 h 1444259"/>
                  <a:gd name="connsiteX3" fmla="*/ 4752859 w 7301985"/>
                  <a:gd name="connsiteY3" fmla="*/ 766846 h 1444259"/>
                  <a:gd name="connsiteX4" fmla="*/ 5852997 w 7301985"/>
                  <a:gd name="connsiteY4" fmla="*/ 28658 h 1444259"/>
                  <a:gd name="connsiteX5" fmla="*/ 7299604 w 7301985"/>
                  <a:gd name="connsiteY5" fmla="*/ 28658 h 1444259"/>
                  <a:gd name="connsiteX6" fmla="*/ 7301985 w 7301985"/>
                  <a:gd name="connsiteY6" fmla="*/ 472708 h 1444259"/>
                  <a:gd name="connsiteX7" fmla="*/ 5867284 w 7301985"/>
                  <a:gd name="connsiteY7" fmla="*/ 471571 h 1444259"/>
                  <a:gd name="connsiteX8" fmla="*/ 4762384 w 7301985"/>
                  <a:gd name="connsiteY8" fmla="*/ 1181183 h 1444259"/>
                  <a:gd name="connsiteX9" fmla="*/ 3138372 w 7301985"/>
                  <a:gd name="connsiteY9" fmla="*/ 419183 h 1444259"/>
                  <a:gd name="connsiteX10" fmla="*/ 1866784 w 7301985"/>
                  <a:gd name="connsiteY10" fmla="*/ 1443121 h 1444259"/>
                  <a:gd name="connsiteX11" fmla="*/ 0 w 7301985"/>
                  <a:gd name="connsiteY11" fmla="*/ 1444259 h 1444259"/>
                  <a:gd name="connsiteX12" fmla="*/ 0 w 7301985"/>
                  <a:gd name="connsiteY12" fmla="*/ 1028782 h 1444259"/>
                  <a:gd name="connsiteX0" fmla="*/ 0 w 7301985"/>
                  <a:gd name="connsiteY0" fmla="*/ 1028782 h 1444259"/>
                  <a:gd name="connsiteX1" fmla="*/ 1833447 w 7301985"/>
                  <a:gd name="connsiteY1" fmla="*/ 1009733 h 1444259"/>
                  <a:gd name="connsiteX2" fmla="*/ 3138372 w 7301985"/>
                  <a:gd name="connsiteY2" fmla="*/ 83 h 1444259"/>
                  <a:gd name="connsiteX3" fmla="*/ 4752859 w 7301985"/>
                  <a:gd name="connsiteY3" fmla="*/ 766846 h 1444259"/>
                  <a:gd name="connsiteX4" fmla="*/ 5852997 w 7301985"/>
                  <a:gd name="connsiteY4" fmla="*/ 28658 h 1444259"/>
                  <a:gd name="connsiteX5" fmla="*/ 7299604 w 7301985"/>
                  <a:gd name="connsiteY5" fmla="*/ 28658 h 1444259"/>
                  <a:gd name="connsiteX6" fmla="*/ 7301985 w 7301985"/>
                  <a:gd name="connsiteY6" fmla="*/ 472708 h 1444259"/>
                  <a:gd name="connsiteX7" fmla="*/ 5867284 w 7301985"/>
                  <a:gd name="connsiteY7" fmla="*/ 471571 h 1444259"/>
                  <a:gd name="connsiteX8" fmla="*/ 4762384 w 7301985"/>
                  <a:gd name="connsiteY8" fmla="*/ 1181183 h 1444259"/>
                  <a:gd name="connsiteX9" fmla="*/ 3138372 w 7301985"/>
                  <a:gd name="connsiteY9" fmla="*/ 419183 h 1444259"/>
                  <a:gd name="connsiteX10" fmla="*/ 1866784 w 7301985"/>
                  <a:gd name="connsiteY10" fmla="*/ 1443121 h 1444259"/>
                  <a:gd name="connsiteX11" fmla="*/ 0 w 7301985"/>
                  <a:gd name="connsiteY11" fmla="*/ 1444259 h 1444259"/>
                  <a:gd name="connsiteX12" fmla="*/ 0 w 7301985"/>
                  <a:gd name="connsiteY12" fmla="*/ 1028782 h 1444259"/>
                  <a:gd name="connsiteX0" fmla="*/ 0 w 7301985"/>
                  <a:gd name="connsiteY0" fmla="*/ 1028784 h 1444261"/>
                  <a:gd name="connsiteX1" fmla="*/ 1833447 w 7301985"/>
                  <a:gd name="connsiteY1" fmla="*/ 1009735 h 1444261"/>
                  <a:gd name="connsiteX2" fmla="*/ 3138372 w 7301985"/>
                  <a:gd name="connsiteY2" fmla="*/ 85 h 1444261"/>
                  <a:gd name="connsiteX3" fmla="*/ 4743334 w 7301985"/>
                  <a:gd name="connsiteY3" fmla="*/ 752561 h 1444261"/>
                  <a:gd name="connsiteX4" fmla="*/ 5852997 w 7301985"/>
                  <a:gd name="connsiteY4" fmla="*/ 28660 h 1444261"/>
                  <a:gd name="connsiteX5" fmla="*/ 7299604 w 7301985"/>
                  <a:gd name="connsiteY5" fmla="*/ 28660 h 1444261"/>
                  <a:gd name="connsiteX6" fmla="*/ 7301985 w 7301985"/>
                  <a:gd name="connsiteY6" fmla="*/ 472710 h 1444261"/>
                  <a:gd name="connsiteX7" fmla="*/ 5867284 w 7301985"/>
                  <a:gd name="connsiteY7" fmla="*/ 471573 h 1444261"/>
                  <a:gd name="connsiteX8" fmla="*/ 4762384 w 7301985"/>
                  <a:gd name="connsiteY8" fmla="*/ 1181185 h 1444261"/>
                  <a:gd name="connsiteX9" fmla="*/ 3138372 w 7301985"/>
                  <a:gd name="connsiteY9" fmla="*/ 419185 h 1444261"/>
                  <a:gd name="connsiteX10" fmla="*/ 1866784 w 7301985"/>
                  <a:gd name="connsiteY10" fmla="*/ 1443123 h 1444261"/>
                  <a:gd name="connsiteX11" fmla="*/ 0 w 7301985"/>
                  <a:gd name="connsiteY11" fmla="*/ 1444261 h 1444261"/>
                  <a:gd name="connsiteX12" fmla="*/ 0 w 7301985"/>
                  <a:gd name="connsiteY12" fmla="*/ 1028784 h 1444261"/>
                  <a:gd name="connsiteX0" fmla="*/ 0 w 7301985"/>
                  <a:gd name="connsiteY0" fmla="*/ 1028784 h 1444261"/>
                  <a:gd name="connsiteX1" fmla="*/ 1833447 w 7301985"/>
                  <a:gd name="connsiteY1" fmla="*/ 1009735 h 1444261"/>
                  <a:gd name="connsiteX2" fmla="*/ 3138372 w 7301985"/>
                  <a:gd name="connsiteY2" fmla="*/ 85 h 1444261"/>
                  <a:gd name="connsiteX3" fmla="*/ 4743334 w 7301985"/>
                  <a:gd name="connsiteY3" fmla="*/ 752561 h 1444261"/>
                  <a:gd name="connsiteX4" fmla="*/ 5852997 w 7301985"/>
                  <a:gd name="connsiteY4" fmla="*/ 28660 h 1444261"/>
                  <a:gd name="connsiteX5" fmla="*/ 7299604 w 7301985"/>
                  <a:gd name="connsiteY5" fmla="*/ 28660 h 1444261"/>
                  <a:gd name="connsiteX6" fmla="*/ 7301985 w 7301985"/>
                  <a:gd name="connsiteY6" fmla="*/ 472710 h 1444261"/>
                  <a:gd name="connsiteX7" fmla="*/ 5867284 w 7301985"/>
                  <a:gd name="connsiteY7" fmla="*/ 471573 h 1444261"/>
                  <a:gd name="connsiteX8" fmla="*/ 4762384 w 7301985"/>
                  <a:gd name="connsiteY8" fmla="*/ 1181185 h 1444261"/>
                  <a:gd name="connsiteX9" fmla="*/ 3138372 w 7301985"/>
                  <a:gd name="connsiteY9" fmla="*/ 419185 h 1444261"/>
                  <a:gd name="connsiteX10" fmla="*/ 1866784 w 7301985"/>
                  <a:gd name="connsiteY10" fmla="*/ 1443123 h 1444261"/>
                  <a:gd name="connsiteX11" fmla="*/ 0 w 7301985"/>
                  <a:gd name="connsiteY11" fmla="*/ 1444261 h 1444261"/>
                  <a:gd name="connsiteX12" fmla="*/ 0 w 7301985"/>
                  <a:gd name="connsiteY12" fmla="*/ 1028784 h 1444261"/>
                  <a:gd name="connsiteX0" fmla="*/ 0 w 7301985"/>
                  <a:gd name="connsiteY0" fmla="*/ 1028784 h 1444261"/>
                  <a:gd name="connsiteX1" fmla="*/ 1833447 w 7301985"/>
                  <a:gd name="connsiteY1" fmla="*/ 1009735 h 1444261"/>
                  <a:gd name="connsiteX2" fmla="*/ 3138372 w 7301985"/>
                  <a:gd name="connsiteY2" fmla="*/ 85 h 1444261"/>
                  <a:gd name="connsiteX3" fmla="*/ 4743334 w 7301985"/>
                  <a:gd name="connsiteY3" fmla="*/ 752561 h 1444261"/>
                  <a:gd name="connsiteX4" fmla="*/ 5852997 w 7301985"/>
                  <a:gd name="connsiteY4" fmla="*/ 28660 h 1444261"/>
                  <a:gd name="connsiteX5" fmla="*/ 7299604 w 7301985"/>
                  <a:gd name="connsiteY5" fmla="*/ 28660 h 1444261"/>
                  <a:gd name="connsiteX6" fmla="*/ 7301985 w 7301985"/>
                  <a:gd name="connsiteY6" fmla="*/ 472710 h 1444261"/>
                  <a:gd name="connsiteX7" fmla="*/ 5867284 w 7301985"/>
                  <a:gd name="connsiteY7" fmla="*/ 471573 h 1444261"/>
                  <a:gd name="connsiteX8" fmla="*/ 4762384 w 7301985"/>
                  <a:gd name="connsiteY8" fmla="*/ 1181185 h 1444261"/>
                  <a:gd name="connsiteX9" fmla="*/ 3138372 w 7301985"/>
                  <a:gd name="connsiteY9" fmla="*/ 419185 h 1444261"/>
                  <a:gd name="connsiteX10" fmla="*/ 1866784 w 7301985"/>
                  <a:gd name="connsiteY10" fmla="*/ 1443123 h 1444261"/>
                  <a:gd name="connsiteX11" fmla="*/ 0 w 7301985"/>
                  <a:gd name="connsiteY11" fmla="*/ 1444261 h 1444261"/>
                  <a:gd name="connsiteX12" fmla="*/ 0 w 7301985"/>
                  <a:gd name="connsiteY12" fmla="*/ 1028784 h 1444261"/>
                  <a:gd name="connsiteX0" fmla="*/ 0 w 7301985"/>
                  <a:gd name="connsiteY0" fmla="*/ 1028784 h 1444261"/>
                  <a:gd name="connsiteX1" fmla="*/ 1833447 w 7301985"/>
                  <a:gd name="connsiteY1" fmla="*/ 1009735 h 1444261"/>
                  <a:gd name="connsiteX2" fmla="*/ 3138372 w 7301985"/>
                  <a:gd name="connsiteY2" fmla="*/ 85 h 1444261"/>
                  <a:gd name="connsiteX3" fmla="*/ 4743334 w 7301985"/>
                  <a:gd name="connsiteY3" fmla="*/ 752561 h 1444261"/>
                  <a:gd name="connsiteX4" fmla="*/ 5852997 w 7301985"/>
                  <a:gd name="connsiteY4" fmla="*/ 28660 h 1444261"/>
                  <a:gd name="connsiteX5" fmla="*/ 7299604 w 7301985"/>
                  <a:gd name="connsiteY5" fmla="*/ 28660 h 1444261"/>
                  <a:gd name="connsiteX6" fmla="*/ 7301985 w 7301985"/>
                  <a:gd name="connsiteY6" fmla="*/ 472710 h 1444261"/>
                  <a:gd name="connsiteX7" fmla="*/ 5867284 w 7301985"/>
                  <a:gd name="connsiteY7" fmla="*/ 471573 h 1444261"/>
                  <a:gd name="connsiteX8" fmla="*/ 4762384 w 7301985"/>
                  <a:gd name="connsiteY8" fmla="*/ 1181185 h 1444261"/>
                  <a:gd name="connsiteX9" fmla="*/ 3138372 w 7301985"/>
                  <a:gd name="connsiteY9" fmla="*/ 419185 h 1444261"/>
                  <a:gd name="connsiteX10" fmla="*/ 1866784 w 7301985"/>
                  <a:gd name="connsiteY10" fmla="*/ 1443123 h 1444261"/>
                  <a:gd name="connsiteX11" fmla="*/ 0 w 7301985"/>
                  <a:gd name="connsiteY11" fmla="*/ 1444261 h 1444261"/>
                  <a:gd name="connsiteX12" fmla="*/ 0 w 7301985"/>
                  <a:gd name="connsiteY12" fmla="*/ 1028784 h 1444261"/>
                  <a:gd name="connsiteX0" fmla="*/ 0 w 7301985"/>
                  <a:gd name="connsiteY0" fmla="*/ 1028784 h 1444261"/>
                  <a:gd name="connsiteX1" fmla="*/ 1833447 w 7301985"/>
                  <a:gd name="connsiteY1" fmla="*/ 1009735 h 1444261"/>
                  <a:gd name="connsiteX2" fmla="*/ 3138372 w 7301985"/>
                  <a:gd name="connsiteY2" fmla="*/ 85 h 1444261"/>
                  <a:gd name="connsiteX3" fmla="*/ 4743334 w 7301985"/>
                  <a:gd name="connsiteY3" fmla="*/ 752561 h 1444261"/>
                  <a:gd name="connsiteX4" fmla="*/ 5852997 w 7301985"/>
                  <a:gd name="connsiteY4" fmla="*/ 28660 h 1444261"/>
                  <a:gd name="connsiteX5" fmla="*/ 7299604 w 7301985"/>
                  <a:gd name="connsiteY5" fmla="*/ 28660 h 1444261"/>
                  <a:gd name="connsiteX6" fmla="*/ 7301985 w 7301985"/>
                  <a:gd name="connsiteY6" fmla="*/ 472710 h 1444261"/>
                  <a:gd name="connsiteX7" fmla="*/ 5867284 w 7301985"/>
                  <a:gd name="connsiteY7" fmla="*/ 471573 h 1444261"/>
                  <a:gd name="connsiteX8" fmla="*/ 4762384 w 7301985"/>
                  <a:gd name="connsiteY8" fmla="*/ 1181185 h 1444261"/>
                  <a:gd name="connsiteX9" fmla="*/ 3138372 w 7301985"/>
                  <a:gd name="connsiteY9" fmla="*/ 419185 h 1444261"/>
                  <a:gd name="connsiteX10" fmla="*/ 1866784 w 7301985"/>
                  <a:gd name="connsiteY10" fmla="*/ 1443123 h 1444261"/>
                  <a:gd name="connsiteX11" fmla="*/ 0 w 7301985"/>
                  <a:gd name="connsiteY11" fmla="*/ 1444261 h 1444261"/>
                  <a:gd name="connsiteX12" fmla="*/ 0 w 7301985"/>
                  <a:gd name="connsiteY12" fmla="*/ 1028784 h 1444261"/>
                  <a:gd name="connsiteX0" fmla="*/ 0 w 7301985"/>
                  <a:gd name="connsiteY0" fmla="*/ 1028784 h 1444261"/>
                  <a:gd name="connsiteX1" fmla="*/ 1833447 w 7301985"/>
                  <a:gd name="connsiteY1" fmla="*/ 1009735 h 1444261"/>
                  <a:gd name="connsiteX2" fmla="*/ 3138372 w 7301985"/>
                  <a:gd name="connsiteY2" fmla="*/ 85 h 1444261"/>
                  <a:gd name="connsiteX3" fmla="*/ 4743334 w 7301985"/>
                  <a:gd name="connsiteY3" fmla="*/ 752561 h 1444261"/>
                  <a:gd name="connsiteX4" fmla="*/ 5852997 w 7301985"/>
                  <a:gd name="connsiteY4" fmla="*/ 28660 h 1444261"/>
                  <a:gd name="connsiteX5" fmla="*/ 7299604 w 7301985"/>
                  <a:gd name="connsiteY5" fmla="*/ 28660 h 1444261"/>
                  <a:gd name="connsiteX6" fmla="*/ 7301985 w 7301985"/>
                  <a:gd name="connsiteY6" fmla="*/ 472710 h 1444261"/>
                  <a:gd name="connsiteX7" fmla="*/ 5867284 w 7301985"/>
                  <a:gd name="connsiteY7" fmla="*/ 471573 h 1444261"/>
                  <a:gd name="connsiteX8" fmla="*/ 4762384 w 7301985"/>
                  <a:gd name="connsiteY8" fmla="*/ 1181185 h 1444261"/>
                  <a:gd name="connsiteX9" fmla="*/ 3138372 w 7301985"/>
                  <a:gd name="connsiteY9" fmla="*/ 419185 h 1444261"/>
                  <a:gd name="connsiteX10" fmla="*/ 1866784 w 7301985"/>
                  <a:gd name="connsiteY10" fmla="*/ 1443123 h 1444261"/>
                  <a:gd name="connsiteX11" fmla="*/ 0 w 7301985"/>
                  <a:gd name="connsiteY11" fmla="*/ 1444261 h 1444261"/>
                  <a:gd name="connsiteX12" fmla="*/ 0 w 7301985"/>
                  <a:gd name="connsiteY12" fmla="*/ 1028784 h 1444261"/>
                  <a:gd name="connsiteX0" fmla="*/ 0 w 7301985"/>
                  <a:gd name="connsiteY0" fmla="*/ 1028784 h 1444261"/>
                  <a:gd name="connsiteX1" fmla="*/ 1833447 w 7301985"/>
                  <a:gd name="connsiteY1" fmla="*/ 1009735 h 1444261"/>
                  <a:gd name="connsiteX2" fmla="*/ 3138372 w 7301985"/>
                  <a:gd name="connsiteY2" fmla="*/ 85 h 1444261"/>
                  <a:gd name="connsiteX3" fmla="*/ 4743334 w 7301985"/>
                  <a:gd name="connsiteY3" fmla="*/ 752561 h 1444261"/>
                  <a:gd name="connsiteX4" fmla="*/ 5852997 w 7301985"/>
                  <a:gd name="connsiteY4" fmla="*/ 28660 h 1444261"/>
                  <a:gd name="connsiteX5" fmla="*/ 7299604 w 7301985"/>
                  <a:gd name="connsiteY5" fmla="*/ 28660 h 1444261"/>
                  <a:gd name="connsiteX6" fmla="*/ 7301985 w 7301985"/>
                  <a:gd name="connsiteY6" fmla="*/ 472710 h 1444261"/>
                  <a:gd name="connsiteX7" fmla="*/ 5867284 w 7301985"/>
                  <a:gd name="connsiteY7" fmla="*/ 471573 h 1444261"/>
                  <a:gd name="connsiteX8" fmla="*/ 4762384 w 7301985"/>
                  <a:gd name="connsiteY8" fmla="*/ 1181185 h 1444261"/>
                  <a:gd name="connsiteX9" fmla="*/ 3138372 w 7301985"/>
                  <a:gd name="connsiteY9" fmla="*/ 419185 h 1444261"/>
                  <a:gd name="connsiteX10" fmla="*/ 1866784 w 7301985"/>
                  <a:gd name="connsiteY10" fmla="*/ 1443123 h 1444261"/>
                  <a:gd name="connsiteX11" fmla="*/ 0 w 7301985"/>
                  <a:gd name="connsiteY11" fmla="*/ 1444261 h 1444261"/>
                  <a:gd name="connsiteX12" fmla="*/ 0 w 7301985"/>
                  <a:gd name="connsiteY12" fmla="*/ 1028784 h 1444261"/>
                  <a:gd name="connsiteX0" fmla="*/ 0 w 7301985"/>
                  <a:gd name="connsiteY0" fmla="*/ 1028784 h 1444261"/>
                  <a:gd name="connsiteX1" fmla="*/ 1833447 w 7301985"/>
                  <a:gd name="connsiteY1" fmla="*/ 1009735 h 1444261"/>
                  <a:gd name="connsiteX2" fmla="*/ 3138372 w 7301985"/>
                  <a:gd name="connsiteY2" fmla="*/ 85 h 1444261"/>
                  <a:gd name="connsiteX3" fmla="*/ 4743334 w 7301985"/>
                  <a:gd name="connsiteY3" fmla="*/ 752561 h 1444261"/>
                  <a:gd name="connsiteX4" fmla="*/ 5852997 w 7301985"/>
                  <a:gd name="connsiteY4" fmla="*/ 28660 h 1444261"/>
                  <a:gd name="connsiteX5" fmla="*/ 7299604 w 7301985"/>
                  <a:gd name="connsiteY5" fmla="*/ 28660 h 1444261"/>
                  <a:gd name="connsiteX6" fmla="*/ 7301985 w 7301985"/>
                  <a:gd name="connsiteY6" fmla="*/ 457470 h 1444261"/>
                  <a:gd name="connsiteX7" fmla="*/ 5867284 w 7301985"/>
                  <a:gd name="connsiteY7" fmla="*/ 471573 h 1444261"/>
                  <a:gd name="connsiteX8" fmla="*/ 4762384 w 7301985"/>
                  <a:gd name="connsiteY8" fmla="*/ 1181185 h 1444261"/>
                  <a:gd name="connsiteX9" fmla="*/ 3138372 w 7301985"/>
                  <a:gd name="connsiteY9" fmla="*/ 419185 h 1444261"/>
                  <a:gd name="connsiteX10" fmla="*/ 1866784 w 7301985"/>
                  <a:gd name="connsiteY10" fmla="*/ 1443123 h 1444261"/>
                  <a:gd name="connsiteX11" fmla="*/ 0 w 7301985"/>
                  <a:gd name="connsiteY11" fmla="*/ 1444261 h 1444261"/>
                  <a:gd name="connsiteX12" fmla="*/ 0 w 7301985"/>
                  <a:gd name="connsiteY12" fmla="*/ 1028784 h 1444261"/>
                  <a:gd name="connsiteX0" fmla="*/ 0 w 7301985"/>
                  <a:gd name="connsiteY0" fmla="*/ 1028784 h 1444261"/>
                  <a:gd name="connsiteX1" fmla="*/ 1833447 w 7301985"/>
                  <a:gd name="connsiteY1" fmla="*/ 1032595 h 1444261"/>
                  <a:gd name="connsiteX2" fmla="*/ 3138372 w 7301985"/>
                  <a:gd name="connsiteY2" fmla="*/ 85 h 1444261"/>
                  <a:gd name="connsiteX3" fmla="*/ 4743334 w 7301985"/>
                  <a:gd name="connsiteY3" fmla="*/ 752561 h 1444261"/>
                  <a:gd name="connsiteX4" fmla="*/ 5852997 w 7301985"/>
                  <a:gd name="connsiteY4" fmla="*/ 28660 h 1444261"/>
                  <a:gd name="connsiteX5" fmla="*/ 7299604 w 7301985"/>
                  <a:gd name="connsiteY5" fmla="*/ 28660 h 1444261"/>
                  <a:gd name="connsiteX6" fmla="*/ 7301985 w 7301985"/>
                  <a:gd name="connsiteY6" fmla="*/ 457470 h 1444261"/>
                  <a:gd name="connsiteX7" fmla="*/ 5867284 w 7301985"/>
                  <a:gd name="connsiteY7" fmla="*/ 471573 h 1444261"/>
                  <a:gd name="connsiteX8" fmla="*/ 4762384 w 7301985"/>
                  <a:gd name="connsiteY8" fmla="*/ 1181185 h 1444261"/>
                  <a:gd name="connsiteX9" fmla="*/ 3138372 w 7301985"/>
                  <a:gd name="connsiteY9" fmla="*/ 419185 h 1444261"/>
                  <a:gd name="connsiteX10" fmla="*/ 1866784 w 7301985"/>
                  <a:gd name="connsiteY10" fmla="*/ 1443123 h 1444261"/>
                  <a:gd name="connsiteX11" fmla="*/ 0 w 7301985"/>
                  <a:gd name="connsiteY11" fmla="*/ 1444261 h 1444261"/>
                  <a:gd name="connsiteX12" fmla="*/ 0 w 7301985"/>
                  <a:gd name="connsiteY12" fmla="*/ 1028784 h 1444261"/>
                  <a:gd name="connsiteX0" fmla="*/ 0 w 7309605"/>
                  <a:gd name="connsiteY0" fmla="*/ 1028784 h 1444261"/>
                  <a:gd name="connsiteX1" fmla="*/ 1833447 w 7309605"/>
                  <a:gd name="connsiteY1" fmla="*/ 1032595 h 1444261"/>
                  <a:gd name="connsiteX2" fmla="*/ 3138372 w 7309605"/>
                  <a:gd name="connsiteY2" fmla="*/ 85 h 1444261"/>
                  <a:gd name="connsiteX3" fmla="*/ 4743334 w 7309605"/>
                  <a:gd name="connsiteY3" fmla="*/ 752561 h 1444261"/>
                  <a:gd name="connsiteX4" fmla="*/ 5852997 w 7309605"/>
                  <a:gd name="connsiteY4" fmla="*/ 28660 h 1444261"/>
                  <a:gd name="connsiteX5" fmla="*/ 7299604 w 7309605"/>
                  <a:gd name="connsiteY5" fmla="*/ 28660 h 1444261"/>
                  <a:gd name="connsiteX6" fmla="*/ 7309605 w 7309605"/>
                  <a:gd name="connsiteY6" fmla="*/ 472710 h 1444261"/>
                  <a:gd name="connsiteX7" fmla="*/ 5867284 w 7309605"/>
                  <a:gd name="connsiteY7" fmla="*/ 471573 h 1444261"/>
                  <a:gd name="connsiteX8" fmla="*/ 4762384 w 7309605"/>
                  <a:gd name="connsiteY8" fmla="*/ 1181185 h 1444261"/>
                  <a:gd name="connsiteX9" fmla="*/ 3138372 w 7309605"/>
                  <a:gd name="connsiteY9" fmla="*/ 419185 h 1444261"/>
                  <a:gd name="connsiteX10" fmla="*/ 1866784 w 7309605"/>
                  <a:gd name="connsiteY10" fmla="*/ 1443123 h 1444261"/>
                  <a:gd name="connsiteX11" fmla="*/ 0 w 7309605"/>
                  <a:gd name="connsiteY11" fmla="*/ 1444261 h 1444261"/>
                  <a:gd name="connsiteX12" fmla="*/ 0 w 7309605"/>
                  <a:gd name="connsiteY12" fmla="*/ 1028784 h 1444261"/>
                  <a:gd name="connsiteX0" fmla="*/ 0 w 7309605"/>
                  <a:gd name="connsiteY0" fmla="*/ 1028784 h 1444261"/>
                  <a:gd name="connsiteX1" fmla="*/ 1833447 w 7309605"/>
                  <a:gd name="connsiteY1" fmla="*/ 1032595 h 1444261"/>
                  <a:gd name="connsiteX2" fmla="*/ 3138372 w 7309605"/>
                  <a:gd name="connsiteY2" fmla="*/ 85 h 1444261"/>
                  <a:gd name="connsiteX3" fmla="*/ 4743334 w 7309605"/>
                  <a:gd name="connsiteY3" fmla="*/ 752561 h 1444261"/>
                  <a:gd name="connsiteX4" fmla="*/ 5852997 w 7309605"/>
                  <a:gd name="connsiteY4" fmla="*/ 28660 h 1444261"/>
                  <a:gd name="connsiteX5" fmla="*/ 7299604 w 7309605"/>
                  <a:gd name="connsiteY5" fmla="*/ 28660 h 1444261"/>
                  <a:gd name="connsiteX6" fmla="*/ 7309605 w 7309605"/>
                  <a:gd name="connsiteY6" fmla="*/ 465090 h 1444261"/>
                  <a:gd name="connsiteX7" fmla="*/ 5867284 w 7309605"/>
                  <a:gd name="connsiteY7" fmla="*/ 471573 h 1444261"/>
                  <a:gd name="connsiteX8" fmla="*/ 4762384 w 7309605"/>
                  <a:gd name="connsiteY8" fmla="*/ 1181185 h 1444261"/>
                  <a:gd name="connsiteX9" fmla="*/ 3138372 w 7309605"/>
                  <a:gd name="connsiteY9" fmla="*/ 419185 h 1444261"/>
                  <a:gd name="connsiteX10" fmla="*/ 1866784 w 7309605"/>
                  <a:gd name="connsiteY10" fmla="*/ 1443123 h 1444261"/>
                  <a:gd name="connsiteX11" fmla="*/ 0 w 7309605"/>
                  <a:gd name="connsiteY11" fmla="*/ 1444261 h 1444261"/>
                  <a:gd name="connsiteX12" fmla="*/ 0 w 7309605"/>
                  <a:gd name="connsiteY12" fmla="*/ 1028784 h 1444261"/>
                  <a:gd name="connsiteX0" fmla="*/ 0 w 7309605"/>
                  <a:gd name="connsiteY0" fmla="*/ 1028784 h 1444261"/>
                  <a:gd name="connsiteX1" fmla="*/ 1833447 w 7309605"/>
                  <a:gd name="connsiteY1" fmla="*/ 1032595 h 1444261"/>
                  <a:gd name="connsiteX2" fmla="*/ 3138372 w 7309605"/>
                  <a:gd name="connsiteY2" fmla="*/ 85 h 1444261"/>
                  <a:gd name="connsiteX3" fmla="*/ 4743334 w 7309605"/>
                  <a:gd name="connsiteY3" fmla="*/ 752561 h 1444261"/>
                  <a:gd name="connsiteX4" fmla="*/ 5852997 w 7309605"/>
                  <a:gd name="connsiteY4" fmla="*/ 28660 h 1444261"/>
                  <a:gd name="connsiteX5" fmla="*/ 7299604 w 7309605"/>
                  <a:gd name="connsiteY5" fmla="*/ 28660 h 1444261"/>
                  <a:gd name="connsiteX6" fmla="*/ 7309605 w 7309605"/>
                  <a:gd name="connsiteY6" fmla="*/ 465090 h 1444261"/>
                  <a:gd name="connsiteX7" fmla="*/ 5867284 w 7309605"/>
                  <a:gd name="connsiteY7" fmla="*/ 471573 h 1444261"/>
                  <a:gd name="connsiteX8" fmla="*/ 4762384 w 7309605"/>
                  <a:gd name="connsiteY8" fmla="*/ 1181185 h 1444261"/>
                  <a:gd name="connsiteX9" fmla="*/ 3138372 w 7309605"/>
                  <a:gd name="connsiteY9" fmla="*/ 419185 h 1444261"/>
                  <a:gd name="connsiteX10" fmla="*/ 1866784 w 7309605"/>
                  <a:gd name="connsiteY10" fmla="*/ 1443123 h 1444261"/>
                  <a:gd name="connsiteX11" fmla="*/ 0 w 7309605"/>
                  <a:gd name="connsiteY11" fmla="*/ 1444261 h 1444261"/>
                  <a:gd name="connsiteX12" fmla="*/ 0 w 7309605"/>
                  <a:gd name="connsiteY12" fmla="*/ 1028784 h 1444261"/>
                  <a:gd name="connsiteX0" fmla="*/ 0 w 7309605"/>
                  <a:gd name="connsiteY0" fmla="*/ 1028784 h 1444261"/>
                  <a:gd name="connsiteX1" fmla="*/ 1833447 w 7309605"/>
                  <a:gd name="connsiteY1" fmla="*/ 1032595 h 1444261"/>
                  <a:gd name="connsiteX2" fmla="*/ 3138372 w 7309605"/>
                  <a:gd name="connsiteY2" fmla="*/ 85 h 1444261"/>
                  <a:gd name="connsiteX3" fmla="*/ 4743334 w 7309605"/>
                  <a:gd name="connsiteY3" fmla="*/ 752561 h 1444261"/>
                  <a:gd name="connsiteX4" fmla="*/ 5852997 w 7309605"/>
                  <a:gd name="connsiteY4" fmla="*/ 28660 h 1444261"/>
                  <a:gd name="connsiteX5" fmla="*/ 7299604 w 7309605"/>
                  <a:gd name="connsiteY5" fmla="*/ 28660 h 1444261"/>
                  <a:gd name="connsiteX6" fmla="*/ 7309605 w 7309605"/>
                  <a:gd name="connsiteY6" fmla="*/ 465090 h 1444261"/>
                  <a:gd name="connsiteX7" fmla="*/ 5867284 w 7309605"/>
                  <a:gd name="connsiteY7" fmla="*/ 471573 h 1444261"/>
                  <a:gd name="connsiteX8" fmla="*/ 4762384 w 7309605"/>
                  <a:gd name="connsiteY8" fmla="*/ 1181185 h 1444261"/>
                  <a:gd name="connsiteX9" fmla="*/ 3138372 w 7309605"/>
                  <a:gd name="connsiteY9" fmla="*/ 419185 h 1444261"/>
                  <a:gd name="connsiteX10" fmla="*/ 1866784 w 7309605"/>
                  <a:gd name="connsiteY10" fmla="*/ 1443123 h 1444261"/>
                  <a:gd name="connsiteX11" fmla="*/ 0 w 7309605"/>
                  <a:gd name="connsiteY11" fmla="*/ 1444261 h 1444261"/>
                  <a:gd name="connsiteX12" fmla="*/ 0 w 7309605"/>
                  <a:gd name="connsiteY12" fmla="*/ 1028784 h 1444261"/>
                  <a:gd name="connsiteX0" fmla="*/ 0 w 7309605"/>
                  <a:gd name="connsiteY0" fmla="*/ 1028784 h 1444261"/>
                  <a:gd name="connsiteX1" fmla="*/ 1833447 w 7309605"/>
                  <a:gd name="connsiteY1" fmla="*/ 1032595 h 1444261"/>
                  <a:gd name="connsiteX2" fmla="*/ 3138372 w 7309605"/>
                  <a:gd name="connsiteY2" fmla="*/ 85 h 1444261"/>
                  <a:gd name="connsiteX3" fmla="*/ 4743334 w 7309605"/>
                  <a:gd name="connsiteY3" fmla="*/ 752561 h 1444261"/>
                  <a:gd name="connsiteX4" fmla="*/ 5852997 w 7309605"/>
                  <a:gd name="connsiteY4" fmla="*/ 28660 h 1444261"/>
                  <a:gd name="connsiteX5" fmla="*/ 7299604 w 7309605"/>
                  <a:gd name="connsiteY5" fmla="*/ 28660 h 1444261"/>
                  <a:gd name="connsiteX6" fmla="*/ 7309605 w 7309605"/>
                  <a:gd name="connsiteY6" fmla="*/ 465090 h 1444261"/>
                  <a:gd name="connsiteX7" fmla="*/ 5867284 w 7309605"/>
                  <a:gd name="connsiteY7" fmla="*/ 471573 h 1444261"/>
                  <a:gd name="connsiteX8" fmla="*/ 4762384 w 7309605"/>
                  <a:gd name="connsiteY8" fmla="*/ 1181185 h 1444261"/>
                  <a:gd name="connsiteX9" fmla="*/ 3138372 w 7309605"/>
                  <a:gd name="connsiteY9" fmla="*/ 419185 h 1444261"/>
                  <a:gd name="connsiteX10" fmla="*/ 1866784 w 7309605"/>
                  <a:gd name="connsiteY10" fmla="*/ 1443123 h 1444261"/>
                  <a:gd name="connsiteX11" fmla="*/ 0 w 7309605"/>
                  <a:gd name="connsiteY11" fmla="*/ 1444261 h 1444261"/>
                  <a:gd name="connsiteX12" fmla="*/ 0 w 7309605"/>
                  <a:gd name="connsiteY12" fmla="*/ 1028784 h 1444261"/>
                  <a:gd name="connsiteX0" fmla="*/ 0 w 7309605"/>
                  <a:gd name="connsiteY0" fmla="*/ 1028784 h 1444261"/>
                  <a:gd name="connsiteX1" fmla="*/ 1833447 w 7309605"/>
                  <a:gd name="connsiteY1" fmla="*/ 1032595 h 1444261"/>
                  <a:gd name="connsiteX2" fmla="*/ 3138372 w 7309605"/>
                  <a:gd name="connsiteY2" fmla="*/ 85 h 1444261"/>
                  <a:gd name="connsiteX3" fmla="*/ 4743334 w 7309605"/>
                  <a:gd name="connsiteY3" fmla="*/ 752561 h 1444261"/>
                  <a:gd name="connsiteX4" fmla="*/ 5852997 w 7309605"/>
                  <a:gd name="connsiteY4" fmla="*/ 28660 h 1444261"/>
                  <a:gd name="connsiteX5" fmla="*/ 7299604 w 7309605"/>
                  <a:gd name="connsiteY5" fmla="*/ 28660 h 1444261"/>
                  <a:gd name="connsiteX6" fmla="*/ 7309605 w 7309605"/>
                  <a:gd name="connsiteY6" fmla="*/ 465090 h 1444261"/>
                  <a:gd name="connsiteX7" fmla="*/ 5867284 w 7309605"/>
                  <a:gd name="connsiteY7" fmla="*/ 471573 h 1444261"/>
                  <a:gd name="connsiteX8" fmla="*/ 4762384 w 7309605"/>
                  <a:gd name="connsiteY8" fmla="*/ 1181185 h 1444261"/>
                  <a:gd name="connsiteX9" fmla="*/ 3138372 w 7309605"/>
                  <a:gd name="connsiteY9" fmla="*/ 419185 h 1444261"/>
                  <a:gd name="connsiteX10" fmla="*/ 1866784 w 7309605"/>
                  <a:gd name="connsiteY10" fmla="*/ 1443123 h 1444261"/>
                  <a:gd name="connsiteX11" fmla="*/ 0 w 7309605"/>
                  <a:gd name="connsiteY11" fmla="*/ 1444261 h 1444261"/>
                  <a:gd name="connsiteX12" fmla="*/ 0 w 7309605"/>
                  <a:gd name="connsiteY12" fmla="*/ 1028784 h 1444261"/>
                  <a:gd name="connsiteX0" fmla="*/ 0 w 7309605"/>
                  <a:gd name="connsiteY0" fmla="*/ 1028784 h 1444261"/>
                  <a:gd name="connsiteX1" fmla="*/ 1833447 w 7309605"/>
                  <a:gd name="connsiteY1" fmla="*/ 1032595 h 1444261"/>
                  <a:gd name="connsiteX2" fmla="*/ 3138372 w 7309605"/>
                  <a:gd name="connsiteY2" fmla="*/ 85 h 1444261"/>
                  <a:gd name="connsiteX3" fmla="*/ 4743334 w 7309605"/>
                  <a:gd name="connsiteY3" fmla="*/ 752561 h 1444261"/>
                  <a:gd name="connsiteX4" fmla="*/ 5852997 w 7309605"/>
                  <a:gd name="connsiteY4" fmla="*/ 28660 h 1444261"/>
                  <a:gd name="connsiteX5" fmla="*/ 7299604 w 7309605"/>
                  <a:gd name="connsiteY5" fmla="*/ 28660 h 1444261"/>
                  <a:gd name="connsiteX6" fmla="*/ 7309605 w 7309605"/>
                  <a:gd name="connsiteY6" fmla="*/ 465090 h 1444261"/>
                  <a:gd name="connsiteX7" fmla="*/ 5867284 w 7309605"/>
                  <a:gd name="connsiteY7" fmla="*/ 471573 h 1444261"/>
                  <a:gd name="connsiteX8" fmla="*/ 4762384 w 7309605"/>
                  <a:gd name="connsiteY8" fmla="*/ 1181185 h 1444261"/>
                  <a:gd name="connsiteX9" fmla="*/ 3138372 w 7309605"/>
                  <a:gd name="connsiteY9" fmla="*/ 419185 h 1444261"/>
                  <a:gd name="connsiteX10" fmla="*/ 1866784 w 7309605"/>
                  <a:gd name="connsiteY10" fmla="*/ 1443123 h 1444261"/>
                  <a:gd name="connsiteX11" fmla="*/ 0 w 7309605"/>
                  <a:gd name="connsiteY11" fmla="*/ 1444261 h 1444261"/>
                  <a:gd name="connsiteX12" fmla="*/ 0 w 7309605"/>
                  <a:gd name="connsiteY12" fmla="*/ 1028784 h 1444261"/>
                  <a:gd name="connsiteX0" fmla="*/ 0 w 7310738"/>
                  <a:gd name="connsiteY0" fmla="*/ 1028784 h 1444261"/>
                  <a:gd name="connsiteX1" fmla="*/ 1833447 w 7310738"/>
                  <a:gd name="connsiteY1" fmla="*/ 1032595 h 1444261"/>
                  <a:gd name="connsiteX2" fmla="*/ 3138372 w 7310738"/>
                  <a:gd name="connsiteY2" fmla="*/ 85 h 1444261"/>
                  <a:gd name="connsiteX3" fmla="*/ 4743334 w 7310738"/>
                  <a:gd name="connsiteY3" fmla="*/ 752561 h 1444261"/>
                  <a:gd name="connsiteX4" fmla="*/ 5852997 w 7310738"/>
                  <a:gd name="connsiteY4" fmla="*/ 28660 h 1444261"/>
                  <a:gd name="connsiteX5" fmla="*/ 7307038 w 7310738"/>
                  <a:gd name="connsiteY5" fmla="*/ 32377 h 1444261"/>
                  <a:gd name="connsiteX6" fmla="*/ 7309605 w 7310738"/>
                  <a:gd name="connsiteY6" fmla="*/ 465090 h 1444261"/>
                  <a:gd name="connsiteX7" fmla="*/ 5867284 w 7310738"/>
                  <a:gd name="connsiteY7" fmla="*/ 471573 h 1444261"/>
                  <a:gd name="connsiteX8" fmla="*/ 4762384 w 7310738"/>
                  <a:gd name="connsiteY8" fmla="*/ 1181185 h 1444261"/>
                  <a:gd name="connsiteX9" fmla="*/ 3138372 w 7310738"/>
                  <a:gd name="connsiteY9" fmla="*/ 419185 h 1444261"/>
                  <a:gd name="connsiteX10" fmla="*/ 1866784 w 7310738"/>
                  <a:gd name="connsiteY10" fmla="*/ 1443123 h 1444261"/>
                  <a:gd name="connsiteX11" fmla="*/ 0 w 7310738"/>
                  <a:gd name="connsiteY11" fmla="*/ 1444261 h 1444261"/>
                  <a:gd name="connsiteX12" fmla="*/ 0 w 7310738"/>
                  <a:gd name="connsiteY12" fmla="*/ 1028784 h 1444261"/>
                  <a:gd name="connsiteX0" fmla="*/ 0 w 7309962"/>
                  <a:gd name="connsiteY0" fmla="*/ 1028784 h 1444261"/>
                  <a:gd name="connsiteX1" fmla="*/ 1833447 w 7309962"/>
                  <a:gd name="connsiteY1" fmla="*/ 1032595 h 1444261"/>
                  <a:gd name="connsiteX2" fmla="*/ 3138372 w 7309962"/>
                  <a:gd name="connsiteY2" fmla="*/ 85 h 1444261"/>
                  <a:gd name="connsiteX3" fmla="*/ 4743334 w 7309962"/>
                  <a:gd name="connsiteY3" fmla="*/ 752561 h 1444261"/>
                  <a:gd name="connsiteX4" fmla="*/ 5852997 w 7309962"/>
                  <a:gd name="connsiteY4" fmla="*/ 28660 h 1444261"/>
                  <a:gd name="connsiteX5" fmla="*/ 7307038 w 7309962"/>
                  <a:gd name="connsiteY5" fmla="*/ 32377 h 1444261"/>
                  <a:gd name="connsiteX6" fmla="*/ 7305888 w 7309962"/>
                  <a:gd name="connsiteY6" fmla="*/ 468807 h 1444261"/>
                  <a:gd name="connsiteX7" fmla="*/ 5867284 w 7309962"/>
                  <a:gd name="connsiteY7" fmla="*/ 471573 h 1444261"/>
                  <a:gd name="connsiteX8" fmla="*/ 4762384 w 7309962"/>
                  <a:gd name="connsiteY8" fmla="*/ 1181185 h 1444261"/>
                  <a:gd name="connsiteX9" fmla="*/ 3138372 w 7309962"/>
                  <a:gd name="connsiteY9" fmla="*/ 419185 h 1444261"/>
                  <a:gd name="connsiteX10" fmla="*/ 1866784 w 7309962"/>
                  <a:gd name="connsiteY10" fmla="*/ 1443123 h 1444261"/>
                  <a:gd name="connsiteX11" fmla="*/ 0 w 7309962"/>
                  <a:gd name="connsiteY11" fmla="*/ 1444261 h 1444261"/>
                  <a:gd name="connsiteX12" fmla="*/ 0 w 7309962"/>
                  <a:gd name="connsiteY12" fmla="*/ 1028784 h 1444261"/>
                  <a:gd name="connsiteX0" fmla="*/ 0 w 7307021"/>
                  <a:gd name="connsiteY0" fmla="*/ 1028784 h 1444261"/>
                  <a:gd name="connsiteX1" fmla="*/ 1833447 w 7307021"/>
                  <a:gd name="connsiteY1" fmla="*/ 1032595 h 1444261"/>
                  <a:gd name="connsiteX2" fmla="*/ 3138372 w 7307021"/>
                  <a:gd name="connsiteY2" fmla="*/ 85 h 1444261"/>
                  <a:gd name="connsiteX3" fmla="*/ 4743334 w 7307021"/>
                  <a:gd name="connsiteY3" fmla="*/ 752561 h 1444261"/>
                  <a:gd name="connsiteX4" fmla="*/ 5852997 w 7307021"/>
                  <a:gd name="connsiteY4" fmla="*/ 28660 h 1444261"/>
                  <a:gd name="connsiteX5" fmla="*/ 7303321 w 7307021"/>
                  <a:gd name="connsiteY5" fmla="*/ 28660 h 1444261"/>
                  <a:gd name="connsiteX6" fmla="*/ 7305888 w 7307021"/>
                  <a:gd name="connsiteY6" fmla="*/ 468807 h 1444261"/>
                  <a:gd name="connsiteX7" fmla="*/ 5867284 w 7307021"/>
                  <a:gd name="connsiteY7" fmla="*/ 471573 h 1444261"/>
                  <a:gd name="connsiteX8" fmla="*/ 4762384 w 7307021"/>
                  <a:gd name="connsiteY8" fmla="*/ 1181185 h 1444261"/>
                  <a:gd name="connsiteX9" fmla="*/ 3138372 w 7307021"/>
                  <a:gd name="connsiteY9" fmla="*/ 419185 h 1444261"/>
                  <a:gd name="connsiteX10" fmla="*/ 1866784 w 7307021"/>
                  <a:gd name="connsiteY10" fmla="*/ 1443123 h 1444261"/>
                  <a:gd name="connsiteX11" fmla="*/ 0 w 7307021"/>
                  <a:gd name="connsiteY11" fmla="*/ 1444261 h 1444261"/>
                  <a:gd name="connsiteX12" fmla="*/ 0 w 7307021"/>
                  <a:gd name="connsiteY12" fmla="*/ 1028784 h 1444261"/>
                  <a:gd name="connsiteX0" fmla="*/ 0 w 7307021"/>
                  <a:gd name="connsiteY0" fmla="*/ 1028784 h 1444261"/>
                  <a:gd name="connsiteX1" fmla="*/ 1833447 w 7307021"/>
                  <a:gd name="connsiteY1" fmla="*/ 1032595 h 1444261"/>
                  <a:gd name="connsiteX2" fmla="*/ 3138372 w 7307021"/>
                  <a:gd name="connsiteY2" fmla="*/ 85 h 1444261"/>
                  <a:gd name="connsiteX3" fmla="*/ 4743334 w 7307021"/>
                  <a:gd name="connsiteY3" fmla="*/ 752561 h 1444261"/>
                  <a:gd name="connsiteX4" fmla="*/ 5852997 w 7307021"/>
                  <a:gd name="connsiteY4" fmla="*/ 28660 h 1444261"/>
                  <a:gd name="connsiteX5" fmla="*/ 7303321 w 7307021"/>
                  <a:gd name="connsiteY5" fmla="*/ 28660 h 1444261"/>
                  <a:gd name="connsiteX6" fmla="*/ 7305888 w 7307021"/>
                  <a:gd name="connsiteY6" fmla="*/ 468807 h 1444261"/>
                  <a:gd name="connsiteX7" fmla="*/ 5867284 w 7307021"/>
                  <a:gd name="connsiteY7" fmla="*/ 471573 h 1444261"/>
                  <a:gd name="connsiteX8" fmla="*/ 4762384 w 7307021"/>
                  <a:gd name="connsiteY8" fmla="*/ 1181185 h 1444261"/>
                  <a:gd name="connsiteX9" fmla="*/ 3138372 w 7307021"/>
                  <a:gd name="connsiteY9" fmla="*/ 419185 h 1444261"/>
                  <a:gd name="connsiteX10" fmla="*/ 1866784 w 7307021"/>
                  <a:gd name="connsiteY10" fmla="*/ 1443123 h 1444261"/>
                  <a:gd name="connsiteX11" fmla="*/ 0 w 7307021"/>
                  <a:gd name="connsiteY11" fmla="*/ 1444261 h 1444261"/>
                  <a:gd name="connsiteX12" fmla="*/ 0 w 7307021"/>
                  <a:gd name="connsiteY12" fmla="*/ 1028784 h 1444261"/>
                  <a:gd name="connsiteX0" fmla="*/ 0 w 7307021"/>
                  <a:gd name="connsiteY0" fmla="*/ 1028784 h 1444261"/>
                  <a:gd name="connsiteX1" fmla="*/ 1833447 w 7307021"/>
                  <a:gd name="connsiteY1" fmla="*/ 1032595 h 1444261"/>
                  <a:gd name="connsiteX2" fmla="*/ 3138372 w 7307021"/>
                  <a:gd name="connsiteY2" fmla="*/ 85 h 1444261"/>
                  <a:gd name="connsiteX3" fmla="*/ 4743334 w 7307021"/>
                  <a:gd name="connsiteY3" fmla="*/ 752561 h 1444261"/>
                  <a:gd name="connsiteX4" fmla="*/ 5852997 w 7307021"/>
                  <a:gd name="connsiteY4" fmla="*/ 28660 h 1444261"/>
                  <a:gd name="connsiteX5" fmla="*/ 7303321 w 7307021"/>
                  <a:gd name="connsiteY5" fmla="*/ 28660 h 1444261"/>
                  <a:gd name="connsiteX6" fmla="*/ 7305888 w 7307021"/>
                  <a:gd name="connsiteY6" fmla="*/ 468807 h 1444261"/>
                  <a:gd name="connsiteX7" fmla="*/ 5867284 w 7307021"/>
                  <a:gd name="connsiteY7" fmla="*/ 471573 h 1444261"/>
                  <a:gd name="connsiteX8" fmla="*/ 4762384 w 7307021"/>
                  <a:gd name="connsiteY8" fmla="*/ 1181185 h 1444261"/>
                  <a:gd name="connsiteX9" fmla="*/ 3138372 w 7307021"/>
                  <a:gd name="connsiteY9" fmla="*/ 419185 h 1444261"/>
                  <a:gd name="connsiteX10" fmla="*/ 1866784 w 7307021"/>
                  <a:gd name="connsiteY10" fmla="*/ 1443123 h 1444261"/>
                  <a:gd name="connsiteX11" fmla="*/ 0 w 7307021"/>
                  <a:gd name="connsiteY11" fmla="*/ 1444261 h 1444261"/>
                  <a:gd name="connsiteX12" fmla="*/ 0 w 7307021"/>
                  <a:gd name="connsiteY12" fmla="*/ 1028784 h 1444261"/>
                  <a:gd name="connsiteX0" fmla="*/ 0 w 7307021"/>
                  <a:gd name="connsiteY0" fmla="*/ 1028784 h 1444261"/>
                  <a:gd name="connsiteX1" fmla="*/ 1833447 w 7307021"/>
                  <a:gd name="connsiteY1" fmla="*/ 1032595 h 1444261"/>
                  <a:gd name="connsiteX2" fmla="*/ 3138372 w 7307021"/>
                  <a:gd name="connsiteY2" fmla="*/ 85 h 1444261"/>
                  <a:gd name="connsiteX3" fmla="*/ 4743334 w 7307021"/>
                  <a:gd name="connsiteY3" fmla="*/ 752561 h 1444261"/>
                  <a:gd name="connsiteX4" fmla="*/ 5852997 w 7307021"/>
                  <a:gd name="connsiteY4" fmla="*/ 28660 h 1444261"/>
                  <a:gd name="connsiteX5" fmla="*/ 7303321 w 7307021"/>
                  <a:gd name="connsiteY5" fmla="*/ 28660 h 1444261"/>
                  <a:gd name="connsiteX6" fmla="*/ 7305888 w 7307021"/>
                  <a:gd name="connsiteY6" fmla="*/ 468807 h 1444261"/>
                  <a:gd name="connsiteX7" fmla="*/ 5867284 w 7307021"/>
                  <a:gd name="connsiteY7" fmla="*/ 471573 h 1444261"/>
                  <a:gd name="connsiteX8" fmla="*/ 4762384 w 7307021"/>
                  <a:gd name="connsiteY8" fmla="*/ 1181185 h 1444261"/>
                  <a:gd name="connsiteX9" fmla="*/ 3138372 w 7307021"/>
                  <a:gd name="connsiteY9" fmla="*/ 419185 h 1444261"/>
                  <a:gd name="connsiteX10" fmla="*/ 1866784 w 7307021"/>
                  <a:gd name="connsiteY10" fmla="*/ 1443123 h 1444261"/>
                  <a:gd name="connsiteX11" fmla="*/ 0 w 7307021"/>
                  <a:gd name="connsiteY11" fmla="*/ 1444261 h 1444261"/>
                  <a:gd name="connsiteX12" fmla="*/ 0 w 7307021"/>
                  <a:gd name="connsiteY12" fmla="*/ 1028784 h 1444261"/>
                  <a:gd name="connsiteX0" fmla="*/ 0 w 7307021"/>
                  <a:gd name="connsiteY0" fmla="*/ 1028784 h 1444261"/>
                  <a:gd name="connsiteX1" fmla="*/ 1833447 w 7307021"/>
                  <a:gd name="connsiteY1" fmla="*/ 1032595 h 1444261"/>
                  <a:gd name="connsiteX2" fmla="*/ 3138372 w 7307021"/>
                  <a:gd name="connsiteY2" fmla="*/ 85 h 1444261"/>
                  <a:gd name="connsiteX3" fmla="*/ 4743334 w 7307021"/>
                  <a:gd name="connsiteY3" fmla="*/ 752561 h 1444261"/>
                  <a:gd name="connsiteX4" fmla="*/ 5852997 w 7307021"/>
                  <a:gd name="connsiteY4" fmla="*/ 28660 h 1444261"/>
                  <a:gd name="connsiteX5" fmla="*/ 7303321 w 7307021"/>
                  <a:gd name="connsiteY5" fmla="*/ 28660 h 1444261"/>
                  <a:gd name="connsiteX6" fmla="*/ 7305888 w 7307021"/>
                  <a:gd name="connsiteY6" fmla="*/ 468807 h 1444261"/>
                  <a:gd name="connsiteX7" fmla="*/ 5867284 w 7307021"/>
                  <a:gd name="connsiteY7" fmla="*/ 471573 h 1444261"/>
                  <a:gd name="connsiteX8" fmla="*/ 4762384 w 7307021"/>
                  <a:gd name="connsiteY8" fmla="*/ 1181185 h 1444261"/>
                  <a:gd name="connsiteX9" fmla="*/ 3138372 w 7307021"/>
                  <a:gd name="connsiteY9" fmla="*/ 419185 h 1444261"/>
                  <a:gd name="connsiteX10" fmla="*/ 1866784 w 7307021"/>
                  <a:gd name="connsiteY10" fmla="*/ 1443123 h 1444261"/>
                  <a:gd name="connsiteX11" fmla="*/ 0 w 7307021"/>
                  <a:gd name="connsiteY11" fmla="*/ 1444261 h 1444261"/>
                  <a:gd name="connsiteX12" fmla="*/ 0 w 7307021"/>
                  <a:gd name="connsiteY12" fmla="*/ 1028784 h 1444261"/>
                  <a:gd name="connsiteX0" fmla="*/ 0 w 8513987"/>
                  <a:gd name="connsiteY0" fmla="*/ 1028784 h 1444261"/>
                  <a:gd name="connsiteX1" fmla="*/ 1833447 w 8513987"/>
                  <a:gd name="connsiteY1" fmla="*/ 1032595 h 1444261"/>
                  <a:gd name="connsiteX2" fmla="*/ 3138372 w 8513987"/>
                  <a:gd name="connsiteY2" fmla="*/ 85 h 1444261"/>
                  <a:gd name="connsiteX3" fmla="*/ 4743334 w 8513987"/>
                  <a:gd name="connsiteY3" fmla="*/ 752561 h 1444261"/>
                  <a:gd name="connsiteX4" fmla="*/ 5852997 w 8513987"/>
                  <a:gd name="connsiteY4" fmla="*/ 28660 h 1444261"/>
                  <a:gd name="connsiteX5" fmla="*/ 8513944 w 8513987"/>
                  <a:gd name="connsiteY5" fmla="*/ 17227 h 1444261"/>
                  <a:gd name="connsiteX6" fmla="*/ 7305888 w 8513987"/>
                  <a:gd name="connsiteY6" fmla="*/ 468807 h 1444261"/>
                  <a:gd name="connsiteX7" fmla="*/ 5867284 w 8513987"/>
                  <a:gd name="connsiteY7" fmla="*/ 471573 h 1444261"/>
                  <a:gd name="connsiteX8" fmla="*/ 4762384 w 8513987"/>
                  <a:gd name="connsiteY8" fmla="*/ 1181185 h 1444261"/>
                  <a:gd name="connsiteX9" fmla="*/ 3138372 w 8513987"/>
                  <a:gd name="connsiteY9" fmla="*/ 419185 h 1444261"/>
                  <a:gd name="connsiteX10" fmla="*/ 1866784 w 8513987"/>
                  <a:gd name="connsiteY10" fmla="*/ 1443123 h 1444261"/>
                  <a:gd name="connsiteX11" fmla="*/ 0 w 8513987"/>
                  <a:gd name="connsiteY11" fmla="*/ 1444261 h 1444261"/>
                  <a:gd name="connsiteX12" fmla="*/ 0 w 8513987"/>
                  <a:gd name="connsiteY12" fmla="*/ 1028784 h 1444261"/>
                  <a:gd name="connsiteX0" fmla="*/ 0 w 8516088"/>
                  <a:gd name="connsiteY0" fmla="*/ 1028784 h 1444261"/>
                  <a:gd name="connsiteX1" fmla="*/ 1833447 w 8516088"/>
                  <a:gd name="connsiteY1" fmla="*/ 1032595 h 1444261"/>
                  <a:gd name="connsiteX2" fmla="*/ 3138372 w 8516088"/>
                  <a:gd name="connsiteY2" fmla="*/ 85 h 1444261"/>
                  <a:gd name="connsiteX3" fmla="*/ 4743334 w 8516088"/>
                  <a:gd name="connsiteY3" fmla="*/ 752561 h 1444261"/>
                  <a:gd name="connsiteX4" fmla="*/ 5852997 w 8516088"/>
                  <a:gd name="connsiteY4" fmla="*/ 28660 h 1444261"/>
                  <a:gd name="connsiteX5" fmla="*/ 8513944 w 8516088"/>
                  <a:gd name="connsiteY5" fmla="*/ 17227 h 1444261"/>
                  <a:gd name="connsiteX6" fmla="*/ 8506253 w 8516088"/>
                  <a:gd name="connsiteY6" fmla="*/ 480239 h 1444261"/>
                  <a:gd name="connsiteX7" fmla="*/ 5867284 w 8516088"/>
                  <a:gd name="connsiteY7" fmla="*/ 471573 h 1444261"/>
                  <a:gd name="connsiteX8" fmla="*/ 4762384 w 8516088"/>
                  <a:gd name="connsiteY8" fmla="*/ 1181185 h 1444261"/>
                  <a:gd name="connsiteX9" fmla="*/ 3138372 w 8516088"/>
                  <a:gd name="connsiteY9" fmla="*/ 419185 h 1444261"/>
                  <a:gd name="connsiteX10" fmla="*/ 1866784 w 8516088"/>
                  <a:gd name="connsiteY10" fmla="*/ 1443123 h 1444261"/>
                  <a:gd name="connsiteX11" fmla="*/ 0 w 8516088"/>
                  <a:gd name="connsiteY11" fmla="*/ 1444261 h 1444261"/>
                  <a:gd name="connsiteX12" fmla="*/ 0 w 8516088"/>
                  <a:gd name="connsiteY12" fmla="*/ 1028784 h 1444261"/>
                  <a:gd name="connsiteX0" fmla="*/ 0 w 8515458"/>
                  <a:gd name="connsiteY0" fmla="*/ 1028784 h 1444261"/>
                  <a:gd name="connsiteX1" fmla="*/ 1833447 w 8515458"/>
                  <a:gd name="connsiteY1" fmla="*/ 1032595 h 1444261"/>
                  <a:gd name="connsiteX2" fmla="*/ 3138372 w 8515458"/>
                  <a:gd name="connsiteY2" fmla="*/ 85 h 1444261"/>
                  <a:gd name="connsiteX3" fmla="*/ 4743334 w 8515458"/>
                  <a:gd name="connsiteY3" fmla="*/ 752561 h 1444261"/>
                  <a:gd name="connsiteX4" fmla="*/ 5852997 w 8515458"/>
                  <a:gd name="connsiteY4" fmla="*/ 28660 h 1444261"/>
                  <a:gd name="connsiteX5" fmla="*/ 8513944 w 8515458"/>
                  <a:gd name="connsiteY5" fmla="*/ 17227 h 1444261"/>
                  <a:gd name="connsiteX6" fmla="*/ 8495993 w 8515458"/>
                  <a:gd name="connsiteY6" fmla="*/ 468807 h 1444261"/>
                  <a:gd name="connsiteX7" fmla="*/ 5867284 w 8515458"/>
                  <a:gd name="connsiteY7" fmla="*/ 471573 h 1444261"/>
                  <a:gd name="connsiteX8" fmla="*/ 4762384 w 8515458"/>
                  <a:gd name="connsiteY8" fmla="*/ 1181185 h 1444261"/>
                  <a:gd name="connsiteX9" fmla="*/ 3138372 w 8515458"/>
                  <a:gd name="connsiteY9" fmla="*/ 419185 h 1444261"/>
                  <a:gd name="connsiteX10" fmla="*/ 1866784 w 8515458"/>
                  <a:gd name="connsiteY10" fmla="*/ 1443123 h 1444261"/>
                  <a:gd name="connsiteX11" fmla="*/ 0 w 8515458"/>
                  <a:gd name="connsiteY11" fmla="*/ 1444261 h 1444261"/>
                  <a:gd name="connsiteX12" fmla="*/ 0 w 8515458"/>
                  <a:gd name="connsiteY12" fmla="*/ 1028784 h 1444261"/>
                  <a:gd name="connsiteX0" fmla="*/ 0 w 8535417"/>
                  <a:gd name="connsiteY0" fmla="*/ 1028784 h 1444261"/>
                  <a:gd name="connsiteX1" fmla="*/ 1833447 w 8535417"/>
                  <a:gd name="connsiteY1" fmla="*/ 1032595 h 1444261"/>
                  <a:gd name="connsiteX2" fmla="*/ 3138372 w 8535417"/>
                  <a:gd name="connsiteY2" fmla="*/ 85 h 1444261"/>
                  <a:gd name="connsiteX3" fmla="*/ 4743334 w 8535417"/>
                  <a:gd name="connsiteY3" fmla="*/ 752561 h 1444261"/>
                  <a:gd name="connsiteX4" fmla="*/ 5852997 w 8535417"/>
                  <a:gd name="connsiteY4" fmla="*/ 28660 h 1444261"/>
                  <a:gd name="connsiteX5" fmla="*/ 8534463 w 8535417"/>
                  <a:gd name="connsiteY5" fmla="*/ 40092 h 1444261"/>
                  <a:gd name="connsiteX6" fmla="*/ 8495993 w 8535417"/>
                  <a:gd name="connsiteY6" fmla="*/ 468807 h 1444261"/>
                  <a:gd name="connsiteX7" fmla="*/ 5867284 w 8535417"/>
                  <a:gd name="connsiteY7" fmla="*/ 471573 h 1444261"/>
                  <a:gd name="connsiteX8" fmla="*/ 4762384 w 8535417"/>
                  <a:gd name="connsiteY8" fmla="*/ 1181185 h 1444261"/>
                  <a:gd name="connsiteX9" fmla="*/ 3138372 w 8535417"/>
                  <a:gd name="connsiteY9" fmla="*/ 419185 h 1444261"/>
                  <a:gd name="connsiteX10" fmla="*/ 1866784 w 8535417"/>
                  <a:gd name="connsiteY10" fmla="*/ 1443123 h 1444261"/>
                  <a:gd name="connsiteX11" fmla="*/ 0 w 8535417"/>
                  <a:gd name="connsiteY11" fmla="*/ 1444261 h 1444261"/>
                  <a:gd name="connsiteX12" fmla="*/ 0 w 8535417"/>
                  <a:gd name="connsiteY12" fmla="*/ 1028784 h 1444261"/>
                  <a:gd name="connsiteX0" fmla="*/ 0 w 8535417"/>
                  <a:gd name="connsiteY0" fmla="*/ 1028784 h 1444261"/>
                  <a:gd name="connsiteX1" fmla="*/ 1833447 w 8535417"/>
                  <a:gd name="connsiteY1" fmla="*/ 1032595 h 1444261"/>
                  <a:gd name="connsiteX2" fmla="*/ 3138372 w 8535417"/>
                  <a:gd name="connsiteY2" fmla="*/ 85 h 1444261"/>
                  <a:gd name="connsiteX3" fmla="*/ 4743334 w 8535417"/>
                  <a:gd name="connsiteY3" fmla="*/ 752561 h 1444261"/>
                  <a:gd name="connsiteX4" fmla="*/ 5852997 w 8535417"/>
                  <a:gd name="connsiteY4" fmla="*/ 28660 h 1444261"/>
                  <a:gd name="connsiteX5" fmla="*/ 8534463 w 8535417"/>
                  <a:gd name="connsiteY5" fmla="*/ 28660 h 1444261"/>
                  <a:gd name="connsiteX6" fmla="*/ 8495993 w 8535417"/>
                  <a:gd name="connsiteY6" fmla="*/ 468807 h 1444261"/>
                  <a:gd name="connsiteX7" fmla="*/ 5867284 w 8535417"/>
                  <a:gd name="connsiteY7" fmla="*/ 471573 h 1444261"/>
                  <a:gd name="connsiteX8" fmla="*/ 4762384 w 8535417"/>
                  <a:gd name="connsiteY8" fmla="*/ 1181185 h 1444261"/>
                  <a:gd name="connsiteX9" fmla="*/ 3138372 w 8535417"/>
                  <a:gd name="connsiteY9" fmla="*/ 419185 h 1444261"/>
                  <a:gd name="connsiteX10" fmla="*/ 1866784 w 8535417"/>
                  <a:gd name="connsiteY10" fmla="*/ 1443123 h 1444261"/>
                  <a:gd name="connsiteX11" fmla="*/ 0 w 8535417"/>
                  <a:gd name="connsiteY11" fmla="*/ 1444261 h 1444261"/>
                  <a:gd name="connsiteX12" fmla="*/ 0 w 8535417"/>
                  <a:gd name="connsiteY12" fmla="*/ 1028784 h 1444261"/>
                  <a:gd name="connsiteX0" fmla="*/ 0 w 8538163"/>
                  <a:gd name="connsiteY0" fmla="*/ 1028784 h 1444261"/>
                  <a:gd name="connsiteX1" fmla="*/ 1833447 w 8538163"/>
                  <a:gd name="connsiteY1" fmla="*/ 1032595 h 1444261"/>
                  <a:gd name="connsiteX2" fmla="*/ 3138372 w 8538163"/>
                  <a:gd name="connsiteY2" fmla="*/ 85 h 1444261"/>
                  <a:gd name="connsiteX3" fmla="*/ 4743334 w 8538163"/>
                  <a:gd name="connsiteY3" fmla="*/ 752561 h 1444261"/>
                  <a:gd name="connsiteX4" fmla="*/ 5852997 w 8538163"/>
                  <a:gd name="connsiteY4" fmla="*/ 28660 h 1444261"/>
                  <a:gd name="connsiteX5" fmla="*/ 8534463 w 8538163"/>
                  <a:gd name="connsiteY5" fmla="*/ 28660 h 1444261"/>
                  <a:gd name="connsiteX6" fmla="*/ 8537032 w 8538163"/>
                  <a:gd name="connsiteY6" fmla="*/ 468807 h 1444261"/>
                  <a:gd name="connsiteX7" fmla="*/ 5867284 w 8538163"/>
                  <a:gd name="connsiteY7" fmla="*/ 471573 h 1444261"/>
                  <a:gd name="connsiteX8" fmla="*/ 4762384 w 8538163"/>
                  <a:gd name="connsiteY8" fmla="*/ 1181185 h 1444261"/>
                  <a:gd name="connsiteX9" fmla="*/ 3138372 w 8538163"/>
                  <a:gd name="connsiteY9" fmla="*/ 419185 h 1444261"/>
                  <a:gd name="connsiteX10" fmla="*/ 1866784 w 8538163"/>
                  <a:gd name="connsiteY10" fmla="*/ 1443123 h 1444261"/>
                  <a:gd name="connsiteX11" fmla="*/ 0 w 8538163"/>
                  <a:gd name="connsiteY11" fmla="*/ 1444261 h 1444261"/>
                  <a:gd name="connsiteX12" fmla="*/ 0 w 8538163"/>
                  <a:gd name="connsiteY12" fmla="*/ 1028784 h 1444261"/>
                  <a:gd name="connsiteX0" fmla="*/ 1179845 w 9718008"/>
                  <a:gd name="connsiteY0" fmla="*/ 1028784 h 1455694"/>
                  <a:gd name="connsiteX1" fmla="*/ 3013292 w 9718008"/>
                  <a:gd name="connsiteY1" fmla="*/ 1032595 h 1455694"/>
                  <a:gd name="connsiteX2" fmla="*/ 4318217 w 9718008"/>
                  <a:gd name="connsiteY2" fmla="*/ 85 h 1455694"/>
                  <a:gd name="connsiteX3" fmla="*/ 5923179 w 9718008"/>
                  <a:gd name="connsiteY3" fmla="*/ 752561 h 1455694"/>
                  <a:gd name="connsiteX4" fmla="*/ 7032842 w 9718008"/>
                  <a:gd name="connsiteY4" fmla="*/ 28660 h 1455694"/>
                  <a:gd name="connsiteX5" fmla="*/ 9714308 w 9718008"/>
                  <a:gd name="connsiteY5" fmla="*/ 28660 h 1455694"/>
                  <a:gd name="connsiteX6" fmla="*/ 9716877 w 9718008"/>
                  <a:gd name="connsiteY6" fmla="*/ 468807 h 1455694"/>
                  <a:gd name="connsiteX7" fmla="*/ 7047129 w 9718008"/>
                  <a:gd name="connsiteY7" fmla="*/ 471573 h 1455694"/>
                  <a:gd name="connsiteX8" fmla="*/ 5942229 w 9718008"/>
                  <a:gd name="connsiteY8" fmla="*/ 1181185 h 1455694"/>
                  <a:gd name="connsiteX9" fmla="*/ 4318217 w 9718008"/>
                  <a:gd name="connsiteY9" fmla="*/ 419185 h 1455694"/>
                  <a:gd name="connsiteX10" fmla="*/ 3046629 w 9718008"/>
                  <a:gd name="connsiteY10" fmla="*/ 1443123 h 1455694"/>
                  <a:gd name="connsiteX11" fmla="*/ 0 w 9718008"/>
                  <a:gd name="connsiteY11" fmla="*/ 1455694 h 1455694"/>
                  <a:gd name="connsiteX12" fmla="*/ 1179845 w 9718008"/>
                  <a:gd name="connsiteY12" fmla="*/ 1028784 h 1455694"/>
                  <a:gd name="connsiteX0" fmla="*/ 20519 w 9718008"/>
                  <a:gd name="connsiteY0" fmla="*/ 1017352 h 1455694"/>
                  <a:gd name="connsiteX1" fmla="*/ 3013292 w 9718008"/>
                  <a:gd name="connsiteY1" fmla="*/ 1032595 h 1455694"/>
                  <a:gd name="connsiteX2" fmla="*/ 4318217 w 9718008"/>
                  <a:gd name="connsiteY2" fmla="*/ 85 h 1455694"/>
                  <a:gd name="connsiteX3" fmla="*/ 5923179 w 9718008"/>
                  <a:gd name="connsiteY3" fmla="*/ 752561 h 1455694"/>
                  <a:gd name="connsiteX4" fmla="*/ 7032842 w 9718008"/>
                  <a:gd name="connsiteY4" fmla="*/ 28660 h 1455694"/>
                  <a:gd name="connsiteX5" fmla="*/ 9714308 w 9718008"/>
                  <a:gd name="connsiteY5" fmla="*/ 28660 h 1455694"/>
                  <a:gd name="connsiteX6" fmla="*/ 9716877 w 9718008"/>
                  <a:gd name="connsiteY6" fmla="*/ 468807 h 1455694"/>
                  <a:gd name="connsiteX7" fmla="*/ 7047129 w 9718008"/>
                  <a:gd name="connsiteY7" fmla="*/ 471573 h 1455694"/>
                  <a:gd name="connsiteX8" fmla="*/ 5942229 w 9718008"/>
                  <a:gd name="connsiteY8" fmla="*/ 1181185 h 1455694"/>
                  <a:gd name="connsiteX9" fmla="*/ 4318217 w 9718008"/>
                  <a:gd name="connsiteY9" fmla="*/ 419185 h 1455694"/>
                  <a:gd name="connsiteX10" fmla="*/ 3046629 w 9718008"/>
                  <a:gd name="connsiteY10" fmla="*/ 1443123 h 1455694"/>
                  <a:gd name="connsiteX11" fmla="*/ 0 w 9718008"/>
                  <a:gd name="connsiteY11" fmla="*/ 1455694 h 1455694"/>
                  <a:gd name="connsiteX12" fmla="*/ 20519 w 9718008"/>
                  <a:gd name="connsiteY12" fmla="*/ 1017352 h 1455694"/>
                  <a:gd name="connsiteX0" fmla="*/ 20519 w 9718008"/>
                  <a:gd name="connsiteY0" fmla="*/ 1017352 h 1443173"/>
                  <a:gd name="connsiteX1" fmla="*/ 3013292 w 9718008"/>
                  <a:gd name="connsiteY1" fmla="*/ 1032595 h 1443173"/>
                  <a:gd name="connsiteX2" fmla="*/ 4318217 w 9718008"/>
                  <a:gd name="connsiteY2" fmla="*/ 85 h 1443173"/>
                  <a:gd name="connsiteX3" fmla="*/ 5923179 w 9718008"/>
                  <a:gd name="connsiteY3" fmla="*/ 752561 h 1443173"/>
                  <a:gd name="connsiteX4" fmla="*/ 7032842 w 9718008"/>
                  <a:gd name="connsiteY4" fmla="*/ 28660 h 1443173"/>
                  <a:gd name="connsiteX5" fmla="*/ 9714308 w 9718008"/>
                  <a:gd name="connsiteY5" fmla="*/ 28660 h 1443173"/>
                  <a:gd name="connsiteX6" fmla="*/ 9716877 w 9718008"/>
                  <a:gd name="connsiteY6" fmla="*/ 468807 h 1443173"/>
                  <a:gd name="connsiteX7" fmla="*/ 7047129 w 9718008"/>
                  <a:gd name="connsiteY7" fmla="*/ 471573 h 1443173"/>
                  <a:gd name="connsiteX8" fmla="*/ 5942229 w 9718008"/>
                  <a:gd name="connsiteY8" fmla="*/ 1181185 h 1443173"/>
                  <a:gd name="connsiteX9" fmla="*/ 4318217 w 9718008"/>
                  <a:gd name="connsiteY9" fmla="*/ 419185 h 1443173"/>
                  <a:gd name="connsiteX10" fmla="*/ 3046629 w 9718008"/>
                  <a:gd name="connsiteY10" fmla="*/ 1443123 h 1443173"/>
                  <a:gd name="connsiteX11" fmla="*/ 0 w 9718008"/>
                  <a:gd name="connsiteY11" fmla="*/ 1432830 h 1443173"/>
                  <a:gd name="connsiteX12" fmla="*/ 20519 w 9718008"/>
                  <a:gd name="connsiteY12" fmla="*/ 1017352 h 1443173"/>
                  <a:gd name="connsiteX0" fmla="*/ 51298 w 9748787"/>
                  <a:gd name="connsiteY0" fmla="*/ 1017352 h 1443173"/>
                  <a:gd name="connsiteX1" fmla="*/ 3044071 w 9748787"/>
                  <a:gd name="connsiteY1" fmla="*/ 1032595 h 1443173"/>
                  <a:gd name="connsiteX2" fmla="*/ 4348996 w 9748787"/>
                  <a:gd name="connsiteY2" fmla="*/ 85 h 1443173"/>
                  <a:gd name="connsiteX3" fmla="*/ 5953958 w 9748787"/>
                  <a:gd name="connsiteY3" fmla="*/ 752561 h 1443173"/>
                  <a:gd name="connsiteX4" fmla="*/ 7063621 w 9748787"/>
                  <a:gd name="connsiteY4" fmla="*/ 28660 h 1443173"/>
                  <a:gd name="connsiteX5" fmla="*/ 9745087 w 9748787"/>
                  <a:gd name="connsiteY5" fmla="*/ 28660 h 1443173"/>
                  <a:gd name="connsiteX6" fmla="*/ 9747656 w 9748787"/>
                  <a:gd name="connsiteY6" fmla="*/ 468807 h 1443173"/>
                  <a:gd name="connsiteX7" fmla="*/ 7077908 w 9748787"/>
                  <a:gd name="connsiteY7" fmla="*/ 471573 h 1443173"/>
                  <a:gd name="connsiteX8" fmla="*/ 5973008 w 9748787"/>
                  <a:gd name="connsiteY8" fmla="*/ 1181185 h 1443173"/>
                  <a:gd name="connsiteX9" fmla="*/ 4348996 w 9748787"/>
                  <a:gd name="connsiteY9" fmla="*/ 419185 h 1443173"/>
                  <a:gd name="connsiteX10" fmla="*/ 3077408 w 9748787"/>
                  <a:gd name="connsiteY10" fmla="*/ 1443123 h 1443173"/>
                  <a:gd name="connsiteX11" fmla="*/ 0 w 9748787"/>
                  <a:gd name="connsiteY11" fmla="*/ 1432830 h 1443173"/>
                  <a:gd name="connsiteX12" fmla="*/ 51298 w 9748787"/>
                  <a:gd name="connsiteY12" fmla="*/ 1017352 h 1443173"/>
                  <a:gd name="connsiteX0" fmla="*/ 41038 w 9738527"/>
                  <a:gd name="connsiteY0" fmla="*/ 1017352 h 1455694"/>
                  <a:gd name="connsiteX1" fmla="*/ 3033811 w 9738527"/>
                  <a:gd name="connsiteY1" fmla="*/ 1032595 h 1455694"/>
                  <a:gd name="connsiteX2" fmla="*/ 4338736 w 9738527"/>
                  <a:gd name="connsiteY2" fmla="*/ 85 h 1455694"/>
                  <a:gd name="connsiteX3" fmla="*/ 5943698 w 9738527"/>
                  <a:gd name="connsiteY3" fmla="*/ 752561 h 1455694"/>
                  <a:gd name="connsiteX4" fmla="*/ 7053361 w 9738527"/>
                  <a:gd name="connsiteY4" fmla="*/ 28660 h 1455694"/>
                  <a:gd name="connsiteX5" fmla="*/ 9734827 w 9738527"/>
                  <a:gd name="connsiteY5" fmla="*/ 28660 h 1455694"/>
                  <a:gd name="connsiteX6" fmla="*/ 9737396 w 9738527"/>
                  <a:gd name="connsiteY6" fmla="*/ 468807 h 1455694"/>
                  <a:gd name="connsiteX7" fmla="*/ 7067648 w 9738527"/>
                  <a:gd name="connsiteY7" fmla="*/ 471573 h 1455694"/>
                  <a:gd name="connsiteX8" fmla="*/ 5962748 w 9738527"/>
                  <a:gd name="connsiteY8" fmla="*/ 1181185 h 1455694"/>
                  <a:gd name="connsiteX9" fmla="*/ 4338736 w 9738527"/>
                  <a:gd name="connsiteY9" fmla="*/ 419185 h 1455694"/>
                  <a:gd name="connsiteX10" fmla="*/ 3067148 w 9738527"/>
                  <a:gd name="connsiteY10" fmla="*/ 1443123 h 1455694"/>
                  <a:gd name="connsiteX11" fmla="*/ 0 w 9738527"/>
                  <a:gd name="connsiteY11" fmla="*/ 1455694 h 1455694"/>
                  <a:gd name="connsiteX12" fmla="*/ 41038 w 9738527"/>
                  <a:gd name="connsiteY12" fmla="*/ 1017352 h 1455694"/>
                  <a:gd name="connsiteX0" fmla="*/ 41038 w 9738527"/>
                  <a:gd name="connsiteY0" fmla="*/ 1017352 h 1443173"/>
                  <a:gd name="connsiteX1" fmla="*/ 3033811 w 9738527"/>
                  <a:gd name="connsiteY1" fmla="*/ 1032595 h 1443173"/>
                  <a:gd name="connsiteX2" fmla="*/ 4338736 w 9738527"/>
                  <a:gd name="connsiteY2" fmla="*/ 85 h 1443173"/>
                  <a:gd name="connsiteX3" fmla="*/ 5943698 w 9738527"/>
                  <a:gd name="connsiteY3" fmla="*/ 752561 h 1443173"/>
                  <a:gd name="connsiteX4" fmla="*/ 7053361 w 9738527"/>
                  <a:gd name="connsiteY4" fmla="*/ 28660 h 1443173"/>
                  <a:gd name="connsiteX5" fmla="*/ 9734827 w 9738527"/>
                  <a:gd name="connsiteY5" fmla="*/ 28660 h 1443173"/>
                  <a:gd name="connsiteX6" fmla="*/ 9737396 w 9738527"/>
                  <a:gd name="connsiteY6" fmla="*/ 468807 h 1443173"/>
                  <a:gd name="connsiteX7" fmla="*/ 7067648 w 9738527"/>
                  <a:gd name="connsiteY7" fmla="*/ 471573 h 1443173"/>
                  <a:gd name="connsiteX8" fmla="*/ 5962748 w 9738527"/>
                  <a:gd name="connsiteY8" fmla="*/ 1181185 h 1443173"/>
                  <a:gd name="connsiteX9" fmla="*/ 4338736 w 9738527"/>
                  <a:gd name="connsiteY9" fmla="*/ 419185 h 1443173"/>
                  <a:gd name="connsiteX10" fmla="*/ 3067148 w 9738527"/>
                  <a:gd name="connsiteY10" fmla="*/ 1443123 h 1443173"/>
                  <a:gd name="connsiteX11" fmla="*/ 0 w 9738527"/>
                  <a:gd name="connsiteY11" fmla="*/ 1432830 h 1443173"/>
                  <a:gd name="connsiteX12" fmla="*/ 41038 w 9738527"/>
                  <a:gd name="connsiteY12" fmla="*/ 1017352 h 1443173"/>
                  <a:gd name="connsiteX0" fmla="*/ 41038 w 9738527"/>
                  <a:gd name="connsiteY0" fmla="*/ 1017352 h 1444262"/>
                  <a:gd name="connsiteX1" fmla="*/ 3033811 w 9738527"/>
                  <a:gd name="connsiteY1" fmla="*/ 1032595 h 1444262"/>
                  <a:gd name="connsiteX2" fmla="*/ 4338736 w 9738527"/>
                  <a:gd name="connsiteY2" fmla="*/ 85 h 1444262"/>
                  <a:gd name="connsiteX3" fmla="*/ 5943698 w 9738527"/>
                  <a:gd name="connsiteY3" fmla="*/ 752561 h 1444262"/>
                  <a:gd name="connsiteX4" fmla="*/ 7053361 w 9738527"/>
                  <a:gd name="connsiteY4" fmla="*/ 28660 h 1444262"/>
                  <a:gd name="connsiteX5" fmla="*/ 9734827 w 9738527"/>
                  <a:gd name="connsiteY5" fmla="*/ 28660 h 1444262"/>
                  <a:gd name="connsiteX6" fmla="*/ 9737396 w 9738527"/>
                  <a:gd name="connsiteY6" fmla="*/ 468807 h 1444262"/>
                  <a:gd name="connsiteX7" fmla="*/ 7067648 w 9738527"/>
                  <a:gd name="connsiteY7" fmla="*/ 471573 h 1444262"/>
                  <a:gd name="connsiteX8" fmla="*/ 5962748 w 9738527"/>
                  <a:gd name="connsiteY8" fmla="*/ 1181185 h 1444262"/>
                  <a:gd name="connsiteX9" fmla="*/ 4338736 w 9738527"/>
                  <a:gd name="connsiteY9" fmla="*/ 419185 h 1444262"/>
                  <a:gd name="connsiteX10" fmla="*/ 3067148 w 9738527"/>
                  <a:gd name="connsiteY10" fmla="*/ 1443123 h 1444262"/>
                  <a:gd name="connsiteX11" fmla="*/ 0 w 9738527"/>
                  <a:gd name="connsiteY11" fmla="*/ 1444262 h 1444262"/>
                  <a:gd name="connsiteX12" fmla="*/ 41038 w 9738527"/>
                  <a:gd name="connsiteY12" fmla="*/ 1017352 h 1444262"/>
                  <a:gd name="connsiteX0" fmla="*/ 10259 w 9738527"/>
                  <a:gd name="connsiteY0" fmla="*/ 1040218 h 1444262"/>
                  <a:gd name="connsiteX1" fmla="*/ 3033811 w 9738527"/>
                  <a:gd name="connsiteY1" fmla="*/ 1032595 h 1444262"/>
                  <a:gd name="connsiteX2" fmla="*/ 4338736 w 9738527"/>
                  <a:gd name="connsiteY2" fmla="*/ 85 h 1444262"/>
                  <a:gd name="connsiteX3" fmla="*/ 5943698 w 9738527"/>
                  <a:gd name="connsiteY3" fmla="*/ 752561 h 1444262"/>
                  <a:gd name="connsiteX4" fmla="*/ 7053361 w 9738527"/>
                  <a:gd name="connsiteY4" fmla="*/ 28660 h 1444262"/>
                  <a:gd name="connsiteX5" fmla="*/ 9734827 w 9738527"/>
                  <a:gd name="connsiteY5" fmla="*/ 28660 h 1444262"/>
                  <a:gd name="connsiteX6" fmla="*/ 9737396 w 9738527"/>
                  <a:gd name="connsiteY6" fmla="*/ 468807 h 1444262"/>
                  <a:gd name="connsiteX7" fmla="*/ 7067648 w 9738527"/>
                  <a:gd name="connsiteY7" fmla="*/ 471573 h 1444262"/>
                  <a:gd name="connsiteX8" fmla="*/ 5962748 w 9738527"/>
                  <a:gd name="connsiteY8" fmla="*/ 1181185 h 1444262"/>
                  <a:gd name="connsiteX9" fmla="*/ 4338736 w 9738527"/>
                  <a:gd name="connsiteY9" fmla="*/ 419185 h 1444262"/>
                  <a:gd name="connsiteX10" fmla="*/ 3067148 w 9738527"/>
                  <a:gd name="connsiteY10" fmla="*/ 1443123 h 1444262"/>
                  <a:gd name="connsiteX11" fmla="*/ 0 w 9738527"/>
                  <a:gd name="connsiteY11" fmla="*/ 1444262 h 1444262"/>
                  <a:gd name="connsiteX12" fmla="*/ 10259 w 9738527"/>
                  <a:gd name="connsiteY12" fmla="*/ 1040218 h 1444262"/>
                  <a:gd name="connsiteX0" fmla="*/ 10259 w 9738527"/>
                  <a:gd name="connsiteY0" fmla="*/ 994488 h 1444262"/>
                  <a:gd name="connsiteX1" fmla="*/ 3033811 w 9738527"/>
                  <a:gd name="connsiteY1" fmla="*/ 1032595 h 1444262"/>
                  <a:gd name="connsiteX2" fmla="*/ 4338736 w 9738527"/>
                  <a:gd name="connsiteY2" fmla="*/ 85 h 1444262"/>
                  <a:gd name="connsiteX3" fmla="*/ 5943698 w 9738527"/>
                  <a:gd name="connsiteY3" fmla="*/ 752561 h 1444262"/>
                  <a:gd name="connsiteX4" fmla="*/ 7053361 w 9738527"/>
                  <a:gd name="connsiteY4" fmla="*/ 28660 h 1444262"/>
                  <a:gd name="connsiteX5" fmla="*/ 9734827 w 9738527"/>
                  <a:gd name="connsiteY5" fmla="*/ 28660 h 1444262"/>
                  <a:gd name="connsiteX6" fmla="*/ 9737396 w 9738527"/>
                  <a:gd name="connsiteY6" fmla="*/ 468807 h 1444262"/>
                  <a:gd name="connsiteX7" fmla="*/ 7067648 w 9738527"/>
                  <a:gd name="connsiteY7" fmla="*/ 471573 h 1444262"/>
                  <a:gd name="connsiteX8" fmla="*/ 5962748 w 9738527"/>
                  <a:gd name="connsiteY8" fmla="*/ 1181185 h 1444262"/>
                  <a:gd name="connsiteX9" fmla="*/ 4338736 w 9738527"/>
                  <a:gd name="connsiteY9" fmla="*/ 419185 h 1444262"/>
                  <a:gd name="connsiteX10" fmla="*/ 3067148 w 9738527"/>
                  <a:gd name="connsiteY10" fmla="*/ 1443123 h 1444262"/>
                  <a:gd name="connsiteX11" fmla="*/ 0 w 9738527"/>
                  <a:gd name="connsiteY11" fmla="*/ 1444262 h 1444262"/>
                  <a:gd name="connsiteX12" fmla="*/ 10259 w 9738527"/>
                  <a:gd name="connsiteY12" fmla="*/ 994488 h 1444262"/>
                  <a:gd name="connsiteX0" fmla="*/ 10259 w 9738527"/>
                  <a:gd name="connsiteY0" fmla="*/ 1028786 h 1444262"/>
                  <a:gd name="connsiteX1" fmla="*/ 3033811 w 9738527"/>
                  <a:gd name="connsiteY1" fmla="*/ 1032595 h 1444262"/>
                  <a:gd name="connsiteX2" fmla="*/ 4338736 w 9738527"/>
                  <a:gd name="connsiteY2" fmla="*/ 85 h 1444262"/>
                  <a:gd name="connsiteX3" fmla="*/ 5943698 w 9738527"/>
                  <a:gd name="connsiteY3" fmla="*/ 752561 h 1444262"/>
                  <a:gd name="connsiteX4" fmla="*/ 7053361 w 9738527"/>
                  <a:gd name="connsiteY4" fmla="*/ 28660 h 1444262"/>
                  <a:gd name="connsiteX5" fmla="*/ 9734827 w 9738527"/>
                  <a:gd name="connsiteY5" fmla="*/ 28660 h 1444262"/>
                  <a:gd name="connsiteX6" fmla="*/ 9737396 w 9738527"/>
                  <a:gd name="connsiteY6" fmla="*/ 468807 h 1444262"/>
                  <a:gd name="connsiteX7" fmla="*/ 7067648 w 9738527"/>
                  <a:gd name="connsiteY7" fmla="*/ 471573 h 1444262"/>
                  <a:gd name="connsiteX8" fmla="*/ 5962748 w 9738527"/>
                  <a:gd name="connsiteY8" fmla="*/ 1181185 h 1444262"/>
                  <a:gd name="connsiteX9" fmla="*/ 4338736 w 9738527"/>
                  <a:gd name="connsiteY9" fmla="*/ 419185 h 1444262"/>
                  <a:gd name="connsiteX10" fmla="*/ 3067148 w 9738527"/>
                  <a:gd name="connsiteY10" fmla="*/ 1443123 h 1444262"/>
                  <a:gd name="connsiteX11" fmla="*/ 0 w 9738527"/>
                  <a:gd name="connsiteY11" fmla="*/ 1444262 h 1444262"/>
                  <a:gd name="connsiteX12" fmla="*/ 10259 w 9738527"/>
                  <a:gd name="connsiteY12" fmla="*/ 1028786 h 1444262"/>
                  <a:gd name="connsiteX0" fmla="*/ 0 w 9728268"/>
                  <a:gd name="connsiteY0" fmla="*/ 1028786 h 1444262"/>
                  <a:gd name="connsiteX1" fmla="*/ 3023552 w 9728268"/>
                  <a:gd name="connsiteY1" fmla="*/ 1032595 h 1444262"/>
                  <a:gd name="connsiteX2" fmla="*/ 4328477 w 9728268"/>
                  <a:gd name="connsiteY2" fmla="*/ 85 h 1444262"/>
                  <a:gd name="connsiteX3" fmla="*/ 5933439 w 9728268"/>
                  <a:gd name="connsiteY3" fmla="*/ 752561 h 1444262"/>
                  <a:gd name="connsiteX4" fmla="*/ 7043102 w 9728268"/>
                  <a:gd name="connsiteY4" fmla="*/ 28660 h 1444262"/>
                  <a:gd name="connsiteX5" fmla="*/ 9724568 w 9728268"/>
                  <a:gd name="connsiteY5" fmla="*/ 28660 h 1444262"/>
                  <a:gd name="connsiteX6" fmla="*/ 9727137 w 9728268"/>
                  <a:gd name="connsiteY6" fmla="*/ 468807 h 1444262"/>
                  <a:gd name="connsiteX7" fmla="*/ 7057389 w 9728268"/>
                  <a:gd name="connsiteY7" fmla="*/ 471573 h 1444262"/>
                  <a:gd name="connsiteX8" fmla="*/ 5952489 w 9728268"/>
                  <a:gd name="connsiteY8" fmla="*/ 1181185 h 1444262"/>
                  <a:gd name="connsiteX9" fmla="*/ 4328477 w 9728268"/>
                  <a:gd name="connsiteY9" fmla="*/ 419185 h 1444262"/>
                  <a:gd name="connsiteX10" fmla="*/ 3056889 w 9728268"/>
                  <a:gd name="connsiteY10" fmla="*/ 1443123 h 1444262"/>
                  <a:gd name="connsiteX11" fmla="*/ 10260 w 9728268"/>
                  <a:gd name="connsiteY11" fmla="*/ 1444262 h 1444262"/>
                  <a:gd name="connsiteX12" fmla="*/ 0 w 9728268"/>
                  <a:gd name="connsiteY12" fmla="*/ 1028786 h 1444262"/>
                  <a:gd name="connsiteX0" fmla="*/ 20519 w 9718008"/>
                  <a:gd name="connsiteY0" fmla="*/ 1028786 h 1444262"/>
                  <a:gd name="connsiteX1" fmla="*/ 3013292 w 9718008"/>
                  <a:gd name="connsiteY1" fmla="*/ 1032595 h 1444262"/>
                  <a:gd name="connsiteX2" fmla="*/ 4318217 w 9718008"/>
                  <a:gd name="connsiteY2" fmla="*/ 85 h 1444262"/>
                  <a:gd name="connsiteX3" fmla="*/ 5923179 w 9718008"/>
                  <a:gd name="connsiteY3" fmla="*/ 752561 h 1444262"/>
                  <a:gd name="connsiteX4" fmla="*/ 7032842 w 9718008"/>
                  <a:gd name="connsiteY4" fmla="*/ 28660 h 1444262"/>
                  <a:gd name="connsiteX5" fmla="*/ 9714308 w 9718008"/>
                  <a:gd name="connsiteY5" fmla="*/ 28660 h 1444262"/>
                  <a:gd name="connsiteX6" fmla="*/ 9716877 w 9718008"/>
                  <a:gd name="connsiteY6" fmla="*/ 468807 h 1444262"/>
                  <a:gd name="connsiteX7" fmla="*/ 7047129 w 9718008"/>
                  <a:gd name="connsiteY7" fmla="*/ 471573 h 1444262"/>
                  <a:gd name="connsiteX8" fmla="*/ 5942229 w 9718008"/>
                  <a:gd name="connsiteY8" fmla="*/ 1181185 h 1444262"/>
                  <a:gd name="connsiteX9" fmla="*/ 4318217 w 9718008"/>
                  <a:gd name="connsiteY9" fmla="*/ 419185 h 1444262"/>
                  <a:gd name="connsiteX10" fmla="*/ 3046629 w 9718008"/>
                  <a:gd name="connsiteY10" fmla="*/ 1443123 h 1444262"/>
                  <a:gd name="connsiteX11" fmla="*/ 0 w 9718008"/>
                  <a:gd name="connsiteY11" fmla="*/ 1444262 h 1444262"/>
                  <a:gd name="connsiteX12" fmla="*/ 20519 w 9718008"/>
                  <a:gd name="connsiteY12" fmla="*/ 1028786 h 1444262"/>
                  <a:gd name="connsiteX0" fmla="*/ 0 w 9718008"/>
                  <a:gd name="connsiteY0" fmla="*/ 1028786 h 1444262"/>
                  <a:gd name="connsiteX1" fmla="*/ 3013292 w 9718008"/>
                  <a:gd name="connsiteY1" fmla="*/ 1032595 h 1444262"/>
                  <a:gd name="connsiteX2" fmla="*/ 4318217 w 9718008"/>
                  <a:gd name="connsiteY2" fmla="*/ 85 h 1444262"/>
                  <a:gd name="connsiteX3" fmla="*/ 5923179 w 9718008"/>
                  <a:gd name="connsiteY3" fmla="*/ 752561 h 1444262"/>
                  <a:gd name="connsiteX4" fmla="*/ 7032842 w 9718008"/>
                  <a:gd name="connsiteY4" fmla="*/ 28660 h 1444262"/>
                  <a:gd name="connsiteX5" fmla="*/ 9714308 w 9718008"/>
                  <a:gd name="connsiteY5" fmla="*/ 28660 h 1444262"/>
                  <a:gd name="connsiteX6" fmla="*/ 9716877 w 9718008"/>
                  <a:gd name="connsiteY6" fmla="*/ 468807 h 1444262"/>
                  <a:gd name="connsiteX7" fmla="*/ 7047129 w 9718008"/>
                  <a:gd name="connsiteY7" fmla="*/ 471573 h 1444262"/>
                  <a:gd name="connsiteX8" fmla="*/ 5942229 w 9718008"/>
                  <a:gd name="connsiteY8" fmla="*/ 1181185 h 1444262"/>
                  <a:gd name="connsiteX9" fmla="*/ 4318217 w 9718008"/>
                  <a:gd name="connsiteY9" fmla="*/ 419185 h 1444262"/>
                  <a:gd name="connsiteX10" fmla="*/ 3046629 w 9718008"/>
                  <a:gd name="connsiteY10" fmla="*/ 1443123 h 1444262"/>
                  <a:gd name="connsiteX11" fmla="*/ 0 w 9718008"/>
                  <a:gd name="connsiteY11" fmla="*/ 1444262 h 1444262"/>
                  <a:gd name="connsiteX12" fmla="*/ 0 w 9718008"/>
                  <a:gd name="connsiteY12" fmla="*/ 1028786 h 1444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18008" h="1444262">
                    <a:moveTo>
                      <a:pt x="0" y="1028786"/>
                    </a:moveTo>
                    <a:lnTo>
                      <a:pt x="3013292" y="1032595"/>
                    </a:lnTo>
                    <a:cubicBezTo>
                      <a:pt x="3419353" y="998304"/>
                      <a:pt x="3556484" y="42629"/>
                      <a:pt x="4318217" y="85"/>
                    </a:cubicBezTo>
                    <a:cubicBezTo>
                      <a:pt x="4943693" y="-9440"/>
                      <a:pt x="5407241" y="781136"/>
                      <a:pt x="5923179" y="752561"/>
                    </a:cubicBezTo>
                    <a:cubicBezTo>
                      <a:pt x="6261317" y="711286"/>
                      <a:pt x="6544256" y="31418"/>
                      <a:pt x="7032842" y="28660"/>
                    </a:cubicBezTo>
                    <a:lnTo>
                      <a:pt x="9714308" y="28660"/>
                    </a:lnTo>
                    <a:cubicBezTo>
                      <a:pt x="9722722" y="270181"/>
                      <a:pt x="9713702" y="298247"/>
                      <a:pt x="9716877" y="468807"/>
                    </a:cubicBezTo>
                    <a:lnTo>
                      <a:pt x="7047129" y="471573"/>
                    </a:lnTo>
                    <a:cubicBezTo>
                      <a:pt x="6647674" y="499959"/>
                      <a:pt x="6513730" y="1111336"/>
                      <a:pt x="5942229" y="1181185"/>
                    </a:cubicBezTo>
                    <a:cubicBezTo>
                      <a:pt x="5142922" y="1193885"/>
                      <a:pt x="4786529" y="374735"/>
                      <a:pt x="4318217" y="419185"/>
                    </a:cubicBezTo>
                    <a:cubicBezTo>
                      <a:pt x="3849905" y="435060"/>
                      <a:pt x="3585354" y="1451398"/>
                      <a:pt x="3046629" y="1443123"/>
                    </a:cubicBezTo>
                    <a:lnTo>
                      <a:pt x="0" y="1444262"/>
                    </a:lnTo>
                    <a:lnTo>
                      <a:pt x="0" y="1028786"/>
                    </a:lnTo>
                    <a:close/>
                  </a:path>
                </a:pathLst>
              </a:custGeom>
              <a:solidFill>
                <a:schemeClr val="tx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29">
                  <a:defRPr/>
                </a:pPr>
                <a:endParaRPr lang="en-US" sz="11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37638E32-FCD1-4462-8BBA-361556BDB092}"/>
                  </a:ext>
                </a:extLst>
              </p:cNvPr>
              <p:cNvSpPr/>
              <p:nvPr/>
            </p:nvSpPr>
            <p:spPr>
              <a:xfrm>
                <a:off x="27738" y="3409987"/>
                <a:ext cx="12175458" cy="1157279"/>
              </a:xfrm>
              <a:custGeom>
                <a:avLst/>
                <a:gdLst>
                  <a:gd name="connsiteX0" fmla="*/ 0 w 7130375"/>
                  <a:gd name="connsiteY0" fmla="*/ 1115442 h 1156338"/>
                  <a:gd name="connsiteX1" fmla="*/ 1867711 w 7130375"/>
                  <a:gd name="connsiteY1" fmla="*/ 1027893 h 1156338"/>
                  <a:gd name="connsiteX2" fmla="*/ 2918298 w 7130375"/>
                  <a:gd name="connsiteY2" fmla="*/ 45399 h 1156338"/>
                  <a:gd name="connsiteX3" fmla="*/ 4494179 w 7130375"/>
                  <a:gd name="connsiteY3" fmla="*/ 881978 h 1156338"/>
                  <a:gd name="connsiteX4" fmla="*/ 5671226 w 7130375"/>
                  <a:gd name="connsiteY4" fmla="*/ 74582 h 1156338"/>
                  <a:gd name="connsiteX5" fmla="*/ 7130375 w 7130375"/>
                  <a:gd name="connsiteY5" fmla="*/ 84310 h 1156338"/>
                  <a:gd name="connsiteX0" fmla="*/ 0 w 7130375"/>
                  <a:gd name="connsiteY0" fmla="*/ 1094324 h 1135220"/>
                  <a:gd name="connsiteX1" fmla="*/ 1867711 w 7130375"/>
                  <a:gd name="connsiteY1" fmla="*/ 1006775 h 1135220"/>
                  <a:gd name="connsiteX2" fmla="*/ 2918298 w 7130375"/>
                  <a:gd name="connsiteY2" fmla="*/ 24281 h 1135220"/>
                  <a:gd name="connsiteX3" fmla="*/ 4494179 w 7130375"/>
                  <a:gd name="connsiteY3" fmla="*/ 860860 h 1135220"/>
                  <a:gd name="connsiteX4" fmla="*/ 5671226 w 7130375"/>
                  <a:gd name="connsiteY4" fmla="*/ 53464 h 1135220"/>
                  <a:gd name="connsiteX5" fmla="*/ 7130375 w 7130375"/>
                  <a:gd name="connsiteY5" fmla="*/ 63192 h 1135220"/>
                  <a:gd name="connsiteX0" fmla="*/ 0 w 7120648"/>
                  <a:gd name="connsiteY0" fmla="*/ 1089032 h 1129928"/>
                  <a:gd name="connsiteX1" fmla="*/ 1867711 w 7120648"/>
                  <a:gd name="connsiteY1" fmla="*/ 1001483 h 1129928"/>
                  <a:gd name="connsiteX2" fmla="*/ 2918298 w 7120648"/>
                  <a:gd name="connsiteY2" fmla="*/ 18989 h 1129928"/>
                  <a:gd name="connsiteX3" fmla="*/ 4494179 w 7120648"/>
                  <a:gd name="connsiteY3" fmla="*/ 855568 h 1129928"/>
                  <a:gd name="connsiteX4" fmla="*/ 5671226 w 7120648"/>
                  <a:gd name="connsiteY4" fmla="*/ 48172 h 1129928"/>
                  <a:gd name="connsiteX5" fmla="*/ 7120648 w 7120648"/>
                  <a:gd name="connsiteY5" fmla="*/ 77355 h 1129928"/>
                  <a:gd name="connsiteX0" fmla="*/ 0 w 7120648"/>
                  <a:gd name="connsiteY0" fmla="*/ 1070557 h 1111453"/>
                  <a:gd name="connsiteX1" fmla="*/ 1867711 w 7120648"/>
                  <a:gd name="connsiteY1" fmla="*/ 983008 h 1111453"/>
                  <a:gd name="connsiteX2" fmla="*/ 2918298 w 7120648"/>
                  <a:gd name="connsiteY2" fmla="*/ 514 h 1111453"/>
                  <a:gd name="connsiteX3" fmla="*/ 4494179 w 7120648"/>
                  <a:gd name="connsiteY3" fmla="*/ 837093 h 1111453"/>
                  <a:gd name="connsiteX4" fmla="*/ 5661498 w 7120648"/>
                  <a:gd name="connsiteY4" fmla="*/ 78335 h 1111453"/>
                  <a:gd name="connsiteX5" fmla="*/ 7120648 w 7120648"/>
                  <a:gd name="connsiteY5" fmla="*/ 58880 h 1111453"/>
                  <a:gd name="connsiteX0" fmla="*/ 0 w 7120648"/>
                  <a:gd name="connsiteY0" fmla="*/ 1070557 h 1111453"/>
                  <a:gd name="connsiteX1" fmla="*/ 1867711 w 7120648"/>
                  <a:gd name="connsiteY1" fmla="*/ 983008 h 1111453"/>
                  <a:gd name="connsiteX2" fmla="*/ 2918298 w 7120648"/>
                  <a:gd name="connsiteY2" fmla="*/ 514 h 1111453"/>
                  <a:gd name="connsiteX3" fmla="*/ 4494179 w 7120648"/>
                  <a:gd name="connsiteY3" fmla="*/ 837093 h 1111453"/>
                  <a:gd name="connsiteX4" fmla="*/ 5661498 w 7120648"/>
                  <a:gd name="connsiteY4" fmla="*/ 78335 h 1111453"/>
                  <a:gd name="connsiteX5" fmla="*/ 7120648 w 7120648"/>
                  <a:gd name="connsiteY5" fmla="*/ 58880 h 1111453"/>
                  <a:gd name="connsiteX0" fmla="*/ 0 w 7110921"/>
                  <a:gd name="connsiteY0" fmla="*/ 1070557 h 1111453"/>
                  <a:gd name="connsiteX1" fmla="*/ 1867711 w 7110921"/>
                  <a:gd name="connsiteY1" fmla="*/ 983008 h 1111453"/>
                  <a:gd name="connsiteX2" fmla="*/ 2918298 w 7110921"/>
                  <a:gd name="connsiteY2" fmla="*/ 514 h 1111453"/>
                  <a:gd name="connsiteX3" fmla="*/ 4494179 w 7110921"/>
                  <a:gd name="connsiteY3" fmla="*/ 837093 h 1111453"/>
                  <a:gd name="connsiteX4" fmla="*/ 5661498 w 7110921"/>
                  <a:gd name="connsiteY4" fmla="*/ 78335 h 1111453"/>
                  <a:gd name="connsiteX5" fmla="*/ 7110921 w 7110921"/>
                  <a:gd name="connsiteY5" fmla="*/ 29697 h 1111453"/>
                  <a:gd name="connsiteX0" fmla="*/ 0 w 7110921"/>
                  <a:gd name="connsiteY0" fmla="*/ 1077551 h 1118447"/>
                  <a:gd name="connsiteX1" fmla="*/ 1867711 w 7110921"/>
                  <a:gd name="connsiteY1" fmla="*/ 990002 h 1118447"/>
                  <a:gd name="connsiteX2" fmla="*/ 2918298 w 7110921"/>
                  <a:gd name="connsiteY2" fmla="*/ 7508 h 1118447"/>
                  <a:gd name="connsiteX3" fmla="*/ 4494179 w 7110921"/>
                  <a:gd name="connsiteY3" fmla="*/ 844087 h 1118447"/>
                  <a:gd name="connsiteX4" fmla="*/ 5661498 w 7110921"/>
                  <a:gd name="connsiteY4" fmla="*/ 85329 h 1118447"/>
                  <a:gd name="connsiteX5" fmla="*/ 7110921 w 7110921"/>
                  <a:gd name="connsiteY5" fmla="*/ 36691 h 1118447"/>
                  <a:gd name="connsiteX0" fmla="*/ 0 w 7110921"/>
                  <a:gd name="connsiteY0" fmla="*/ 1070557 h 1111453"/>
                  <a:gd name="connsiteX1" fmla="*/ 1867711 w 7110921"/>
                  <a:gd name="connsiteY1" fmla="*/ 983008 h 1111453"/>
                  <a:gd name="connsiteX2" fmla="*/ 2918298 w 7110921"/>
                  <a:gd name="connsiteY2" fmla="*/ 514 h 1111453"/>
                  <a:gd name="connsiteX3" fmla="*/ 4494179 w 7110921"/>
                  <a:gd name="connsiteY3" fmla="*/ 837093 h 1111453"/>
                  <a:gd name="connsiteX4" fmla="*/ 5661498 w 7110921"/>
                  <a:gd name="connsiteY4" fmla="*/ 78335 h 1111453"/>
                  <a:gd name="connsiteX5" fmla="*/ 7110921 w 7110921"/>
                  <a:gd name="connsiteY5" fmla="*/ 29697 h 1111453"/>
                  <a:gd name="connsiteX0" fmla="*/ 0 w 7110921"/>
                  <a:gd name="connsiteY0" fmla="*/ 1071213 h 1112109"/>
                  <a:gd name="connsiteX1" fmla="*/ 1867711 w 7110921"/>
                  <a:gd name="connsiteY1" fmla="*/ 983664 h 1112109"/>
                  <a:gd name="connsiteX2" fmla="*/ 2918298 w 7110921"/>
                  <a:gd name="connsiteY2" fmla="*/ 1170 h 1112109"/>
                  <a:gd name="connsiteX3" fmla="*/ 4708188 w 7110921"/>
                  <a:gd name="connsiteY3" fmla="*/ 769655 h 1112109"/>
                  <a:gd name="connsiteX4" fmla="*/ 5661498 w 7110921"/>
                  <a:gd name="connsiteY4" fmla="*/ 78991 h 1112109"/>
                  <a:gd name="connsiteX5" fmla="*/ 7110921 w 7110921"/>
                  <a:gd name="connsiteY5" fmla="*/ 30353 h 1112109"/>
                  <a:gd name="connsiteX0" fmla="*/ 0 w 7110921"/>
                  <a:gd name="connsiteY0" fmla="*/ 1071213 h 1112109"/>
                  <a:gd name="connsiteX1" fmla="*/ 1867711 w 7110921"/>
                  <a:gd name="connsiteY1" fmla="*/ 983664 h 1112109"/>
                  <a:gd name="connsiteX2" fmla="*/ 2918298 w 7110921"/>
                  <a:gd name="connsiteY2" fmla="*/ 1170 h 1112109"/>
                  <a:gd name="connsiteX3" fmla="*/ 4708188 w 7110921"/>
                  <a:gd name="connsiteY3" fmla="*/ 769655 h 1112109"/>
                  <a:gd name="connsiteX4" fmla="*/ 5661498 w 7110921"/>
                  <a:gd name="connsiteY4" fmla="*/ 78991 h 1112109"/>
                  <a:gd name="connsiteX5" fmla="*/ 7110921 w 7110921"/>
                  <a:gd name="connsiteY5" fmla="*/ 30353 h 1112109"/>
                  <a:gd name="connsiteX0" fmla="*/ 0 w 7110921"/>
                  <a:gd name="connsiteY0" fmla="*/ 1071213 h 1112109"/>
                  <a:gd name="connsiteX1" fmla="*/ 1867711 w 7110921"/>
                  <a:gd name="connsiteY1" fmla="*/ 983664 h 1112109"/>
                  <a:gd name="connsiteX2" fmla="*/ 2918298 w 7110921"/>
                  <a:gd name="connsiteY2" fmla="*/ 1170 h 1112109"/>
                  <a:gd name="connsiteX3" fmla="*/ 4708188 w 7110921"/>
                  <a:gd name="connsiteY3" fmla="*/ 769655 h 1112109"/>
                  <a:gd name="connsiteX4" fmla="*/ 5661498 w 7110921"/>
                  <a:gd name="connsiteY4" fmla="*/ 78991 h 1112109"/>
                  <a:gd name="connsiteX5" fmla="*/ 7110921 w 7110921"/>
                  <a:gd name="connsiteY5" fmla="*/ 30353 h 1112109"/>
                  <a:gd name="connsiteX0" fmla="*/ 0 w 7110921"/>
                  <a:gd name="connsiteY0" fmla="*/ 1071213 h 1112109"/>
                  <a:gd name="connsiteX1" fmla="*/ 1867711 w 7110921"/>
                  <a:gd name="connsiteY1" fmla="*/ 983664 h 1112109"/>
                  <a:gd name="connsiteX2" fmla="*/ 2918298 w 7110921"/>
                  <a:gd name="connsiteY2" fmla="*/ 1170 h 1112109"/>
                  <a:gd name="connsiteX3" fmla="*/ 4708188 w 7110921"/>
                  <a:gd name="connsiteY3" fmla="*/ 769655 h 1112109"/>
                  <a:gd name="connsiteX4" fmla="*/ 5661498 w 7110921"/>
                  <a:gd name="connsiteY4" fmla="*/ 78991 h 1112109"/>
                  <a:gd name="connsiteX5" fmla="*/ 7110921 w 7110921"/>
                  <a:gd name="connsiteY5" fmla="*/ 30353 h 1112109"/>
                  <a:gd name="connsiteX0" fmla="*/ 0 w 7110921"/>
                  <a:gd name="connsiteY0" fmla="*/ 1064924 h 1104208"/>
                  <a:gd name="connsiteX1" fmla="*/ 1867711 w 7110921"/>
                  <a:gd name="connsiteY1" fmla="*/ 977375 h 1104208"/>
                  <a:gd name="connsiteX2" fmla="*/ 3015575 w 7110921"/>
                  <a:gd name="connsiteY2" fmla="*/ 24064 h 1104208"/>
                  <a:gd name="connsiteX3" fmla="*/ 4708188 w 7110921"/>
                  <a:gd name="connsiteY3" fmla="*/ 763366 h 1104208"/>
                  <a:gd name="connsiteX4" fmla="*/ 5661498 w 7110921"/>
                  <a:gd name="connsiteY4" fmla="*/ 72702 h 1104208"/>
                  <a:gd name="connsiteX5" fmla="*/ 7110921 w 7110921"/>
                  <a:gd name="connsiteY5" fmla="*/ 24064 h 1104208"/>
                  <a:gd name="connsiteX0" fmla="*/ 0 w 7110921"/>
                  <a:gd name="connsiteY0" fmla="*/ 1064924 h 1105279"/>
                  <a:gd name="connsiteX1" fmla="*/ 1867711 w 7110921"/>
                  <a:gd name="connsiteY1" fmla="*/ 977375 h 1105279"/>
                  <a:gd name="connsiteX2" fmla="*/ 3054485 w 7110921"/>
                  <a:gd name="connsiteY2" fmla="*/ 4608 h 1105279"/>
                  <a:gd name="connsiteX3" fmla="*/ 4708188 w 7110921"/>
                  <a:gd name="connsiteY3" fmla="*/ 763366 h 1105279"/>
                  <a:gd name="connsiteX4" fmla="*/ 5661498 w 7110921"/>
                  <a:gd name="connsiteY4" fmla="*/ 72702 h 1105279"/>
                  <a:gd name="connsiteX5" fmla="*/ 7110921 w 7110921"/>
                  <a:gd name="connsiteY5" fmla="*/ 24064 h 1105279"/>
                  <a:gd name="connsiteX0" fmla="*/ 0 w 7110921"/>
                  <a:gd name="connsiteY0" fmla="*/ 1064924 h 1105279"/>
                  <a:gd name="connsiteX1" fmla="*/ 1867711 w 7110921"/>
                  <a:gd name="connsiteY1" fmla="*/ 977375 h 1105279"/>
                  <a:gd name="connsiteX2" fmla="*/ 3054485 w 7110921"/>
                  <a:gd name="connsiteY2" fmla="*/ 4608 h 1105279"/>
                  <a:gd name="connsiteX3" fmla="*/ 4708188 w 7110921"/>
                  <a:gd name="connsiteY3" fmla="*/ 763366 h 1105279"/>
                  <a:gd name="connsiteX4" fmla="*/ 5661498 w 7110921"/>
                  <a:gd name="connsiteY4" fmla="*/ 72702 h 1105279"/>
                  <a:gd name="connsiteX5" fmla="*/ 7110921 w 7110921"/>
                  <a:gd name="connsiteY5" fmla="*/ 24064 h 1105279"/>
                  <a:gd name="connsiteX0" fmla="*/ 0 w 7110921"/>
                  <a:gd name="connsiteY0" fmla="*/ 1064924 h 1089863"/>
                  <a:gd name="connsiteX1" fmla="*/ 1867711 w 7110921"/>
                  <a:gd name="connsiteY1" fmla="*/ 977375 h 1089863"/>
                  <a:gd name="connsiteX2" fmla="*/ 3054485 w 7110921"/>
                  <a:gd name="connsiteY2" fmla="*/ 4608 h 1089863"/>
                  <a:gd name="connsiteX3" fmla="*/ 4708188 w 7110921"/>
                  <a:gd name="connsiteY3" fmla="*/ 763366 h 1089863"/>
                  <a:gd name="connsiteX4" fmla="*/ 5661498 w 7110921"/>
                  <a:gd name="connsiteY4" fmla="*/ 72702 h 1089863"/>
                  <a:gd name="connsiteX5" fmla="*/ 7110921 w 7110921"/>
                  <a:gd name="connsiteY5" fmla="*/ 24064 h 1089863"/>
                  <a:gd name="connsiteX0" fmla="*/ 0 w 7110921"/>
                  <a:gd name="connsiteY0" fmla="*/ 1064924 h 1071415"/>
                  <a:gd name="connsiteX1" fmla="*/ 1867711 w 7110921"/>
                  <a:gd name="connsiteY1" fmla="*/ 977375 h 1071415"/>
                  <a:gd name="connsiteX2" fmla="*/ 3054485 w 7110921"/>
                  <a:gd name="connsiteY2" fmla="*/ 4608 h 1071415"/>
                  <a:gd name="connsiteX3" fmla="*/ 4708188 w 7110921"/>
                  <a:gd name="connsiteY3" fmla="*/ 763366 h 1071415"/>
                  <a:gd name="connsiteX4" fmla="*/ 5661498 w 7110921"/>
                  <a:gd name="connsiteY4" fmla="*/ 72702 h 1071415"/>
                  <a:gd name="connsiteX5" fmla="*/ 7110921 w 7110921"/>
                  <a:gd name="connsiteY5" fmla="*/ 24064 h 1071415"/>
                  <a:gd name="connsiteX0" fmla="*/ 0 w 7110921"/>
                  <a:gd name="connsiteY0" fmla="*/ 1064924 h 1071415"/>
                  <a:gd name="connsiteX1" fmla="*/ 1867711 w 7110921"/>
                  <a:gd name="connsiteY1" fmla="*/ 977375 h 1071415"/>
                  <a:gd name="connsiteX2" fmla="*/ 3054485 w 7110921"/>
                  <a:gd name="connsiteY2" fmla="*/ 4608 h 1071415"/>
                  <a:gd name="connsiteX3" fmla="*/ 4708188 w 7110921"/>
                  <a:gd name="connsiteY3" fmla="*/ 763366 h 1071415"/>
                  <a:gd name="connsiteX4" fmla="*/ 5661498 w 7110921"/>
                  <a:gd name="connsiteY4" fmla="*/ 72702 h 1071415"/>
                  <a:gd name="connsiteX5" fmla="*/ 7110921 w 7110921"/>
                  <a:gd name="connsiteY5" fmla="*/ 24064 h 1071415"/>
                  <a:gd name="connsiteX0" fmla="*/ 0 w 7110921"/>
                  <a:gd name="connsiteY0" fmla="*/ 1064924 h 1071415"/>
                  <a:gd name="connsiteX1" fmla="*/ 1867711 w 7110921"/>
                  <a:gd name="connsiteY1" fmla="*/ 977375 h 1071415"/>
                  <a:gd name="connsiteX2" fmla="*/ 3054485 w 7110921"/>
                  <a:gd name="connsiteY2" fmla="*/ 4608 h 1071415"/>
                  <a:gd name="connsiteX3" fmla="*/ 4708188 w 7110921"/>
                  <a:gd name="connsiteY3" fmla="*/ 763366 h 1071415"/>
                  <a:gd name="connsiteX4" fmla="*/ 5661498 w 7110921"/>
                  <a:gd name="connsiteY4" fmla="*/ 72702 h 1071415"/>
                  <a:gd name="connsiteX5" fmla="*/ 7110921 w 7110921"/>
                  <a:gd name="connsiteY5" fmla="*/ 24064 h 1071415"/>
                  <a:gd name="connsiteX0" fmla="*/ 0 w 7110921"/>
                  <a:gd name="connsiteY0" fmla="*/ 1061447 h 1067938"/>
                  <a:gd name="connsiteX1" fmla="*/ 1867711 w 7110921"/>
                  <a:gd name="connsiteY1" fmla="*/ 973898 h 1067938"/>
                  <a:gd name="connsiteX2" fmla="*/ 3054485 w 7110921"/>
                  <a:gd name="connsiteY2" fmla="*/ 1131 h 1067938"/>
                  <a:gd name="connsiteX3" fmla="*/ 4708188 w 7110921"/>
                  <a:gd name="connsiteY3" fmla="*/ 759889 h 1067938"/>
                  <a:gd name="connsiteX4" fmla="*/ 5661498 w 7110921"/>
                  <a:gd name="connsiteY4" fmla="*/ 69225 h 1067938"/>
                  <a:gd name="connsiteX5" fmla="*/ 7110921 w 7110921"/>
                  <a:gd name="connsiteY5" fmla="*/ 69225 h 1067938"/>
                  <a:gd name="connsiteX0" fmla="*/ 0 w 7110921"/>
                  <a:gd name="connsiteY0" fmla="*/ 1061447 h 1067938"/>
                  <a:gd name="connsiteX1" fmla="*/ 1867711 w 7110921"/>
                  <a:gd name="connsiteY1" fmla="*/ 973898 h 1067938"/>
                  <a:gd name="connsiteX2" fmla="*/ 3054485 w 7110921"/>
                  <a:gd name="connsiteY2" fmla="*/ 1131 h 1067938"/>
                  <a:gd name="connsiteX3" fmla="*/ 4708188 w 7110921"/>
                  <a:gd name="connsiteY3" fmla="*/ 759889 h 1067938"/>
                  <a:gd name="connsiteX4" fmla="*/ 5661498 w 7110921"/>
                  <a:gd name="connsiteY4" fmla="*/ 69225 h 1067938"/>
                  <a:gd name="connsiteX5" fmla="*/ 7110921 w 7110921"/>
                  <a:gd name="connsiteY5" fmla="*/ 69225 h 1067938"/>
                  <a:gd name="connsiteX0" fmla="*/ 0 w 7110921"/>
                  <a:gd name="connsiteY0" fmla="*/ 1064285 h 1070776"/>
                  <a:gd name="connsiteX1" fmla="*/ 1867711 w 7110921"/>
                  <a:gd name="connsiteY1" fmla="*/ 976736 h 1070776"/>
                  <a:gd name="connsiteX2" fmla="*/ 3054485 w 7110921"/>
                  <a:gd name="connsiteY2" fmla="*/ 3969 h 1070776"/>
                  <a:gd name="connsiteX3" fmla="*/ 4708188 w 7110921"/>
                  <a:gd name="connsiteY3" fmla="*/ 762727 h 1070776"/>
                  <a:gd name="connsiteX4" fmla="*/ 5661498 w 7110921"/>
                  <a:gd name="connsiteY4" fmla="*/ 72063 h 1070776"/>
                  <a:gd name="connsiteX5" fmla="*/ 7110921 w 7110921"/>
                  <a:gd name="connsiteY5" fmla="*/ 33152 h 1070776"/>
                  <a:gd name="connsiteX0" fmla="*/ 0 w 7110921"/>
                  <a:gd name="connsiteY0" fmla="*/ 1067151 h 1073642"/>
                  <a:gd name="connsiteX1" fmla="*/ 1867711 w 7110921"/>
                  <a:gd name="connsiteY1" fmla="*/ 979602 h 1073642"/>
                  <a:gd name="connsiteX2" fmla="*/ 3054485 w 7110921"/>
                  <a:gd name="connsiteY2" fmla="*/ 6835 h 1073642"/>
                  <a:gd name="connsiteX3" fmla="*/ 4708188 w 7110921"/>
                  <a:gd name="connsiteY3" fmla="*/ 765593 h 1073642"/>
                  <a:gd name="connsiteX4" fmla="*/ 5661498 w 7110921"/>
                  <a:gd name="connsiteY4" fmla="*/ 74929 h 1073642"/>
                  <a:gd name="connsiteX5" fmla="*/ 7110921 w 7110921"/>
                  <a:gd name="connsiteY5" fmla="*/ 36018 h 1073642"/>
                  <a:gd name="connsiteX0" fmla="*/ 0 w 7110921"/>
                  <a:gd name="connsiteY0" fmla="*/ 1061447 h 1067938"/>
                  <a:gd name="connsiteX1" fmla="*/ 1867711 w 7110921"/>
                  <a:gd name="connsiteY1" fmla="*/ 973898 h 1067938"/>
                  <a:gd name="connsiteX2" fmla="*/ 3054485 w 7110921"/>
                  <a:gd name="connsiteY2" fmla="*/ 1131 h 1067938"/>
                  <a:gd name="connsiteX3" fmla="*/ 4708188 w 7110921"/>
                  <a:gd name="connsiteY3" fmla="*/ 759889 h 1067938"/>
                  <a:gd name="connsiteX4" fmla="*/ 5661498 w 7110921"/>
                  <a:gd name="connsiteY4" fmla="*/ 69225 h 1067938"/>
                  <a:gd name="connsiteX5" fmla="*/ 7110921 w 7110921"/>
                  <a:gd name="connsiteY5" fmla="*/ 30314 h 1067938"/>
                  <a:gd name="connsiteX0" fmla="*/ 0 w 7110921"/>
                  <a:gd name="connsiteY0" fmla="*/ 1061447 h 1067938"/>
                  <a:gd name="connsiteX1" fmla="*/ 1867711 w 7110921"/>
                  <a:gd name="connsiteY1" fmla="*/ 973898 h 1067938"/>
                  <a:gd name="connsiteX2" fmla="*/ 3054485 w 7110921"/>
                  <a:gd name="connsiteY2" fmla="*/ 1131 h 1067938"/>
                  <a:gd name="connsiteX3" fmla="*/ 4708188 w 7110921"/>
                  <a:gd name="connsiteY3" fmla="*/ 759889 h 1067938"/>
                  <a:gd name="connsiteX4" fmla="*/ 5768502 w 7110921"/>
                  <a:gd name="connsiteY4" fmla="*/ 30314 h 1067938"/>
                  <a:gd name="connsiteX5" fmla="*/ 7110921 w 7110921"/>
                  <a:gd name="connsiteY5" fmla="*/ 30314 h 1067938"/>
                  <a:gd name="connsiteX0" fmla="*/ 0 w 7110921"/>
                  <a:gd name="connsiteY0" fmla="*/ 1061447 h 1067938"/>
                  <a:gd name="connsiteX1" fmla="*/ 1867711 w 7110921"/>
                  <a:gd name="connsiteY1" fmla="*/ 973898 h 1067938"/>
                  <a:gd name="connsiteX2" fmla="*/ 3054485 w 7110921"/>
                  <a:gd name="connsiteY2" fmla="*/ 1131 h 1067938"/>
                  <a:gd name="connsiteX3" fmla="*/ 4708188 w 7110921"/>
                  <a:gd name="connsiteY3" fmla="*/ 759889 h 1067938"/>
                  <a:gd name="connsiteX4" fmla="*/ 5768502 w 7110921"/>
                  <a:gd name="connsiteY4" fmla="*/ 30314 h 1067938"/>
                  <a:gd name="connsiteX5" fmla="*/ 7110921 w 7110921"/>
                  <a:gd name="connsiteY5" fmla="*/ 30314 h 1067938"/>
                  <a:gd name="connsiteX0" fmla="*/ 0 w 7110921"/>
                  <a:gd name="connsiteY0" fmla="*/ 1061447 h 1067938"/>
                  <a:gd name="connsiteX1" fmla="*/ 1867711 w 7110921"/>
                  <a:gd name="connsiteY1" fmla="*/ 973898 h 1067938"/>
                  <a:gd name="connsiteX2" fmla="*/ 3054485 w 7110921"/>
                  <a:gd name="connsiteY2" fmla="*/ 1131 h 1067938"/>
                  <a:gd name="connsiteX3" fmla="*/ 4708188 w 7110921"/>
                  <a:gd name="connsiteY3" fmla="*/ 759889 h 1067938"/>
                  <a:gd name="connsiteX4" fmla="*/ 5768502 w 7110921"/>
                  <a:gd name="connsiteY4" fmla="*/ 30314 h 1067938"/>
                  <a:gd name="connsiteX5" fmla="*/ 7110921 w 7110921"/>
                  <a:gd name="connsiteY5" fmla="*/ 30314 h 1067938"/>
                  <a:gd name="connsiteX0" fmla="*/ 0 w 7110921"/>
                  <a:gd name="connsiteY0" fmla="*/ 1061447 h 1067938"/>
                  <a:gd name="connsiteX1" fmla="*/ 1867711 w 7110921"/>
                  <a:gd name="connsiteY1" fmla="*/ 973898 h 1067938"/>
                  <a:gd name="connsiteX2" fmla="*/ 3054485 w 7110921"/>
                  <a:gd name="connsiteY2" fmla="*/ 1131 h 1067938"/>
                  <a:gd name="connsiteX3" fmla="*/ 4708188 w 7110921"/>
                  <a:gd name="connsiteY3" fmla="*/ 759889 h 1067938"/>
                  <a:gd name="connsiteX4" fmla="*/ 5768502 w 7110921"/>
                  <a:gd name="connsiteY4" fmla="*/ 30314 h 1067938"/>
                  <a:gd name="connsiteX5" fmla="*/ 7110921 w 7110921"/>
                  <a:gd name="connsiteY5" fmla="*/ 33489 h 1067938"/>
                  <a:gd name="connsiteX0" fmla="*/ 0 w 7110921"/>
                  <a:gd name="connsiteY0" fmla="*/ 1061447 h 1067938"/>
                  <a:gd name="connsiteX1" fmla="*/ 1867711 w 7110921"/>
                  <a:gd name="connsiteY1" fmla="*/ 973898 h 1067938"/>
                  <a:gd name="connsiteX2" fmla="*/ 3054485 w 7110921"/>
                  <a:gd name="connsiteY2" fmla="*/ 1131 h 1067938"/>
                  <a:gd name="connsiteX3" fmla="*/ 4708188 w 7110921"/>
                  <a:gd name="connsiteY3" fmla="*/ 759889 h 1067938"/>
                  <a:gd name="connsiteX4" fmla="*/ 5768502 w 7110921"/>
                  <a:gd name="connsiteY4" fmla="*/ 30314 h 1067938"/>
                  <a:gd name="connsiteX5" fmla="*/ 7110921 w 7110921"/>
                  <a:gd name="connsiteY5" fmla="*/ 36664 h 1067938"/>
                  <a:gd name="connsiteX0" fmla="*/ 0 w 7110921"/>
                  <a:gd name="connsiteY0" fmla="*/ 1061447 h 1067938"/>
                  <a:gd name="connsiteX1" fmla="*/ 1867711 w 7110921"/>
                  <a:gd name="connsiteY1" fmla="*/ 973898 h 1067938"/>
                  <a:gd name="connsiteX2" fmla="*/ 3054485 w 7110921"/>
                  <a:gd name="connsiteY2" fmla="*/ 1131 h 1067938"/>
                  <a:gd name="connsiteX3" fmla="*/ 4708188 w 7110921"/>
                  <a:gd name="connsiteY3" fmla="*/ 759889 h 1067938"/>
                  <a:gd name="connsiteX4" fmla="*/ 5768502 w 7110921"/>
                  <a:gd name="connsiteY4" fmla="*/ 30314 h 1067938"/>
                  <a:gd name="connsiteX5" fmla="*/ 7110921 w 7110921"/>
                  <a:gd name="connsiteY5" fmla="*/ 43014 h 1067938"/>
                  <a:gd name="connsiteX0" fmla="*/ 0 w 7110921"/>
                  <a:gd name="connsiteY0" fmla="*/ 1061447 h 1067938"/>
                  <a:gd name="connsiteX1" fmla="*/ 1867711 w 7110921"/>
                  <a:gd name="connsiteY1" fmla="*/ 973898 h 1067938"/>
                  <a:gd name="connsiteX2" fmla="*/ 3054485 w 7110921"/>
                  <a:gd name="connsiteY2" fmla="*/ 1131 h 1067938"/>
                  <a:gd name="connsiteX3" fmla="*/ 4708188 w 7110921"/>
                  <a:gd name="connsiteY3" fmla="*/ 759889 h 1067938"/>
                  <a:gd name="connsiteX4" fmla="*/ 5768502 w 7110921"/>
                  <a:gd name="connsiteY4" fmla="*/ 30314 h 1067938"/>
                  <a:gd name="connsiteX5" fmla="*/ 7110921 w 7110921"/>
                  <a:gd name="connsiteY5" fmla="*/ 43014 h 1067938"/>
                  <a:gd name="connsiteX0" fmla="*/ 0 w 7110921"/>
                  <a:gd name="connsiteY0" fmla="*/ 1061447 h 1076887"/>
                  <a:gd name="connsiteX1" fmla="*/ 1867711 w 7110921"/>
                  <a:gd name="connsiteY1" fmla="*/ 973898 h 1076887"/>
                  <a:gd name="connsiteX2" fmla="*/ 3054485 w 7110921"/>
                  <a:gd name="connsiteY2" fmla="*/ 1131 h 1076887"/>
                  <a:gd name="connsiteX3" fmla="*/ 4708188 w 7110921"/>
                  <a:gd name="connsiteY3" fmla="*/ 759889 h 1076887"/>
                  <a:gd name="connsiteX4" fmla="*/ 5768502 w 7110921"/>
                  <a:gd name="connsiteY4" fmla="*/ 30314 h 1076887"/>
                  <a:gd name="connsiteX5" fmla="*/ 7110921 w 7110921"/>
                  <a:gd name="connsiteY5" fmla="*/ 43014 h 1076887"/>
                  <a:gd name="connsiteX0" fmla="*/ 0 w 7110921"/>
                  <a:gd name="connsiteY0" fmla="*/ 1061447 h 1089273"/>
                  <a:gd name="connsiteX1" fmla="*/ 1819285 w 7110921"/>
                  <a:gd name="connsiteY1" fmla="*/ 999536 h 1089273"/>
                  <a:gd name="connsiteX2" fmla="*/ 3054485 w 7110921"/>
                  <a:gd name="connsiteY2" fmla="*/ 1131 h 1089273"/>
                  <a:gd name="connsiteX3" fmla="*/ 4708188 w 7110921"/>
                  <a:gd name="connsiteY3" fmla="*/ 759889 h 1089273"/>
                  <a:gd name="connsiteX4" fmla="*/ 5768502 w 7110921"/>
                  <a:gd name="connsiteY4" fmla="*/ 30314 h 1089273"/>
                  <a:gd name="connsiteX5" fmla="*/ 7110921 w 7110921"/>
                  <a:gd name="connsiteY5" fmla="*/ 43014 h 1089273"/>
                  <a:gd name="connsiteX0" fmla="*/ 0 w 7110921"/>
                  <a:gd name="connsiteY0" fmla="*/ 1061447 h 1084787"/>
                  <a:gd name="connsiteX1" fmla="*/ 1819285 w 7110921"/>
                  <a:gd name="connsiteY1" fmla="*/ 990991 h 1084787"/>
                  <a:gd name="connsiteX2" fmla="*/ 3054485 w 7110921"/>
                  <a:gd name="connsiteY2" fmla="*/ 1131 h 1084787"/>
                  <a:gd name="connsiteX3" fmla="*/ 4708188 w 7110921"/>
                  <a:gd name="connsiteY3" fmla="*/ 759889 h 1084787"/>
                  <a:gd name="connsiteX4" fmla="*/ 5768502 w 7110921"/>
                  <a:gd name="connsiteY4" fmla="*/ 30314 h 1084787"/>
                  <a:gd name="connsiteX5" fmla="*/ 7110921 w 7110921"/>
                  <a:gd name="connsiteY5" fmla="*/ 43014 h 1084787"/>
                  <a:gd name="connsiteX0" fmla="*/ 0 w 7110921"/>
                  <a:gd name="connsiteY0" fmla="*/ 1061447 h 1088011"/>
                  <a:gd name="connsiteX1" fmla="*/ 1819285 w 7110921"/>
                  <a:gd name="connsiteY1" fmla="*/ 990991 h 1088011"/>
                  <a:gd name="connsiteX2" fmla="*/ 3054485 w 7110921"/>
                  <a:gd name="connsiteY2" fmla="*/ 1131 h 1088011"/>
                  <a:gd name="connsiteX3" fmla="*/ 4708188 w 7110921"/>
                  <a:gd name="connsiteY3" fmla="*/ 759889 h 1088011"/>
                  <a:gd name="connsiteX4" fmla="*/ 5768502 w 7110921"/>
                  <a:gd name="connsiteY4" fmla="*/ 30314 h 1088011"/>
                  <a:gd name="connsiteX5" fmla="*/ 7110921 w 7110921"/>
                  <a:gd name="connsiteY5" fmla="*/ 43014 h 1088011"/>
                  <a:gd name="connsiteX0" fmla="*/ 0 w 7110921"/>
                  <a:gd name="connsiteY0" fmla="*/ 1061447 h 1077225"/>
                  <a:gd name="connsiteX1" fmla="*/ 1913289 w 7110921"/>
                  <a:gd name="connsiteY1" fmla="*/ 965353 h 1077225"/>
                  <a:gd name="connsiteX2" fmla="*/ 3054485 w 7110921"/>
                  <a:gd name="connsiteY2" fmla="*/ 1131 h 1077225"/>
                  <a:gd name="connsiteX3" fmla="*/ 4708188 w 7110921"/>
                  <a:gd name="connsiteY3" fmla="*/ 759889 h 1077225"/>
                  <a:gd name="connsiteX4" fmla="*/ 5768502 w 7110921"/>
                  <a:gd name="connsiteY4" fmla="*/ 30314 h 1077225"/>
                  <a:gd name="connsiteX5" fmla="*/ 7110921 w 7110921"/>
                  <a:gd name="connsiteY5" fmla="*/ 43014 h 1077225"/>
                  <a:gd name="connsiteX0" fmla="*/ 0 w 7110921"/>
                  <a:gd name="connsiteY0" fmla="*/ 1061447 h 1063466"/>
                  <a:gd name="connsiteX1" fmla="*/ 1913289 w 7110921"/>
                  <a:gd name="connsiteY1" fmla="*/ 965353 h 1063466"/>
                  <a:gd name="connsiteX2" fmla="*/ 3054485 w 7110921"/>
                  <a:gd name="connsiteY2" fmla="*/ 1131 h 1063466"/>
                  <a:gd name="connsiteX3" fmla="*/ 4708188 w 7110921"/>
                  <a:gd name="connsiteY3" fmla="*/ 759889 h 1063466"/>
                  <a:gd name="connsiteX4" fmla="*/ 5768502 w 7110921"/>
                  <a:gd name="connsiteY4" fmla="*/ 30314 h 1063466"/>
                  <a:gd name="connsiteX5" fmla="*/ 7110921 w 7110921"/>
                  <a:gd name="connsiteY5" fmla="*/ 43014 h 1063466"/>
                  <a:gd name="connsiteX0" fmla="*/ 0 w 7116618"/>
                  <a:gd name="connsiteY0" fmla="*/ 1027264 h 1030604"/>
                  <a:gd name="connsiteX1" fmla="*/ 1918986 w 7116618"/>
                  <a:gd name="connsiteY1" fmla="*/ 965353 h 1030604"/>
                  <a:gd name="connsiteX2" fmla="*/ 3060182 w 7116618"/>
                  <a:gd name="connsiteY2" fmla="*/ 1131 h 1030604"/>
                  <a:gd name="connsiteX3" fmla="*/ 4713885 w 7116618"/>
                  <a:gd name="connsiteY3" fmla="*/ 759889 h 1030604"/>
                  <a:gd name="connsiteX4" fmla="*/ 5774199 w 7116618"/>
                  <a:gd name="connsiteY4" fmla="*/ 30314 h 1030604"/>
                  <a:gd name="connsiteX5" fmla="*/ 7116618 w 7116618"/>
                  <a:gd name="connsiteY5" fmla="*/ 43014 h 1030604"/>
                  <a:gd name="connsiteX0" fmla="*/ 0 w 7116618"/>
                  <a:gd name="connsiteY0" fmla="*/ 1027264 h 1027264"/>
                  <a:gd name="connsiteX1" fmla="*/ 1918986 w 7116618"/>
                  <a:gd name="connsiteY1" fmla="*/ 965353 h 1027264"/>
                  <a:gd name="connsiteX2" fmla="*/ 3060182 w 7116618"/>
                  <a:gd name="connsiteY2" fmla="*/ 1131 h 1027264"/>
                  <a:gd name="connsiteX3" fmla="*/ 4713885 w 7116618"/>
                  <a:gd name="connsiteY3" fmla="*/ 759889 h 1027264"/>
                  <a:gd name="connsiteX4" fmla="*/ 5774199 w 7116618"/>
                  <a:gd name="connsiteY4" fmla="*/ 30314 h 1027264"/>
                  <a:gd name="connsiteX5" fmla="*/ 7116618 w 7116618"/>
                  <a:gd name="connsiteY5" fmla="*/ 43014 h 1027264"/>
                  <a:gd name="connsiteX0" fmla="*/ 0 w 7116618"/>
                  <a:gd name="connsiteY0" fmla="*/ 1027264 h 1027264"/>
                  <a:gd name="connsiteX1" fmla="*/ 1881954 w 7116618"/>
                  <a:gd name="connsiteY1" fmla="*/ 979596 h 1027264"/>
                  <a:gd name="connsiteX2" fmla="*/ 3060182 w 7116618"/>
                  <a:gd name="connsiteY2" fmla="*/ 1131 h 1027264"/>
                  <a:gd name="connsiteX3" fmla="*/ 4713885 w 7116618"/>
                  <a:gd name="connsiteY3" fmla="*/ 759889 h 1027264"/>
                  <a:gd name="connsiteX4" fmla="*/ 5774199 w 7116618"/>
                  <a:gd name="connsiteY4" fmla="*/ 30314 h 1027264"/>
                  <a:gd name="connsiteX5" fmla="*/ 7116618 w 7116618"/>
                  <a:gd name="connsiteY5" fmla="*/ 43014 h 1027264"/>
                  <a:gd name="connsiteX0" fmla="*/ 0 w 7116618"/>
                  <a:gd name="connsiteY0" fmla="*/ 1027264 h 1027264"/>
                  <a:gd name="connsiteX1" fmla="*/ 1879105 w 7116618"/>
                  <a:gd name="connsiteY1" fmla="*/ 988142 h 1027264"/>
                  <a:gd name="connsiteX2" fmla="*/ 3060182 w 7116618"/>
                  <a:gd name="connsiteY2" fmla="*/ 1131 h 1027264"/>
                  <a:gd name="connsiteX3" fmla="*/ 4713885 w 7116618"/>
                  <a:gd name="connsiteY3" fmla="*/ 759889 h 1027264"/>
                  <a:gd name="connsiteX4" fmla="*/ 5774199 w 7116618"/>
                  <a:gd name="connsiteY4" fmla="*/ 30314 h 1027264"/>
                  <a:gd name="connsiteX5" fmla="*/ 7116618 w 7116618"/>
                  <a:gd name="connsiteY5" fmla="*/ 43014 h 1027264"/>
                  <a:gd name="connsiteX0" fmla="*/ 0 w 7116618"/>
                  <a:gd name="connsiteY0" fmla="*/ 1027264 h 1027264"/>
                  <a:gd name="connsiteX1" fmla="*/ 1879105 w 7116618"/>
                  <a:gd name="connsiteY1" fmla="*/ 996688 h 1027264"/>
                  <a:gd name="connsiteX2" fmla="*/ 3060182 w 7116618"/>
                  <a:gd name="connsiteY2" fmla="*/ 1131 h 1027264"/>
                  <a:gd name="connsiteX3" fmla="*/ 4713885 w 7116618"/>
                  <a:gd name="connsiteY3" fmla="*/ 759889 h 1027264"/>
                  <a:gd name="connsiteX4" fmla="*/ 5774199 w 7116618"/>
                  <a:gd name="connsiteY4" fmla="*/ 30314 h 1027264"/>
                  <a:gd name="connsiteX5" fmla="*/ 7116618 w 7116618"/>
                  <a:gd name="connsiteY5" fmla="*/ 43014 h 1027264"/>
                  <a:gd name="connsiteX0" fmla="*/ 0 w 7116618"/>
                  <a:gd name="connsiteY0" fmla="*/ 1027264 h 1027264"/>
                  <a:gd name="connsiteX1" fmla="*/ 1879105 w 7116618"/>
                  <a:gd name="connsiteY1" fmla="*/ 996688 h 1027264"/>
                  <a:gd name="connsiteX2" fmla="*/ 3060182 w 7116618"/>
                  <a:gd name="connsiteY2" fmla="*/ 1131 h 1027264"/>
                  <a:gd name="connsiteX3" fmla="*/ 4713885 w 7116618"/>
                  <a:gd name="connsiteY3" fmla="*/ 759889 h 1027264"/>
                  <a:gd name="connsiteX4" fmla="*/ 5774199 w 7116618"/>
                  <a:gd name="connsiteY4" fmla="*/ 30314 h 1027264"/>
                  <a:gd name="connsiteX5" fmla="*/ 7116618 w 7116618"/>
                  <a:gd name="connsiteY5" fmla="*/ 43014 h 1027264"/>
                  <a:gd name="connsiteX0" fmla="*/ 0 w 7116618"/>
                  <a:gd name="connsiteY0" fmla="*/ 1027264 h 1028945"/>
                  <a:gd name="connsiteX1" fmla="*/ 1879105 w 7116618"/>
                  <a:gd name="connsiteY1" fmla="*/ 996688 h 1028945"/>
                  <a:gd name="connsiteX2" fmla="*/ 3060182 w 7116618"/>
                  <a:gd name="connsiteY2" fmla="*/ 1131 h 1028945"/>
                  <a:gd name="connsiteX3" fmla="*/ 4713885 w 7116618"/>
                  <a:gd name="connsiteY3" fmla="*/ 759889 h 1028945"/>
                  <a:gd name="connsiteX4" fmla="*/ 5774199 w 7116618"/>
                  <a:gd name="connsiteY4" fmla="*/ 30314 h 1028945"/>
                  <a:gd name="connsiteX5" fmla="*/ 7116618 w 7116618"/>
                  <a:gd name="connsiteY5" fmla="*/ 43014 h 1028945"/>
                  <a:gd name="connsiteX0" fmla="*/ 0 w 7116618"/>
                  <a:gd name="connsiteY0" fmla="*/ 1027264 h 1027264"/>
                  <a:gd name="connsiteX1" fmla="*/ 1879105 w 7116618"/>
                  <a:gd name="connsiteY1" fmla="*/ 996688 h 1027264"/>
                  <a:gd name="connsiteX2" fmla="*/ 3060182 w 7116618"/>
                  <a:gd name="connsiteY2" fmla="*/ 1131 h 1027264"/>
                  <a:gd name="connsiteX3" fmla="*/ 4713885 w 7116618"/>
                  <a:gd name="connsiteY3" fmla="*/ 759889 h 1027264"/>
                  <a:gd name="connsiteX4" fmla="*/ 5774199 w 7116618"/>
                  <a:gd name="connsiteY4" fmla="*/ 30314 h 1027264"/>
                  <a:gd name="connsiteX5" fmla="*/ 7116618 w 7116618"/>
                  <a:gd name="connsiteY5" fmla="*/ 43014 h 1027264"/>
                  <a:gd name="connsiteX0" fmla="*/ 0 w 7113769"/>
                  <a:gd name="connsiteY0" fmla="*/ 1015870 h 1015870"/>
                  <a:gd name="connsiteX1" fmla="*/ 1876256 w 7113769"/>
                  <a:gd name="connsiteY1" fmla="*/ 996688 h 1015870"/>
                  <a:gd name="connsiteX2" fmla="*/ 3057333 w 7113769"/>
                  <a:gd name="connsiteY2" fmla="*/ 1131 h 1015870"/>
                  <a:gd name="connsiteX3" fmla="*/ 4711036 w 7113769"/>
                  <a:gd name="connsiteY3" fmla="*/ 759889 h 1015870"/>
                  <a:gd name="connsiteX4" fmla="*/ 5771350 w 7113769"/>
                  <a:gd name="connsiteY4" fmla="*/ 30314 h 1015870"/>
                  <a:gd name="connsiteX5" fmla="*/ 7113769 w 7113769"/>
                  <a:gd name="connsiteY5" fmla="*/ 43014 h 1015870"/>
                  <a:gd name="connsiteX0" fmla="*/ 0 w 7113769"/>
                  <a:gd name="connsiteY0" fmla="*/ 1015870 h 1015870"/>
                  <a:gd name="connsiteX1" fmla="*/ 1864862 w 7113769"/>
                  <a:gd name="connsiteY1" fmla="*/ 1005234 h 1015870"/>
                  <a:gd name="connsiteX2" fmla="*/ 3057333 w 7113769"/>
                  <a:gd name="connsiteY2" fmla="*/ 1131 h 1015870"/>
                  <a:gd name="connsiteX3" fmla="*/ 4711036 w 7113769"/>
                  <a:gd name="connsiteY3" fmla="*/ 759889 h 1015870"/>
                  <a:gd name="connsiteX4" fmla="*/ 5771350 w 7113769"/>
                  <a:gd name="connsiteY4" fmla="*/ 30314 h 1015870"/>
                  <a:gd name="connsiteX5" fmla="*/ 7113769 w 7113769"/>
                  <a:gd name="connsiteY5" fmla="*/ 43014 h 1015870"/>
                  <a:gd name="connsiteX0" fmla="*/ 0 w 7113769"/>
                  <a:gd name="connsiteY0" fmla="*/ 1015870 h 1016628"/>
                  <a:gd name="connsiteX1" fmla="*/ 1873408 w 7113769"/>
                  <a:gd name="connsiteY1" fmla="*/ 1016628 h 1016628"/>
                  <a:gd name="connsiteX2" fmla="*/ 3057333 w 7113769"/>
                  <a:gd name="connsiteY2" fmla="*/ 1131 h 1016628"/>
                  <a:gd name="connsiteX3" fmla="*/ 4711036 w 7113769"/>
                  <a:gd name="connsiteY3" fmla="*/ 759889 h 1016628"/>
                  <a:gd name="connsiteX4" fmla="*/ 5771350 w 7113769"/>
                  <a:gd name="connsiteY4" fmla="*/ 30314 h 1016628"/>
                  <a:gd name="connsiteX5" fmla="*/ 7113769 w 7113769"/>
                  <a:gd name="connsiteY5" fmla="*/ 43014 h 1016628"/>
                  <a:gd name="connsiteX0" fmla="*/ 0 w 7113769"/>
                  <a:gd name="connsiteY0" fmla="*/ 1015870 h 1016628"/>
                  <a:gd name="connsiteX1" fmla="*/ 1873408 w 7113769"/>
                  <a:gd name="connsiteY1" fmla="*/ 1016628 h 1016628"/>
                  <a:gd name="connsiteX2" fmla="*/ 3057333 w 7113769"/>
                  <a:gd name="connsiteY2" fmla="*/ 1131 h 1016628"/>
                  <a:gd name="connsiteX3" fmla="*/ 4711036 w 7113769"/>
                  <a:gd name="connsiteY3" fmla="*/ 759889 h 1016628"/>
                  <a:gd name="connsiteX4" fmla="*/ 5771350 w 7113769"/>
                  <a:gd name="connsiteY4" fmla="*/ 30314 h 1016628"/>
                  <a:gd name="connsiteX5" fmla="*/ 7113769 w 7113769"/>
                  <a:gd name="connsiteY5" fmla="*/ 43014 h 1016628"/>
                  <a:gd name="connsiteX0" fmla="*/ 0 w 7113769"/>
                  <a:gd name="connsiteY0" fmla="*/ 1015870 h 1018032"/>
                  <a:gd name="connsiteX1" fmla="*/ 1873408 w 7113769"/>
                  <a:gd name="connsiteY1" fmla="*/ 1016628 h 1018032"/>
                  <a:gd name="connsiteX2" fmla="*/ 3057333 w 7113769"/>
                  <a:gd name="connsiteY2" fmla="*/ 1131 h 1018032"/>
                  <a:gd name="connsiteX3" fmla="*/ 4711036 w 7113769"/>
                  <a:gd name="connsiteY3" fmla="*/ 759889 h 1018032"/>
                  <a:gd name="connsiteX4" fmla="*/ 5771350 w 7113769"/>
                  <a:gd name="connsiteY4" fmla="*/ 30314 h 1018032"/>
                  <a:gd name="connsiteX5" fmla="*/ 7113769 w 7113769"/>
                  <a:gd name="connsiteY5" fmla="*/ 43014 h 1018032"/>
                  <a:gd name="connsiteX0" fmla="*/ 0 w 7113769"/>
                  <a:gd name="connsiteY0" fmla="*/ 1015870 h 1016770"/>
                  <a:gd name="connsiteX1" fmla="*/ 1873408 w 7113769"/>
                  <a:gd name="connsiteY1" fmla="*/ 1016628 h 1016770"/>
                  <a:gd name="connsiteX2" fmla="*/ 3057333 w 7113769"/>
                  <a:gd name="connsiteY2" fmla="*/ 1131 h 1016770"/>
                  <a:gd name="connsiteX3" fmla="*/ 4711036 w 7113769"/>
                  <a:gd name="connsiteY3" fmla="*/ 759889 h 1016770"/>
                  <a:gd name="connsiteX4" fmla="*/ 5771350 w 7113769"/>
                  <a:gd name="connsiteY4" fmla="*/ 30314 h 1016770"/>
                  <a:gd name="connsiteX5" fmla="*/ 7113769 w 7113769"/>
                  <a:gd name="connsiteY5" fmla="*/ 43014 h 1016770"/>
                  <a:gd name="connsiteX0" fmla="*/ 0 w 7113769"/>
                  <a:gd name="connsiteY0" fmla="*/ 1015870 h 1016770"/>
                  <a:gd name="connsiteX1" fmla="*/ 1858894 w 7113769"/>
                  <a:gd name="connsiteY1" fmla="*/ 1016628 h 1016770"/>
                  <a:gd name="connsiteX2" fmla="*/ 3057333 w 7113769"/>
                  <a:gd name="connsiteY2" fmla="*/ 1131 h 1016770"/>
                  <a:gd name="connsiteX3" fmla="*/ 4711036 w 7113769"/>
                  <a:gd name="connsiteY3" fmla="*/ 759889 h 1016770"/>
                  <a:gd name="connsiteX4" fmla="*/ 5771350 w 7113769"/>
                  <a:gd name="connsiteY4" fmla="*/ 30314 h 1016770"/>
                  <a:gd name="connsiteX5" fmla="*/ 7113769 w 7113769"/>
                  <a:gd name="connsiteY5" fmla="*/ 43014 h 1016770"/>
                  <a:gd name="connsiteX0" fmla="*/ 0 w 7113769"/>
                  <a:gd name="connsiteY0" fmla="*/ 1015870 h 1016834"/>
                  <a:gd name="connsiteX1" fmla="*/ 1858894 w 7113769"/>
                  <a:gd name="connsiteY1" fmla="*/ 1016628 h 1016834"/>
                  <a:gd name="connsiteX2" fmla="*/ 3057333 w 7113769"/>
                  <a:gd name="connsiteY2" fmla="*/ 1131 h 1016834"/>
                  <a:gd name="connsiteX3" fmla="*/ 4711036 w 7113769"/>
                  <a:gd name="connsiteY3" fmla="*/ 759889 h 1016834"/>
                  <a:gd name="connsiteX4" fmla="*/ 5771350 w 7113769"/>
                  <a:gd name="connsiteY4" fmla="*/ 30314 h 1016834"/>
                  <a:gd name="connsiteX5" fmla="*/ 7113769 w 7113769"/>
                  <a:gd name="connsiteY5" fmla="*/ 43014 h 1016834"/>
                  <a:gd name="connsiteX0" fmla="*/ 0 w 8457766"/>
                  <a:gd name="connsiteY0" fmla="*/ 1015870 h 1016834"/>
                  <a:gd name="connsiteX1" fmla="*/ 1858894 w 8457766"/>
                  <a:gd name="connsiteY1" fmla="*/ 1016628 h 1016834"/>
                  <a:gd name="connsiteX2" fmla="*/ 3057333 w 8457766"/>
                  <a:gd name="connsiteY2" fmla="*/ 1131 h 1016834"/>
                  <a:gd name="connsiteX3" fmla="*/ 4711036 w 8457766"/>
                  <a:gd name="connsiteY3" fmla="*/ 759889 h 1016834"/>
                  <a:gd name="connsiteX4" fmla="*/ 5771350 w 8457766"/>
                  <a:gd name="connsiteY4" fmla="*/ 30314 h 1016834"/>
                  <a:gd name="connsiteX5" fmla="*/ 8457766 w 8457766"/>
                  <a:gd name="connsiteY5" fmla="*/ 65879 h 1016834"/>
                  <a:gd name="connsiteX0" fmla="*/ 0 w 8447506"/>
                  <a:gd name="connsiteY0" fmla="*/ 1015870 h 1016834"/>
                  <a:gd name="connsiteX1" fmla="*/ 1858894 w 8447506"/>
                  <a:gd name="connsiteY1" fmla="*/ 1016628 h 1016834"/>
                  <a:gd name="connsiteX2" fmla="*/ 3057333 w 8447506"/>
                  <a:gd name="connsiteY2" fmla="*/ 1131 h 1016834"/>
                  <a:gd name="connsiteX3" fmla="*/ 4711036 w 8447506"/>
                  <a:gd name="connsiteY3" fmla="*/ 759889 h 1016834"/>
                  <a:gd name="connsiteX4" fmla="*/ 5771350 w 8447506"/>
                  <a:gd name="connsiteY4" fmla="*/ 30314 h 1016834"/>
                  <a:gd name="connsiteX5" fmla="*/ 8447506 w 8447506"/>
                  <a:gd name="connsiteY5" fmla="*/ 43014 h 1016834"/>
                  <a:gd name="connsiteX0" fmla="*/ 0 w 9699167"/>
                  <a:gd name="connsiteY0" fmla="*/ 1027303 h 1027303"/>
                  <a:gd name="connsiteX1" fmla="*/ 3110555 w 9699167"/>
                  <a:gd name="connsiteY1" fmla="*/ 1016628 h 1027303"/>
                  <a:gd name="connsiteX2" fmla="*/ 4308994 w 9699167"/>
                  <a:gd name="connsiteY2" fmla="*/ 1131 h 1027303"/>
                  <a:gd name="connsiteX3" fmla="*/ 5962697 w 9699167"/>
                  <a:gd name="connsiteY3" fmla="*/ 759889 h 1027303"/>
                  <a:gd name="connsiteX4" fmla="*/ 7023011 w 9699167"/>
                  <a:gd name="connsiteY4" fmla="*/ 30314 h 1027303"/>
                  <a:gd name="connsiteX5" fmla="*/ 9699167 w 9699167"/>
                  <a:gd name="connsiteY5" fmla="*/ 43014 h 10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99167" h="1027303">
                    <a:moveTo>
                      <a:pt x="0" y="1027303"/>
                    </a:moveTo>
                    <a:lnTo>
                      <a:pt x="3110555" y="1016628"/>
                    </a:lnTo>
                    <a:cubicBezTo>
                      <a:pt x="3471781" y="1033669"/>
                      <a:pt x="3728576" y="-11839"/>
                      <a:pt x="4308994" y="1131"/>
                    </a:cubicBezTo>
                    <a:cubicBezTo>
                      <a:pt x="4782407" y="-34537"/>
                      <a:pt x="5252577" y="785830"/>
                      <a:pt x="5962697" y="759889"/>
                    </a:cubicBezTo>
                    <a:cubicBezTo>
                      <a:pt x="6361531" y="695039"/>
                      <a:pt x="6444485" y="86991"/>
                      <a:pt x="7023011" y="30314"/>
                    </a:cubicBezTo>
                    <a:cubicBezTo>
                      <a:pt x="7470483" y="17344"/>
                      <a:pt x="9169821" y="39770"/>
                      <a:pt x="9699167" y="43014"/>
                    </a:cubicBezTo>
                  </a:path>
                </a:pathLst>
              </a:custGeom>
              <a:noFill/>
              <a:ln w="476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29">
                  <a:defRPr/>
                </a:pPr>
                <a:endParaRPr lang="en-US" sz="11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9BBBD4D-2F23-49FB-9D4B-285CF5882B99}"/>
                </a:ext>
              </a:extLst>
            </p:cNvPr>
            <p:cNvGrpSpPr/>
            <p:nvPr/>
          </p:nvGrpSpPr>
          <p:grpSpPr>
            <a:xfrm>
              <a:off x="152735" y="984592"/>
              <a:ext cx="2259297" cy="2891309"/>
              <a:chOff x="80632" y="2824344"/>
              <a:chExt cx="2259297" cy="2891309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1DEC696-C45F-4613-B16E-9F471A99DE00}"/>
                  </a:ext>
                </a:extLst>
              </p:cNvPr>
              <p:cNvSpPr txBox="1"/>
              <p:nvPr/>
            </p:nvSpPr>
            <p:spPr>
              <a:xfrm>
                <a:off x="80632" y="3520181"/>
                <a:ext cx="2259297" cy="2195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87"/>
                <a:r>
                  <a:rPr lang="en-US" sz="825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These trainings include campus-wide New Employee Orientation, IT Security, Code of Ethics and other job specific trainings to obtain system access.</a:t>
                </a:r>
              </a:p>
              <a:p>
                <a:pPr algn="ctr" defTabSz="342887"/>
                <a:r>
                  <a:rPr lang="en-US" sz="825" u="sng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Recommended Timing: </a:t>
                </a:r>
              </a:p>
              <a:p>
                <a:pPr algn="ctr" defTabSz="342887"/>
                <a:r>
                  <a:rPr lang="en-US" sz="825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First 2-4 weeks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D41282C-FABE-447D-92DB-394E24CD7420}"/>
                  </a:ext>
                </a:extLst>
              </p:cNvPr>
              <p:cNvSpPr txBox="1"/>
              <p:nvPr/>
            </p:nvSpPr>
            <p:spPr>
              <a:xfrm>
                <a:off x="352083" y="2824344"/>
                <a:ext cx="1716398" cy="59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87"/>
                <a:r>
                  <a:rPr lang="en-US" sz="788" b="1" dirty="0">
                    <a:solidFill>
                      <a:srgbClr val="9762AA">
                        <a:lumMod val="75000"/>
                      </a:srgbClr>
                    </a:solidFill>
                    <a:latin typeface="Georgia" panose="02040502050405020303" pitchFamily="18" charset="0"/>
                    <a:ea typeface="+mn-ea"/>
                    <a:cs typeface="+mn-cs"/>
                  </a:rPr>
                  <a:t>Initial Onboarding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64A2EDF-F2A4-4F36-BA68-B2B8EFF500BC}"/>
                </a:ext>
              </a:extLst>
            </p:cNvPr>
            <p:cNvGrpSpPr/>
            <p:nvPr/>
          </p:nvGrpSpPr>
          <p:grpSpPr>
            <a:xfrm>
              <a:off x="2479855" y="984593"/>
              <a:ext cx="2281197" cy="2874155"/>
              <a:chOff x="6838" y="2838772"/>
              <a:chExt cx="2281197" cy="2874155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1A20C9B-0F21-4E05-AD0B-21ADA29D281C}"/>
                  </a:ext>
                </a:extLst>
              </p:cNvPr>
              <p:cNvSpPr txBox="1"/>
              <p:nvPr/>
            </p:nvSpPr>
            <p:spPr>
              <a:xfrm>
                <a:off x="6838" y="3517455"/>
                <a:ext cx="2281197" cy="2195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87"/>
                <a:r>
                  <a:rPr lang="en-US" sz="825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This series of 8 courses offers Sponsored Projects 101 training as well as several advanced courses for those who work in research administration.</a:t>
                </a:r>
              </a:p>
              <a:p>
                <a:pPr algn="ctr" defTabSz="342887"/>
                <a:r>
                  <a:rPr lang="en-US" sz="825" u="sng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Recommended Timing: </a:t>
                </a:r>
              </a:p>
              <a:p>
                <a:pPr algn="ctr" defTabSz="342887"/>
                <a:r>
                  <a:rPr lang="en-US" sz="825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Between 1- 6 months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A960873-93B3-4164-ABF9-2E445768948B}"/>
                  </a:ext>
                </a:extLst>
              </p:cNvPr>
              <p:cNvSpPr txBox="1"/>
              <p:nvPr/>
            </p:nvSpPr>
            <p:spPr>
              <a:xfrm>
                <a:off x="192826" y="2838772"/>
                <a:ext cx="1909224" cy="59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87"/>
                <a:r>
                  <a:rPr lang="en-US" sz="788" b="1" dirty="0">
                    <a:solidFill>
                      <a:srgbClr val="0A9CCD">
                        <a:lumMod val="75000"/>
                      </a:srgbClr>
                    </a:solidFill>
                    <a:latin typeface="Georgia" panose="02040502050405020303" pitchFamily="18" charset="0"/>
                    <a:ea typeface="+mn-ea"/>
                    <a:cs typeface="+mn-cs"/>
                  </a:rPr>
                  <a:t>Sponsored Project Series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279DEA0-6EC7-448A-A238-AE072BF21EB4}"/>
                </a:ext>
              </a:extLst>
            </p:cNvPr>
            <p:cNvGrpSpPr/>
            <p:nvPr/>
          </p:nvGrpSpPr>
          <p:grpSpPr>
            <a:xfrm>
              <a:off x="4843596" y="-751213"/>
              <a:ext cx="2418248" cy="3875693"/>
              <a:chOff x="-30335" y="2196356"/>
              <a:chExt cx="2418248" cy="3875693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F19CE5A-C136-47CA-8AF9-27A197874666}"/>
                  </a:ext>
                </a:extLst>
              </p:cNvPr>
              <p:cNvSpPr txBox="1"/>
              <p:nvPr/>
            </p:nvSpPr>
            <p:spPr>
              <a:xfrm>
                <a:off x="71494" y="3199469"/>
                <a:ext cx="2236429" cy="2872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87"/>
                <a:r>
                  <a:rPr lang="en-US" sz="825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These 4 courses were developed specifically for administrators working on the Pre-Award side of sponsored research and focus on Pre-Award Essentials, Budget Development, InfoEd Routing and RPPRs.</a:t>
                </a:r>
              </a:p>
              <a:p>
                <a:pPr algn="ctr" defTabSz="342887"/>
                <a:r>
                  <a:rPr lang="en-US" sz="825" u="sng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Recommended Timing:</a:t>
                </a:r>
              </a:p>
              <a:p>
                <a:pPr algn="ctr" defTabSz="342887"/>
                <a:r>
                  <a:rPr lang="en-US" sz="825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Between 6-12 months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B5FD6B6-0222-4C64-B0DD-14208C96190E}"/>
                  </a:ext>
                </a:extLst>
              </p:cNvPr>
              <p:cNvSpPr txBox="1"/>
              <p:nvPr/>
            </p:nvSpPr>
            <p:spPr>
              <a:xfrm>
                <a:off x="-30335" y="2196356"/>
                <a:ext cx="2418248" cy="1026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87"/>
                <a:r>
                  <a:rPr lang="en-US" sz="788" b="1" dirty="0">
                    <a:solidFill>
                      <a:srgbClr val="F25E3D">
                        <a:lumMod val="75000"/>
                      </a:srgbClr>
                    </a:solidFill>
                    <a:latin typeface="Georgia" panose="02040502050405020303" pitchFamily="18" charset="0"/>
                    <a:ea typeface="+mn-ea"/>
                    <a:cs typeface="+mn-cs"/>
                  </a:rPr>
                  <a:t>Financial Administration Workshop:</a:t>
                </a:r>
              </a:p>
              <a:p>
                <a:pPr algn="ctr" defTabSz="342887"/>
                <a:r>
                  <a:rPr lang="en-US" sz="788" b="1" dirty="0">
                    <a:solidFill>
                      <a:srgbClr val="F25E3D">
                        <a:lumMod val="75000"/>
                      </a:srgbClr>
                    </a:solidFill>
                    <a:latin typeface="Georgia" panose="02040502050405020303" pitchFamily="18" charset="0"/>
                    <a:ea typeface="+mn-ea"/>
                    <a:cs typeface="+mn-cs"/>
                  </a:rPr>
                  <a:t> Pre-Award Focus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34EB685-B03E-4D4D-8F1D-35AD31247329}"/>
                </a:ext>
              </a:extLst>
            </p:cNvPr>
            <p:cNvGrpSpPr/>
            <p:nvPr/>
          </p:nvGrpSpPr>
          <p:grpSpPr>
            <a:xfrm>
              <a:off x="7287547" y="-751213"/>
              <a:ext cx="2478449" cy="3893575"/>
              <a:chOff x="12702" y="2196356"/>
              <a:chExt cx="2478449" cy="3893575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BDA635BE-5AD5-4AB8-9E36-D5D02144036F}"/>
                  </a:ext>
                </a:extLst>
              </p:cNvPr>
              <p:cNvSpPr txBox="1"/>
              <p:nvPr/>
            </p:nvSpPr>
            <p:spPr>
              <a:xfrm>
                <a:off x="12702" y="3123535"/>
                <a:ext cx="2440342" cy="296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87"/>
                <a:r>
                  <a:rPr lang="en-US" sz="788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These 6 courses were developed specifically for administrators working on the Post-Award side of sponsored research and focus on Post-Award Essentials, Accounting Basics, Financial Reporting, Closeout, Cost Transfers, and Financial Projections.</a:t>
                </a:r>
              </a:p>
              <a:p>
                <a:pPr algn="ctr" defTabSz="342887"/>
                <a:r>
                  <a:rPr lang="en-US" sz="788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 </a:t>
                </a:r>
                <a:r>
                  <a:rPr lang="en-US" sz="788" u="sng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Recommended Timing:</a:t>
                </a:r>
              </a:p>
              <a:p>
                <a:pPr algn="ctr" defTabSz="342887"/>
                <a:r>
                  <a:rPr lang="en-US" sz="788" dirty="0">
                    <a:solidFill>
                      <a:prstClr val="black"/>
                    </a:solidFill>
                    <a:latin typeface="Georgia Pro Light" panose="02040302050405020303"/>
                    <a:ea typeface="+mn-ea"/>
                    <a:cs typeface="+mn-cs"/>
                  </a:rPr>
                  <a:t>Between 6-12 months</a:t>
                </a:r>
              </a:p>
              <a:p>
                <a:pPr algn="ctr" defTabSz="342887"/>
                <a:r>
                  <a:rPr lang="en-US" sz="788" dirty="0">
                    <a:solidFill>
                      <a:prstClr val="black"/>
                    </a:solidFill>
                    <a:latin typeface="Georgia Pro Light" panose="02040302050405020303" pitchFamily="18" charset="0"/>
                    <a:ea typeface="+mn-ea"/>
                    <a:cs typeface="+mn-cs"/>
                  </a:rPr>
                  <a:t>.  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E5B10D3-F5D6-44BA-9E0A-50F27973E8F8}"/>
                  </a:ext>
                </a:extLst>
              </p:cNvPr>
              <p:cNvSpPr txBox="1"/>
              <p:nvPr/>
            </p:nvSpPr>
            <p:spPr>
              <a:xfrm>
                <a:off x="47852" y="2196356"/>
                <a:ext cx="2443299" cy="1026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87"/>
                <a:r>
                  <a:rPr lang="en-US" sz="788" b="1" dirty="0">
                    <a:solidFill>
                      <a:srgbClr val="69AA43">
                        <a:lumMod val="75000"/>
                      </a:srgbClr>
                    </a:solidFill>
                    <a:latin typeface="Georgia" panose="02040502050405020303" pitchFamily="18" charset="0"/>
                    <a:ea typeface="+mn-ea"/>
                    <a:cs typeface="+mn-cs"/>
                  </a:rPr>
                  <a:t>Financial Administration Workshop: </a:t>
                </a:r>
              </a:p>
              <a:p>
                <a:pPr algn="ctr" defTabSz="342887"/>
                <a:r>
                  <a:rPr lang="en-US" sz="788" b="1" dirty="0">
                    <a:solidFill>
                      <a:srgbClr val="69AA43">
                        <a:lumMod val="75000"/>
                      </a:srgbClr>
                    </a:solidFill>
                    <a:latin typeface="Georgia" panose="02040502050405020303" pitchFamily="18" charset="0"/>
                    <a:ea typeface="+mn-ea"/>
                    <a:cs typeface="+mn-cs"/>
                  </a:rPr>
                  <a:t>Post-Award Focus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E71E393-4A5E-4254-A45B-A6C4E8C50EF8}"/>
                </a:ext>
              </a:extLst>
            </p:cNvPr>
            <p:cNvGrpSpPr/>
            <p:nvPr/>
          </p:nvGrpSpPr>
          <p:grpSpPr>
            <a:xfrm>
              <a:off x="9811193" y="-168963"/>
              <a:ext cx="2187752" cy="3075819"/>
              <a:chOff x="135433" y="2778606"/>
              <a:chExt cx="2187752" cy="307581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004A3D1-A180-4456-9949-5E110D76C048}"/>
                  </a:ext>
                </a:extLst>
              </p:cNvPr>
              <p:cNvSpPr txBox="1"/>
              <p:nvPr/>
            </p:nvSpPr>
            <p:spPr>
              <a:xfrm>
                <a:off x="135433" y="3319143"/>
                <a:ext cx="2187752" cy="253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87"/>
                <a:r>
                  <a:rPr lang="en-US" sz="788" dirty="0">
                    <a:solidFill>
                      <a:prstClr val="black"/>
                    </a:solidFill>
                    <a:latin typeface="Georgia Pro Light" panose="02040302050405020303" pitchFamily="18" charset="0"/>
                    <a:ea typeface="+mn-ea"/>
                    <a:cs typeface="+mn-cs"/>
                  </a:rPr>
                  <a:t>OGC offers many other opportunities for focused trainings including 8 Team Talks a year, monthly newsletters, CRA Exam Prep, NCURA groups, and adhoc department requests.</a:t>
                </a:r>
              </a:p>
              <a:p>
                <a:pPr algn="ctr" defTabSz="342887"/>
                <a:r>
                  <a:rPr lang="en-US" sz="788" u="sng" dirty="0">
                    <a:solidFill>
                      <a:prstClr val="black"/>
                    </a:solidFill>
                    <a:latin typeface="Georgia Pro Light" panose="02040302050405020303" pitchFamily="18" charset="0"/>
                    <a:ea typeface="+mn-ea"/>
                    <a:cs typeface="+mn-cs"/>
                  </a:rPr>
                  <a:t>Recommended Timing</a:t>
                </a:r>
                <a:r>
                  <a:rPr lang="en-US" sz="788" dirty="0">
                    <a:solidFill>
                      <a:prstClr val="black"/>
                    </a:solidFill>
                    <a:latin typeface="Georgia Pro Light" panose="02040302050405020303" pitchFamily="18" charset="0"/>
                    <a:ea typeface="+mn-ea"/>
                    <a:cs typeface="+mn-cs"/>
                  </a:rPr>
                  <a:t>:</a:t>
                </a:r>
              </a:p>
              <a:p>
                <a:pPr algn="ctr" defTabSz="342887"/>
                <a:r>
                  <a:rPr lang="en-US" sz="788" dirty="0">
                    <a:solidFill>
                      <a:prstClr val="black"/>
                    </a:solidFill>
                    <a:latin typeface="Georgia Pro Light" panose="02040302050405020303" pitchFamily="18" charset="0"/>
                    <a:ea typeface="+mn-ea"/>
                    <a:cs typeface="+mn-cs"/>
                  </a:rPr>
                  <a:t>Ongoing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1735B87-B29A-4452-A92F-DFC044232DBF}"/>
                  </a:ext>
                </a:extLst>
              </p:cNvPr>
              <p:cNvSpPr txBox="1"/>
              <p:nvPr/>
            </p:nvSpPr>
            <p:spPr>
              <a:xfrm>
                <a:off x="368935" y="2778606"/>
                <a:ext cx="1716398" cy="59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887"/>
                <a:r>
                  <a:rPr lang="en-US" sz="788" b="1" dirty="0">
                    <a:solidFill>
                      <a:srgbClr val="FBAD4B">
                        <a:lumMod val="75000"/>
                      </a:srgbClr>
                    </a:solidFill>
                    <a:latin typeface="Georgia" panose="02040502050405020303" pitchFamily="18" charset="0"/>
                    <a:ea typeface="+mn-ea"/>
                    <a:cs typeface="+mn-cs"/>
                  </a:rPr>
                  <a:t>Continuing Education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303199" y="121445"/>
            <a:ext cx="642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87"/>
            <a:r>
              <a:rPr lang="en-US" sz="1800" b="1" dirty="0">
                <a:solidFill>
                  <a:prstClr val="black"/>
                </a:solidFill>
                <a:latin typeface="Georgia Pro Light" panose="02040302050405020303"/>
                <a:ea typeface="+mn-ea"/>
                <a:cs typeface="+mn-cs"/>
              </a:rPr>
              <a:t>Research Administrator's </a:t>
            </a:r>
          </a:p>
          <a:p>
            <a:pPr algn="ctr" defTabSz="342887"/>
            <a:r>
              <a:rPr lang="en-US" sz="1800" b="1" dirty="0">
                <a:solidFill>
                  <a:prstClr val="black"/>
                </a:solidFill>
                <a:latin typeface="Georgia Pro Light" panose="02040302050405020303"/>
                <a:ea typeface="+mn-ea"/>
                <a:cs typeface="+mn-cs"/>
              </a:rPr>
              <a:t>Training Roadmap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5282" y="3745645"/>
            <a:ext cx="2661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87"/>
            <a:r>
              <a:rPr lang="en-US" sz="135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140599" y="3030341"/>
            <a:ext cx="2661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87"/>
            <a:r>
              <a:rPr lang="en-US" sz="135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370590" y="3116138"/>
            <a:ext cx="3665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87"/>
            <a:r>
              <a:rPr lang="en-US" sz="135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3a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76214" y="3704149"/>
            <a:ext cx="2661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87"/>
            <a:r>
              <a:rPr lang="en-US" sz="135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736537" y="3125362"/>
            <a:ext cx="3665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87"/>
            <a:r>
              <a:rPr lang="en-US" sz="135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3b</a:t>
            </a:r>
          </a:p>
        </p:txBody>
      </p:sp>
    </p:spTree>
    <p:extLst>
      <p:ext uri="{BB962C8B-B14F-4D97-AF65-F5344CB8AC3E}">
        <p14:creationId xmlns:p14="http://schemas.microsoft.com/office/powerpoint/2010/main" val="4153607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095D3-7B0E-34A0-1FD9-56CE2E7C44EC}"/>
              </a:ext>
            </a:extLst>
          </p:cNvPr>
          <p:cNvSpPr txBox="1"/>
          <p:nvPr/>
        </p:nvSpPr>
        <p:spPr>
          <a:xfrm>
            <a:off x="0" y="4617029"/>
            <a:ext cx="4762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Courses &amp; CRA Prep  </a:t>
            </a:r>
          </a:p>
          <a:p>
            <a:endParaRPr lang="en-US" sz="24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3BECA3-B446-1328-2F08-681C33A4D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46640"/>
              </p:ext>
            </p:extLst>
          </p:nvPr>
        </p:nvGraphicFramePr>
        <p:xfrm>
          <a:off x="0" y="-1"/>
          <a:ext cx="4471333" cy="4583419"/>
        </p:xfrm>
        <a:graphic>
          <a:graphicData uri="http://schemas.openxmlformats.org/drawingml/2006/table">
            <a:tbl>
              <a:tblPr firstRow="1" bandRow="1">
                <a:tableStyleId>{2E57205F-C44C-42D3-820C-FAC7768C89AB}</a:tableStyleId>
              </a:tblPr>
              <a:tblGrid>
                <a:gridCol w="1770078">
                  <a:extLst>
                    <a:ext uri="{9D8B030D-6E8A-4147-A177-3AD203B41FA5}">
                      <a16:colId xmlns:a16="http://schemas.microsoft.com/office/drawing/2014/main" val="782404044"/>
                    </a:ext>
                  </a:extLst>
                </a:gridCol>
                <a:gridCol w="1582003">
                  <a:extLst>
                    <a:ext uri="{9D8B030D-6E8A-4147-A177-3AD203B41FA5}">
                      <a16:colId xmlns:a16="http://schemas.microsoft.com/office/drawing/2014/main" val="3129419238"/>
                    </a:ext>
                  </a:extLst>
                </a:gridCol>
                <a:gridCol w="1119252">
                  <a:extLst>
                    <a:ext uri="{9D8B030D-6E8A-4147-A177-3AD203B41FA5}">
                      <a16:colId xmlns:a16="http://schemas.microsoft.com/office/drawing/2014/main" val="2545351646"/>
                    </a:ext>
                  </a:extLst>
                </a:gridCol>
              </a:tblGrid>
              <a:tr h="49619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Course Number &amp;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Next Session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Course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317536"/>
                  </a:ext>
                </a:extLst>
              </a:tr>
              <a:tr h="396956">
                <a:tc>
                  <a:txBody>
                    <a:bodyPr/>
                    <a:lstStyle/>
                    <a:p>
                      <a:r>
                        <a:rPr lang="en-US" sz="900" b="1" dirty="0"/>
                        <a:t>A60014 – SP Introduction to Sponsored Projects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September 11 &amp; 12, 2023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12pm – 1pm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83512"/>
                  </a:ext>
                </a:extLst>
              </a:tr>
              <a:tr h="396956">
                <a:tc>
                  <a:txBody>
                    <a:bodyPr/>
                    <a:lstStyle/>
                    <a:p>
                      <a:r>
                        <a:rPr lang="en-US" sz="900" b="1" dirty="0"/>
                        <a:t>A60035 – SP Pre-Award Essentials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September 13 &amp; 14,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208379"/>
                  </a:ext>
                </a:extLst>
              </a:tr>
              <a:tr h="396956">
                <a:tc>
                  <a:txBody>
                    <a:bodyPr/>
                    <a:lstStyle/>
                    <a:p>
                      <a:r>
                        <a:rPr lang="en-US" sz="900" b="1" dirty="0"/>
                        <a:t>A60015 – Cost Principles for Sponsored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September 18 &amp; 19,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83787"/>
                  </a:ext>
                </a:extLst>
              </a:tr>
              <a:tr h="396956">
                <a:tc>
                  <a:txBody>
                    <a:bodyPr/>
                    <a:lstStyle/>
                    <a:p>
                      <a:r>
                        <a:rPr lang="en-US" sz="900" b="1" dirty="0"/>
                        <a:t>A60036 – SP Budget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September 20 &amp; 21,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125409"/>
                  </a:ext>
                </a:extLst>
              </a:tr>
              <a:tr h="396956">
                <a:tc>
                  <a:txBody>
                    <a:bodyPr/>
                    <a:lstStyle/>
                    <a:p>
                      <a:r>
                        <a:rPr lang="en-US" sz="900" b="1" dirty="0"/>
                        <a:t>A60026 – Introduction to 2 CFR 200 (Uniform Guidance)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September 25 &amp; 26,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29590"/>
                  </a:ext>
                </a:extLst>
              </a:tr>
              <a:tr h="396956">
                <a:tc>
                  <a:txBody>
                    <a:bodyPr/>
                    <a:lstStyle/>
                    <a:p>
                      <a:r>
                        <a:rPr lang="en-US" sz="900" b="1" dirty="0"/>
                        <a:t>A60037 – SP InfoEd Budgeting &amp; 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September 27 &amp; 28,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88524"/>
                  </a:ext>
                </a:extLst>
              </a:tr>
              <a:tr h="396956">
                <a:tc>
                  <a:txBody>
                    <a:bodyPr/>
                    <a:lstStyle/>
                    <a:p>
                      <a:r>
                        <a:rPr lang="en-US" sz="900" b="1" dirty="0"/>
                        <a:t>A60027 – SP Introduction to the NIHGPS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October 2 &amp; 3,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070822"/>
                  </a:ext>
                </a:extLst>
              </a:tr>
              <a:tr h="396956">
                <a:tc>
                  <a:txBody>
                    <a:bodyPr/>
                    <a:lstStyle/>
                    <a:p>
                      <a:r>
                        <a:rPr lang="en-US" sz="900" b="1" dirty="0"/>
                        <a:t>A60038 – SP NIH RPPR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October 4,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574964"/>
                  </a:ext>
                </a:extLst>
              </a:tr>
              <a:tr h="545815">
                <a:tc>
                  <a:txBody>
                    <a:bodyPr/>
                    <a:lstStyle/>
                    <a:p>
                      <a:r>
                        <a:rPr lang="en-US" sz="900" b="1" dirty="0"/>
                        <a:t>A60016 – SP Pre-Award Administration for Sponsored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October 9 &amp; 10 &amp; 16 &amp;17,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833733"/>
                  </a:ext>
                </a:extLst>
              </a:tr>
              <a:tr h="354342">
                <a:tc>
                  <a:txBody>
                    <a:bodyPr/>
                    <a:lstStyle/>
                    <a:p>
                      <a:r>
                        <a:rPr lang="en-US" sz="900" b="1" dirty="0"/>
                        <a:t>A60039 – SP Post-Award Essentials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October 11 &amp; 12 &amp; 18 &amp; 19,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8159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FF747F-528E-32F6-3386-C69B68939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03842"/>
              </p:ext>
            </p:extLst>
          </p:nvPr>
        </p:nvGraphicFramePr>
        <p:xfrm>
          <a:off x="4572000" y="0"/>
          <a:ext cx="4572000" cy="4617029"/>
        </p:xfrm>
        <a:graphic>
          <a:graphicData uri="http://schemas.openxmlformats.org/drawingml/2006/table">
            <a:tbl>
              <a:tblPr firstRow="1" bandRow="1">
                <a:tableStyleId>{2E57205F-C44C-42D3-820C-FAC7768C89AB}</a:tableStyleId>
              </a:tblPr>
              <a:tblGrid>
                <a:gridCol w="1816599">
                  <a:extLst>
                    <a:ext uri="{9D8B030D-6E8A-4147-A177-3AD203B41FA5}">
                      <a16:colId xmlns:a16="http://schemas.microsoft.com/office/drawing/2014/main" val="3294637834"/>
                    </a:ext>
                  </a:extLst>
                </a:gridCol>
                <a:gridCol w="1317301">
                  <a:extLst>
                    <a:ext uri="{9D8B030D-6E8A-4147-A177-3AD203B41FA5}">
                      <a16:colId xmlns:a16="http://schemas.microsoft.com/office/drawing/2014/main" val="3747361797"/>
                    </a:ext>
                  </a:extLst>
                </a:gridCol>
                <a:gridCol w="1438100">
                  <a:extLst>
                    <a:ext uri="{9D8B030D-6E8A-4147-A177-3AD203B41FA5}">
                      <a16:colId xmlns:a16="http://schemas.microsoft.com/office/drawing/2014/main" val="3593378804"/>
                    </a:ext>
                  </a:extLst>
                </a:gridCol>
              </a:tblGrid>
              <a:tr h="51172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Course Number &amp;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Next Session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Course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096409"/>
                  </a:ext>
                </a:extLst>
              </a:tr>
              <a:tr h="232117">
                <a:tc>
                  <a:txBody>
                    <a:bodyPr/>
                    <a:lstStyle/>
                    <a:p>
                      <a:r>
                        <a:rPr lang="en-US" sz="900" b="1" dirty="0"/>
                        <a:t>A00101 – Finance Inquiry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October 13,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8:30am – 11:30am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67967"/>
                  </a:ext>
                </a:extLst>
              </a:tr>
              <a:tr h="397058">
                <a:tc>
                  <a:txBody>
                    <a:bodyPr/>
                    <a:lstStyle/>
                    <a:p>
                      <a:r>
                        <a:rPr lang="en-US" sz="900" b="1" dirty="0"/>
                        <a:t>A00102 – Finance General Ledger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October 20,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8:30am – 12pm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797144"/>
                  </a:ext>
                </a:extLst>
              </a:tr>
              <a:tr h="510657">
                <a:tc>
                  <a:txBody>
                    <a:bodyPr/>
                    <a:lstStyle/>
                    <a:p>
                      <a:r>
                        <a:rPr lang="en-US" sz="900" b="1" dirty="0"/>
                        <a:t>A60017 – SP Post-Award Administration for Sponsored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October 23 &amp; 24 &amp; 30 &amp; 31,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106179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900" b="1" dirty="0"/>
                        <a:t>A60044 – SP Accounting Basics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October 25,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420356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900" b="1" dirty="0"/>
                        <a:t>A60040 – SP Financial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October 26,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93447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900" b="1" dirty="0"/>
                        <a:t>A60042 – SP Closeouts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November 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743121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900" b="1" dirty="0"/>
                        <a:t>A60043 – SP Cost Transfers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November 2,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17194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900" b="1" dirty="0"/>
                        <a:t>A60030 – SP Subrecipient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November 6 &amp; 7,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446663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900" b="1" dirty="0"/>
                        <a:t>A60041 – SP Financial Projections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November 8,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725341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900" b="1" dirty="0"/>
                        <a:t>A60024 – SP Contracting at the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November 13,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/>
                        <a:t>12pm – 1pm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015851"/>
                  </a:ext>
                </a:extLst>
              </a:tr>
              <a:tr h="307508">
                <a:tc>
                  <a:txBody>
                    <a:bodyPr/>
                    <a:lstStyle/>
                    <a:p>
                      <a:r>
                        <a:rPr lang="en-US" sz="900" b="1" dirty="0"/>
                        <a:t>A60046 – SP CRA Exam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Contact Shane Jernigan if interested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9608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98D62A-1AA2-D497-1CEE-85F1F2A21902}"/>
              </a:ext>
            </a:extLst>
          </p:cNvPr>
          <p:cNvSpPr txBox="1"/>
          <p:nvPr/>
        </p:nvSpPr>
        <p:spPr>
          <a:xfrm>
            <a:off x="6416703" y="4912668"/>
            <a:ext cx="3093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**Register through Skillsoft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47019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2"/>
          <p:cNvSpPr txBox="1">
            <a:spLocks noGrp="1"/>
          </p:cNvSpPr>
          <p:nvPr>
            <p:ph type="title"/>
          </p:nvPr>
        </p:nvSpPr>
        <p:spPr>
          <a:xfrm>
            <a:off x="3097037" y="1207865"/>
            <a:ext cx="28227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Federal Audit Findings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61" name="Google Shape;661;p42"/>
          <p:cNvSpPr txBox="1">
            <a:spLocks noGrp="1"/>
          </p:cNvSpPr>
          <p:nvPr>
            <p:ph type="title" idx="2"/>
          </p:nvPr>
        </p:nvSpPr>
        <p:spPr>
          <a:xfrm>
            <a:off x="2058128" y="1199126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FB87C"/>
                </a:solidFill>
              </a:rPr>
              <a:t>01</a:t>
            </a:r>
            <a:endParaRPr dirty="0">
              <a:solidFill>
                <a:srgbClr val="CFB87C"/>
              </a:solidFill>
            </a:endParaRPr>
          </a:p>
        </p:txBody>
      </p:sp>
      <p:sp>
        <p:nvSpPr>
          <p:cNvPr id="662" name="Google Shape;662;p42"/>
          <p:cNvSpPr txBox="1">
            <a:spLocks noGrp="1"/>
          </p:cNvSpPr>
          <p:nvPr>
            <p:ph type="title" idx="3"/>
          </p:nvPr>
        </p:nvSpPr>
        <p:spPr>
          <a:xfrm>
            <a:off x="3097036" y="1979602"/>
            <a:ext cx="5013293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Subrecipient Annual Audits Review Findings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63" name="Google Shape;663;p42"/>
          <p:cNvSpPr txBox="1">
            <a:spLocks noGrp="1"/>
          </p:cNvSpPr>
          <p:nvPr>
            <p:ph type="title" idx="4"/>
          </p:nvPr>
        </p:nvSpPr>
        <p:spPr>
          <a:xfrm>
            <a:off x="2058128" y="1944951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FB87C"/>
                </a:solidFill>
              </a:rPr>
              <a:t>02</a:t>
            </a:r>
            <a:endParaRPr dirty="0">
              <a:solidFill>
                <a:srgbClr val="CFB87C"/>
              </a:solidFill>
            </a:endParaRPr>
          </a:p>
        </p:txBody>
      </p:sp>
      <p:sp>
        <p:nvSpPr>
          <p:cNvPr id="665" name="Google Shape;665;p42"/>
          <p:cNvSpPr txBox="1">
            <a:spLocks noGrp="1"/>
          </p:cNvSpPr>
          <p:nvPr>
            <p:ph type="title" idx="6"/>
          </p:nvPr>
        </p:nvSpPr>
        <p:spPr>
          <a:xfrm>
            <a:off x="3097037" y="2724998"/>
            <a:ext cx="28227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Compliance Best Practices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66" name="Google Shape;666;p42"/>
          <p:cNvSpPr txBox="1">
            <a:spLocks noGrp="1"/>
          </p:cNvSpPr>
          <p:nvPr>
            <p:ph type="title" idx="7"/>
          </p:nvPr>
        </p:nvSpPr>
        <p:spPr>
          <a:xfrm>
            <a:off x="2058128" y="268033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FB87C"/>
                </a:solidFill>
              </a:rPr>
              <a:t>03</a:t>
            </a:r>
            <a:endParaRPr dirty="0">
              <a:solidFill>
                <a:srgbClr val="CFB87C"/>
              </a:solidFill>
            </a:endParaRPr>
          </a:p>
        </p:txBody>
      </p:sp>
      <p:sp>
        <p:nvSpPr>
          <p:cNvPr id="668" name="Google Shape;668;p42"/>
          <p:cNvSpPr txBox="1">
            <a:spLocks noGrp="1"/>
          </p:cNvSpPr>
          <p:nvPr>
            <p:ph type="title" idx="9"/>
          </p:nvPr>
        </p:nvSpPr>
        <p:spPr>
          <a:xfrm>
            <a:off x="3097037" y="3419334"/>
            <a:ext cx="28227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Courses &amp; CRA Prep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69" name="Google Shape;669;p42"/>
          <p:cNvSpPr txBox="1">
            <a:spLocks noGrp="1"/>
          </p:cNvSpPr>
          <p:nvPr>
            <p:ph type="title" idx="13"/>
          </p:nvPr>
        </p:nvSpPr>
        <p:spPr>
          <a:xfrm>
            <a:off x="2058128" y="3405730"/>
            <a:ext cx="12753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FB87C"/>
                </a:solidFill>
              </a:rPr>
              <a:t>04</a:t>
            </a:r>
            <a:endParaRPr dirty="0">
              <a:solidFill>
                <a:srgbClr val="CFB87C"/>
              </a:solidFill>
            </a:endParaRPr>
          </a:p>
        </p:txBody>
      </p:sp>
      <p:sp>
        <p:nvSpPr>
          <p:cNvPr id="671" name="Google Shape;671;p42"/>
          <p:cNvSpPr txBox="1">
            <a:spLocks noGrp="1"/>
          </p:cNvSpPr>
          <p:nvPr>
            <p:ph type="title" idx="15"/>
          </p:nvPr>
        </p:nvSpPr>
        <p:spPr>
          <a:xfrm>
            <a:off x="-124518" y="176658"/>
            <a:ext cx="57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</a:rPr>
              <a:t>TRAINING OVERVIEW</a:t>
            </a: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4FC9EC-13F9-81EA-99B9-F3CDA2D19E69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278155" y="231022"/>
            <a:ext cx="8512553" cy="572700"/>
          </a:xfrm>
        </p:spPr>
        <p:txBody>
          <a:bodyPr/>
          <a:lstStyle/>
          <a:p>
            <a:pPr algn="l"/>
            <a:r>
              <a:rPr lang="en-US" dirty="0"/>
              <a:t>CRA Exam Prep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F1DDDF-D764-3966-5B22-2B31A92A5C73}"/>
              </a:ext>
            </a:extLst>
          </p:cNvPr>
          <p:cNvSpPr txBox="1">
            <a:spLocks/>
          </p:cNvSpPr>
          <p:nvPr/>
        </p:nvSpPr>
        <p:spPr>
          <a:xfrm>
            <a:off x="63411" y="803722"/>
            <a:ext cx="7701534" cy="362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Important Dates for Fall 2023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Exam Registration – By 11:59pm on October 4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Exam Window – November 4-18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University Support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12 - hour exam prep course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Begins Tuesday, August 29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100% pass rate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Congratulations to the University’s Newest Certified Research Administrators!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Kate Hoch, Department of Bioengineering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Rochelle Hubbart, Division of Gastroenterology &amp; Hepatology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2495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35829-4853-A0AA-0460-196F65F4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650" y="353398"/>
            <a:ext cx="4442700" cy="737700"/>
          </a:xfrm>
        </p:spPr>
        <p:txBody>
          <a:bodyPr/>
          <a:lstStyle/>
          <a:p>
            <a:r>
              <a:rPr lang="en-US" sz="6600" dirty="0"/>
              <a:t>Questions?</a:t>
            </a:r>
          </a:p>
        </p:txBody>
      </p:sp>
      <p:pic>
        <p:nvPicPr>
          <p:cNvPr id="6" name="Picture 5" descr="Question mark boxes">
            <a:extLst>
              <a:ext uri="{FF2B5EF4-FFF2-40B4-BE49-F238E27FC236}">
                <a16:creationId xmlns:a16="http://schemas.microsoft.com/office/drawing/2014/main" id="{99FE4BCA-4BBE-D998-4B62-A617C19AC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06" y="1656465"/>
            <a:ext cx="2519198" cy="1417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E6074D-4A74-2D3A-D9A2-0BB52AC6F443}"/>
              </a:ext>
            </a:extLst>
          </p:cNvPr>
          <p:cNvSpPr txBox="1"/>
          <p:nvPr/>
        </p:nvSpPr>
        <p:spPr>
          <a:xfrm>
            <a:off x="0" y="3856382"/>
            <a:ext cx="5812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Shane Jernigan – </a:t>
            </a:r>
            <a:r>
              <a:rPr lang="en-US" dirty="0">
                <a:hlinkClick r:id="rId3"/>
              </a:rPr>
              <a:t>shane.jernigan@cuanschutz.edu</a:t>
            </a:r>
            <a:endParaRPr lang="en-US" dirty="0"/>
          </a:p>
          <a:p>
            <a:r>
              <a:rPr lang="en-US" dirty="0"/>
              <a:t>Barb Hayes – </a:t>
            </a:r>
            <a:r>
              <a:rPr lang="en-US" dirty="0">
                <a:hlinkClick r:id="rId4"/>
              </a:rPr>
              <a:t>barb.hayes@cuanschutz.edu</a:t>
            </a:r>
            <a:endParaRPr lang="en-US" dirty="0"/>
          </a:p>
          <a:p>
            <a:r>
              <a:rPr lang="en-US" dirty="0"/>
              <a:t>Financial Services Compliance – </a:t>
            </a:r>
            <a:r>
              <a:rPr lang="en-US" dirty="0">
                <a:hlinkClick r:id="rId5"/>
              </a:rPr>
              <a:t>fs-compliance@ucdenver.edu</a:t>
            </a:r>
            <a:r>
              <a:rPr lang="en-US" dirty="0"/>
              <a:t> </a:t>
            </a:r>
          </a:p>
        </p:txBody>
      </p:sp>
      <p:pic>
        <p:nvPicPr>
          <p:cNvPr id="4" name="Picture 3" descr="A plant in a vase&#10;&#10;Description automatically generated">
            <a:extLst>
              <a:ext uri="{FF2B5EF4-FFF2-40B4-BE49-F238E27FC236}">
                <a16:creationId xmlns:a16="http://schemas.microsoft.com/office/drawing/2014/main" id="{038A773A-C8D4-8292-513E-1AC46EBD1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8400" y="3091830"/>
            <a:ext cx="1108012" cy="1477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DD6BCE-D8E8-64B7-7493-AC749A3A5B6B}"/>
              </a:ext>
            </a:extLst>
          </p:cNvPr>
          <p:cNvSpPr txBox="1"/>
          <p:nvPr/>
        </p:nvSpPr>
        <p:spPr>
          <a:xfrm>
            <a:off x="7588800" y="2827345"/>
            <a:ext cx="155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0070C0"/>
                </a:solidFill>
              </a:rPr>
              <a:t>NCURA AM65 “Sprout”</a:t>
            </a:r>
          </a:p>
        </p:txBody>
      </p:sp>
    </p:spTree>
    <p:extLst>
      <p:ext uri="{BB962C8B-B14F-4D97-AF65-F5344CB8AC3E}">
        <p14:creationId xmlns:p14="http://schemas.microsoft.com/office/powerpoint/2010/main" val="380570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4FC9EC-13F9-81EA-99B9-F3CDA2D19E69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278156" y="231022"/>
            <a:ext cx="5728200" cy="572700"/>
          </a:xfrm>
        </p:spPr>
        <p:txBody>
          <a:bodyPr/>
          <a:lstStyle/>
          <a:p>
            <a:pPr algn="l"/>
            <a:r>
              <a:rPr lang="en-US" dirty="0"/>
              <a:t>Recent Federal OIG Audits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F1DDDF-D764-3966-5B22-2B31A92A5C73}"/>
              </a:ext>
            </a:extLst>
          </p:cNvPr>
          <p:cNvSpPr txBox="1">
            <a:spLocks/>
          </p:cNvSpPr>
          <p:nvPr/>
        </p:nvSpPr>
        <p:spPr>
          <a:xfrm>
            <a:off x="278156" y="1010050"/>
            <a:ext cx="7701534" cy="331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Role of the Office of Inspector General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To prevent and investigate waste, fraud and abuse of federal assets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As a grant recipient and steward of federal funds, the University has the fiduciary responsibility to protect federal money and to comply with federal regulations and internal University policies and procedures </a:t>
            </a:r>
          </a:p>
          <a:p>
            <a:pPr marL="0" indent="0" algn="l"/>
            <a:endParaRPr lang="en-US" sz="135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Importance of OIG Audits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Significantly more robust than annual single audits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Provides additional guidance to grant recipients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Provides guidance to future audits</a:t>
            </a:r>
          </a:p>
          <a:p>
            <a:pPr marL="457200" lvl="1" indent="0" algn="l"/>
            <a:endParaRPr lang="en-US" sz="115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Most Recent OIG Audits of Universities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HHS (NIH) – </a:t>
            </a:r>
            <a:r>
              <a:rPr lang="en-US" sz="115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St. Louis University</a:t>
            </a:r>
            <a:endParaRPr lang="en-US" sz="1150" dirty="0">
              <a:solidFill>
                <a:schemeClr val="accent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NSF – </a:t>
            </a:r>
            <a:r>
              <a:rPr lang="en-US" sz="115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Ohio State University</a:t>
            </a:r>
            <a:endParaRPr lang="en-US" sz="1150" dirty="0">
              <a:solidFill>
                <a:schemeClr val="accent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NSF – </a:t>
            </a:r>
            <a:r>
              <a:rPr lang="en-US" sz="1150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North Carolina, Charlotte </a:t>
            </a:r>
            <a:endParaRPr lang="en-US" sz="1150" dirty="0">
              <a:solidFill>
                <a:schemeClr val="accent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410659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4FC9EC-13F9-81EA-99B9-F3CDA2D19E69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278156" y="231022"/>
            <a:ext cx="5728200" cy="572700"/>
          </a:xfrm>
        </p:spPr>
        <p:txBody>
          <a:bodyPr/>
          <a:lstStyle/>
          <a:p>
            <a:pPr algn="l"/>
            <a:r>
              <a:rPr lang="en-US" dirty="0"/>
              <a:t>HHS (NIH) – St. Louis University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F1DDDF-D764-3966-5B22-2B31A92A5C73}"/>
              </a:ext>
            </a:extLst>
          </p:cNvPr>
          <p:cNvSpPr txBox="1">
            <a:spLocks/>
          </p:cNvSpPr>
          <p:nvPr/>
        </p:nvSpPr>
        <p:spPr>
          <a:xfrm>
            <a:off x="132684" y="915466"/>
            <a:ext cx="7701534" cy="333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Direct Costs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University did not reconcile payroll and salary charges to the award resulting in $42,315 in associated questioned costs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University charged 3 nights of a hotel stay when the employee only stayed 2 nights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/>
              <a:t>Time and Effort Reporting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University employees failed to certify time and effort reports in a timely manner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/>
              <a:t>Subrecipient Monitoring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The University failed to enhance monitoring based on the subaward risk assessment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The subrecipient terminated the award and the University failed to ask why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Auditors discovered the subrecipient PI had been terminated by their institution for research misconduct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18970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4FC9EC-13F9-81EA-99B9-F3CDA2D19E69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278155" y="231022"/>
            <a:ext cx="8512553" cy="572700"/>
          </a:xfrm>
        </p:spPr>
        <p:txBody>
          <a:bodyPr/>
          <a:lstStyle/>
          <a:p>
            <a:pPr algn="l"/>
            <a:r>
              <a:rPr lang="en-US" dirty="0"/>
              <a:t>HHS (NIH) – University of St. Louis – Lessons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F1DDDF-D764-3966-5B22-2B31A92A5C73}"/>
              </a:ext>
            </a:extLst>
          </p:cNvPr>
          <p:cNvSpPr txBox="1">
            <a:spLocks/>
          </p:cNvSpPr>
          <p:nvPr/>
        </p:nvSpPr>
        <p:spPr>
          <a:xfrm>
            <a:off x="84193" y="803722"/>
            <a:ext cx="7701534" cy="333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b="1" dirty="0">
                <a:solidFill>
                  <a:schemeClr val="tx1"/>
                </a:solidFill>
              </a:rPr>
              <a:t>Payroll Costs </a:t>
            </a:r>
            <a:r>
              <a:rPr lang="en-US" sz="1550" dirty="0">
                <a:solidFill>
                  <a:schemeClr val="tx1"/>
                </a:solidFill>
              </a:rPr>
              <a:t>- Financial reconciliation must be completed and charges must be accurate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b="1" dirty="0">
                <a:solidFill>
                  <a:schemeClr val="tx1"/>
                </a:solidFill>
              </a:rPr>
              <a:t>Travel Costs </a:t>
            </a:r>
            <a:r>
              <a:rPr lang="en-US" sz="1550" dirty="0">
                <a:solidFill>
                  <a:schemeClr val="tx1"/>
                </a:solidFill>
              </a:rPr>
              <a:t>- Follow </a:t>
            </a:r>
            <a:r>
              <a:rPr lang="en-US" sz="155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Travel Policies and Procedures </a:t>
            </a:r>
            <a:r>
              <a:rPr lang="en-US" sz="1550" dirty="0">
                <a:solidFill>
                  <a:schemeClr val="tx1"/>
                </a:solidFill>
              </a:rPr>
              <a:t>and ask questions to ensure all travel-related costs are allowable, properly allocated, and necessary.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b="1" dirty="0">
                <a:solidFill>
                  <a:schemeClr val="tx1"/>
                </a:solidFill>
              </a:rPr>
              <a:t>Time and Effort </a:t>
            </a:r>
            <a:r>
              <a:rPr lang="en-US" sz="1550" dirty="0">
                <a:solidFill>
                  <a:schemeClr val="tx1"/>
                </a:solidFill>
              </a:rPr>
              <a:t>- Comply with University </a:t>
            </a:r>
            <a:r>
              <a:rPr lang="en-US" sz="155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 and Effort Policies </a:t>
            </a:r>
            <a:r>
              <a:rPr lang="en-US" sz="1550" dirty="0">
                <a:solidFill>
                  <a:schemeClr val="tx1"/>
                </a:solidFill>
              </a:rPr>
              <a:t>and ensure all employees certify ePERs on 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b="1" dirty="0">
                <a:solidFill>
                  <a:schemeClr val="tx1"/>
                </a:solidFill>
              </a:rPr>
              <a:t>Subrecipient Monitoring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Identify potential risks from the subaward risk assessment and develop a monitoring plan to mitigate those risks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 monitoring activities</a:t>
            </a:r>
            <a:endParaRPr lang="en-US" sz="1550" dirty="0">
              <a:solidFill>
                <a:schemeClr val="accent3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Scrutinize subrecipient invoices and activities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Ask for help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30654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4FC9EC-13F9-81EA-99B9-F3CDA2D19E69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278155" y="231022"/>
            <a:ext cx="8512553" cy="572700"/>
          </a:xfrm>
        </p:spPr>
        <p:txBody>
          <a:bodyPr/>
          <a:lstStyle/>
          <a:p>
            <a:pPr algn="l"/>
            <a:r>
              <a:rPr lang="en-US" dirty="0"/>
              <a:t>NSF – Ohio State and UNCC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F1DDDF-D764-3966-5B22-2B31A92A5C73}"/>
              </a:ext>
            </a:extLst>
          </p:cNvPr>
          <p:cNvSpPr txBox="1">
            <a:spLocks/>
          </p:cNvSpPr>
          <p:nvPr/>
        </p:nvSpPr>
        <p:spPr>
          <a:xfrm>
            <a:off x="63411" y="803722"/>
            <a:ext cx="7701534" cy="333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Ohio State - late progress reports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UNC Charlotte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50" dirty="0"/>
              <a:t>Improper allocation of publications – the acknowledgement statement identified nine sources of funding, however, the University charged 100% of the costs to one award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50" dirty="0"/>
              <a:t>Improper use of gift cards – the University charged the award for gift cards that were not used for the award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50" dirty="0"/>
              <a:t>Failure to comply with internal travel policy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Lessons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50" dirty="0"/>
              <a:t>Identify reporting deadlines and ensure all deadlines are met (both internal and external)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50" dirty="0"/>
              <a:t>Ensure PIs comply with federal acknowledgement statement requirements and charges are allocated properly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50" dirty="0"/>
              <a:t>Comply with the University’s </a:t>
            </a:r>
            <a:r>
              <a:rPr lang="en-US" sz="155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Gift Card Policy </a:t>
            </a:r>
            <a:endParaRPr lang="en-US" sz="1550" dirty="0">
              <a:solidFill>
                <a:schemeClr val="accent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15707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4FC9EC-13F9-81EA-99B9-F3CDA2D19E69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278155" y="231022"/>
            <a:ext cx="8512553" cy="572700"/>
          </a:xfrm>
        </p:spPr>
        <p:txBody>
          <a:bodyPr/>
          <a:lstStyle/>
          <a:p>
            <a:pPr algn="l"/>
            <a:r>
              <a:rPr lang="en-US" dirty="0"/>
              <a:t>Summary of Annual Subrecipient Audit Reviews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F1DDDF-D764-3966-5B22-2B31A92A5C73}"/>
              </a:ext>
            </a:extLst>
          </p:cNvPr>
          <p:cNvSpPr txBox="1">
            <a:spLocks/>
          </p:cNvSpPr>
          <p:nvPr/>
        </p:nvSpPr>
        <p:spPr>
          <a:xfrm>
            <a:off x="63411" y="803722"/>
            <a:ext cx="7701534" cy="362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Requirements for Federal Subawards Audits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tx1"/>
                </a:solidFill>
              </a:rPr>
              <a:t>Pass-through entities must ensure each federal subrecipient complies with Single Audit requirements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tx1"/>
                </a:solidFill>
              </a:rPr>
              <a:t>Pass-through entities must review each subrecipient audit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tx1"/>
                </a:solidFill>
              </a:rPr>
              <a:t>Pass-through entities must take corrective action for any related audit finding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tx1"/>
                </a:solidFill>
              </a:rPr>
              <a:t>Pass-through entities must update internal records (monitoring plans, monitoring records, subaward agreements)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Review of FY 21 and FY 22 Subrecipient Audits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tx1"/>
                </a:solidFill>
              </a:rPr>
              <a:t>234 audits reviewed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tx1"/>
                </a:solidFill>
              </a:rPr>
              <a:t>5 University subrecipients had findings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tx1"/>
                </a:solidFill>
              </a:rPr>
              <a:t>Oklahoma State University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tx1"/>
                </a:solidFill>
              </a:rPr>
              <a:t>Portland State University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tx1"/>
                </a:solidFill>
              </a:rPr>
              <a:t>University of Chicago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tx1"/>
                </a:solidFill>
              </a:rPr>
              <a:t>Washington State University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chemeClr val="tx1"/>
                </a:solidFill>
              </a:rPr>
              <a:t>Beaumont Heath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50" dirty="0"/>
              <a:t>Compliance Office also monitors for potential concerns and issues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State of Iowa – Political Restrictions on State Auditor to conduct and certify audits, in violation of 2 CFR 200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Vanderbilt University – HHS Office of Civil Rights is currently investigating infringement on patient privacy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State of Oklahoma (State Agencies – Not Universities) – Failure to post FY21 Single Audit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20134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4FC9EC-13F9-81EA-99B9-F3CDA2D19E69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74246" y="120185"/>
            <a:ext cx="8512553" cy="572700"/>
          </a:xfrm>
        </p:spPr>
        <p:txBody>
          <a:bodyPr/>
          <a:lstStyle/>
          <a:p>
            <a:pPr algn="l"/>
            <a:r>
              <a:rPr lang="en-US" dirty="0"/>
              <a:t>Subrecipient Audit Findings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2A9252E-C709-6B03-7A52-D34A2842B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36871"/>
              </p:ext>
            </p:extLst>
          </p:nvPr>
        </p:nvGraphicFramePr>
        <p:xfrm>
          <a:off x="309964" y="552144"/>
          <a:ext cx="8376835" cy="4039212"/>
        </p:xfrm>
        <a:graphic>
          <a:graphicData uri="http://schemas.openxmlformats.org/drawingml/2006/table">
            <a:tbl>
              <a:tblPr firstRow="1" bandRow="1">
                <a:tableStyleId>{2E57205F-C44C-42D3-820C-FAC7768C89AB}</a:tableStyleId>
              </a:tblPr>
              <a:tblGrid>
                <a:gridCol w="2194243">
                  <a:extLst>
                    <a:ext uri="{9D8B030D-6E8A-4147-A177-3AD203B41FA5}">
                      <a16:colId xmlns:a16="http://schemas.microsoft.com/office/drawing/2014/main" val="2771892020"/>
                    </a:ext>
                  </a:extLst>
                </a:gridCol>
                <a:gridCol w="2060864">
                  <a:extLst>
                    <a:ext uri="{9D8B030D-6E8A-4147-A177-3AD203B41FA5}">
                      <a16:colId xmlns:a16="http://schemas.microsoft.com/office/drawing/2014/main" val="3072141085"/>
                    </a:ext>
                  </a:extLst>
                </a:gridCol>
                <a:gridCol w="1196657">
                  <a:extLst>
                    <a:ext uri="{9D8B030D-6E8A-4147-A177-3AD203B41FA5}">
                      <a16:colId xmlns:a16="http://schemas.microsoft.com/office/drawing/2014/main" val="43352885"/>
                    </a:ext>
                  </a:extLst>
                </a:gridCol>
                <a:gridCol w="2925071">
                  <a:extLst>
                    <a:ext uri="{9D8B030D-6E8A-4147-A177-3AD203B41FA5}">
                      <a16:colId xmlns:a16="http://schemas.microsoft.com/office/drawing/2014/main" val="3524270735"/>
                    </a:ext>
                  </a:extLst>
                </a:gridCol>
              </a:tblGrid>
              <a:tr h="38161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Subrecipient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# of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PI/Dept Actions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020530"/>
                  </a:ext>
                </a:extLst>
              </a:tr>
              <a:tr h="477866">
                <a:tc>
                  <a:txBody>
                    <a:bodyPr/>
                    <a:lstStyle/>
                    <a:p>
                      <a:r>
                        <a:rPr lang="en-US" sz="1000" dirty="0"/>
                        <a:t>Oklahoma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Subrecipient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If the subaward to OSU has a third-tier subaward, we need to verify they are paying the subrecipient on-time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579247"/>
                  </a:ext>
                </a:extLst>
              </a:tr>
              <a:tr h="1008829">
                <a:tc>
                  <a:txBody>
                    <a:bodyPr/>
                    <a:lstStyle/>
                    <a:p>
                      <a:r>
                        <a:rPr lang="en-US" sz="1000" dirty="0"/>
                        <a:t>Portland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Suspension and debarment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Time and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Verify all procurements over $25,000 comply with 2 CFR 180 and internal policies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Verify salary charges are accurate – request detailed internal personnel records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Verify 25% rule for any sub-personnel identified on NOA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83489"/>
                  </a:ext>
                </a:extLst>
              </a:tr>
              <a:tr h="477866">
                <a:tc>
                  <a:txBody>
                    <a:bodyPr/>
                    <a:lstStyle/>
                    <a:p>
                      <a:r>
                        <a:rPr lang="en-US" sz="1000" dirty="0"/>
                        <a:t>University of 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Property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Determine if equipment was purchased, identify internal equipment threshold, and verify subrecipient is in 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363"/>
                  </a:ext>
                </a:extLst>
              </a:tr>
              <a:tr h="743348">
                <a:tc>
                  <a:txBody>
                    <a:bodyPr/>
                    <a:lstStyle/>
                    <a:p>
                      <a:r>
                        <a:rPr lang="en-US" sz="1000" dirty="0"/>
                        <a:t>Washington State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Time and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Verify salary charges are accurate – request detailed internal personnel records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Verify 25% rule for any sub-personnel identified on NOA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04763"/>
                  </a:ext>
                </a:extLst>
              </a:tr>
              <a:tr h="477866">
                <a:tc>
                  <a:txBody>
                    <a:bodyPr/>
                    <a:lstStyle/>
                    <a:p>
                      <a:r>
                        <a:rPr lang="en-US" sz="1000" dirty="0"/>
                        <a:t>Beaumont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Suspension and Debarment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Verify all procurements over $25,000 comply with 2 CFR 180 and internal policies 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56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84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A4FC9EC-13F9-81EA-99B9-F3CDA2D19E69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278155" y="231022"/>
            <a:ext cx="8512553" cy="572700"/>
          </a:xfrm>
        </p:spPr>
        <p:txBody>
          <a:bodyPr/>
          <a:lstStyle/>
          <a:p>
            <a:pPr algn="l"/>
            <a:r>
              <a:rPr lang="en-US" dirty="0"/>
              <a:t>Other Compliance Concerns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F1DDDF-D764-3966-5B22-2B31A92A5C73}"/>
              </a:ext>
            </a:extLst>
          </p:cNvPr>
          <p:cNvSpPr txBox="1">
            <a:spLocks/>
          </p:cNvSpPr>
          <p:nvPr/>
        </p:nvSpPr>
        <p:spPr>
          <a:xfrm>
            <a:off x="278155" y="803722"/>
            <a:ext cx="7701534" cy="362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None/>
              <a:defRPr sz="14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Fly America Act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Employees should use Concur to book travel, if not, verify travel complies with the law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Maryland job aid</a:t>
            </a:r>
            <a:endParaRPr lang="en-US" sz="135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Indirect (F&amp;A) Cost Rates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Ensure correct F&amp;A is applied to each award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New indirect (F&amp;A) cost rates applicable to </a:t>
            </a:r>
            <a:r>
              <a:rPr lang="en-US" sz="1350" b="1" u="sng" dirty="0">
                <a:solidFill>
                  <a:schemeClr val="tx1"/>
                </a:solidFill>
              </a:rPr>
              <a:t>NEW</a:t>
            </a:r>
            <a:r>
              <a:rPr lang="en-US" sz="1350" dirty="0">
                <a:solidFill>
                  <a:schemeClr val="tx1"/>
                </a:solidFill>
              </a:rPr>
              <a:t> COMPETING SEGMENTS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Cost Principles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Allowable under award terms and conditions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Necessary for the project’s success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Allocated properly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Consistency among direct and indirect (F&amp;A) charges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</a:rPr>
              <a:t>Prior Approval Requirements</a:t>
            </a:r>
            <a:endParaRPr lang="en-US" sz="115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Understand and comply with prior approval requirements for each award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25% rule for time and effort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50" dirty="0"/>
              <a:t>NIH – Prior approval required for equipment over $25,000 that was not included in the award</a:t>
            </a:r>
          </a:p>
        </p:txBody>
      </p:sp>
    </p:spTree>
    <p:extLst>
      <p:ext uri="{BB962C8B-B14F-4D97-AF65-F5344CB8AC3E}">
        <p14:creationId xmlns:p14="http://schemas.microsoft.com/office/powerpoint/2010/main" val="39018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p Analysis Theme for Business by Slidesgo">
  <a:themeElements>
    <a:clrScheme name="Simple Light">
      <a:dk1>
        <a:srgbClr val="212529"/>
      </a:dk1>
      <a:lt1>
        <a:srgbClr val="FFFFFF"/>
      </a:lt1>
      <a:dk2>
        <a:srgbClr val="C92727"/>
      </a:dk2>
      <a:lt2>
        <a:srgbClr val="AC1C1E"/>
      </a:lt2>
      <a:accent1>
        <a:srgbClr val="87AFE2"/>
      </a:accent1>
      <a:accent2>
        <a:srgbClr val="4E7FC2"/>
      </a:accent2>
      <a:accent3>
        <a:srgbClr val="2C5A94"/>
      </a:accent3>
      <a:accent4>
        <a:srgbClr val="666666"/>
      </a:accent4>
      <a:accent5>
        <a:srgbClr val="B7B7B7"/>
      </a:accent5>
      <a:accent6>
        <a:srgbClr val="EFEFEF"/>
      </a:accent6>
      <a:hlink>
        <a:srgbClr val="2125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71965BC0617842853DC526DE2BA587" ma:contentTypeVersion="15" ma:contentTypeDescription="Create a new document." ma:contentTypeScope="" ma:versionID="c9429dad9c1a1a5e1c53643acade49b9">
  <xsd:schema xmlns:xsd="http://www.w3.org/2001/XMLSchema" xmlns:xs="http://www.w3.org/2001/XMLSchema" xmlns:p="http://schemas.microsoft.com/office/2006/metadata/properties" xmlns:ns3="080b0cbb-f950-4b36-b9f6-6094b5e2e632" xmlns:ns4="4142a103-15b4-4756-b96b-a27f0c178675" targetNamespace="http://schemas.microsoft.com/office/2006/metadata/properties" ma:root="true" ma:fieldsID="be1c16e80c8cecf1fb16f1f63e1735e8" ns3:_="" ns4:_="">
    <xsd:import namespace="080b0cbb-f950-4b36-b9f6-6094b5e2e632"/>
    <xsd:import namespace="4142a103-15b4-4756-b96b-a27f0c1786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_activity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b0cbb-f950-4b36-b9f6-6094b5e2e6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2a103-15b4-4756-b96b-a27f0c178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0b0cbb-f950-4b36-b9f6-6094b5e2e632" xsi:nil="true"/>
  </documentManagement>
</p:properties>
</file>

<file path=customXml/itemProps1.xml><?xml version="1.0" encoding="utf-8"?>
<ds:datastoreItem xmlns:ds="http://schemas.openxmlformats.org/officeDocument/2006/customXml" ds:itemID="{8948B1CA-C2F5-4803-8591-A2A2BCF6C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0b0cbb-f950-4b36-b9f6-6094b5e2e632"/>
    <ds:schemaRef ds:uri="4142a103-15b4-4756-b96b-a27f0c178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B04611-C3E9-423A-AB62-909ED6093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CC0DDA-4395-4E44-AB4E-AEA0636A4369}">
  <ds:schemaRefs>
    <ds:schemaRef ds:uri="080b0cbb-f950-4b36-b9f6-6094b5e2e632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4142a103-15b4-4756-b96b-a27f0c1786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1769</Words>
  <Application>Microsoft Office PowerPoint</Application>
  <PresentationFormat>On-screen Show (16:9)</PresentationFormat>
  <Paragraphs>270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Cairo</vt:lpstr>
      <vt:lpstr>Calibri</vt:lpstr>
      <vt:lpstr>DM Serif Text</vt:lpstr>
      <vt:lpstr>Franklin Gothic Medium</vt:lpstr>
      <vt:lpstr>Georgia</vt:lpstr>
      <vt:lpstr>Georgia Pro Light</vt:lpstr>
      <vt:lpstr>Inter</vt:lpstr>
      <vt:lpstr>Gap Analysis Theme for Business by Slidesgo</vt:lpstr>
      <vt:lpstr>Compliance Focus  OGC Team Talk August 24, 2023</vt:lpstr>
      <vt:lpstr>Federal Audit Findings</vt:lpstr>
      <vt:lpstr>Recent Federal OIG Audits</vt:lpstr>
      <vt:lpstr>HHS (NIH) – St. Louis University</vt:lpstr>
      <vt:lpstr>HHS (NIH) – University of St. Louis – Lessons </vt:lpstr>
      <vt:lpstr>NSF – Ohio State and UNCC </vt:lpstr>
      <vt:lpstr>Summary of Annual Subrecipient Audit Reviews</vt:lpstr>
      <vt:lpstr>Subrecipient Audit Findings</vt:lpstr>
      <vt:lpstr>Other Compliance Concerns </vt:lpstr>
      <vt:lpstr>PowerPoint Presentation</vt:lpstr>
      <vt:lpstr>CU System Level (www.cu.edu)</vt:lpstr>
      <vt:lpstr>CU System Level (www.cu.edu)</vt:lpstr>
      <vt:lpstr>Denver/Anschutz Level</vt:lpstr>
      <vt:lpstr>PowerPoint Presentation</vt:lpstr>
      <vt:lpstr>Review: Long Description &amp; Attachments </vt:lpstr>
      <vt:lpstr>Journal Entry Checklist</vt:lpstr>
      <vt:lpstr>Compliance Review &amp; Best Practices</vt:lpstr>
      <vt:lpstr>PowerPoint Presentation</vt:lpstr>
      <vt:lpstr>PowerPoint Presentation</vt:lpstr>
      <vt:lpstr>CRA Exam Prep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 Focus  OGC Team Talk August, 2023</dc:title>
  <dc:creator>Day, Holly</dc:creator>
  <cp:lastModifiedBy>Hayes, Barbara G</cp:lastModifiedBy>
  <cp:revision>16</cp:revision>
  <dcterms:modified xsi:type="dcterms:W3CDTF">2023-08-24T17:19:15Z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0x0101003771965BC0617842853DC526DE2BA587</vt:lpwstr>
  </property>
</Properties>
</file>