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12" r:id="rId1"/>
  </p:sldMasterIdLst>
  <p:notesMasterIdLst>
    <p:notesMasterId r:id="rId16"/>
  </p:notesMasterIdLst>
  <p:handoutMasterIdLst>
    <p:handoutMasterId r:id="rId17"/>
  </p:handoutMasterIdLst>
  <p:sldIdLst>
    <p:sldId id="256" r:id="rId2"/>
    <p:sldId id="269" r:id="rId3"/>
    <p:sldId id="270" r:id="rId4"/>
    <p:sldId id="274" r:id="rId5"/>
    <p:sldId id="285" r:id="rId6"/>
    <p:sldId id="275" r:id="rId7"/>
    <p:sldId id="276" r:id="rId8"/>
    <p:sldId id="277" r:id="rId9"/>
    <p:sldId id="278" r:id="rId10"/>
    <p:sldId id="279" r:id="rId11"/>
    <p:sldId id="280" r:id="rId12"/>
    <p:sldId id="281" r:id="rId13"/>
    <p:sldId id="282" r:id="rId14"/>
    <p:sldId id="284" r:id="rId15"/>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D59BB81-51E8-43F7-886A-F5B7E4723365}">
          <p14:sldIdLst>
            <p14:sldId id="256"/>
            <p14:sldId id="269"/>
            <p14:sldId id="270"/>
            <p14:sldId id="274"/>
            <p14:sldId id="285"/>
          </p14:sldIdLst>
        </p14:section>
        <p14:section name="Untitled Section" id="{788F5D7A-40C8-4644-ABF6-EBBB5FAA26BE}">
          <p14:sldIdLst>
            <p14:sldId id="275"/>
            <p14:sldId id="276"/>
            <p14:sldId id="277"/>
            <p14:sldId id="278"/>
            <p14:sldId id="279"/>
            <p14:sldId id="280"/>
            <p14:sldId id="281"/>
            <p14:sldId id="282"/>
            <p14:sldId id="284"/>
          </p14:sldIdLst>
        </p14:section>
      </p14:sectionLst>
    </p:ext>
    <p:ext uri="{EFAFB233-063F-42B5-8137-9DF3F51BA10A}">
      <p15:sldGuideLst xmlns:p15="http://schemas.microsoft.com/office/powerpoint/2012/main">
        <p15:guide id="1" orient="horz" pos="2160">
          <p15:clr>
            <a:srgbClr val="A4A3A4"/>
          </p15:clr>
        </p15:guide>
        <p15:guide id="2" pos="383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66" autoAdjust="0"/>
    <p:restoredTop sz="94673" autoAdjust="0"/>
  </p:normalViewPr>
  <p:slideViewPr>
    <p:cSldViewPr>
      <p:cViewPr varScale="1">
        <p:scale>
          <a:sx n="105" d="100"/>
          <a:sy n="105" d="100"/>
        </p:scale>
        <p:origin x="606" y="96"/>
      </p:cViewPr>
      <p:guideLst>
        <p:guide orient="horz" pos="2160"/>
        <p:guide pos="38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A74EB7-856E-45FD-83F0-5F7C6F3E4372}" type="datetimeFigureOut">
              <a:rPr lang="en-US"/>
              <a:t>9/25/2025</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4886E15-F82A-4596-A46C-375C6D3981E1}" type="slidenum">
              <a:rPr/>
              <a:t>‹#›</a:t>
            </a:fld>
            <a:endParaRPr/>
          </a:p>
        </p:txBody>
      </p:sp>
    </p:spTree>
    <p:extLst>
      <p:ext uri="{BB962C8B-B14F-4D97-AF65-F5344CB8AC3E}">
        <p14:creationId xmlns:p14="http://schemas.microsoft.com/office/powerpoint/2010/main" val="8683081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1B0E40-8125-41F8-BB6C-139D8D531A4F}" type="datetimeFigureOut">
              <a:rPr lang="en-US"/>
              <a:t>9/25/2025</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105DB2-FD3E-441D-8B7E-7AE83ECE27B3}" type="slidenum">
              <a:rPr/>
              <a:t>‹#›</a:t>
            </a:fld>
            <a:endParaRPr/>
          </a:p>
        </p:txBody>
      </p:sp>
    </p:spTree>
    <p:extLst>
      <p:ext uri="{BB962C8B-B14F-4D97-AF65-F5344CB8AC3E}">
        <p14:creationId xmlns:p14="http://schemas.microsoft.com/office/powerpoint/2010/main" val="2894720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title block"/>
          <p:cNvSpPr/>
          <p:nvPr/>
        </p:nvSpPr>
        <p:spPr bwMode="white">
          <a:xfrm>
            <a:off x="1141413" y="1600200"/>
            <a:ext cx="9902952" cy="32766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top graphic" descr="Top border design"/>
          <p:cNvGrpSpPr/>
          <p:nvPr/>
        </p:nvGrpSpPr>
        <p:grpSpPr>
          <a:xfrm>
            <a:off x="1279" y="0"/>
            <a:ext cx="12188952" cy="429768"/>
            <a:chOff x="1279" y="0"/>
            <a:chExt cx="12188952" cy="429768"/>
          </a:xfrm>
        </p:grpSpPr>
        <p:sp>
          <p:nvSpPr>
            <p:cNvPr id="8" name="Rectangle 7"/>
            <p:cNvSpPr/>
            <p:nvPr/>
          </p:nvSpPr>
          <p:spPr>
            <a:xfrm>
              <a:off x="1279" y="0"/>
              <a:ext cx="12188952"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279" y="228600"/>
              <a:ext cx="12188952" cy="2011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279" y="306324"/>
              <a:ext cx="12188952"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23" name="bottom graphic" descr="Bottom border design"/>
          <p:cNvGrpSpPr/>
          <p:nvPr/>
        </p:nvGrpSpPr>
        <p:grpSpPr>
          <a:xfrm>
            <a:off x="0" y="6080760"/>
            <a:ext cx="12190231" cy="777240"/>
            <a:chOff x="0" y="6080760"/>
            <a:chExt cx="12190231" cy="777240"/>
          </a:xfrm>
        </p:grpSpPr>
        <p:sp>
          <p:nvSpPr>
            <p:cNvPr id="13" name="Rectangle 12"/>
            <p:cNvSpPr/>
            <p:nvPr/>
          </p:nvSpPr>
          <p:spPr>
            <a:xfrm>
              <a:off x="0" y="6217920"/>
              <a:ext cx="12188825" cy="640080"/>
            </a:xfrm>
            <a:prstGeom prst="rect">
              <a:avLst/>
            </a:prstGeom>
            <a:solidFill>
              <a:schemeClr val="tx1"/>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1279" y="60807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Rectangle 14"/>
            <p:cNvSpPr/>
            <p:nvPr/>
          </p:nvSpPr>
          <p:spPr>
            <a:xfrm>
              <a:off x="1279" y="6172200"/>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bwMode="black">
          <a:xfrm>
            <a:off x="1522414" y="1905000"/>
            <a:ext cx="9143998" cy="2667000"/>
          </a:xfrm>
        </p:spPr>
        <p:txBody>
          <a:bodyPr anchor="b">
            <a:normAutofit/>
          </a:bodyPr>
          <a:lstStyle>
            <a:lvl1pPr>
              <a:lnSpc>
                <a:spcPct val="80000"/>
              </a:lnSpc>
              <a:defRPr sz="6600">
                <a:solidFill>
                  <a:schemeClr val="bg1"/>
                </a:solidFill>
                <a:effectLst>
                  <a:outerShdw blurRad="88900" algn="ctr" rotWithShape="0">
                    <a:prstClr val="black">
                      <a:alpha val="35000"/>
                    </a:prstClr>
                  </a:outerShdw>
                </a:effectLst>
              </a:defRPr>
            </a:lvl1pPr>
          </a:lstStyle>
          <a:p>
            <a:r>
              <a:rPr lang="en-US"/>
              <a:t>Click to edit Master title style</a:t>
            </a:r>
            <a:endParaRPr/>
          </a:p>
        </p:txBody>
      </p:sp>
      <p:sp>
        <p:nvSpPr>
          <p:cNvPr id="3" name="Subtitle 2"/>
          <p:cNvSpPr>
            <a:spLocks noGrp="1"/>
          </p:cNvSpPr>
          <p:nvPr>
            <p:ph type="subTitle" idx="1"/>
          </p:nvPr>
        </p:nvSpPr>
        <p:spPr>
          <a:xfrm>
            <a:off x="1522413" y="5029200"/>
            <a:ext cx="8229598" cy="838200"/>
          </a:xfrm>
        </p:spPr>
        <p:txBody>
          <a:bodyPr/>
          <a:lstStyle>
            <a:lvl1pPr marL="0" indent="0" algn="l">
              <a:lnSpc>
                <a:spcPct val="90000"/>
              </a:lnSpc>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21" name="Footer Placeholder 20"/>
          <p:cNvSpPr>
            <a:spLocks noGrp="1"/>
          </p:cNvSpPr>
          <p:nvPr>
            <p:ph type="ftr" sz="quarter" idx="11"/>
          </p:nvPr>
        </p:nvSpPr>
        <p:spPr/>
        <p:txBody>
          <a:bodyPr/>
          <a:lstStyle/>
          <a:p>
            <a:r>
              <a:rPr lang="en-US" dirty="0"/>
              <a:t>Add a footer</a:t>
            </a:r>
          </a:p>
        </p:txBody>
      </p:sp>
      <p:sp>
        <p:nvSpPr>
          <p:cNvPr id="20" name="Date Placeholder 19"/>
          <p:cNvSpPr>
            <a:spLocks noGrp="1"/>
          </p:cNvSpPr>
          <p:nvPr>
            <p:ph type="dt" sz="half" idx="10"/>
          </p:nvPr>
        </p:nvSpPr>
        <p:spPr/>
        <p:txBody>
          <a:bodyPr/>
          <a:lstStyle/>
          <a:p>
            <a:fld id="{8E36636D-D922-432D-A958-524484B5923D}" type="datetimeFigureOut">
              <a:rPr lang="en-US"/>
              <a:pPr/>
              <a:t>9/25/2025</a:t>
            </a:fld>
            <a:endParaRPr/>
          </a:p>
        </p:txBody>
      </p:sp>
      <p:sp>
        <p:nvSpPr>
          <p:cNvPr id="22" name="Slide Number Placeholder 21"/>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894935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8E36636D-D922-432D-A958-524484B5923D}" type="datetimeFigureOut">
              <a:rPr lang="en-US"/>
              <a:pPr/>
              <a:t>9/25/2025</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47782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94507" y="609600"/>
            <a:ext cx="1143001" cy="5410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3" y="609600"/>
            <a:ext cx="7696198" cy="54102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8E36636D-D922-432D-A958-524484B5923D}" type="datetimeFigureOut">
              <a:rPr lang="en-US"/>
              <a:pPr/>
              <a:t>9/25/2025</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040326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lvl1p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8E36636D-D922-432D-A958-524484B5923D}" type="datetimeFigureOut">
              <a:rPr lang="en-US"/>
              <a:pPr/>
              <a:t>9/25/2025</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506475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3" y="1905000"/>
            <a:ext cx="9144000" cy="2667000"/>
          </a:xfrm>
        </p:spPr>
        <p:txBody>
          <a:bodyPr anchor="b">
            <a:norm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1522413" y="4876800"/>
            <a:ext cx="8229598"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bwMode="black"/>
        <p:txBody>
          <a:bodyPr/>
          <a:lstStyle>
            <a:lvl1pPr>
              <a:defRPr>
                <a:solidFill>
                  <a:schemeClr val="tx1"/>
                </a:solidFill>
              </a:defRPr>
            </a:lvl1pPr>
          </a:lstStyle>
          <a:p>
            <a:r>
              <a:rPr lang="en-US" dirty="0"/>
              <a:t>Add a footer</a:t>
            </a:r>
          </a:p>
        </p:txBody>
      </p:sp>
      <p:sp>
        <p:nvSpPr>
          <p:cNvPr id="4" name="Date Placeholder 3"/>
          <p:cNvSpPr>
            <a:spLocks noGrp="1"/>
          </p:cNvSpPr>
          <p:nvPr>
            <p:ph type="dt" sz="half" idx="10"/>
          </p:nvPr>
        </p:nvSpPr>
        <p:spPr bwMode="black"/>
        <p:txBody>
          <a:bodyPr/>
          <a:lstStyle>
            <a:lvl1pPr>
              <a:defRPr>
                <a:solidFill>
                  <a:schemeClr val="tx1"/>
                </a:solidFill>
              </a:defRPr>
            </a:lvl1pPr>
          </a:lstStyle>
          <a:p>
            <a:fld id="{8E36636D-D922-432D-A958-524484B5923D}" type="datetimeFigureOut">
              <a:rPr lang="en-US"/>
              <a:pPr/>
              <a:t>9/25/2025</a:t>
            </a:fld>
            <a:endParaRPr/>
          </a:p>
        </p:txBody>
      </p:sp>
      <p:sp>
        <p:nvSpPr>
          <p:cNvPr id="6" name="Slide Number Placeholder 5"/>
          <p:cNvSpPr>
            <a:spLocks noGrp="1"/>
          </p:cNvSpPr>
          <p:nvPr>
            <p:ph type="sldNum" sz="quarter" idx="12"/>
          </p:nvPr>
        </p:nvSpPr>
        <p:spPr bwMode="black"/>
        <p:txBody>
          <a:bodyPr/>
          <a:lstStyle>
            <a:lvl1pPr>
              <a:defRPr>
                <a:solidFill>
                  <a:schemeClr val="tx1"/>
                </a:solidFill>
              </a:defRPr>
            </a:lvl1pPr>
          </a:lstStyle>
          <a:p>
            <a:fld id="{DF28FB93-0A08-4E7D-8E63-9EFA29F1E093}" type="slidenum">
              <a:rPr/>
              <a:pPr/>
              <a:t>‹#›</a:t>
            </a:fld>
            <a:endParaRPr/>
          </a:p>
        </p:txBody>
      </p:sp>
    </p:spTree>
    <p:extLst>
      <p:ext uri="{BB962C8B-B14F-4D97-AF65-F5344CB8AC3E}">
        <p14:creationId xmlns:p14="http://schemas.microsoft.com/office/powerpoint/2010/main" val="558729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22413" y="1904999"/>
            <a:ext cx="4435564" cy="408892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30849" y="1904999"/>
            <a:ext cx="4435564" cy="408892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8E36636D-D922-432D-A958-524484B5923D}" type="datetimeFigureOut">
              <a:rPr lang="en-US"/>
              <a:pPr/>
              <a:t>9/25/2025</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236067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3" y="1828800"/>
            <a:ext cx="4419599" cy="685801"/>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590801"/>
            <a:ext cx="4419599"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6814" y="1828800"/>
            <a:ext cx="4419599" cy="685801"/>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6814" y="2590801"/>
            <a:ext cx="4419599"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8E36636D-D922-432D-A958-524484B5923D}" type="datetimeFigureOut">
              <a:rPr lang="en-US"/>
              <a:pPr/>
              <a:t>9/25/2025</a:t>
            </a:fld>
            <a:endParaRPr/>
          </a:p>
        </p:txBody>
      </p:sp>
      <p:sp>
        <p:nvSpPr>
          <p:cNvPr id="9" name="Slide Number Placeholder 8"/>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436762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8E36636D-D922-432D-A958-524484B5923D}" type="datetimeFigureOut">
              <a:rPr lang="en-US"/>
              <a:pPr/>
              <a:t>9/25/2025</a:t>
            </a:fld>
            <a:endParaRPr/>
          </a:p>
        </p:txBody>
      </p:sp>
      <p:sp>
        <p:nvSpPr>
          <p:cNvPr id="5" name="Slide Number Placeholder 4"/>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023199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6" name="bottom graphic"/>
          <p:cNvGrpSpPr/>
          <p:nvPr userDrawn="1"/>
        </p:nvGrpSpPr>
        <p:grpSpPr>
          <a:xfrm>
            <a:off x="0" y="6309360"/>
            <a:ext cx="12190231" cy="548640"/>
            <a:chOff x="0" y="6309360"/>
            <a:chExt cx="12190231" cy="548640"/>
          </a:xfrm>
        </p:grpSpPr>
        <p:sp>
          <p:nvSpPr>
            <p:cNvPr id="7" name="Rectangle 6"/>
            <p:cNvSpPr/>
            <p:nvPr/>
          </p:nvSpPr>
          <p:spPr>
            <a:xfrm>
              <a:off x="0" y="6400800"/>
              <a:ext cx="12188825" cy="457200"/>
            </a:xfrm>
            <a:prstGeom prst="rect">
              <a:avLst/>
            </a:prstGeom>
            <a:solidFill>
              <a:schemeClr val="tx1"/>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a:p>
          </p:txBody>
        </p:sp>
        <p:sp>
          <p:nvSpPr>
            <p:cNvPr id="8" name="Rectangle 7"/>
            <p:cNvSpPr/>
            <p:nvPr/>
          </p:nvSpPr>
          <p:spPr>
            <a:xfrm>
              <a:off x="1279" y="63093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8E36636D-D922-432D-A958-524484B5923D}" type="datetimeFigureOut">
              <a:rPr lang="en-US"/>
              <a:pPr/>
              <a:t>9/25/2025</a:t>
            </a:fld>
            <a:endParaRPr/>
          </a:p>
        </p:txBody>
      </p:sp>
      <p:sp>
        <p:nvSpPr>
          <p:cNvPr id="4" name="Slide Number Placeholder 3"/>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709611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ame" descr="Border design"/>
          <p:cNvSpPr/>
          <p:nvPr/>
        </p:nvSpPr>
        <p:spPr>
          <a:xfrm>
            <a:off x="1217610" y="1019175"/>
            <a:ext cx="6126480" cy="4572000"/>
          </a:xfrm>
          <a:prstGeom prst="rect">
            <a:avLst/>
          </a:prstGeom>
          <a:noFill/>
          <a:ln w="1016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923214" y="1371600"/>
            <a:ext cx="3124200" cy="2057400"/>
          </a:xfrm>
        </p:spPr>
        <p:txBody>
          <a:bodyPr anchor="b">
            <a:normAutofit/>
          </a:bodyPr>
          <a:lstStyle>
            <a:lvl1pPr algn="l">
              <a:defRPr sz="3200" b="1"/>
            </a:lvl1pPr>
          </a:lstStyle>
          <a:p>
            <a:r>
              <a:rPr lang="en-US"/>
              <a:t>Click to edit Master title style</a:t>
            </a:r>
            <a:endParaRPr/>
          </a:p>
        </p:txBody>
      </p:sp>
      <p:sp>
        <p:nvSpPr>
          <p:cNvPr id="3" name="Content Placeholder 2"/>
          <p:cNvSpPr>
            <a:spLocks noGrp="1"/>
          </p:cNvSpPr>
          <p:nvPr>
            <p:ph idx="1"/>
          </p:nvPr>
        </p:nvSpPr>
        <p:spPr>
          <a:xfrm>
            <a:off x="1491930" y="1293495"/>
            <a:ext cx="5577840" cy="40233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923214" y="3536829"/>
            <a:ext cx="3124200" cy="1797169"/>
          </a:xfrm>
        </p:spPr>
        <p:txBody>
          <a:bodyPr>
            <a:normAutofit/>
          </a:bodyPr>
          <a:lstStyle>
            <a:lvl1pPr marL="0" indent="0">
              <a:spcBef>
                <a:spcPts val="8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8E36636D-D922-432D-A958-524484B5923D}" type="datetimeFigureOut">
              <a:rPr lang="en-US"/>
              <a:pPr/>
              <a:t>9/25/2025</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933866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ame" descr="Border design"/>
          <p:cNvSpPr/>
          <p:nvPr/>
        </p:nvSpPr>
        <p:spPr>
          <a:xfrm>
            <a:off x="1217610" y="1019175"/>
            <a:ext cx="6126480" cy="4572000"/>
          </a:xfrm>
          <a:prstGeom prst="rect">
            <a:avLst/>
          </a:prstGeom>
          <a:noFill/>
          <a:ln w="1016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923214" y="1371600"/>
            <a:ext cx="3124200" cy="2057400"/>
          </a:xfrm>
        </p:spPr>
        <p:txBody>
          <a:bodyPr anchor="b">
            <a:norm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400490" y="1202055"/>
            <a:ext cx="5760720" cy="4206240"/>
          </a:xfrm>
          <a:solidFill>
            <a:schemeClr val="bg1">
              <a:lumMod val="95000"/>
            </a:schemeClr>
          </a:solidFill>
        </p:spPr>
        <p:txBody>
          <a:bodyPr tIns="914400">
            <a:normAutofit/>
          </a:bodyPr>
          <a:lstStyle>
            <a:lvl1pPr marL="0" indent="0" algn="ctr">
              <a:spcBef>
                <a:spcPts val="0"/>
              </a:spcBef>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923214" y="3536829"/>
            <a:ext cx="3124200" cy="1797171"/>
          </a:xfrm>
        </p:spPr>
        <p:txBody>
          <a:bodyPr>
            <a:normAutofit/>
          </a:bodyPr>
          <a:lstStyle>
            <a:lvl1pPr marL="0" indent="0">
              <a:spcBef>
                <a:spcPts val="8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8E36636D-D922-432D-A958-524484B5923D}" type="datetimeFigureOut">
              <a:rPr lang="en-US"/>
              <a:pPr/>
              <a:t>9/25/2025</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896842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4" name="bottom graphic" descr="Bottom border design"/>
          <p:cNvGrpSpPr/>
          <p:nvPr/>
        </p:nvGrpSpPr>
        <p:grpSpPr>
          <a:xfrm>
            <a:off x="0" y="6309360"/>
            <a:ext cx="12190231" cy="548640"/>
            <a:chOff x="0" y="6309360"/>
            <a:chExt cx="12190231" cy="548640"/>
          </a:xfrm>
        </p:grpSpPr>
        <p:sp>
          <p:nvSpPr>
            <p:cNvPr id="7" name="Rectangle 6"/>
            <p:cNvSpPr/>
            <p:nvPr/>
          </p:nvSpPr>
          <p:spPr>
            <a:xfrm>
              <a:off x="0" y="6400800"/>
              <a:ext cx="12188825" cy="457200"/>
            </a:xfrm>
            <a:prstGeom prst="rect">
              <a:avLst/>
            </a:prstGeom>
            <a:solidFill>
              <a:schemeClr val="tx1"/>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a:p>
          </p:txBody>
        </p:sp>
        <p:sp>
          <p:nvSpPr>
            <p:cNvPr id="8" name="Rectangle 7"/>
            <p:cNvSpPr/>
            <p:nvPr/>
          </p:nvSpPr>
          <p:spPr>
            <a:xfrm>
              <a:off x="1279" y="63093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0" name="top graphic" descr="Top border design"/>
          <p:cNvGrpSpPr/>
          <p:nvPr/>
        </p:nvGrpSpPr>
        <p:grpSpPr>
          <a:xfrm>
            <a:off x="1279" y="0"/>
            <a:ext cx="12188952" cy="320040"/>
            <a:chOff x="1279" y="0"/>
            <a:chExt cx="12188952" cy="320040"/>
          </a:xfrm>
        </p:grpSpPr>
        <p:sp>
          <p:nvSpPr>
            <p:cNvPr id="11" name="Rectangle 10"/>
            <p:cNvSpPr/>
            <p:nvPr/>
          </p:nvSpPr>
          <p:spPr>
            <a:xfrm>
              <a:off x="1279" y="0"/>
              <a:ext cx="12188952" cy="1702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1279" y="170234"/>
              <a:ext cx="12188952" cy="1498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1279" y="231421"/>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522876" y="609600"/>
            <a:ext cx="9143538" cy="10668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876" y="1905000"/>
            <a:ext cx="9143538"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bwMode="white">
          <a:xfrm>
            <a:off x="1507498" y="6516865"/>
            <a:ext cx="6062145" cy="228600"/>
          </a:xfrm>
          <a:prstGeom prst="rect">
            <a:avLst/>
          </a:prstGeom>
        </p:spPr>
        <p:txBody>
          <a:bodyPr vert="horz" lIns="91440" tIns="45720" rIns="91440" bIns="45720" rtlCol="0" anchor="ctr"/>
          <a:lstStyle>
            <a:lvl1pPr algn="l">
              <a:defRPr sz="1100" cap="all" baseline="0">
                <a:solidFill>
                  <a:schemeClr val="bg1"/>
                </a:solidFill>
              </a:defRPr>
            </a:lvl1pPr>
          </a:lstStyle>
          <a:p>
            <a:r>
              <a:rPr lang="en-US" dirty="0"/>
              <a:t>Add a footer</a:t>
            </a:r>
          </a:p>
        </p:txBody>
      </p:sp>
      <p:sp>
        <p:nvSpPr>
          <p:cNvPr id="4" name="Date Placeholder 3"/>
          <p:cNvSpPr>
            <a:spLocks noGrp="1"/>
          </p:cNvSpPr>
          <p:nvPr>
            <p:ph type="dt" sz="half" idx="2"/>
          </p:nvPr>
        </p:nvSpPr>
        <p:spPr bwMode="white">
          <a:xfrm>
            <a:off x="7994363" y="6516865"/>
            <a:ext cx="1327622" cy="228600"/>
          </a:xfrm>
          <a:prstGeom prst="rect">
            <a:avLst/>
          </a:prstGeom>
        </p:spPr>
        <p:txBody>
          <a:bodyPr vert="horz" lIns="91440" tIns="45720" rIns="91440" bIns="45720" rtlCol="0" anchor="ctr"/>
          <a:lstStyle>
            <a:lvl1pPr algn="r">
              <a:defRPr sz="1100">
                <a:solidFill>
                  <a:schemeClr val="bg1"/>
                </a:solidFill>
              </a:defRPr>
            </a:lvl1pPr>
          </a:lstStyle>
          <a:p>
            <a:fld id="{8E36636D-D922-432D-A958-524484B5923D}" type="datetimeFigureOut">
              <a:rPr lang="en-US" smtClean="0"/>
              <a:pPr/>
              <a:t>9/25/2025</a:t>
            </a:fld>
            <a:endParaRPr lang="en-US"/>
          </a:p>
        </p:txBody>
      </p:sp>
      <p:sp>
        <p:nvSpPr>
          <p:cNvPr id="6" name="Slide Number Placeholder 5"/>
          <p:cNvSpPr>
            <a:spLocks noGrp="1"/>
          </p:cNvSpPr>
          <p:nvPr>
            <p:ph type="sldNum" sz="quarter" idx="4"/>
          </p:nvPr>
        </p:nvSpPr>
        <p:spPr bwMode="white">
          <a:xfrm>
            <a:off x="9730094" y="6516865"/>
            <a:ext cx="936319" cy="228600"/>
          </a:xfrm>
          <a:prstGeom prst="rect">
            <a:avLst/>
          </a:prstGeom>
        </p:spPr>
        <p:txBody>
          <a:bodyPr vert="horz" lIns="91440" tIns="45720" rIns="91440" bIns="45720" rtlCol="0" anchor="ctr"/>
          <a:lstStyle>
            <a:lvl1pPr algn="r">
              <a:defRPr sz="1100">
                <a:solidFill>
                  <a:schemeClr val="bg1"/>
                </a:solidFill>
              </a:defRPr>
            </a:lvl1pPr>
          </a:lstStyle>
          <a:p>
            <a:fld id="{DF28FB93-0A08-4E7D-8E63-9EFA29F1E093}" type="slidenum">
              <a:rPr lang="en-US" smtClean="0"/>
              <a:pPr/>
              <a:t>‹#›</a:t>
            </a:fld>
            <a:endParaRPr lang="en-US"/>
          </a:p>
        </p:txBody>
      </p:sp>
    </p:spTree>
    <p:extLst>
      <p:ext uri="{BB962C8B-B14F-4D97-AF65-F5344CB8AC3E}">
        <p14:creationId xmlns:p14="http://schemas.microsoft.com/office/powerpoint/2010/main" val="2208845168"/>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accent1">
              <a:lumMod val="50000"/>
            </a:schemeClr>
          </a:solidFill>
          <a:latin typeface="+mj-lt"/>
          <a:ea typeface="+mj-ea"/>
          <a:cs typeface="+mj-cs"/>
        </a:defRPr>
      </a:lvl1pPr>
    </p:titleStyle>
    <p:bodyStyle>
      <a:lvl1pPr marL="274320" indent="-274320" algn="l" defTabSz="914400" rtl="0" eaLnBrk="1" latinLnBrk="0" hangingPunct="1">
        <a:lnSpc>
          <a:spcPct val="90000"/>
        </a:lnSpc>
        <a:spcBef>
          <a:spcPts val="1800"/>
        </a:spcBef>
        <a:buClr>
          <a:schemeClr val="tx1"/>
        </a:buClr>
        <a:buSzPct val="10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tx1"/>
        </a:buClr>
        <a:buSzPct val="100000"/>
        <a:buFont typeface="Arial"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ginger.acierno@cuanschutz.edu"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nam02.safelinks.protection.outlook.com/?url=https%3A%2F%2Fgrants.nih.gov%2Fgrants%2Fguide%2Fnotice-files%2FNOT-OD-25-142.html&amp;data=05%7C02%7CGINGER.ACIERNO%40CUANSCHUTZ.EDU%7Cf78f863b788844b3882608ddec7cf58e%7C563337caa517421aaae01aa5b414fd7f%7C0%7C0%7C638926743625114576%7CUnknown%7CTWFpbGZsb3d8eyJFbXB0eU1hcGkiOnRydWUsIlYiOiIwLjAuMDAwMCIsIlAiOiJXaW4zMiIsIkFOIjoiTWFpbCIsIldUIjoyfQ%3D%3D%7C0%7C%7C%7C&amp;sdata=3WYYWSeA%2Bdu1qxHMWK0XS7OrxR3Gw%2Bm0Ng5TQs2rO%2Bw%3D&amp;reserved=0"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OGC.Postaward@ucdenver.edu" TargetMode="External"/><Relationship Id="rId2" Type="http://schemas.openxmlformats.org/officeDocument/2006/relationships/hyperlink" Target="https://nam02.safelinks.protection.outlook.com/?url=https%3A%2F%2Fresearch.cuanschutz.edu%2Fogc%2Fhome%2Fogc-teams%2Faward-set-up%2Fno-cost-extensions&amp;data=05%7C02%7CGINGER.ACIERNO%40CUANSCHUTZ.EDU%7Cf78f863b788844b3882608ddec7cf58e%7C563337caa517421aaae01aa5b414fd7f%7C0%7C0%7C638926743625127392%7CUnknown%7CTWFpbGZsb3d8eyJFbXB0eU1hcGkiOnRydWUsIlYiOiIwLjAuMDAwMCIsIlAiOiJXaW4zMiIsIkFOIjoiTWFpbCIsIldUIjoyfQ%3D%3D%7C0%7C%7C%7C&amp;sdata=luKAzmzUYgDlAAhwuCS%2BOuBbafzqpJ6WFB5hkVObbyY%3D&amp;reserved=0"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grants.nih.gov/grants/guide/notice-files/NOT-OD-25-155.html" TargetMode="External"/><Relationship Id="rId2" Type="http://schemas.openxmlformats.org/officeDocument/2006/relationships/hyperlink" Target="https://research.cuanschutz.edu/ogc/home/resources/updates-team-talks/ogc-newsroom/nih-policy-updat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ogc.4status@ucdenver.edu" TargetMode="External"/><Relationship Id="rId2" Type="http://schemas.openxmlformats.org/officeDocument/2006/relationships/hyperlink" Target="mailto:OGC.AwardsIntake@ucdenver.edu"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Sponsor (NIH) news and OGC Updates</a:t>
            </a:r>
          </a:p>
        </p:txBody>
      </p:sp>
      <p:sp>
        <p:nvSpPr>
          <p:cNvPr id="3" name="Subtitle 2"/>
          <p:cNvSpPr>
            <a:spLocks noGrp="1"/>
          </p:cNvSpPr>
          <p:nvPr>
            <p:ph type="subTitle" idx="1"/>
          </p:nvPr>
        </p:nvSpPr>
        <p:spPr/>
        <p:txBody>
          <a:bodyPr/>
          <a:lstStyle/>
          <a:p>
            <a:r>
              <a:rPr lang="en-US" dirty="0"/>
              <a:t>Office of Grants and Contracts </a:t>
            </a:r>
          </a:p>
          <a:p>
            <a:r>
              <a:rPr lang="en-US" dirty="0"/>
              <a:t>Thursday, September 25, 2025 </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46456-E5A9-0908-5CD1-871B74BD6D8B}"/>
              </a:ext>
            </a:extLst>
          </p:cNvPr>
          <p:cNvSpPr>
            <a:spLocks noGrp="1"/>
          </p:cNvSpPr>
          <p:nvPr>
            <p:ph type="title"/>
          </p:nvPr>
        </p:nvSpPr>
        <p:spPr>
          <a:xfrm>
            <a:off x="1522876" y="609600"/>
            <a:ext cx="9143538" cy="609600"/>
          </a:xfrm>
        </p:spPr>
        <p:txBody>
          <a:bodyPr/>
          <a:lstStyle/>
          <a:p>
            <a:r>
              <a:rPr lang="en-US" dirty="0"/>
              <a:t>General Government Guidance for a Shutdown</a:t>
            </a:r>
          </a:p>
        </p:txBody>
      </p:sp>
      <p:sp>
        <p:nvSpPr>
          <p:cNvPr id="3" name="Content Placeholder 2">
            <a:extLst>
              <a:ext uri="{FF2B5EF4-FFF2-40B4-BE49-F238E27FC236}">
                <a16:creationId xmlns:a16="http://schemas.microsoft.com/office/drawing/2014/main" id="{4F0DE01E-94AC-D02D-1BD9-4F9ADCCCDA81}"/>
              </a:ext>
            </a:extLst>
          </p:cNvPr>
          <p:cNvSpPr>
            <a:spLocks noGrp="1"/>
          </p:cNvSpPr>
          <p:nvPr>
            <p:ph idx="1"/>
          </p:nvPr>
        </p:nvSpPr>
        <p:spPr>
          <a:xfrm>
            <a:off x="2055812" y="2133600"/>
            <a:ext cx="8610602" cy="3962400"/>
          </a:xfrm>
        </p:spPr>
        <p:txBody>
          <a:bodyPr>
            <a:normAutofit/>
          </a:bodyPr>
          <a:lstStyle/>
          <a:p>
            <a:r>
              <a:rPr lang="en-US" sz="1700" dirty="0"/>
              <a:t>Agencies will likely not be making new awards.</a:t>
            </a:r>
          </a:p>
          <a:p>
            <a:r>
              <a:rPr lang="en-US" sz="1700" dirty="0"/>
              <a:t>Agencies cannot provide new funding for non-competing segments.</a:t>
            </a:r>
          </a:p>
          <a:p>
            <a:r>
              <a:rPr lang="en-US" sz="1700" dirty="0"/>
              <a:t>Agencies will accept new proposals but will not be able to review them.</a:t>
            </a:r>
          </a:p>
          <a:p>
            <a:pPr>
              <a:lnSpc>
                <a:spcPct val="120000"/>
              </a:lnSpc>
            </a:pPr>
            <a:r>
              <a:rPr lang="en-US" sz="1700" dirty="0"/>
              <a:t>Agencies will not be issuing new funding opportunity announcements (Existing Parent Announcements will continue to govern).</a:t>
            </a:r>
          </a:p>
          <a:p>
            <a:pPr>
              <a:lnSpc>
                <a:spcPct val="110000"/>
              </a:lnSpc>
            </a:pPr>
            <a:r>
              <a:rPr lang="en-US" sz="1700" dirty="0"/>
              <a:t>We anticipate federal employees will be on furlough and will not be able to provide assistance or prior approval for existing awards. We will continue to submit request but do not expect to get approval until the federal staff is back working.</a:t>
            </a:r>
          </a:p>
          <a:p>
            <a:r>
              <a:rPr lang="en-US" sz="1700" dirty="0"/>
              <a:t>Unless otherwise direct by the federal agency, work on existing awards may continue, provided there are enough funds to cover incurred costs.</a:t>
            </a:r>
          </a:p>
          <a:p>
            <a:endParaRPr lang="en-US" sz="1700" dirty="0"/>
          </a:p>
          <a:p>
            <a:endParaRPr lang="en-US" dirty="0"/>
          </a:p>
        </p:txBody>
      </p:sp>
      <p:sp>
        <p:nvSpPr>
          <p:cNvPr id="4" name="TextBox 3">
            <a:extLst>
              <a:ext uri="{FF2B5EF4-FFF2-40B4-BE49-F238E27FC236}">
                <a16:creationId xmlns:a16="http://schemas.microsoft.com/office/drawing/2014/main" id="{9BD3D148-ABF3-2A5B-68A3-415BAF372DF3}"/>
              </a:ext>
            </a:extLst>
          </p:cNvPr>
          <p:cNvSpPr txBox="1"/>
          <p:nvPr/>
        </p:nvSpPr>
        <p:spPr>
          <a:xfrm>
            <a:off x="1522411" y="1219200"/>
            <a:ext cx="10210801" cy="1006429"/>
          </a:xfrm>
          <a:prstGeom prst="rect">
            <a:avLst/>
          </a:prstGeom>
          <a:noFill/>
        </p:spPr>
        <p:txBody>
          <a:bodyPr wrap="square" rtlCol="0">
            <a:spAutoFit/>
          </a:bodyPr>
          <a:lstStyle/>
          <a:p>
            <a:pPr>
              <a:lnSpc>
                <a:spcPct val="90000"/>
              </a:lnSpc>
            </a:pPr>
            <a:r>
              <a:rPr lang="en-US" sz="1400" dirty="0"/>
              <a:t>Given the fluid and uncertain state of the federal government at this time, the impacts of a potential federal government shutdown are not clear and may vary from what has occurred during prior government shutdowns. Below are some potential impacts and recommended actions for researchers of federally sponsored projects. </a:t>
            </a:r>
          </a:p>
          <a:p>
            <a:pPr>
              <a:lnSpc>
                <a:spcPct val="90000"/>
              </a:lnSpc>
            </a:pPr>
            <a:endParaRPr lang="en-US" sz="2400" dirty="0"/>
          </a:p>
        </p:txBody>
      </p:sp>
    </p:spTree>
    <p:extLst>
      <p:ext uri="{BB962C8B-B14F-4D97-AF65-F5344CB8AC3E}">
        <p14:creationId xmlns:p14="http://schemas.microsoft.com/office/powerpoint/2010/main" val="290716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B1B91-8658-D55F-931D-55E983D4B8F6}"/>
              </a:ext>
            </a:extLst>
          </p:cNvPr>
          <p:cNvSpPr>
            <a:spLocks noGrp="1"/>
          </p:cNvSpPr>
          <p:nvPr>
            <p:ph type="title"/>
          </p:nvPr>
        </p:nvSpPr>
        <p:spPr/>
        <p:txBody>
          <a:bodyPr/>
          <a:lstStyle/>
          <a:p>
            <a:r>
              <a:rPr lang="en-US" dirty="0"/>
              <a:t>AGENCY-SPECIFIC GUIDANCE</a:t>
            </a:r>
          </a:p>
        </p:txBody>
      </p:sp>
      <p:sp>
        <p:nvSpPr>
          <p:cNvPr id="3" name="Content Placeholder 2">
            <a:extLst>
              <a:ext uri="{FF2B5EF4-FFF2-40B4-BE49-F238E27FC236}">
                <a16:creationId xmlns:a16="http://schemas.microsoft.com/office/drawing/2014/main" id="{03B9704C-B2AB-FAF2-0666-6F3DEA3CD5A0}"/>
              </a:ext>
            </a:extLst>
          </p:cNvPr>
          <p:cNvSpPr>
            <a:spLocks noGrp="1"/>
          </p:cNvSpPr>
          <p:nvPr>
            <p:ph idx="1"/>
          </p:nvPr>
        </p:nvSpPr>
        <p:spPr/>
        <p:txBody>
          <a:bodyPr/>
          <a:lstStyle/>
          <a:p>
            <a:pPr marL="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9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Each federal agency has posted contingency plans. The following is a summary of the contingency plans for the University’s sponsors. Please note, some of the guidance from the federal government is extremely limited and generic.</a:t>
            </a:r>
          </a:p>
          <a:p>
            <a:pPr marL="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9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900" b="0" i="0" u="sng"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Department of Defense (DOD)</a:t>
            </a:r>
            <a:endParaRPr kumimoji="0" lang="en-US" sz="19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617220" lvl="1" indent="-342900">
              <a:buClrTx/>
              <a:buSzTx/>
              <a:buFont typeface="Symbol" panose="05050102010706020507" pitchFamily="18" charset="2"/>
              <a:buChar char=""/>
              <a:defRPr/>
            </a:pPr>
            <a:r>
              <a:rPr kumimoji="0" lang="en-US" sz="15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For federal contracts, work may continue up to the limit of obligated funds.</a:t>
            </a:r>
          </a:p>
          <a:p>
            <a:pPr marL="617220" lvl="1" indent="-342900">
              <a:buClrTx/>
              <a:buSzTx/>
              <a:buFont typeface="Symbol" panose="05050102010706020507" pitchFamily="18" charset="2"/>
              <a:buChar char=""/>
              <a:defRPr/>
            </a:pPr>
            <a:r>
              <a:rPr kumimoji="0" lang="en-US" sz="15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 stop work order may be issued for some federal contracts.</a:t>
            </a:r>
          </a:p>
          <a:p>
            <a:pPr marL="342900" marR="0" lvl="0" indent="-342900" algn="l" defTabSz="914400" rtl="0" eaLnBrk="1" fontAlgn="auto" latinLnBrk="0" hangingPunct="1">
              <a:lnSpc>
                <a:spcPct val="90000"/>
              </a:lnSpc>
              <a:spcBef>
                <a:spcPts val="1000"/>
              </a:spcBef>
              <a:spcAft>
                <a:spcPts val="0"/>
              </a:spcAft>
              <a:buClrTx/>
              <a:buSzTx/>
              <a:buFont typeface="Symbol" panose="05050102010706020507" pitchFamily="18" charset="2"/>
              <a:buChar char=""/>
              <a:tabLst/>
              <a:defRPr/>
            </a:pPr>
            <a:endParaRPr kumimoji="0" lang="en-US" sz="19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900" b="0" i="0" u="sng"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Department of Education</a:t>
            </a:r>
            <a:endParaRPr kumimoji="0" lang="en-US" sz="19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617220" lvl="1" indent="-342900">
              <a:buClrTx/>
              <a:buSzTx/>
              <a:buFont typeface="Symbol" panose="05050102010706020507" pitchFamily="18" charset="2"/>
              <a:buChar char=""/>
              <a:defRPr/>
            </a:pPr>
            <a:r>
              <a:rPr kumimoji="0" lang="en-US" sz="15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Funding for mandatory grants will continue, including student loans.</a:t>
            </a:r>
          </a:p>
          <a:p>
            <a:endParaRPr lang="en-US" dirty="0"/>
          </a:p>
        </p:txBody>
      </p:sp>
    </p:spTree>
    <p:extLst>
      <p:ext uri="{BB962C8B-B14F-4D97-AF65-F5344CB8AC3E}">
        <p14:creationId xmlns:p14="http://schemas.microsoft.com/office/powerpoint/2010/main" val="4179188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C0108-37AB-15B6-D715-8FEB66C5FD8E}"/>
              </a:ext>
            </a:extLst>
          </p:cNvPr>
          <p:cNvSpPr>
            <a:spLocks noGrp="1"/>
          </p:cNvSpPr>
          <p:nvPr>
            <p:ph type="title"/>
          </p:nvPr>
        </p:nvSpPr>
        <p:spPr/>
        <p:txBody>
          <a:bodyPr/>
          <a:lstStyle/>
          <a:p>
            <a:r>
              <a:rPr lang="en-US" dirty="0"/>
              <a:t>AGENCY-SPECIFIC GUIDANCE (continues)</a:t>
            </a:r>
          </a:p>
        </p:txBody>
      </p:sp>
      <p:sp>
        <p:nvSpPr>
          <p:cNvPr id="3" name="Content Placeholder 2">
            <a:extLst>
              <a:ext uri="{FF2B5EF4-FFF2-40B4-BE49-F238E27FC236}">
                <a16:creationId xmlns:a16="http://schemas.microsoft.com/office/drawing/2014/main" id="{46D16336-2571-FB70-3DB4-7850210A8291}"/>
              </a:ext>
            </a:extLst>
          </p:cNvPr>
          <p:cNvSpPr>
            <a:spLocks noGrp="1"/>
          </p:cNvSpPr>
          <p:nvPr>
            <p:ph idx="1"/>
          </p:nvPr>
        </p:nvSpPr>
        <p:spPr/>
        <p:txBody>
          <a:bodyPr/>
          <a:lstStyle/>
          <a:p>
            <a:pPr marL="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sng"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Department of Veterans’ Affairs</a:t>
            </a:r>
            <a:endPar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90000"/>
              </a:lnSpc>
              <a:spcBef>
                <a:spcPts val="1000"/>
              </a:spcBef>
              <a:spcAft>
                <a:spcPts val="0"/>
              </a:spcAft>
              <a:buClrTx/>
              <a:buSzTx/>
              <a:buFont typeface="Symbol" panose="05050102010706020507" pitchFamily="18" charset="2"/>
              <a:buChar char=""/>
              <a:tabLst/>
              <a:defRPr/>
            </a:pP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VA medical facilities are expected to continue operations.</a:t>
            </a:r>
          </a:p>
          <a:p>
            <a:pPr marL="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sng"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National Science Foundation</a:t>
            </a:r>
            <a:endPar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90000"/>
              </a:lnSpc>
              <a:spcBef>
                <a:spcPts val="1000"/>
              </a:spcBef>
              <a:spcAft>
                <a:spcPts val="0"/>
              </a:spcAft>
              <a:buClrTx/>
              <a:buSzTx/>
              <a:buFont typeface="Symbol" panose="05050102010706020507" pitchFamily="18" charset="2"/>
              <a:buChar char=""/>
              <a:tabLst/>
              <a:defRPr/>
            </a:pP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Research.gov will continue to function.</a:t>
            </a:r>
          </a:p>
          <a:p>
            <a:endParaRPr lang="en-US" dirty="0"/>
          </a:p>
        </p:txBody>
      </p:sp>
    </p:spTree>
    <p:extLst>
      <p:ext uri="{BB962C8B-B14F-4D97-AF65-F5344CB8AC3E}">
        <p14:creationId xmlns:p14="http://schemas.microsoft.com/office/powerpoint/2010/main" val="1735610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79CF4-618A-DDC1-9153-6793C05874E5}"/>
              </a:ext>
            </a:extLst>
          </p:cNvPr>
          <p:cNvSpPr>
            <a:spLocks noGrp="1"/>
          </p:cNvSpPr>
          <p:nvPr>
            <p:ph type="title"/>
          </p:nvPr>
        </p:nvSpPr>
        <p:spPr/>
        <p:txBody>
          <a:bodyPr/>
          <a:lstStyle/>
          <a:p>
            <a:r>
              <a:rPr lang="en-US" dirty="0"/>
              <a:t>Payroll Expense Transfer (PET) update on funds 34 and 35 </a:t>
            </a:r>
          </a:p>
        </p:txBody>
      </p:sp>
      <p:sp>
        <p:nvSpPr>
          <p:cNvPr id="3" name="Content Placeholder 2">
            <a:extLst>
              <a:ext uri="{FF2B5EF4-FFF2-40B4-BE49-F238E27FC236}">
                <a16:creationId xmlns:a16="http://schemas.microsoft.com/office/drawing/2014/main" id="{7D7CB44D-7CD8-24B9-60F3-B7DA385DB56E}"/>
              </a:ext>
            </a:extLst>
          </p:cNvPr>
          <p:cNvSpPr>
            <a:spLocks noGrp="1"/>
          </p:cNvSpPr>
          <p:nvPr>
            <p:ph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rPr>
              <a:t>Previously, the grants certification statement and grants approval were required for any PETS impacting all 3x FUNDS. These restrictions are now only affecting the funds 30 and 31.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rPr>
              <a:t>If you have a PET that is moving expenses between fund 10 and fund 34, for example, you do not need to fill out the Grant cert&lt;90 tab, and the PET will not be routed for Grants approval.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rPr>
              <a:t>What you will no longer see if the PET is only affecting funds 34 and 35.</a:t>
            </a:r>
          </a:p>
          <a:p>
            <a:pPr lvl="1"/>
            <a:r>
              <a:rPr lang="en-US" sz="1400" dirty="0"/>
              <a:t>“Grant Cert&lt;90</a:t>
            </a:r>
          </a:p>
          <a:p>
            <a:pPr lvl="1"/>
            <a:endParaRPr lang="en-US" sz="1400" dirty="0"/>
          </a:p>
          <a:p>
            <a:pPr lvl="1"/>
            <a:endParaRPr lang="en-US" sz="1400" dirty="0"/>
          </a:p>
          <a:p>
            <a:pPr lvl="1"/>
            <a:endParaRPr lang="en-US" sz="1400" dirty="0"/>
          </a:p>
          <a:p>
            <a:pPr lvl="1"/>
            <a:r>
              <a:rPr lang="en-US" sz="1400" dirty="0"/>
              <a:t>This approval step will be skipped</a:t>
            </a:r>
          </a:p>
          <a:p>
            <a:pPr lvl="1"/>
            <a:endParaRPr lang="en-US" sz="1400" dirty="0"/>
          </a:p>
          <a:p>
            <a:pPr lvl="1"/>
            <a:endParaRPr lang="en-US" sz="1400" dirty="0"/>
          </a:p>
          <a:p>
            <a:pPr marL="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rPr>
              <a:t>If you have any questions, please contact </a:t>
            </a:r>
            <a:r>
              <a:rPr kumimoji="0" lang="en-US" sz="1400" b="0" i="0" u="sng" strike="noStrike" kern="1200" cap="none" spc="0" normalizeH="0" baseline="0" noProof="0" dirty="0">
                <a:ln>
                  <a:noFill/>
                </a:ln>
                <a:solidFill>
                  <a:srgbClr val="467886"/>
                </a:solidFill>
                <a:effectLst/>
                <a:uLnTx/>
                <a:uFillTx/>
                <a:latin typeface="Aptos" panose="020B0004020202020204" pitchFamily="34" charset="0"/>
                <a:ea typeface="Aptos" panose="020B0004020202020204" pitchFamily="34" charset="0"/>
                <a:cs typeface="Aptos" panose="020B0004020202020204" pitchFamily="34" charset="0"/>
                <a:hlinkClick r:id="rId2"/>
              </a:rPr>
              <a:t>ginger.acierno@cuanschutz.edu</a:t>
            </a:r>
            <a:endParaRPr kumimoji="0" lang="en-US" sz="1400" b="0" i="0"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endParaRPr>
          </a:p>
          <a:p>
            <a:pPr lvl="1"/>
            <a:endParaRPr lang="en-US" sz="1400" dirty="0"/>
          </a:p>
          <a:p>
            <a:pPr lvl="2"/>
            <a:endParaRPr lang="en-US" sz="1200" dirty="0"/>
          </a:p>
        </p:txBody>
      </p:sp>
      <p:pic>
        <p:nvPicPr>
          <p:cNvPr id="4" name="Picture 3">
            <a:extLst>
              <a:ext uri="{FF2B5EF4-FFF2-40B4-BE49-F238E27FC236}">
                <a16:creationId xmlns:a16="http://schemas.microsoft.com/office/drawing/2014/main" id="{99218C07-8E98-F48B-274B-A8C51FE7AA93}"/>
              </a:ext>
            </a:extLst>
          </p:cNvPr>
          <p:cNvPicPr>
            <a:picLocks noChangeAspect="1"/>
          </p:cNvPicPr>
          <p:nvPr/>
        </p:nvPicPr>
        <p:blipFill>
          <a:blip r:embed="rId3"/>
          <a:stretch>
            <a:fillRect/>
          </a:stretch>
        </p:blipFill>
        <p:spPr>
          <a:xfrm>
            <a:off x="3433382" y="3500420"/>
            <a:ext cx="4858933" cy="1176630"/>
          </a:xfrm>
          <a:prstGeom prst="rect">
            <a:avLst/>
          </a:prstGeom>
        </p:spPr>
      </p:pic>
      <p:pic>
        <p:nvPicPr>
          <p:cNvPr id="5" name="Picture 4">
            <a:extLst>
              <a:ext uri="{FF2B5EF4-FFF2-40B4-BE49-F238E27FC236}">
                <a16:creationId xmlns:a16="http://schemas.microsoft.com/office/drawing/2014/main" id="{42309EAE-D4AA-EF1A-45D4-ED49925768EC}"/>
              </a:ext>
            </a:extLst>
          </p:cNvPr>
          <p:cNvPicPr>
            <a:picLocks noChangeAspect="1"/>
          </p:cNvPicPr>
          <p:nvPr/>
        </p:nvPicPr>
        <p:blipFill>
          <a:blip r:embed="rId4"/>
          <a:stretch>
            <a:fillRect/>
          </a:stretch>
        </p:blipFill>
        <p:spPr>
          <a:xfrm>
            <a:off x="4799012" y="4995289"/>
            <a:ext cx="1975275" cy="640135"/>
          </a:xfrm>
          <a:prstGeom prst="rect">
            <a:avLst/>
          </a:prstGeom>
        </p:spPr>
      </p:pic>
    </p:spTree>
    <p:extLst>
      <p:ext uri="{BB962C8B-B14F-4D97-AF65-F5344CB8AC3E}">
        <p14:creationId xmlns:p14="http://schemas.microsoft.com/office/powerpoint/2010/main" val="114479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2DF9D-0DD9-04C0-1994-2F3AA425B1A5}"/>
              </a:ext>
            </a:extLst>
          </p:cNvPr>
          <p:cNvSpPr>
            <a:spLocks noGrp="1"/>
          </p:cNvSpPr>
          <p:nvPr>
            <p:ph type="title"/>
          </p:nvPr>
        </p:nvSpPr>
        <p:spPr>
          <a:xfrm>
            <a:off x="1522876" y="609600"/>
            <a:ext cx="9143538" cy="1066800"/>
          </a:xfrm>
        </p:spPr>
        <p:txBody>
          <a:bodyPr anchor="b">
            <a:normAutofit/>
          </a:bodyPr>
          <a:lstStyle/>
          <a:p>
            <a:r>
              <a:rPr lang="en-US" dirty="0"/>
              <a:t>Questions </a:t>
            </a:r>
          </a:p>
        </p:txBody>
      </p:sp>
      <p:pic>
        <p:nvPicPr>
          <p:cNvPr id="4" name="Content Placeholder 3">
            <a:extLst>
              <a:ext uri="{FF2B5EF4-FFF2-40B4-BE49-F238E27FC236}">
                <a16:creationId xmlns:a16="http://schemas.microsoft.com/office/drawing/2014/main" id="{6A27A55B-180A-5A22-E1BF-3003A72CC9EA}"/>
              </a:ext>
            </a:extLst>
          </p:cNvPr>
          <p:cNvPicPr>
            <a:picLocks noGrp="1" noChangeAspect="1"/>
          </p:cNvPicPr>
          <p:nvPr>
            <p:ph idx="1"/>
          </p:nvPr>
        </p:nvPicPr>
        <p:blipFill>
          <a:blip r:embed="rId2"/>
          <a:srcRect l="18893" r="2" b="2"/>
          <a:stretch>
            <a:fillRect/>
          </a:stretch>
        </p:blipFill>
        <p:spPr>
          <a:xfrm>
            <a:off x="1522876" y="1905000"/>
            <a:ext cx="9143538" cy="4114800"/>
          </a:xfrm>
          <a:prstGeom prst="rect">
            <a:avLst/>
          </a:prstGeom>
          <a:noFill/>
        </p:spPr>
      </p:pic>
    </p:spTree>
    <p:extLst>
      <p:ext uri="{BB962C8B-B14F-4D97-AF65-F5344CB8AC3E}">
        <p14:creationId xmlns:p14="http://schemas.microsoft.com/office/powerpoint/2010/main" val="304316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Agenda</a:t>
            </a:r>
          </a:p>
        </p:txBody>
      </p:sp>
      <p:sp>
        <p:nvSpPr>
          <p:cNvPr id="14" name="Content Placeholder 13"/>
          <p:cNvSpPr>
            <a:spLocks noGrp="1"/>
          </p:cNvSpPr>
          <p:nvPr>
            <p:ph idx="1"/>
          </p:nvPr>
        </p:nvSpPr>
        <p:spPr/>
        <p:txBody>
          <a:bodyPr/>
          <a:lstStyle/>
          <a:p>
            <a:pPr lvl="0"/>
            <a:r>
              <a:rPr lang="en-US" dirty="0"/>
              <a:t>NIH No Cost Extension Updates.</a:t>
            </a:r>
          </a:p>
          <a:p>
            <a:pPr lvl="0"/>
            <a:r>
              <a:rPr lang="en-US" dirty="0"/>
              <a:t>Pre-award NIH policy Updates.</a:t>
            </a:r>
          </a:p>
          <a:p>
            <a:pPr lvl="0"/>
            <a:r>
              <a:rPr lang="en-US" dirty="0"/>
              <a:t>Project(s) in Pre-Spending notifications.</a:t>
            </a:r>
          </a:p>
          <a:p>
            <a:pPr lvl="0"/>
            <a:r>
              <a:rPr lang="en-US" dirty="0"/>
              <a:t>Federal Government shutdown.</a:t>
            </a:r>
          </a:p>
          <a:p>
            <a:pPr lvl="0"/>
            <a:r>
              <a:rPr lang="en-US" dirty="0"/>
              <a:t>Payroll Expense Transfer (PET) updates for funds 34 and 35.</a:t>
            </a:r>
          </a:p>
          <a:p>
            <a:pPr lvl="0"/>
            <a:endParaRPr lang="en-US" dirty="0"/>
          </a:p>
        </p:txBody>
      </p:sp>
    </p:spTree>
    <p:extLst>
      <p:ext uri="{BB962C8B-B14F-4D97-AF65-F5344CB8AC3E}">
        <p14:creationId xmlns:p14="http://schemas.microsoft.com/office/powerpoint/2010/main" val="27230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NIH No Cost Extension Update</a:t>
            </a:r>
          </a:p>
        </p:txBody>
      </p:sp>
      <p:sp>
        <p:nvSpPr>
          <p:cNvPr id="3" name="Content Placeholder 2">
            <a:extLst>
              <a:ext uri="{FF2B5EF4-FFF2-40B4-BE49-F238E27FC236}">
                <a16:creationId xmlns:a16="http://schemas.microsoft.com/office/drawing/2014/main" id="{D76A59E6-DC4E-530F-5F13-42EBAA518419}"/>
              </a:ext>
            </a:extLst>
          </p:cNvPr>
          <p:cNvSpPr>
            <a:spLocks noGrp="1"/>
          </p:cNvSpPr>
          <p:nvPr>
            <p:ph idx="1"/>
          </p:nvPr>
        </p:nvSpPr>
        <p:spPr/>
        <p:txBody>
          <a:bodyPr>
            <a:normAutofit/>
          </a:bodyPr>
          <a:lstStyle/>
          <a:p>
            <a:r>
              <a:rPr lang="en-US" dirty="0"/>
              <a:t>Background on the NIH update.</a:t>
            </a:r>
          </a:p>
          <a:p>
            <a:pPr lvl="1"/>
            <a:r>
              <a:rPr lang="en-US" sz="1800" dirty="0"/>
              <a:t>May 7, 2025, NIH updated its No-cost extension processes, which took away our ability to submit the First No-cost extension automatically via a link. </a:t>
            </a:r>
          </a:p>
          <a:p>
            <a:pPr lvl="1"/>
            <a:r>
              <a:rPr lang="en-US" sz="1800" dirty="0"/>
              <a:t>During this time, we were submitting the requests via the “prior approval” module. </a:t>
            </a:r>
          </a:p>
          <a:p>
            <a:r>
              <a:rPr lang="en-US" dirty="0"/>
              <a:t>New No-cost extension process.</a:t>
            </a:r>
          </a:p>
          <a:p>
            <a:pPr lvl="1"/>
            <a:r>
              <a:rPr lang="en-US" sz="1800" dirty="0"/>
              <a:t>Effective August 7, 2025, NIH has re-enabled the No-cost Extension Functionality in eRA Commons. </a:t>
            </a:r>
          </a:p>
          <a:p>
            <a:pPr lvl="1"/>
            <a:r>
              <a:rPr lang="en-US" sz="1800" dirty="0"/>
              <a:t>We are now allowed to use the first NCE link to submit the request for certain NIH awards. We are no longer using the “Prior approval” module. </a:t>
            </a:r>
          </a:p>
          <a:p>
            <a:pPr lvl="1"/>
            <a:r>
              <a:rPr lang="en-US" sz="1800" dirty="0"/>
              <a:t>Link to the NIH update </a:t>
            </a:r>
            <a:r>
              <a:rPr lang="en-US" sz="1800" dirty="0">
                <a:hlinkClick r:id="rId2"/>
              </a:rPr>
              <a:t>NOT-0D-25-142</a:t>
            </a:r>
            <a:r>
              <a:rPr lang="en-US" sz="1800" dirty="0"/>
              <a:t>. </a:t>
            </a:r>
          </a:p>
          <a:p>
            <a:pPr lvl="1"/>
            <a:endParaRPr lang="en-US" dirty="0"/>
          </a:p>
        </p:txBody>
      </p:sp>
    </p:spTree>
    <p:extLst>
      <p:ext uri="{BB962C8B-B14F-4D97-AF65-F5344CB8AC3E}">
        <p14:creationId xmlns:p14="http://schemas.microsoft.com/office/powerpoint/2010/main" val="3381444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2F784-936E-6EE8-1192-98AC19CFB2BE}"/>
              </a:ext>
            </a:extLst>
          </p:cNvPr>
          <p:cNvSpPr>
            <a:spLocks noGrp="1"/>
          </p:cNvSpPr>
          <p:nvPr>
            <p:ph type="title"/>
          </p:nvPr>
        </p:nvSpPr>
        <p:spPr/>
        <p:txBody>
          <a:bodyPr/>
          <a:lstStyle/>
          <a:p>
            <a:r>
              <a:rPr lang="en-US" dirty="0"/>
              <a:t>NIH No Cost Extension Update (continues) </a:t>
            </a:r>
          </a:p>
        </p:txBody>
      </p:sp>
      <p:sp>
        <p:nvSpPr>
          <p:cNvPr id="3" name="Content Placeholder 2">
            <a:extLst>
              <a:ext uri="{FF2B5EF4-FFF2-40B4-BE49-F238E27FC236}">
                <a16:creationId xmlns:a16="http://schemas.microsoft.com/office/drawing/2014/main" id="{861488FA-88A6-731D-C6F7-7058F58E0854}"/>
              </a:ext>
            </a:extLst>
          </p:cNvPr>
          <p:cNvSpPr>
            <a:spLocks noGrp="1"/>
          </p:cNvSpPr>
          <p:nvPr>
            <p:ph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Aptos" panose="02110004020202020204"/>
                <a:ea typeface="+mn-ea"/>
                <a:cs typeface="+mn-cs"/>
              </a:rPr>
              <a:t>“Requests that were previously submitted via the prior approval module will not be reviewed, and recipients will need to initiate the first no-cost extension within the Status module by using the Extension action”.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900" b="1" i="0" u="none" strike="noStrike" kern="1200" cap="none" spc="0" normalizeH="0" baseline="0" noProof="0" dirty="0">
                <a:ln>
                  <a:noFill/>
                </a:ln>
                <a:solidFill>
                  <a:prstClr val="black"/>
                </a:solidFill>
                <a:effectLst/>
                <a:uLnTx/>
                <a:uFillTx/>
                <a:latin typeface="Aptos" panose="02110004020202020204"/>
                <a:ea typeface="+mn-ea"/>
                <a:cs typeface="+mn-cs"/>
              </a:rPr>
              <a:t>OGC actions related to the above part of the guidance.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We went back and resubmitted the requests if the link is still available in the eRA Commons. The link is available within 90 days before the project end date.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If the link is not available (the project end date has already passed), we are contacting the GMS to inquire about the NCE submitted via the “Prior approval” module.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9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Aptos" panose="02110004020202020204"/>
                <a:ea typeface="+mn-ea"/>
                <a:cs typeface="+mn-cs"/>
              </a:rPr>
              <a:t>Please review the OGC </a:t>
            </a:r>
            <a:r>
              <a:rPr kumimoji="0" lang="en-US" sz="1900" b="0" i="0" u="none" strike="noStrike" kern="1200" cap="none" spc="0" normalizeH="0" baseline="0" noProof="0" dirty="0">
                <a:ln>
                  <a:noFill/>
                </a:ln>
                <a:solidFill>
                  <a:prstClr val="black"/>
                </a:solidFill>
                <a:effectLst/>
                <a:uLnTx/>
                <a:uFillTx/>
                <a:latin typeface="Aptos" panose="02110004020202020204"/>
                <a:ea typeface="+mn-ea"/>
                <a:cs typeface="+mn-cs"/>
                <a:hlinkClick r:id="rId2"/>
              </a:rPr>
              <a:t>No Cost Extensions (NCE Request)</a:t>
            </a:r>
            <a:r>
              <a:rPr kumimoji="0" lang="en-US" sz="1900" b="0" i="0" u="none" strike="noStrike" kern="1200" cap="none" spc="0" normalizeH="0" baseline="0" noProof="0" dirty="0">
                <a:ln>
                  <a:noFill/>
                </a:ln>
                <a:solidFill>
                  <a:prstClr val="black"/>
                </a:solidFill>
                <a:effectLst/>
                <a:uLnTx/>
                <a:uFillTx/>
                <a:latin typeface="Aptos" panose="02110004020202020204"/>
                <a:ea typeface="+mn-ea"/>
                <a:cs typeface="+mn-cs"/>
              </a:rPr>
              <a:t> webpage for further guidance or reach out to </a:t>
            </a:r>
            <a:r>
              <a:rPr kumimoji="0" lang="en-US" sz="1900" b="0" i="0" u="none" strike="noStrike" kern="1200" cap="none" spc="0" normalizeH="0" baseline="0" noProof="0" dirty="0">
                <a:ln>
                  <a:noFill/>
                </a:ln>
                <a:solidFill>
                  <a:prstClr val="black"/>
                </a:solidFill>
                <a:effectLst/>
                <a:uLnTx/>
                <a:uFillTx/>
                <a:latin typeface="Aptos" panose="02110004020202020204"/>
                <a:ea typeface="+mn-ea"/>
                <a:cs typeface="+mn-cs"/>
                <a:hlinkClick r:id="rId3"/>
              </a:rPr>
              <a:t>OGC.Postaward@ucdenver.edu</a:t>
            </a:r>
            <a:r>
              <a:rPr kumimoji="0" lang="en-US" sz="1900" b="0" i="0" u="none" strike="noStrike" kern="1200" cap="none" spc="0" normalizeH="0" baseline="0" noProof="0" dirty="0">
                <a:ln>
                  <a:noFill/>
                </a:ln>
                <a:solidFill>
                  <a:prstClr val="black"/>
                </a:solidFill>
                <a:effectLst/>
                <a:uLnTx/>
                <a:uFillTx/>
                <a:latin typeface="Aptos" panose="02110004020202020204"/>
                <a:ea typeface="+mn-ea"/>
                <a:cs typeface="+mn-cs"/>
              </a:rPr>
              <a:t> for assistance.</a:t>
            </a:r>
          </a:p>
          <a:p>
            <a:endParaRPr lang="en-US" dirty="0"/>
          </a:p>
        </p:txBody>
      </p:sp>
    </p:spTree>
    <p:extLst>
      <p:ext uri="{BB962C8B-B14F-4D97-AF65-F5344CB8AC3E}">
        <p14:creationId xmlns:p14="http://schemas.microsoft.com/office/powerpoint/2010/main" val="3716361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F80B9-3021-9587-E6B8-8F25BD7FABA7}"/>
              </a:ext>
            </a:extLst>
          </p:cNvPr>
          <p:cNvSpPr>
            <a:spLocks noGrp="1"/>
          </p:cNvSpPr>
          <p:nvPr>
            <p:ph type="title"/>
          </p:nvPr>
        </p:nvSpPr>
        <p:spPr/>
        <p:txBody>
          <a:bodyPr/>
          <a:lstStyle/>
          <a:p>
            <a:r>
              <a:rPr lang="en-US" dirty="0"/>
              <a:t>Pre-award NIH policy Updates</a:t>
            </a:r>
          </a:p>
        </p:txBody>
      </p:sp>
      <p:sp>
        <p:nvSpPr>
          <p:cNvPr id="3" name="Content Placeholder 2">
            <a:extLst>
              <a:ext uri="{FF2B5EF4-FFF2-40B4-BE49-F238E27FC236}">
                <a16:creationId xmlns:a16="http://schemas.microsoft.com/office/drawing/2014/main" id="{85534C80-A3FD-A770-B0B0-2340B7DDFD14}"/>
              </a:ext>
            </a:extLst>
          </p:cNvPr>
          <p:cNvSpPr>
            <a:spLocks noGrp="1"/>
          </p:cNvSpPr>
          <p:nvPr>
            <p:ph idx="1"/>
          </p:nvPr>
        </p:nvSpPr>
        <p:spPr/>
        <p:txBody>
          <a:bodyPr>
            <a:normAutofit/>
          </a:bodyPr>
          <a:lstStyle/>
          <a:p>
            <a:r>
              <a:rPr lang="en-US" dirty="0">
                <a:hlinkClick r:id="rId2"/>
              </a:rPr>
              <a:t>https://research.cuanschutz.edu/ogc/home/resources/updates-team-talks/ogc-newsroom/nih-policy-updates</a:t>
            </a:r>
            <a:r>
              <a:rPr lang="en-US" dirty="0"/>
              <a:t> </a:t>
            </a:r>
          </a:p>
          <a:p>
            <a:r>
              <a:rPr lang="en-US" sz="1800" dirty="0"/>
              <a:t>The NIH has announced a major policy change for applications involving foreign components - defined as any significant scientific activity conducted outside the U.S. by the recipient or a foreign organization. NIH announcement: </a:t>
            </a:r>
            <a:r>
              <a:rPr lang="en-US" sz="1400" dirty="0">
                <a:hlinkClick r:id="rId3"/>
              </a:rPr>
              <a:t>NOT-OD-25-155</a:t>
            </a:r>
            <a:r>
              <a:rPr lang="en-US" sz="1800" dirty="0"/>
              <a:t>. The primary applicant must be a U.S.-based organization. Leadership must include at least one PD/PI from the U.S. and one from each International Project. We are excited to see what the NIH has to say when they issue a Parent NOFO with detailed guidance.</a:t>
            </a:r>
          </a:p>
        </p:txBody>
      </p:sp>
    </p:spTree>
    <p:extLst>
      <p:ext uri="{BB962C8B-B14F-4D97-AF65-F5344CB8AC3E}">
        <p14:creationId xmlns:p14="http://schemas.microsoft.com/office/powerpoint/2010/main" val="2126597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676B4-96BA-D89D-8C68-6F78C7131F0D}"/>
              </a:ext>
            </a:extLst>
          </p:cNvPr>
          <p:cNvSpPr>
            <a:spLocks noGrp="1"/>
          </p:cNvSpPr>
          <p:nvPr>
            <p:ph type="title"/>
          </p:nvPr>
        </p:nvSpPr>
        <p:spPr/>
        <p:txBody>
          <a:bodyPr/>
          <a:lstStyle/>
          <a:p>
            <a:r>
              <a:rPr lang="en-US" dirty="0"/>
              <a:t>Project(s) in Pre-Spending notification</a:t>
            </a:r>
          </a:p>
        </p:txBody>
      </p:sp>
      <p:sp>
        <p:nvSpPr>
          <p:cNvPr id="3" name="Content Placeholder 2">
            <a:extLst>
              <a:ext uri="{FF2B5EF4-FFF2-40B4-BE49-F238E27FC236}">
                <a16:creationId xmlns:a16="http://schemas.microsoft.com/office/drawing/2014/main" id="{14B9E6F6-DE29-CC46-FAC0-4752EDE45684}"/>
              </a:ext>
            </a:extLst>
          </p:cNvPr>
          <p:cNvSpPr>
            <a:spLocks noGrp="1"/>
          </p:cNvSpPr>
          <p:nvPr>
            <p:ph idx="1"/>
          </p:nvPr>
        </p:nvSpPr>
        <p:spPr/>
        <p:txBody>
          <a:bodyPr>
            <a:normAutofit/>
          </a:bodyPr>
          <a:lstStyle/>
          <a:p>
            <a:r>
              <a:rPr lang="en-US" sz="1800" dirty="0"/>
              <a:t>This month, the Office of Grants and Contracts (OGC) started sending notifications for projects that have been in a pre-spending status for more than 90 days after the Start Date of the project. </a:t>
            </a:r>
          </a:p>
          <a:p>
            <a:r>
              <a:rPr lang="en-US" sz="1800" dirty="0"/>
              <a:t>The goal is to bring the projects in Pre-spending to our department administrators’ attention, and we hope that OGC receives an updated status on the award/contract. </a:t>
            </a:r>
          </a:p>
          <a:p>
            <a:r>
              <a:rPr lang="en-US" sz="1800" dirty="0"/>
              <a:t>The automatic notifications are going to the Grant Administrator GADM on the project(s)</a:t>
            </a:r>
          </a:p>
          <a:p>
            <a:r>
              <a:rPr lang="en-US" sz="1800" b="1" dirty="0"/>
              <a:t>Why is it important to review the email and provide an update? </a:t>
            </a:r>
          </a:p>
          <a:p>
            <a:pPr lvl="1"/>
            <a:r>
              <a:rPr lang="en-US" sz="1400" dirty="0"/>
              <a:t>We are unable to bill the sponsor.</a:t>
            </a:r>
          </a:p>
          <a:p>
            <a:pPr lvl="1"/>
            <a:r>
              <a:rPr lang="en-US" sz="1400" dirty="0"/>
              <a:t>We cannot post payment to an existing invoice under the award.</a:t>
            </a:r>
          </a:p>
          <a:p>
            <a:endParaRPr lang="en-US" dirty="0"/>
          </a:p>
        </p:txBody>
      </p:sp>
    </p:spTree>
    <p:extLst>
      <p:ext uri="{BB962C8B-B14F-4D97-AF65-F5344CB8AC3E}">
        <p14:creationId xmlns:p14="http://schemas.microsoft.com/office/powerpoint/2010/main" val="1205314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54435-CE3B-B943-F93E-BFD97951DAEE}"/>
              </a:ext>
            </a:extLst>
          </p:cNvPr>
          <p:cNvSpPr>
            <a:spLocks noGrp="1"/>
          </p:cNvSpPr>
          <p:nvPr>
            <p:ph type="title"/>
          </p:nvPr>
        </p:nvSpPr>
        <p:spPr>
          <a:xfrm>
            <a:off x="1522876" y="609600"/>
            <a:ext cx="9143538" cy="1066800"/>
          </a:xfrm>
        </p:spPr>
        <p:txBody>
          <a:bodyPr anchor="b">
            <a:normAutofit/>
          </a:bodyPr>
          <a:lstStyle/>
          <a:p>
            <a:r>
              <a:rPr lang="en-US" dirty="0"/>
              <a:t>Example of the email notification</a:t>
            </a:r>
          </a:p>
        </p:txBody>
      </p:sp>
      <p:pic>
        <p:nvPicPr>
          <p:cNvPr id="4" name="Content Placeholder 4">
            <a:extLst>
              <a:ext uri="{FF2B5EF4-FFF2-40B4-BE49-F238E27FC236}">
                <a16:creationId xmlns:a16="http://schemas.microsoft.com/office/drawing/2014/main" id="{0E380F44-909A-C6D2-77FE-45D634C98657}"/>
              </a:ext>
            </a:extLst>
          </p:cNvPr>
          <p:cNvPicPr>
            <a:picLocks noChangeAspect="1"/>
          </p:cNvPicPr>
          <p:nvPr/>
        </p:nvPicPr>
        <p:blipFill>
          <a:blip r:embed="rId2"/>
          <a:stretch>
            <a:fillRect/>
          </a:stretch>
        </p:blipFill>
        <p:spPr>
          <a:xfrm>
            <a:off x="1293812" y="1752600"/>
            <a:ext cx="9143537" cy="4495800"/>
          </a:xfrm>
          <a:prstGeom prst="rect">
            <a:avLst/>
          </a:prstGeom>
          <a:noFill/>
        </p:spPr>
      </p:pic>
    </p:spTree>
    <p:extLst>
      <p:ext uri="{BB962C8B-B14F-4D97-AF65-F5344CB8AC3E}">
        <p14:creationId xmlns:p14="http://schemas.microsoft.com/office/powerpoint/2010/main" val="2819369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CB7DD-0571-4072-9AD9-38BA60CF395F}"/>
              </a:ext>
            </a:extLst>
          </p:cNvPr>
          <p:cNvSpPr>
            <a:spLocks noGrp="1"/>
          </p:cNvSpPr>
          <p:nvPr>
            <p:ph type="title"/>
          </p:nvPr>
        </p:nvSpPr>
        <p:spPr/>
        <p:txBody>
          <a:bodyPr/>
          <a:lstStyle/>
          <a:p>
            <a:r>
              <a:rPr lang="en-US" dirty="0"/>
              <a:t>Action needed to update the status</a:t>
            </a:r>
          </a:p>
        </p:txBody>
      </p:sp>
      <p:sp>
        <p:nvSpPr>
          <p:cNvPr id="3" name="Content Placeholder 2">
            <a:extLst>
              <a:ext uri="{FF2B5EF4-FFF2-40B4-BE49-F238E27FC236}">
                <a16:creationId xmlns:a16="http://schemas.microsoft.com/office/drawing/2014/main" id="{C30F966C-88A4-42F5-B6FE-F6E40D8DA69C}"/>
              </a:ext>
            </a:extLst>
          </p:cNvPr>
          <p:cNvSpPr>
            <a:spLocks noGrp="1"/>
          </p:cNvSpPr>
          <p:nvPr>
            <p:ph idx="1"/>
          </p:nvPr>
        </p:nvSpPr>
        <p:spPr/>
        <p:txBody>
          <a:bodyPr>
            <a:normAutofit fontScale="62500" lnSpcReduction="20000"/>
          </a:bodyPr>
          <a:lstStyle/>
          <a:p>
            <a:pPr>
              <a:buNone/>
            </a:pPr>
            <a:r>
              <a:rPr lang="en-US" dirty="0">
                <a:effectLst/>
                <a:latin typeface="inherit"/>
              </a:rPr>
              <a:t>The email provides actions that should be taken if needed to update the status.</a:t>
            </a:r>
            <a:endParaRPr lang="en-US" dirty="0"/>
          </a:p>
          <a:p>
            <a:pPr>
              <a:buFont typeface="Arial" panose="020B0604020202020204" pitchFamily="34" charset="0"/>
              <a:buChar char="•"/>
            </a:pPr>
            <a:r>
              <a:rPr lang="en-US" dirty="0">
                <a:effectLst/>
                <a:latin typeface="inherit"/>
              </a:rPr>
              <a:t>If the contract or award is still pending Full Execution or Approval, please make sure you are aware of the current status and request an update to request begin and end dates if needed.</a:t>
            </a:r>
            <a:endParaRPr lang="en-US" dirty="0"/>
          </a:p>
          <a:p>
            <a:pPr>
              <a:buFont typeface="Arial" panose="020B0604020202020204" pitchFamily="34" charset="0"/>
              <a:buChar char="•"/>
            </a:pPr>
            <a:r>
              <a:rPr lang="en-US" dirty="0">
                <a:effectLst/>
                <a:latin typeface="inherit"/>
              </a:rPr>
              <a:t>If you have requested a pre-awarded No Cost Extension (NCE) which extended the dates, and an official notice has not been received please follow-up with your sponsor to determine if you need to work to closeout or will be able to keep the NCE.</a:t>
            </a:r>
            <a:endParaRPr lang="en-US" dirty="0"/>
          </a:p>
          <a:p>
            <a:pPr>
              <a:buFont typeface="Arial" panose="020B0604020202020204" pitchFamily="34" charset="0"/>
              <a:buChar char="•"/>
            </a:pPr>
            <a:r>
              <a:rPr lang="en-US" dirty="0">
                <a:effectLst/>
                <a:latin typeface="inherit"/>
              </a:rPr>
              <a:t>If you have received a Notice of Award, Executed Contract or Payment Notification for your award, it needs to be moved from Pre-Award status to Awarded. Please forward documents to </a:t>
            </a:r>
            <a:r>
              <a:rPr lang="en-US" dirty="0">
                <a:latin typeface="inherit"/>
                <a:hlinkClick r:id="rId2"/>
              </a:rPr>
              <a:t>OGC.AwardsIntake@ucdenver.edu</a:t>
            </a:r>
            <a:r>
              <a:rPr lang="en-US" dirty="0">
                <a:latin typeface="inherit"/>
              </a:rPr>
              <a:t> </a:t>
            </a:r>
            <a:r>
              <a:rPr lang="en-US" dirty="0">
                <a:effectLst/>
                <a:latin typeface="inherit"/>
              </a:rPr>
              <a:t> so that your award can be fully set up in Open Status and reported.</a:t>
            </a:r>
            <a:endParaRPr lang="en-US" dirty="0"/>
          </a:p>
          <a:p>
            <a:pPr>
              <a:buFont typeface="Arial" panose="020B0604020202020204" pitchFamily="34" charset="0"/>
              <a:buChar char="•"/>
            </a:pPr>
            <a:r>
              <a:rPr lang="en-US" dirty="0">
                <a:effectLst/>
                <a:latin typeface="inherit"/>
              </a:rPr>
              <a:t>If you have determined the award/contract will not be executed or received and the project not used to book any expenses, please contact </a:t>
            </a:r>
            <a:r>
              <a:rPr lang="en-US" dirty="0">
                <a:effectLst/>
                <a:latin typeface="inherit"/>
                <a:hlinkClick r:id="rId3"/>
              </a:rPr>
              <a:t>ogc.4status@ucdenver.edu</a:t>
            </a:r>
            <a:r>
              <a:rPr lang="en-US" dirty="0">
                <a:effectLst/>
                <a:latin typeface="inherit"/>
              </a:rPr>
              <a:t> to close the project and terminate the Pre-Award.</a:t>
            </a:r>
            <a:endParaRPr lang="en-US" dirty="0"/>
          </a:p>
          <a:p>
            <a:pPr>
              <a:buFont typeface="Arial" panose="020B0604020202020204" pitchFamily="34" charset="0"/>
              <a:buChar char="•"/>
            </a:pPr>
            <a:r>
              <a:rPr lang="en-US" dirty="0">
                <a:effectLst/>
                <a:latin typeface="inherit"/>
              </a:rPr>
              <a:t>If you have determined the award/contract will not be executed or received and the project needs to have expenses cleared please contact your OGC post award pod to notify them the project needs to move to "Ended" status and close when zero.</a:t>
            </a:r>
            <a:endParaRPr lang="en-US" dirty="0"/>
          </a:p>
          <a:p>
            <a:endParaRPr lang="en-US" dirty="0"/>
          </a:p>
        </p:txBody>
      </p:sp>
    </p:spTree>
    <p:extLst>
      <p:ext uri="{BB962C8B-B14F-4D97-AF65-F5344CB8AC3E}">
        <p14:creationId xmlns:p14="http://schemas.microsoft.com/office/powerpoint/2010/main" val="325216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A0E39-A50A-60E0-E454-4F70F7C28B21}"/>
              </a:ext>
            </a:extLst>
          </p:cNvPr>
          <p:cNvSpPr>
            <a:spLocks noGrp="1"/>
          </p:cNvSpPr>
          <p:nvPr>
            <p:ph type="title"/>
          </p:nvPr>
        </p:nvSpPr>
        <p:spPr/>
        <p:txBody>
          <a:bodyPr/>
          <a:lstStyle/>
          <a:p>
            <a:r>
              <a:rPr lang="en-US" dirty="0"/>
              <a:t>Potential Federal Government shutdown</a:t>
            </a:r>
          </a:p>
        </p:txBody>
      </p:sp>
      <p:sp>
        <p:nvSpPr>
          <p:cNvPr id="3" name="Content Placeholder 2">
            <a:extLst>
              <a:ext uri="{FF2B5EF4-FFF2-40B4-BE49-F238E27FC236}">
                <a16:creationId xmlns:a16="http://schemas.microsoft.com/office/drawing/2014/main" id="{5BDE2186-A068-5941-BFB5-E2261A2BD9A3}"/>
              </a:ext>
            </a:extLst>
          </p:cNvPr>
          <p:cNvSpPr>
            <a:spLocks noGrp="1"/>
          </p:cNvSpPr>
          <p:nvPr>
            <p:ph idx="1"/>
          </p:nvPr>
        </p:nvSpPr>
        <p:spPr/>
        <p:txBody>
          <a:bodyPr/>
          <a:lstStyle/>
          <a:p>
            <a:r>
              <a:rPr lang="en-US" sz="1800" dirty="0"/>
              <a:t>The federal government is funded for this current fiscal year through 09/30/2025. If Congress does not pass a continuing resolution (CR) by the end of the month, a government shutdown will occur. </a:t>
            </a:r>
          </a:p>
          <a:p>
            <a:r>
              <a:rPr lang="en-US" sz="1800" b="1" dirty="0"/>
              <a:t>Government Guidance for a shutdown</a:t>
            </a:r>
            <a:r>
              <a:rPr lang="en-US" sz="1800" dirty="0"/>
              <a:t>: </a:t>
            </a:r>
          </a:p>
          <a:p>
            <a:pPr marL="320040" lvl="1" indent="0">
              <a:buNone/>
            </a:pPr>
            <a:r>
              <a:rPr lang="en-US" sz="1800" dirty="0"/>
              <a:t>The information in the next few slides has been gathered from federal agency contingency plans posted on the Office of Management and Budget website.</a:t>
            </a:r>
          </a:p>
          <a:p>
            <a:endParaRPr lang="en-US" dirty="0"/>
          </a:p>
        </p:txBody>
      </p:sp>
    </p:spTree>
    <p:extLst>
      <p:ext uri="{BB962C8B-B14F-4D97-AF65-F5344CB8AC3E}">
        <p14:creationId xmlns:p14="http://schemas.microsoft.com/office/powerpoint/2010/main" val="22116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triped Border 16x9">
  <a:themeElements>
    <a:clrScheme name="StripedBorder_16x9">
      <a:dk1>
        <a:srgbClr val="404040"/>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Glow Edg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12000"/>
                <a:satMod val="240000"/>
              </a:schemeClr>
              <a:schemeClr val="phClr">
                <a:tint val="98000"/>
              </a:schemeClr>
            </a:duotone>
          </a:blip>
          <a:tile tx="0" ty="0" sx="100000" sy="100000" flip="none" algn="ctr"/>
        </a:blipFill>
      </a:bgFillStyleLst>
    </a:fmtScheme>
  </a:themeElements>
  <a:objectDefaults>
    <a:spDef>
      <a:spPr>
        <a:solidFill>
          <a:schemeClr val="accent1">
            <a:lumMod val="50000"/>
          </a:schemeClr>
        </a:solidFill>
        <a:ln>
          <a:solidFill>
            <a:schemeClr val="accent1">
              <a:lumMod val="50000"/>
            </a:schemeClr>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Striped black border presentation (widescreen).potx" id="{96522838-024F-4A04-A543-9EF396F770C0}" vid="{BD969DAD-256A-4182-ABA2-1577ED7D3144}"/>
    </a:ext>
  </a:extLst>
</a:theme>
</file>

<file path=ppt/theme/theme2.xml><?xml version="1.0" encoding="utf-8"?>
<a:theme xmlns:a="http://schemas.openxmlformats.org/drawingml/2006/main" name="Office Theme">
  <a:themeElements>
    <a:clrScheme name="StripedBorder_16x9">
      <a:dk1>
        <a:srgbClr val="404040"/>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Glow Edg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tripedBorder_16x9">
      <a:dk1>
        <a:srgbClr val="404040"/>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Glow Edg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Striped black border presentation (widescreen)</Template>
  <TotalTime>839</TotalTime>
  <Words>1316</Words>
  <Application>Microsoft Office PowerPoint</Application>
  <PresentationFormat>Custom</PresentationFormat>
  <Paragraphs>82</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Aptos</vt:lpstr>
      <vt:lpstr>Arial</vt:lpstr>
      <vt:lpstr>Calibri</vt:lpstr>
      <vt:lpstr>Euphemia</vt:lpstr>
      <vt:lpstr>inherit</vt:lpstr>
      <vt:lpstr>Symbol</vt:lpstr>
      <vt:lpstr>Striped Border 16x9</vt:lpstr>
      <vt:lpstr>Sponsor (NIH) news and OGC Updates</vt:lpstr>
      <vt:lpstr>Agenda</vt:lpstr>
      <vt:lpstr>NIH No Cost Extension Update</vt:lpstr>
      <vt:lpstr>NIH No Cost Extension Update (continues) </vt:lpstr>
      <vt:lpstr>Pre-award NIH policy Updates</vt:lpstr>
      <vt:lpstr>Project(s) in Pre-Spending notification</vt:lpstr>
      <vt:lpstr>Example of the email notification</vt:lpstr>
      <vt:lpstr>Action needed to update the status</vt:lpstr>
      <vt:lpstr>Potential Federal Government shutdown</vt:lpstr>
      <vt:lpstr>General Government Guidance for a Shutdown</vt:lpstr>
      <vt:lpstr>AGENCY-SPECIFIC GUIDANCE</vt:lpstr>
      <vt:lpstr>AGENCY-SPECIFIC GUIDANCE (continues)</vt:lpstr>
      <vt:lpstr>Payroll Expense Transfer (PET) update on funds 34 and 35 </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Gnatsidji, Koffi</dc:creator>
  <cp:lastModifiedBy>Gnatsidji, Koffi</cp:lastModifiedBy>
  <cp:revision>3</cp:revision>
  <dcterms:created xsi:type="dcterms:W3CDTF">2025-09-25T02:56:38Z</dcterms:created>
  <dcterms:modified xsi:type="dcterms:W3CDTF">2025-09-25T17:29:50Z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