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4"/>
  </p:sldMasterIdLst>
  <p:notesMasterIdLst>
    <p:notesMasterId r:id="rId54"/>
  </p:notesMasterIdLst>
  <p:handoutMasterIdLst>
    <p:handoutMasterId r:id="rId55"/>
  </p:handoutMasterIdLst>
  <p:sldIdLst>
    <p:sldId id="410" r:id="rId5"/>
    <p:sldId id="383" r:id="rId6"/>
    <p:sldId id="415" r:id="rId7"/>
    <p:sldId id="293" r:id="rId8"/>
    <p:sldId id="258" r:id="rId9"/>
    <p:sldId id="259" r:id="rId10"/>
    <p:sldId id="260" r:id="rId11"/>
    <p:sldId id="261" r:id="rId12"/>
    <p:sldId id="262" r:id="rId13"/>
    <p:sldId id="287" r:id="rId14"/>
    <p:sldId id="294" r:id="rId15"/>
    <p:sldId id="263" r:id="rId16"/>
    <p:sldId id="264" r:id="rId17"/>
    <p:sldId id="265" r:id="rId18"/>
    <p:sldId id="266" r:id="rId19"/>
    <p:sldId id="288" r:id="rId20"/>
    <p:sldId id="276" r:id="rId21"/>
    <p:sldId id="277" r:id="rId22"/>
    <p:sldId id="267" r:id="rId23"/>
    <p:sldId id="268" r:id="rId24"/>
    <p:sldId id="269" r:id="rId25"/>
    <p:sldId id="289" r:id="rId26"/>
    <p:sldId id="286" r:id="rId27"/>
    <p:sldId id="416" r:id="rId28"/>
    <p:sldId id="417" r:id="rId29"/>
    <p:sldId id="411" r:id="rId30"/>
    <p:sldId id="412" r:id="rId31"/>
    <p:sldId id="406" r:id="rId32"/>
    <p:sldId id="405" r:id="rId33"/>
    <p:sldId id="414" r:id="rId34"/>
    <p:sldId id="413" r:id="rId35"/>
    <p:sldId id="418" r:id="rId36"/>
    <p:sldId id="389" r:id="rId37"/>
    <p:sldId id="391" r:id="rId38"/>
    <p:sldId id="397" r:id="rId39"/>
    <p:sldId id="408" r:id="rId40"/>
    <p:sldId id="407" r:id="rId41"/>
    <p:sldId id="256" r:id="rId42"/>
    <p:sldId id="426" r:id="rId43"/>
    <p:sldId id="421" r:id="rId44"/>
    <p:sldId id="420" r:id="rId45"/>
    <p:sldId id="422" r:id="rId46"/>
    <p:sldId id="427" r:id="rId47"/>
    <p:sldId id="428" r:id="rId48"/>
    <p:sldId id="429" r:id="rId49"/>
    <p:sldId id="424" r:id="rId50"/>
    <p:sldId id="283" r:id="rId51"/>
    <p:sldId id="291" r:id="rId52"/>
    <p:sldId id="304"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A107856-5554-42FB-B03E-39F5DBC370B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327" autoAdjust="0"/>
  </p:normalViewPr>
  <p:slideViewPr>
    <p:cSldViewPr snapToGrid="0">
      <p:cViewPr varScale="1">
        <p:scale>
          <a:sx n="107" d="100"/>
          <a:sy n="107" d="100"/>
        </p:scale>
        <p:origin x="672" y="10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58" d="100"/>
          <a:sy n="58" d="100"/>
        </p:scale>
        <p:origin x="3240" y="6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61" Type="http://schemas.microsoft.com/office/2018/10/relationships/authors" Target="author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s>
</file>

<file path=ppt/diagrams/_rels/data1.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BCD6B4-FE61-4009-B5E2-2A541E3ADD2E}" type="doc">
      <dgm:prSet loTypeId="urn:microsoft.com/office/officeart/2018/2/layout/IconVerticalSolidList" loCatId="icon" qsTypeId="urn:microsoft.com/office/officeart/2005/8/quickstyle/3d1" qsCatId="3D" csTypeId="urn:microsoft.com/office/officeart/2005/8/colors/accent2_2" csCatId="accent2" phldr="1"/>
      <dgm:spPr/>
      <dgm:t>
        <a:bodyPr/>
        <a:lstStyle/>
        <a:p>
          <a:endParaRPr lang="en-US"/>
        </a:p>
      </dgm:t>
    </dgm:pt>
    <dgm:pt modelId="{A7C4791A-FB93-4D91-B88D-6CAAA2AC08A7}">
      <dgm:prSet custT="1"/>
      <dgm:spPr/>
      <dgm:t>
        <a:bodyPr/>
        <a:lstStyle/>
        <a:p>
          <a:pPr>
            <a:lnSpc>
              <a:spcPct val="100000"/>
            </a:lnSpc>
          </a:pPr>
          <a:r>
            <a:rPr lang="en-US" sz="2100" dirty="0">
              <a:solidFill>
                <a:schemeClr val="bg1"/>
              </a:solidFill>
            </a:rPr>
            <a:t>Review cash balance frequently – Recommended Monthly </a:t>
          </a:r>
          <a:r>
            <a:rPr lang="en-US" sz="1600" dirty="0">
              <a:solidFill>
                <a:schemeClr val="bg1"/>
              </a:solidFill>
            </a:rPr>
            <a:t>(m-Fin TBS/ Operating Summary)</a:t>
          </a:r>
          <a:endParaRPr lang="en-US" sz="2100" dirty="0">
            <a:solidFill>
              <a:schemeClr val="bg1"/>
            </a:solidFill>
          </a:endParaRPr>
        </a:p>
      </dgm:t>
    </dgm:pt>
    <dgm:pt modelId="{DDA46DFF-27FA-4F02-8345-F5D483BDE163}" type="parTrans" cxnId="{2AF7BF55-7F8B-4FA8-8E66-C17AACED8335}">
      <dgm:prSet/>
      <dgm:spPr/>
      <dgm:t>
        <a:bodyPr/>
        <a:lstStyle/>
        <a:p>
          <a:endParaRPr lang="en-US"/>
        </a:p>
      </dgm:t>
    </dgm:pt>
    <dgm:pt modelId="{69CEFD0D-76A5-4CB6-B302-6EB9C68E388A}" type="sibTrans" cxnId="{2AF7BF55-7F8B-4FA8-8E66-C17AACED8335}">
      <dgm:prSet/>
      <dgm:spPr/>
      <dgm:t>
        <a:bodyPr/>
        <a:lstStyle/>
        <a:p>
          <a:endParaRPr lang="en-US"/>
        </a:p>
      </dgm:t>
    </dgm:pt>
    <dgm:pt modelId="{04109F70-E809-4945-A8FD-A613044EDD37}">
      <dgm:prSet/>
      <dgm:spPr/>
      <dgm:t>
        <a:bodyPr/>
        <a:lstStyle/>
        <a:p>
          <a:pPr>
            <a:lnSpc>
              <a:spcPct val="100000"/>
            </a:lnSpc>
          </a:pPr>
          <a:r>
            <a:rPr lang="en-US" dirty="0">
              <a:solidFill>
                <a:schemeClr val="bg1"/>
              </a:solidFill>
            </a:rPr>
            <a:t>Review expenditures regularly and submit cost transfers in a timely manner</a:t>
          </a:r>
        </a:p>
      </dgm:t>
    </dgm:pt>
    <dgm:pt modelId="{0AF1A18A-AF49-44D0-AA2C-1C22D9E090C9}" type="parTrans" cxnId="{ABC72B68-A6C6-4EEA-8B12-7AE9F32E623A}">
      <dgm:prSet/>
      <dgm:spPr/>
      <dgm:t>
        <a:bodyPr/>
        <a:lstStyle/>
        <a:p>
          <a:endParaRPr lang="en-US"/>
        </a:p>
      </dgm:t>
    </dgm:pt>
    <dgm:pt modelId="{B6F15A04-2464-4D72-BFC7-66BF8806E898}" type="sibTrans" cxnId="{ABC72B68-A6C6-4EEA-8B12-7AE9F32E623A}">
      <dgm:prSet/>
      <dgm:spPr/>
      <dgm:t>
        <a:bodyPr/>
        <a:lstStyle/>
        <a:p>
          <a:endParaRPr lang="en-US"/>
        </a:p>
      </dgm:t>
    </dgm:pt>
    <dgm:pt modelId="{B9B49F0A-BCED-4067-81E1-10DF07D6189E}">
      <dgm:prSet/>
      <dgm:spPr/>
      <dgm:t>
        <a:bodyPr/>
        <a:lstStyle/>
        <a:p>
          <a:pPr>
            <a:lnSpc>
              <a:spcPct val="100000"/>
            </a:lnSpc>
          </a:pPr>
          <a:r>
            <a:rPr lang="en-US" dirty="0">
              <a:solidFill>
                <a:schemeClr val="bg1"/>
              </a:solidFill>
            </a:rPr>
            <a:t>All PETs should be completed within 30 days after the project end date. As a general practice salary should be reviewed and corrected within 90 days of a pay period date. </a:t>
          </a:r>
          <a:endParaRPr lang="en-US" strike="dblStrike" baseline="0" dirty="0">
            <a:solidFill>
              <a:schemeClr val="bg1"/>
            </a:solidFill>
          </a:endParaRPr>
        </a:p>
      </dgm:t>
    </dgm:pt>
    <dgm:pt modelId="{2D82462B-F5CC-44BF-8455-217C14381F28}" type="parTrans" cxnId="{A4FC52AA-7A0E-43CD-8489-D829F5F3B37E}">
      <dgm:prSet/>
      <dgm:spPr/>
      <dgm:t>
        <a:bodyPr/>
        <a:lstStyle/>
        <a:p>
          <a:endParaRPr lang="en-US"/>
        </a:p>
      </dgm:t>
    </dgm:pt>
    <dgm:pt modelId="{A5032BA8-A052-4FF3-B8C6-B0E667C11876}" type="sibTrans" cxnId="{A4FC52AA-7A0E-43CD-8489-D829F5F3B37E}">
      <dgm:prSet/>
      <dgm:spPr/>
      <dgm:t>
        <a:bodyPr/>
        <a:lstStyle/>
        <a:p>
          <a:endParaRPr lang="en-US"/>
        </a:p>
      </dgm:t>
    </dgm:pt>
    <dgm:pt modelId="{BD79A8B3-0033-49E8-815B-6DF0FBBBE8C2}">
      <dgm:prSet/>
      <dgm:spPr/>
      <dgm:t>
        <a:bodyPr/>
        <a:lstStyle/>
        <a:p>
          <a:pPr>
            <a:lnSpc>
              <a:spcPct val="100000"/>
            </a:lnSpc>
          </a:pPr>
          <a:r>
            <a:rPr lang="en-US" dirty="0">
              <a:solidFill>
                <a:schemeClr val="bg1"/>
              </a:solidFill>
            </a:rPr>
            <a:t>Meet with your Post Award Administrator on a regular basis  - Recommended Monthly</a:t>
          </a:r>
        </a:p>
      </dgm:t>
    </dgm:pt>
    <dgm:pt modelId="{D760533B-8A22-4371-9C0F-AEC27BC2CF75}" type="parTrans" cxnId="{F209449E-7CBE-46FD-BD1D-26C3B9A74704}">
      <dgm:prSet/>
      <dgm:spPr/>
      <dgm:t>
        <a:bodyPr/>
        <a:lstStyle/>
        <a:p>
          <a:endParaRPr lang="en-US"/>
        </a:p>
      </dgm:t>
    </dgm:pt>
    <dgm:pt modelId="{01BEDCDA-AF98-4997-8A42-1781F1951172}" type="sibTrans" cxnId="{F209449E-7CBE-46FD-BD1D-26C3B9A74704}">
      <dgm:prSet/>
      <dgm:spPr/>
      <dgm:t>
        <a:bodyPr/>
        <a:lstStyle/>
        <a:p>
          <a:endParaRPr lang="en-US"/>
        </a:p>
      </dgm:t>
    </dgm:pt>
    <dgm:pt modelId="{D34D65D1-62B9-4B9A-83C4-D775D7607D62}">
      <dgm:prSet custT="1"/>
      <dgm:spPr/>
      <dgm:t>
        <a:bodyPr/>
        <a:lstStyle/>
        <a:p>
          <a:pPr>
            <a:lnSpc>
              <a:spcPct val="100000"/>
            </a:lnSpc>
          </a:pPr>
          <a:r>
            <a:rPr lang="en-US" sz="2100" dirty="0">
              <a:solidFill>
                <a:schemeClr val="bg1"/>
              </a:solidFill>
            </a:rPr>
            <a:t>Know your Due Dates – Invoice, Financial Report, and Project/ST Closeouts all have due dates</a:t>
          </a:r>
        </a:p>
      </dgm:t>
    </dgm:pt>
    <dgm:pt modelId="{D4ED744B-FB37-441D-ADB9-CAA953DC4022}" type="parTrans" cxnId="{CB1DF776-8EBE-4824-826A-0F333F4D1814}">
      <dgm:prSet/>
      <dgm:spPr/>
      <dgm:t>
        <a:bodyPr/>
        <a:lstStyle/>
        <a:p>
          <a:endParaRPr lang="en-US"/>
        </a:p>
      </dgm:t>
    </dgm:pt>
    <dgm:pt modelId="{DECFA772-D4DF-4ED2-8165-64C93545B58D}" type="sibTrans" cxnId="{CB1DF776-8EBE-4824-826A-0F333F4D1814}">
      <dgm:prSet/>
      <dgm:spPr/>
      <dgm:t>
        <a:bodyPr/>
        <a:lstStyle/>
        <a:p>
          <a:endParaRPr lang="en-US"/>
        </a:p>
      </dgm:t>
    </dgm:pt>
    <dgm:pt modelId="{A3CD7EDC-EC0A-43D1-8736-DAC65EFD59E5}" type="pres">
      <dgm:prSet presAssocID="{A5BCD6B4-FE61-4009-B5E2-2A541E3ADD2E}" presName="root" presStyleCnt="0">
        <dgm:presLayoutVars>
          <dgm:dir/>
          <dgm:resizeHandles val="exact"/>
        </dgm:presLayoutVars>
      </dgm:prSet>
      <dgm:spPr/>
    </dgm:pt>
    <dgm:pt modelId="{786BA92F-8E9D-4736-8074-013C179CE73E}" type="pres">
      <dgm:prSet presAssocID="{D34D65D1-62B9-4B9A-83C4-D775D7607D62}" presName="compNode" presStyleCnt="0"/>
      <dgm:spPr/>
    </dgm:pt>
    <dgm:pt modelId="{9195EF5D-B98C-4E72-9D7B-4186A3D145D1}" type="pres">
      <dgm:prSet presAssocID="{D34D65D1-62B9-4B9A-83C4-D775D7607D62}" presName="bgRect" presStyleLbl="bgShp" presStyleIdx="0" presStyleCnt="4"/>
      <dgm:spPr/>
    </dgm:pt>
    <dgm:pt modelId="{F40732DE-6659-4B79-BC88-66A7CB52ACE9}" type="pres">
      <dgm:prSet presAssocID="{D34D65D1-62B9-4B9A-83C4-D775D7607D62}"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Daily calendar with solid fill"/>
        </a:ext>
      </dgm:extLst>
    </dgm:pt>
    <dgm:pt modelId="{6AE60A80-3FAB-40DF-B87D-204F86D8D84C}" type="pres">
      <dgm:prSet presAssocID="{D34D65D1-62B9-4B9A-83C4-D775D7607D62}" presName="spaceRect" presStyleCnt="0"/>
      <dgm:spPr/>
    </dgm:pt>
    <dgm:pt modelId="{47AD6EB7-FA5C-454B-BE4A-E6354FDB87FC}" type="pres">
      <dgm:prSet presAssocID="{D34D65D1-62B9-4B9A-83C4-D775D7607D62}" presName="parTx" presStyleLbl="revTx" presStyleIdx="0" presStyleCnt="5">
        <dgm:presLayoutVars>
          <dgm:chMax val="0"/>
          <dgm:chPref val="0"/>
        </dgm:presLayoutVars>
      </dgm:prSet>
      <dgm:spPr/>
    </dgm:pt>
    <dgm:pt modelId="{2E5086AA-D2F1-411E-B3A8-FDA30AC8A376}" type="pres">
      <dgm:prSet presAssocID="{DECFA772-D4DF-4ED2-8165-64C93545B58D}" presName="sibTrans" presStyleCnt="0"/>
      <dgm:spPr/>
    </dgm:pt>
    <dgm:pt modelId="{3B4FB59E-3F01-4467-A964-89978AC73718}" type="pres">
      <dgm:prSet presAssocID="{A7C4791A-FB93-4D91-B88D-6CAAA2AC08A7}" presName="compNode" presStyleCnt="0"/>
      <dgm:spPr/>
    </dgm:pt>
    <dgm:pt modelId="{D5C5D029-E0ED-47FD-8C0D-018AD06AE702}" type="pres">
      <dgm:prSet presAssocID="{A7C4791A-FB93-4D91-B88D-6CAAA2AC08A7}" presName="bgRect" presStyleLbl="bgShp" presStyleIdx="1" presStyleCnt="4"/>
      <dgm:spPr/>
    </dgm:pt>
    <dgm:pt modelId="{6F683615-B6A1-4C45-A43A-78BF568E96E6}" type="pres">
      <dgm:prSet presAssocID="{A7C4791A-FB93-4D91-B88D-6CAAA2AC08A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oney"/>
        </a:ext>
      </dgm:extLst>
    </dgm:pt>
    <dgm:pt modelId="{C491276E-D022-43DB-8547-438CBFB15038}" type="pres">
      <dgm:prSet presAssocID="{A7C4791A-FB93-4D91-B88D-6CAAA2AC08A7}" presName="spaceRect" presStyleCnt="0"/>
      <dgm:spPr/>
    </dgm:pt>
    <dgm:pt modelId="{18B85529-8E7C-4909-9433-3D656A73D48F}" type="pres">
      <dgm:prSet presAssocID="{A7C4791A-FB93-4D91-B88D-6CAAA2AC08A7}" presName="parTx" presStyleLbl="revTx" presStyleIdx="1" presStyleCnt="5">
        <dgm:presLayoutVars>
          <dgm:chMax val="0"/>
          <dgm:chPref val="0"/>
        </dgm:presLayoutVars>
      </dgm:prSet>
      <dgm:spPr/>
    </dgm:pt>
    <dgm:pt modelId="{9F22632F-1FED-40AB-8B63-E865FA8AA617}" type="pres">
      <dgm:prSet presAssocID="{69CEFD0D-76A5-4CB6-B302-6EB9C68E388A}" presName="sibTrans" presStyleCnt="0"/>
      <dgm:spPr/>
    </dgm:pt>
    <dgm:pt modelId="{9C8A6639-9C59-4051-B917-DC9EDD4B5A49}" type="pres">
      <dgm:prSet presAssocID="{04109F70-E809-4945-A8FD-A613044EDD37}" presName="compNode" presStyleCnt="0"/>
      <dgm:spPr/>
    </dgm:pt>
    <dgm:pt modelId="{5A1DF15F-1339-482B-9ECF-43B258532CC6}" type="pres">
      <dgm:prSet presAssocID="{04109F70-E809-4945-A8FD-A613044EDD37}" presName="bgRect" presStyleLbl="bgShp" presStyleIdx="2" presStyleCnt="4"/>
      <dgm:spPr/>
    </dgm:pt>
    <dgm:pt modelId="{DC1896A0-3A39-447B-BECB-A771F63917EB}" type="pres">
      <dgm:prSet presAssocID="{04109F70-E809-4945-A8FD-A613044EDD37}"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Alarm clock with solid fill"/>
        </a:ext>
      </dgm:extLst>
    </dgm:pt>
    <dgm:pt modelId="{CED6D4C4-3146-40F0-9886-2DFEDA372019}" type="pres">
      <dgm:prSet presAssocID="{04109F70-E809-4945-A8FD-A613044EDD37}" presName="spaceRect" presStyleCnt="0"/>
      <dgm:spPr/>
    </dgm:pt>
    <dgm:pt modelId="{702886FE-4E3D-46A2-BB26-371E53484BFC}" type="pres">
      <dgm:prSet presAssocID="{04109F70-E809-4945-A8FD-A613044EDD37}" presName="parTx" presStyleLbl="revTx" presStyleIdx="2" presStyleCnt="5">
        <dgm:presLayoutVars>
          <dgm:chMax val="0"/>
          <dgm:chPref val="0"/>
        </dgm:presLayoutVars>
      </dgm:prSet>
      <dgm:spPr/>
    </dgm:pt>
    <dgm:pt modelId="{32CFBE5A-90DD-4632-880B-8E45831F3307}" type="pres">
      <dgm:prSet presAssocID="{04109F70-E809-4945-A8FD-A613044EDD37}" presName="desTx" presStyleLbl="revTx" presStyleIdx="3" presStyleCnt="5">
        <dgm:presLayoutVars/>
      </dgm:prSet>
      <dgm:spPr/>
    </dgm:pt>
    <dgm:pt modelId="{1854DD43-4089-4605-BAC4-F5F623A0B11B}" type="pres">
      <dgm:prSet presAssocID="{B6F15A04-2464-4D72-BFC7-66BF8806E898}" presName="sibTrans" presStyleCnt="0"/>
      <dgm:spPr/>
    </dgm:pt>
    <dgm:pt modelId="{1D14C95E-C440-4E33-AD44-9F3C610AF0FB}" type="pres">
      <dgm:prSet presAssocID="{BD79A8B3-0033-49E8-815B-6DF0FBBBE8C2}" presName="compNode" presStyleCnt="0"/>
      <dgm:spPr/>
    </dgm:pt>
    <dgm:pt modelId="{9EBA7354-FE95-45E3-8251-2CC8541AE778}" type="pres">
      <dgm:prSet presAssocID="{BD79A8B3-0033-49E8-815B-6DF0FBBBE8C2}" presName="bgRect" presStyleLbl="bgShp" presStyleIdx="3" presStyleCnt="4"/>
      <dgm:spPr/>
    </dgm:pt>
    <dgm:pt modelId="{70AD6AA4-84F8-4FBB-A69B-E12A454D582A}" type="pres">
      <dgm:prSet presAssocID="{BD79A8B3-0033-49E8-815B-6DF0FBBBE8C2}" presName="iconRect" presStyleLbl="node1" presStyleIdx="3" presStyleCnt="4" custLinFactNeighborX="-6781" custLinFactNeighborY="3011"/>
      <dgm:spPr>
        <a:prstGeom prst="round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Clipboard Checked with solid fill"/>
        </a:ext>
      </dgm:extLst>
    </dgm:pt>
    <dgm:pt modelId="{45F6F54A-3228-414A-B853-C3B43190D88B}" type="pres">
      <dgm:prSet presAssocID="{BD79A8B3-0033-49E8-815B-6DF0FBBBE8C2}" presName="spaceRect" presStyleCnt="0"/>
      <dgm:spPr/>
    </dgm:pt>
    <dgm:pt modelId="{5B89B139-88CD-4705-9E7C-8A8D94C5028A}" type="pres">
      <dgm:prSet presAssocID="{BD79A8B3-0033-49E8-815B-6DF0FBBBE8C2}" presName="parTx" presStyleLbl="revTx" presStyleIdx="4" presStyleCnt="5">
        <dgm:presLayoutVars>
          <dgm:chMax val="0"/>
          <dgm:chPref val="0"/>
        </dgm:presLayoutVars>
      </dgm:prSet>
      <dgm:spPr/>
    </dgm:pt>
  </dgm:ptLst>
  <dgm:cxnLst>
    <dgm:cxn modelId="{27F7DA08-02F6-4346-9CE5-0EF0F741F05E}" type="presOf" srcId="{D34D65D1-62B9-4B9A-83C4-D775D7607D62}" destId="{47AD6EB7-FA5C-454B-BE4A-E6354FDB87FC}" srcOrd="0" destOrd="0" presId="urn:microsoft.com/office/officeart/2018/2/layout/IconVerticalSolidList"/>
    <dgm:cxn modelId="{ABC72B68-A6C6-4EEA-8B12-7AE9F32E623A}" srcId="{A5BCD6B4-FE61-4009-B5E2-2A541E3ADD2E}" destId="{04109F70-E809-4945-A8FD-A613044EDD37}" srcOrd="2" destOrd="0" parTransId="{0AF1A18A-AF49-44D0-AA2C-1C22D9E090C9}" sibTransId="{B6F15A04-2464-4D72-BFC7-66BF8806E898}"/>
    <dgm:cxn modelId="{2AF7BF55-7F8B-4FA8-8E66-C17AACED8335}" srcId="{A5BCD6B4-FE61-4009-B5E2-2A541E3ADD2E}" destId="{A7C4791A-FB93-4D91-B88D-6CAAA2AC08A7}" srcOrd="1" destOrd="0" parTransId="{DDA46DFF-27FA-4F02-8345-F5D483BDE163}" sibTransId="{69CEFD0D-76A5-4CB6-B302-6EB9C68E388A}"/>
    <dgm:cxn modelId="{CB1DF776-8EBE-4824-826A-0F333F4D1814}" srcId="{A5BCD6B4-FE61-4009-B5E2-2A541E3ADD2E}" destId="{D34D65D1-62B9-4B9A-83C4-D775D7607D62}" srcOrd="0" destOrd="0" parTransId="{D4ED744B-FB37-441D-ADB9-CAA953DC4022}" sibTransId="{DECFA772-D4DF-4ED2-8165-64C93545B58D}"/>
    <dgm:cxn modelId="{F209449E-7CBE-46FD-BD1D-26C3B9A74704}" srcId="{A5BCD6B4-FE61-4009-B5E2-2A541E3ADD2E}" destId="{BD79A8B3-0033-49E8-815B-6DF0FBBBE8C2}" srcOrd="3" destOrd="0" parTransId="{D760533B-8A22-4371-9C0F-AEC27BC2CF75}" sibTransId="{01BEDCDA-AF98-4997-8A42-1781F1951172}"/>
    <dgm:cxn modelId="{A4FC52AA-7A0E-43CD-8489-D829F5F3B37E}" srcId="{04109F70-E809-4945-A8FD-A613044EDD37}" destId="{B9B49F0A-BCED-4067-81E1-10DF07D6189E}" srcOrd="0" destOrd="0" parTransId="{2D82462B-F5CC-44BF-8455-217C14381F28}" sibTransId="{A5032BA8-A052-4FF3-B8C6-B0E667C11876}"/>
    <dgm:cxn modelId="{8891F0B3-6E99-4B95-9076-2878FC3E2CCB}" type="presOf" srcId="{A7C4791A-FB93-4D91-B88D-6CAAA2AC08A7}" destId="{18B85529-8E7C-4909-9433-3D656A73D48F}" srcOrd="0" destOrd="0" presId="urn:microsoft.com/office/officeart/2018/2/layout/IconVerticalSolidList"/>
    <dgm:cxn modelId="{14176AB7-E0EE-4494-8EE3-497BF04D128B}" type="presOf" srcId="{A5BCD6B4-FE61-4009-B5E2-2A541E3ADD2E}" destId="{A3CD7EDC-EC0A-43D1-8736-DAC65EFD59E5}" srcOrd="0" destOrd="0" presId="urn:microsoft.com/office/officeart/2018/2/layout/IconVerticalSolidList"/>
    <dgm:cxn modelId="{76CEE1E1-F423-4365-8B77-880804239E41}" type="presOf" srcId="{BD79A8B3-0033-49E8-815B-6DF0FBBBE8C2}" destId="{5B89B139-88CD-4705-9E7C-8A8D94C5028A}" srcOrd="0" destOrd="0" presId="urn:microsoft.com/office/officeart/2018/2/layout/IconVerticalSolidList"/>
    <dgm:cxn modelId="{1A5A16E7-441F-4A4E-A77B-53B39E231EA2}" type="presOf" srcId="{04109F70-E809-4945-A8FD-A613044EDD37}" destId="{702886FE-4E3D-46A2-BB26-371E53484BFC}" srcOrd="0" destOrd="0" presId="urn:microsoft.com/office/officeart/2018/2/layout/IconVerticalSolidList"/>
    <dgm:cxn modelId="{AC5BD4FC-2974-4C0B-A9B5-06F70DE83B40}" type="presOf" srcId="{B9B49F0A-BCED-4067-81E1-10DF07D6189E}" destId="{32CFBE5A-90DD-4632-880B-8E45831F3307}" srcOrd="0" destOrd="0" presId="urn:microsoft.com/office/officeart/2018/2/layout/IconVerticalSolidList"/>
    <dgm:cxn modelId="{AFA4B509-4ACB-4D5C-9F49-32B20128BD78}" type="presParOf" srcId="{A3CD7EDC-EC0A-43D1-8736-DAC65EFD59E5}" destId="{786BA92F-8E9D-4736-8074-013C179CE73E}" srcOrd="0" destOrd="0" presId="urn:microsoft.com/office/officeart/2018/2/layout/IconVerticalSolidList"/>
    <dgm:cxn modelId="{FE7B2FB5-3BAA-4216-95F4-2153AB210401}" type="presParOf" srcId="{786BA92F-8E9D-4736-8074-013C179CE73E}" destId="{9195EF5D-B98C-4E72-9D7B-4186A3D145D1}" srcOrd="0" destOrd="0" presId="urn:microsoft.com/office/officeart/2018/2/layout/IconVerticalSolidList"/>
    <dgm:cxn modelId="{7374E659-64B6-4A37-BE4B-00CBA75E1237}" type="presParOf" srcId="{786BA92F-8E9D-4736-8074-013C179CE73E}" destId="{F40732DE-6659-4B79-BC88-66A7CB52ACE9}" srcOrd="1" destOrd="0" presId="urn:microsoft.com/office/officeart/2018/2/layout/IconVerticalSolidList"/>
    <dgm:cxn modelId="{92F98388-BA09-4FF7-82D4-FD81A1CF2B7F}" type="presParOf" srcId="{786BA92F-8E9D-4736-8074-013C179CE73E}" destId="{6AE60A80-3FAB-40DF-B87D-204F86D8D84C}" srcOrd="2" destOrd="0" presId="urn:microsoft.com/office/officeart/2018/2/layout/IconVerticalSolidList"/>
    <dgm:cxn modelId="{0C6EF1CD-E10E-48E6-AB6F-F5163D242526}" type="presParOf" srcId="{786BA92F-8E9D-4736-8074-013C179CE73E}" destId="{47AD6EB7-FA5C-454B-BE4A-E6354FDB87FC}" srcOrd="3" destOrd="0" presId="urn:microsoft.com/office/officeart/2018/2/layout/IconVerticalSolidList"/>
    <dgm:cxn modelId="{FD2E8EB6-DAFB-4102-B4D0-D5823ECB2009}" type="presParOf" srcId="{A3CD7EDC-EC0A-43D1-8736-DAC65EFD59E5}" destId="{2E5086AA-D2F1-411E-B3A8-FDA30AC8A376}" srcOrd="1" destOrd="0" presId="urn:microsoft.com/office/officeart/2018/2/layout/IconVerticalSolidList"/>
    <dgm:cxn modelId="{81B3E813-FEEF-4189-BC9F-36582CCFFBDC}" type="presParOf" srcId="{A3CD7EDC-EC0A-43D1-8736-DAC65EFD59E5}" destId="{3B4FB59E-3F01-4467-A964-89978AC73718}" srcOrd="2" destOrd="0" presId="urn:microsoft.com/office/officeart/2018/2/layout/IconVerticalSolidList"/>
    <dgm:cxn modelId="{B8EBC7D9-22C2-402E-97AE-A2506A4282CB}" type="presParOf" srcId="{3B4FB59E-3F01-4467-A964-89978AC73718}" destId="{D5C5D029-E0ED-47FD-8C0D-018AD06AE702}" srcOrd="0" destOrd="0" presId="urn:microsoft.com/office/officeart/2018/2/layout/IconVerticalSolidList"/>
    <dgm:cxn modelId="{8ED5F32D-1F2D-4528-8656-0A2DC70D3687}" type="presParOf" srcId="{3B4FB59E-3F01-4467-A964-89978AC73718}" destId="{6F683615-B6A1-4C45-A43A-78BF568E96E6}" srcOrd="1" destOrd="0" presId="urn:microsoft.com/office/officeart/2018/2/layout/IconVerticalSolidList"/>
    <dgm:cxn modelId="{4B26155C-11A6-44B0-996F-F4B9A490BAD6}" type="presParOf" srcId="{3B4FB59E-3F01-4467-A964-89978AC73718}" destId="{C491276E-D022-43DB-8547-438CBFB15038}" srcOrd="2" destOrd="0" presId="urn:microsoft.com/office/officeart/2018/2/layout/IconVerticalSolidList"/>
    <dgm:cxn modelId="{A089245C-079F-4B3F-A682-C7D585E45432}" type="presParOf" srcId="{3B4FB59E-3F01-4467-A964-89978AC73718}" destId="{18B85529-8E7C-4909-9433-3D656A73D48F}" srcOrd="3" destOrd="0" presId="urn:microsoft.com/office/officeart/2018/2/layout/IconVerticalSolidList"/>
    <dgm:cxn modelId="{E9114766-22AB-47EA-B106-CC25CF5A6D50}" type="presParOf" srcId="{A3CD7EDC-EC0A-43D1-8736-DAC65EFD59E5}" destId="{9F22632F-1FED-40AB-8B63-E865FA8AA617}" srcOrd="3" destOrd="0" presId="urn:microsoft.com/office/officeart/2018/2/layout/IconVerticalSolidList"/>
    <dgm:cxn modelId="{443E8759-98C3-4067-97A2-CB0314B884FE}" type="presParOf" srcId="{A3CD7EDC-EC0A-43D1-8736-DAC65EFD59E5}" destId="{9C8A6639-9C59-4051-B917-DC9EDD4B5A49}" srcOrd="4" destOrd="0" presId="urn:microsoft.com/office/officeart/2018/2/layout/IconVerticalSolidList"/>
    <dgm:cxn modelId="{01F1A6A6-2A44-41FA-A50E-444BC2C2A3B9}" type="presParOf" srcId="{9C8A6639-9C59-4051-B917-DC9EDD4B5A49}" destId="{5A1DF15F-1339-482B-9ECF-43B258532CC6}" srcOrd="0" destOrd="0" presId="urn:microsoft.com/office/officeart/2018/2/layout/IconVerticalSolidList"/>
    <dgm:cxn modelId="{CD83AD33-FAB2-4D07-899F-9F69DD0F975F}" type="presParOf" srcId="{9C8A6639-9C59-4051-B917-DC9EDD4B5A49}" destId="{DC1896A0-3A39-447B-BECB-A771F63917EB}" srcOrd="1" destOrd="0" presId="urn:microsoft.com/office/officeart/2018/2/layout/IconVerticalSolidList"/>
    <dgm:cxn modelId="{67DC1BB8-E331-4D6A-B674-459A92073CF3}" type="presParOf" srcId="{9C8A6639-9C59-4051-B917-DC9EDD4B5A49}" destId="{CED6D4C4-3146-40F0-9886-2DFEDA372019}" srcOrd="2" destOrd="0" presId="urn:microsoft.com/office/officeart/2018/2/layout/IconVerticalSolidList"/>
    <dgm:cxn modelId="{DBB548CD-9ADE-49AC-B27A-A989F35434A6}" type="presParOf" srcId="{9C8A6639-9C59-4051-B917-DC9EDD4B5A49}" destId="{702886FE-4E3D-46A2-BB26-371E53484BFC}" srcOrd="3" destOrd="0" presId="urn:microsoft.com/office/officeart/2018/2/layout/IconVerticalSolidList"/>
    <dgm:cxn modelId="{91DB7967-E585-4977-A247-6E68E0676B4C}" type="presParOf" srcId="{9C8A6639-9C59-4051-B917-DC9EDD4B5A49}" destId="{32CFBE5A-90DD-4632-880B-8E45831F3307}" srcOrd="4" destOrd="0" presId="urn:microsoft.com/office/officeart/2018/2/layout/IconVerticalSolidList"/>
    <dgm:cxn modelId="{4AB7E94B-0606-4A85-81AC-4CA865FCC636}" type="presParOf" srcId="{A3CD7EDC-EC0A-43D1-8736-DAC65EFD59E5}" destId="{1854DD43-4089-4605-BAC4-F5F623A0B11B}" srcOrd="5" destOrd="0" presId="urn:microsoft.com/office/officeart/2018/2/layout/IconVerticalSolidList"/>
    <dgm:cxn modelId="{C35FF1EB-27CE-4293-A472-D9921078F393}" type="presParOf" srcId="{A3CD7EDC-EC0A-43D1-8736-DAC65EFD59E5}" destId="{1D14C95E-C440-4E33-AD44-9F3C610AF0FB}" srcOrd="6" destOrd="0" presId="urn:microsoft.com/office/officeart/2018/2/layout/IconVerticalSolidList"/>
    <dgm:cxn modelId="{A1AAD13D-192A-4697-92E4-6841FDAC7DCE}" type="presParOf" srcId="{1D14C95E-C440-4E33-AD44-9F3C610AF0FB}" destId="{9EBA7354-FE95-45E3-8251-2CC8541AE778}" srcOrd="0" destOrd="0" presId="urn:microsoft.com/office/officeart/2018/2/layout/IconVerticalSolidList"/>
    <dgm:cxn modelId="{E416F621-3113-4431-9F4D-E25D921D2BCE}" type="presParOf" srcId="{1D14C95E-C440-4E33-AD44-9F3C610AF0FB}" destId="{70AD6AA4-84F8-4FBB-A69B-E12A454D582A}" srcOrd="1" destOrd="0" presId="urn:microsoft.com/office/officeart/2018/2/layout/IconVerticalSolidList"/>
    <dgm:cxn modelId="{6E8B8D30-1401-46DB-8FFB-B9F5B52EEB00}" type="presParOf" srcId="{1D14C95E-C440-4E33-AD44-9F3C610AF0FB}" destId="{45F6F54A-3228-414A-B853-C3B43190D88B}" srcOrd="2" destOrd="0" presId="urn:microsoft.com/office/officeart/2018/2/layout/IconVerticalSolidList"/>
    <dgm:cxn modelId="{57C5E1D6-9834-4112-860E-D8DC3116BFE0}" type="presParOf" srcId="{1D14C95E-C440-4E33-AD44-9F3C610AF0FB}" destId="{5B89B139-88CD-4705-9E7C-8A8D94C5028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31D101-06FE-4605-AE7D-2C066D12FEFC}"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en-US"/>
        </a:p>
      </dgm:t>
    </dgm:pt>
    <dgm:pt modelId="{725CB57D-E9CD-45D1-890E-EBB0A8B84228}">
      <dgm:prSet/>
      <dgm:spPr/>
      <dgm:t>
        <a:bodyPr/>
        <a:lstStyle/>
        <a:p>
          <a:r>
            <a:rPr lang="en-US" dirty="0"/>
            <a:t>Monthly report burst to the GACT and GADM on the project. </a:t>
          </a:r>
        </a:p>
      </dgm:t>
    </dgm:pt>
    <dgm:pt modelId="{3AA4975B-68B8-4100-B5EC-DCD835DE3045}" type="parTrans" cxnId="{1B8D88B3-7C98-4657-B94A-A807370D4265}">
      <dgm:prSet/>
      <dgm:spPr/>
      <dgm:t>
        <a:bodyPr/>
        <a:lstStyle/>
        <a:p>
          <a:endParaRPr lang="en-US"/>
        </a:p>
      </dgm:t>
    </dgm:pt>
    <dgm:pt modelId="{5D7F3518-D3A7-47D6-BB21-A22C51FD27DA}" type="sibTrans" cxnId="{1B8D88B3-7C98-4657-B94A-A807370D4265}">
      <dgm:prSet/>
      <dgm:spPr/>
      <dgm:t>
        <a:bodyPr/>
        <a:lstStyle/>
        <a:p>
          <a:endParaRPr lang="en-US"/>
        </a:p>
      </dgm:t>
    </dgm:pt>
    <dgm:pt modelId="{D9807CF2-CD4D-4B3E-989F-68D73A5C112D}">
      <dgm:prSet/>
      <dgm:spPr/>
      <dgm:t>
        <a:bodyPr/>
        <a:lstStyle/>
        <a:p>
          <a:r>
            <a:rPr lang="en-US" dirty="0"/>
            <a:t>GM01 Report  BEFORE END DATE</a:t>
          </a:r>
        </a:p>
      </dgm:t>
    </dgm:pt>
    <dgm:pt modelId="{78FA5958-662A-4EA2-95BD-66C6B73957EE}" type="parTrans" cxnId="{4D31F07A-0A2D-42E6-A240-D765FAFE5990}">
      <dgm:prSet/>
      <dgm:spPr/>
      <dgm:t>
        <a:bodyPr/>
        <a:lstStyle/>
        <a:p>
          <a:endParaRPr lang="en-US"/>
        </a:p>
      </dgm:t>
    </dgm:pt>
    <dgm:pt modelId="{15985099-16B7-4126-8F8A-464CC1A18003}" type="sibTrans" cxnId="{4D31F07A-0A2D-42E6-A240-D765FAFE5990}">
      <dgm:prSet/>
      <dgm:spPr/>
      <dgm:t>
        <a:bodyPr/>
        <a:lstStyle/>
        <a:p>
          <a:endParaRPr lang="en-US"/>
        </a:p>
      </dgm:t>
    </dgm:pt>
    <dgm:pt modelId="{AA5A2598-E44C-4B92-AA10-9715CD958952}">
      <dgm:prSet/>
      <dgm:spPr/>
      <dgm:t>
        <a:bodyPr/>
        <a:lstStyle/>
        <a:p>
          <a:r>
            <a:rPr lang="en-US" dirty="0"/>
            <a:t>GM02 and GM03 Report AFTER END DATE</a:t>
          </a:r>
        </a:p>
      </dgm:t>
    </dgm:pt>
    <dgm:pt modelId="{5AC53A18-023C-4DAF-A4D7-761674A66DED}" type="parTrans" cxnId="{2B986110-825D-42AF-91F2-B7F52B8D2610}">
      <dgm:prSet/>
      <dgm:spPr/>
      <dgm:t>
        <a:bodyPr/>
        <a:lstStyle/>
        <a:p>
          <a:endParaRPr lang="en-US"/>
        </a:p>
      </dgm:t>
    </dgm:pt>
    <dgm:pt modelId="{C684F4C2-7051-4B4D-A980-57382654521A}" type="sibTrans" cxnId="{2B986110-825D-42AF-91F2-B7F52B8D2610}">
      <dgm:prSet/>
      <dgm:spPr/>
      <dgm:t>
        <a:bodyPr/>
        <a:lstStyle/>
        <a:p>
          <a:endParaRPr lang="en-US"/>
        </a:p>
      </dgm:t>
    </dgm:pt>
    <dgm:pt modelId="{FAD10C7C-D0C8-4742-A4E5-FD9EB43FB732}">
      <dgm:prSet/>
      <dgm:spPr/>
      <dgm:t>
        <a:bodyPr/>
        <a:lstStyle/>
        <a:p>
          <a:r>
            <a:rPr lang="en-US" dirty="0"/>
            <a:t>CU Data Reports</a:t>
          </a:r>
        </a:p>
      </dgm:t>
    </dgm:pt>
    <dgm:pt modelId="{77253CE0-A502-40E9-82CF-A2A140DE6077}" type="parTrans" cxnId="{D37E6862-C31F-4A1A-AD99-7763B153DF85}">
      <dgm:prSet/>
      <dgm:spPr/>
      <dgm:t>
        <a:bodyPr/>
        <a:lstStyle/>
        <a:p>
          <a:endParaRPr lang="en-US"/>
        </a:p>
      </dgm:t>
    </dgm:pt>
    <dgm:pt modelId="{23EEE3BF-CF31-4FFC-ADCC-C8675D73BF86}" type="sibTrans" cxnId="{D37E6862-C31F-4A1A-AD99-7763B153DF85}">
      <dgm:prSet/>
      <dgm:spPr/>
      <dgm:t>
        <a:bodyPr/>
        <a:lstStyle/>
        <a:p>
          <a:endParaRPr lang="en-US"/>
        </a:p>
      </dgm:t>
    </dgm:pt>
    <dgm:pt modelId="{1245F827-3C10-451C-B1E7-79623BC3D764}">
      <dgm:prSet/>
      <dgm:spPr/>
      <dgm:t>
        <a:bodyPr/>
        <a:lstStyle/>
        <a:p>
          <a:r>
            <a:rPr lang="en-US" dirty="0"/>
            <a:t>Trial Balance Summary</a:t>
          </a:r>
        </a:p>
      </dgm:t>
    </dgm:pt>
    <dgm:pt modelId="{26AA2476-F0EE-42F6-A7EB-9247A32236B7}" type="parTrans" cxnId="{19D09C12-9D5F-4D38-8DB4-72DEF0CB2D85}">
      <dgm:prSet/>
      <dgm:spPr/>
      <dgm:t>
        <a:bodyPr/>
        <a:lstStyle/>
        <a:p>
          <a:endParaRPr lang="en-US"/>
        </a:p>
      </dgm:t>
    </dgm:pt>
    <dgm:pt modelId="{53DA0573-8806-47A3-AA7E-E91EA9E9CFF8}" type="sibTrans" cxnId="{19D09C12-9D5F-4D38-8DB4-72DEF0CB2D85}">
      <dgm:prSet/>
      <dgm:spPr/>
      <dgm:t>
        <a:bodyPr/>
        <a:lstStyle/>
        <a:p>
          <a:endParaRPr lang="en-US"/>
        </a:p>
      </dgm:t>
    </dgm:pt>
    <dgm:pt modelId="{42824C42-2A7B-41BB-8F9D-E4A20BE8D46F}">
      <dgm:prSet/>
      <dgm:spPr/>
      <dgm:t>
        <a:bodyPr/>
        <a:lstStyle/>
        <a:p>
          <a:r>
            <a:rPr lang="en-US" dirty="0"/>
            <a:t>Payments Received Report </a:t>
          </a:r>
        </a:p>
      </dgm:t>
    </dgm:pt>
    <dgm:pt modelId="{144673AB-5AC4-4D31-B396-7B10DE2B8F93}" type="parTrans" cxnId="{657C1031-5308-43F6-835A-109E83AAE7B2}">
      <dgm:prSet/>
      <dgm:spPr/>
      <dgm:t>
        <a:bodyPr/>
        <a:lstStyle/>
        <a:p>
          <a:endParaRPr lang="en-US"/>
        </a:p>
      </dgm:t>
    </dgm:pt>
    <dgm:pt modelId="{C88B5116-0EA2-44BF-8A50-09B3F7839418}" type="sibTrans" cxnId="{657C1031-5308-43F6-835A-109E83AAE7B2}">
      <dgm:prSet/>
      <dgm:spPr/>
      <dgm:t>
        <a:bodyPr/>
        <a:lstStyle/>
        <a:p>
          <a:endParaRPr lang="en-US"/>
        </a:p>
      </dgm:t>
    </dgm:pt>
    <dgm:pt modelId="{FB5B2901-25E0-4D27-A542-C98851411DE2}">
      <dgm:prSet/>
      <dgm:spPr/>
      <dgm:t>
        <a:bodyPr/>
        <a:lstStyle/>
        <a:p>
          <a:r>
            <a:rPr lang="en-US" dirty="0"/>
            <a:t>EPERS status by Project CU Data</a:t>
          </a:r>
        </a:p>
      </dgm:t>
    </dgm:pt>
    <dgm:pt modelId="{8D884459-4902-4352-9AD8-4B835C828A55}" type="parTrans" cxnId="{7ABBAE28-14A7-48BF-8738-0BEAB168595B}">
      <dgm:prSet/>
      <dgm:spPr/>
      <dgm:t>
        <a:bodyPr/>
        <a:lstStyle/>
        <a:p>
          <a:endParaRPr lang="en-US"/>
        </a:p>
      </dgm:t>
    </dgm:pt>
    <dgm:pt modelId="{4A6CD573-678B-46E2-9CC7-23E92322970A}" type="sibTrans" cxnId="{7ABBAE28-14A7-48BF-8738-0BEAB168595B}">
      <dgm:prSet/>
      <dgm:spPr/>
      <dgm:t>
        <a:bodyPr/>
        <a:lstStyle/>
        <a:p>
          <a:endParaRPr lang="en-US"/>
        </a:p>
      </dgm:t>
    </dgm:pt>
    <dgm:pt modelId="{86994B9B-CC6A-49B8-81F3-6762067D0E3A}">
      <dgm:prSet/>
      <dgm:spPr/>
      <dgm:t>
        <a:bodyPr/>
        <a:lstStyle/>
        <a:p>
          <a:r>
            <a:rPr lang="en-US" dirty="0"/>
            <a:t>People Soft Query </a:t>
          </a:r>
        </a:p>
      </dgm:t>
    </dgm:pt>
    <dgm:pt modelId="{132D2051-5E55-453E-8D46-8E52C7C10771}" type="parTrans" cxnId="{0E77E433-726F-48F2-A62A-BD7D1CEC9586}">
      <dgm:prSet/>
      <dgm:spPr/>
      <dgm:t>
        <a:bodyPr/>
        <a:lstStyle/>
        <a:p>
          <a:endParaRPr lang="en-US"/>
        </a:p>
      </dgm:t>
    </dgm:pt>
    <dgm:pt modelId="{17336248-0022-4414-B678-FE34BB53B886}" type="sibTrans" cxnId="{0E77E433-726F-48F2-A62A-BD7D1CEC9586}">
      <dgm:prSet/>
      <dgm:spPr/>
      <dgm:t>
        <a:bodyPr/>
        <a:lstStyle/>
        <a:p>
          <a:endParaRPr lang="en-US"/>
        </a:p>
      </dgm:t>
    </dgm:pt>
    <dgm:pt modelId="{3A350F41-4BD9-4948-9CA5-556E0CC3C1CB}">
      <dgm:prSet/>
      <dgm:spPr/>
      <dgm:t>
        <a:bodyPr/>
        <a:lstStyle/>
        <a:p>
          <a:r>
            <a:rPr lang="en-US" dirty="0"/>
            <a:t>Billing Inquiry by Project</a:t>
          </a:r>
        </a:p>
      </dgm:t>
    </dgm:pt>
    <dgm:pt modelId="{68D11E5C-A60E-4C5E-83BB-ECC2384B5AC6}" type="parTrans" cxnId="{DBEE9CA4-594D-44AD-B9BF-5CF2500B79D2}">
      <dgm:prSet/>
      <dgm:spPr/>
      <dgm:t>
        <a:bodyPr/>
        <a:lstStyle/>
        <a:p>
          <a:endParaRPr lang="en-US"/>
        </a:p>
      </dgm:t>
    </dgm:pt>
    <dgm:pt modelId="{A0BC60CE-F796-4A88-82AF-1E2AE4963B0F}" type="sibTrans" cxnId="{DBEE9CA4-594D-44AD-B9BF-5CF2500B79D2}">
      <dgm:prSet/>
      <dgm:spPr/>
      <dgm:t>
        <a:bodyPr/>
        <a:lstStyle/>
        <a:p>
          <a:endParaRPr lang="en-US"/>
        </a:p>
      </dgm:t>
    </dgm:pt>
    <dgm:pt modelId="{AC96F576-8313-45AC-BC6D-97C1D59ED76A}">
      <dgm:prSet/>
      <dgm:spPr/>
      <dgm:t>
        <a:bodyPr/>
        <a:lstStyle/>
        <a:p>
          <a:r>
            <a:rPr lang="en-US" dirty="0"/>
            <a:t>Website</a:t>
          </a:r>
        </a:p>
      </dgm:t>
    </dgm:pt>
    <dgm:pt modelId="{73FC5FA7-795F-47DD-B37C-AA17AEC657A8}" type="parTrans" cxnId="{EEDD42A3-65E0-4AAA-827C-562540A86AB1}">
      <dgm:prSet/>
      <dgm:spPr/>
    </dgm:pt>
    <dgm:pt modelId="{0521A1FB-6DC8-4D72-832A-1E669356A5A7}" type="sibTrans" cxnId="{EEDD42A3-65E0-4AAA-827C-562540A86AB1}">
      <dgm:prSet/>
      <dgm:spPr/>
    </dgm:pt>
    <dgm:pt modelId="{AB9E728B-1CCF-4776-B532-02B893AF5D3F}">
      <dgm:prSet/>
      <dgm:spPr/>
      <dgm:t>
        <a:bodyPr/>
        <a:lstStyle/>
        <a:p>
          <a:r>
            <a:rPr lang="en-US" dirty="0"/>
            <a:t>https://research.cuanschutz.edu/ogc/home/ogc-teams/post-award/closeout-procedures</a:t>
          </a:r>
        </a:p>
      </dgm:t>
    </dgm:pt>
    <dgm:pt modelId="{3BE13770-0BDE-4E41-9263-21663BF0D641}" type="parTrans" cxnId="{35271D14-E360-4B0D-94C1-8B001DF71F38}">
      <dgm:prSet/>
      <dgm:spPr/>
    </dgm:pt>
    <dgm:pt modelId="{D9B9CAB6-1F31-497E-B7A8-50C99EB24E9C}" type="sibTrans" cxnId="{35271D14-E360-4B0D-94C1-8B001DF71F38}">
      <dgm:prSet/>
      <dgm:spPr/>
    </dgm:pt>
    <dgm:pt modelId="{CA627A7B-73EA-4762-BE78-17BA9CB553F0}" type="pres">
      <dgm:prSet presAssocID="{BA31D101-06FE-4605-AE7D-2C066D12FEFC}" presName="linear" presStyleCnt="0">
        <dgm:presLayoutVars>
          <dgm:dir/>
          <dgm:animLvl val="lvl"/>
          <dgm:resizeHandles val="exact"/>
        </dgm:presLayoutVars>
      </dgm:prSet>
      <dgm:spPr/>
    </dgm:pt>
    <dgm:pt modelId="{1D569E0F-AB1C-4261-8773-4B0E4C93141D}" type="pres">
      <dgm:prSet presAssocID="{AC96F576-8313-45AC-BC6D-97C1D59ED76A}" presName="parentLin" presStyleCnt="0"/>
      <dgm:spPr/>
    </dgm:pt>
    <dgm:pt modelId="{1759FA0E-E6C8-493C-A6F6-AB6FBCA7EDA7}" type="pres">
      <dgm:prSet presAssocID="{AC96F576-8313-45AC-BC6D-97C1D59ED76A}" presName="parentLeftMargin" presStyleLbl="node1" presStyleIdx="0" presStyleCnt="4"/>
      <dgm:spPr/>
    </dgm:pt>
    <dgm:pt modelId="{A7C06153-C7CF-42F8-8414-766F79A85BF4}" type="pres">
      <dgm:prSet presAssocID="{AC96F576-8313-45AC-BC6D-97C1D59ED76A}" presName="parentText" presStyleLbl="node1" presStyleIdx="0" presStyleCnt="4">
        <dgm:presLayoutVars>
          <dgm:chMax val="0"/>
          <dgm:bulletEnabled val="1"/>
        </dgm:presLayoutVars>
      </dgm:prSet>
      <dgm:spPr/>
    </dgm:pt>
    <dgm:pt modelId="{2BD9FDA3-3B20-4601-8B05-EF87FB9EDD30}" type="pres">
      <dgm:prSet presAssocID="{AC96F576-8313-45AC-BC6D-97C1D59ED76A}" presName="negativeSpace" presStyleCnt="0"/>
      <dgm:spPr/>
    </dgm:pt>
    <dgm:pt modelId="{966F4DC3-54D7-43E3-8CCF-A3A42BD09FE3}" type="pres">
      <dgm:prSet presAssocID="{AC96F576-8313-45AC-BC6D-97C1D59ED76A}" presName="childText" presStyleLbl="conFgAcc1" presStyleIdx="0" presStyleCnt="4">
        <dgm:presLayoutVars>
          <dgm:bulletEnabled val="1"/>
        </dgm:presLayoutVars>
      </dgm:prSet>
      <dgm:spPr/>
    </dgm:pt>
    <dgm:pt modelId="{F49DD294-057F-40A9-90C4-7B6D61D2C8B9}" type="pres">
      <dgm:prSet presAssocID="{0521A1FB-6DC8-4D72-832A-1E669356A5A7}" presName="spaceBetweenRectangles" presStyleCnt="0"/>
      <dgm:spPr/>
    </dgm:pt>
    <dgm:pt modelId="{2A162705-A821-41D5-B24C-B0C7E470106B}" type="pres">
      <dgm:prSet presAssocID="{725CB57D-E9CD-45D1-890E-EBB0A8B84228}" presName="parentLin" presStyleCnt="0"/>
      <dgm:spPr/>
    </dgm:pt>
    <dgm:pt modelId="{CDD5BADB-853A-458E-9B03-C965FDC7402A}" type="pres">
      <dgm:prSet presAssocID="{725CB57D-E9CD-45D1-890E-EBB0A8B84228}" presName="parentLeftMargin" presStyleLbl="node1" presStyleIdx="0" presStyleCnt="4"/>
      <dgm:spPr/>
    </dgm:pt>
    <dgm:pt modelId="{CD4316ED-4F0C-4E4B-952B-FC8DCF288F2A}" type="pres">
      <dgm:prSet presAssocID="{725CB57D-E9CD-45D1-890E-EBB0A8B84228}" presName="parentText" presStyleLbl="node1" presStyleIdx="1" presStyleCnt="4">
        <dgm:presLayoutVars>
          <dgm:chMax val="0"/>
          <dgm:bulletEnabled val="1"/>
        </dgm:presLayoutVars>
      </dgm:prSet>
      <dgm:spPr/>
    </dgm:pt>
    <dgm:pt modelId="{B521E09E-253D-4FC2-841E-1D778220CA2B}" type="pres">
      <dgm:prSet presAssocID="{725CB57D-E9CD-45D1-890E-EBB0A8B84228}" presName="negativeSpace" presStyleCnt="0"/>
      <dgm:spPr/>
    </dgm:pt>
    <dgm:pt modelId="{14C70491-4275-4090-A549-CF0235FEF408}" type="pres">
      <dgm:prSet presAssocID="{725CB57D-E9CD-45D1-890E-EBB0A8B84228}" presName="childText" presStyleLbl="conFgAcc1" presStyleIdx="1" presStyleCnt="4">
        <dgm:presLayoutVars>
          <dgm:bulletEnabled val="1"/>
        </dgm:presLayoutVars>
      </dgm:prSet>
      <dgm:spPr/>
    </dgm:pt>
    <dgm:pt modelId="{C378F2E5-C08A-4CE1-B515-6D4A9E32F8AF}" type="pres">
      <dgm:prSet presAssocID="{5D7F3518-D3A7-47D6-BB21-A22C51FD27DA}" presName="spaceBetweenRectangles" presStyleCnt="0"/>
      <dgm:spPr/>
    </dgm:pt>
    <dgm:pt modelId="{90E1E226-299D-4AD1-B88C-EAE52F89E4B6}" type="pres">
      <dgm:prSet presAssocID="{FAD10C7C-D0C8-4742-A4E5-FD9EB43FB732}" presName="parentLin" presStyleCnt="0"/>
      <dgm:spPr/>
    </dgm:pt>
    <dgm:pt modelId="{C4CA8087-209D-4E77-B529-0B0230089E33}" type="pres">
      <dgm:prSet presAssocID="{FAD10C7C-D0C8-4742-A4E5-FD9EB43FB732}" presName="parentLeftMargin" presStyleLbl="node1" presStyleIdx="1" presStyleCnt="4"/>
      <dgm:spPr/>
    </dgm:pt>
    <dgm:pt modelId="{F722BBF9-E734-4F60-923C-6497D0623DA6}" type="pres">
      <dgm:prSet presAssocID="{FAD10C7C-D0C8-4742-A4E5-FD9EB43FB732}" presName="parentText" presStyleLbl="node1" presStyleIdx="2" presStyleCnt="4">
        <dgm:presLayoutVars>
          <dgm:chMax val="0"/>
          <dgm:bulletEnabled val="1"/>
        </dgm:presLayoutVars>
      </dgm:prSet>
      <dgm:spPr/>
    </dgm:pt>
    <dgm:pt modelId="{C0AA854C-43DC-4DBD-8B08-10C893A8BE7C}" type="pres">
      <dgm:prSet presAssocID="{FAD10C7C-D0C8-4742-A4E5-FD9EB43FB732}" presName="negativeSpace" presStyleCnt="0"/>
      <dgm:spPr/>
    </dgm:pt>
    <dgm:pt modelId="{E887A2DE-F2CB-4CD7-ABDC-EC602310FE07}" type="pres">
      <dgm:prSet presAssocID="{FAD10C7C-D0C8-4742-A4E5-FD9EB43FB732}" presName="childText" presStyleLbl="conFgAcc1" presStyleIdx="2" presStyleCnt="4">
        <dgm:presLayoutVars>
          <dgm:bulletEnabled val="1"/>
        </dgm:presLayoutVars>
      </dgm:prSet>
      <dgm:spPr/>
    </dgm:pt>
    <dgm:pt modelId="{24ABE41D-F0BA-4640-929F-8D70EFDFB49F}" type="pres">
      <dgm:prSet presAssocID="{23EEE3BF-CF31-4FFC-ADCC-C8675D73BF86}" presName="spaceBetweenRectangles" presStyleCnt="0"/>
      <dgm:spPr/>
    </dgm:pt>
    <dgm:pt modelId="{A0A6A56E-A930-42AF-A0C3-41FB038C3B7F}" type="pres">
      <dgm:prSet presAssocID="{86994B9B-CC6A-49B8-81F3-6762067D0E3A}" presName="parentLin" presStyleCnt="0"/>
      <dgm:spPr/>
    </dgm:pt>
    <dgm:pt modelId="{3DD208F1-9B45-4EBE-9B3F-864DE94C4E2E}" type="pres">
      <dgm:prSet presAssocID="{86994B9B-CC6A-49B8-81F3-6762067D0E3A}" presName="parentLeftMargin" presStyleLbl="node1" presStyleIdx="2" presStyleCnt="4"/>
      <dgm:spPr/>
    </dgm:pt>
    <dgm:pt modelId="{62E7E018-B25C-4D98-B8C2-844D522BB934}" type="pres">
      <dgm:prSet presAssocID="{86994B9B-CC6A-49B8-81F3-6762067D0E3A}" presName="parentText" presStyleLbl="node1" presStyleIdx="3" presStyleCnt="4">
        <dgm:presLayoutVars>
          <dgm:chMax val="0"/>
          <dgm:bulletEnabled val="1"/>
        </dgm:presLayoutVars>
      </dgm:prSet>
      <dgm:spPr/>
    </dgm:pt>
    <dgm:pt modelId="{E9F4B5C4-C29F-417B-812F-BB2F7553F9E3}" type="pres">
      <dgm:prSet presAssocID="{86994B9B-CC6A-49B8-81F3-6762067D0E3A}" presName="negativeSpace" presStyleCnt="0"/>
      <dgm:spPr/>
    </dgm:pt>
    <dgm:pt modelId="{3EA7A7FE-9EC2-4A10-9789-9F6F24600896}" type="pres">
      <dgm:prSet presAssocID="{86994B9B-CC6A-49B8-81F3-6762067D0E3A}" presName="childText" presStyleLbl="conFgAcc1" presStyleIdx="3" presStyleCnt="4">
        <dgm:presLayoutVars>
          <dgm:bulletEnabled val="1"/>
        </dgm:presLayoutVars>
      </dgm:prSet>
      <dgm:spPr/>
    </dgm:pt>
  </dgm:ptLst>
  <dgm:cxnLst>
    <dgm:cxn modelId="{2B986110-825D-42AF-91F2-B7F52B8D2610}" srcId="{725CB57D-E9CD-45D1-890E-EBB0A8B84228}" destId="{AA5A2598-E44C-4B92-AA10-9715CD958952}" srcOrd="1" destOrd="0" parTransId="{5AC53A18-023C-4DAF-A4D7-761674A66DED}" sibTransId="{C684F4C2-7051-4B4D-A980-57382654521A}"/>
    <dgm:cxn modelId="{19D09C12-9D5F-4D38-8DB4-72DEF0CB2D85}" srcId="{FAD10C7C-D0C8-4742-A4E5-FD9EB43FB732}" destId="{1245F827-3C10-451C-B1E7-79623BC3D764}" srcOrd="0" destOrd="0" parTransId="{26AA2476-F0EE-42F6-A7EB-9247A32236B7}" sibTransId="{53DA0573-8806-47A3-AA7E-E91EA9E9CFF8}"/>
    <dgm:cxn modelId="{35271D14-E360-4B0D-94C1-8B001DF71F38}" srcId="{AC96F576-8313-45AC-BC6D-97C1D59ED76A}" destId="{AB9E728B-1CCF-4776-B532-02B893AF5D3F}" srcOrd="0" destOrd="0" parTransId="{3BE13770-0BDE-4E41-9263-21663BF0D641}" sibTransId="{D9B9CAB6-1F31-497E-B7A8-50C99EB24E9C}"/>
    <dgm:cxn modelId="{7ABBAE28-14A7-48BF-8738-0BEAB168595B}" srcId="{FAD10C7C-D0C8-4742-A4E5-FD9EB43FB732}" destId="{FB5B2901-25E0-4D27-A542-C98851411DE2}" srcOrd="2" destOrd="0" parTransId="{8D884459-4902-4352-9AD8-4B835C828A55}" sibTransId="{4A6CD573-678B-46E2-9CC7-23E92322970A}"/>
    <dgm:cxn modelId="{CE12242F-7F33-47D6-B880-A9F449DA2B38}" type="presOf" srcId="{725CB57D-E9CD-45D1-890E-EBB0A8B84228}" destId="{CD4316ED-4F0C-4E4B-952B-FC8DCF288F2A}" srcOrd="1" destOrd="0" presId="urn:microsoft.com/office/officeart/2005/8/layout/list1"/>
    <dgm:cxn modelId="{657C1031-5308-43F6-835A-109E83AAE7B2}" srcId="{FAD10C7C-D0C8-4742-A4E5-FD9EB43FB732}" destId="{42824C42-2A7B-41BB-8F9D-E4A20BE8D46F}" srcOrd="1" destOrd="0" parTransId="{144673AB-5AC4-4D31-B396-7B10DE2B8F93}" sibTransId="{C88B5116-0EA2-44BF-8A50-09B3F7839418}"/>
    <dgm:cxn modelId="{0E77E433-726F-48F2-A62A-BD7D1CEC9586}" srcId="{BA31D101-06FE-4605-AE7D-2C066D12FEFC}" destId="{86994B9B-CC6A-49B8-81F3-6762067D0E3A}" srcOrd="3" destOrd="0" parTransId="{132D2051-5E55-453E-8D46-8E52C7C10771}" sibTransId="{17336248-0022-4414-B678-FE34BB53B886}"/>
    <dgm:cxn modelId="{D37E6862-C31F-4A1A-AD99-7763B153DF85}" srcId="{BA31D101-06FE-4605-AE7D-2C066D12FEFC}" destId="{FAD10C7C-D0C8-4742-A4E5-FD9EB43FB732}" srcOrd="2" destOrd="0" parTransId="{77253CE0-A502-40E9-82CF-A2A140DE6077}" sibTransId="{23EEE3BF-CF31-4FFC-ADCC-C8675D73BF86}"/>
    <dgm:cxn modelId="{00518C4B-536B-4D14-B076-899343C4089C}" type="presOf" srcId="{86994B9B-CC6A-49B8-81F3-6762067D0E3A}" destId="{3DD208F1-9B45-4EBE-9B3F-864DE94C4E2E}" srcOrd="0" destOrd="0" presId="urn:microsoft.com/office/officeart/2005/8/layout/list1"/>
    <dgm:cxn modelId="{1B9EE14C-66ED-4DA1-906F-4CB9E2BCF8A6}" type="presOf" srcId="{725CB57D-E9CD-45D1-890E-EBB0A8B84228}" destId="{CDD5BADB-853A-458E-9B03-C965FDC7402A}" srcOrd="0" destOrd="0" presId="urn:microsoft.com/office/officeart/2005/8/layout/list1"/>
    <dgm:cxn modelId="{F9C1C370-CC51-41EA-BA76-BC4DA52FE9BA}" type="presOf" srcId="{3A350F41-4BD9-4948-9CA5-556E0CC3C1CB}" destId="{3EA7A7FE-9EC2-4A10-9789-9F6F24600896}" srcOrd="0" destOrd="0" presId="urn:microsoft.com/office/officeart/2005/8/layout/list1"/>
    <dgm:cxn modelId="{441E7371-9BF3-4473-ADFA-08386581BD20}" type="presOf" srcId="{FAD10C7C-D0C8-4742-A4E5-FD9EB43FB732}" destId="{C4CA8087-209D-4E77-B529-0B0230089E33}" srcOrd="0" destOrd="0" presId="urn:microsoft.com/office/officeart/2005/8/layout/list1"/>
    <dgm:cxn modelId="{25775878-770B-4357-8763-BF4DBD1164ED}" type="presOf" srcId="{BA31D101-06FE-4605-AE7D-2C066D12FEFC}" destId="{CA627A7B-73EA-4762-BE78-17BA9CB553F0}" srcOrd="0" destOrd="0" presId="urn:microsoft.com/office/officeart/2005/8/layout/list1"/>
    <dgm:cxn modelId="{4BF9ED58-4E83-4435-90A6-5200154724F8}" type="presOf" srcId="{D9807CF2-CD4D-4B3E-989F-68D73A5C112D}" destId="{14C70491-4275-4090-A549-CF0235FEF408}" srcOrd="0" destOrd="0" presId="urn:microsoft.com/office/officeart/2005/8/layout/list1"/>
    <dgm:cxn modelId="{4D31F07A-0A2D-42E6-A240-D765FAFE5990}" srcId="{725CB57D-E9CD-45D1-890E-EBB0A8B84228}" destId="{D9807CF2-CD4D-4B3E-989F-68D73A5C112D}" srcOrd="0" destOrd="0" parTransId="{78FA5958-662A-4EA2-95BD-66C6B73957EE}" sibTransId="{15985099-16B7-4126-8F8A-464CC1A18003}"/>
    <dgm:cxn modelId="{7636E084-D446-4C17-84C8-9350A6D79C22}" type="presOf" srcId="{AC96F576-8313-45AC-BC6D-97C1D59ED76A}" destId="{1759FA0E-E6C8-493C-A6F6-AB6FBCA7EDA7}" srcOrd="0" destOrd="0" presId="urn:microsoft.com/office/officeart/2005/8/layout/list1"/>
    <dgm:cxn modelId="{DC518E88-FDC9-488C-9FEE-8257D05F2F33}" type="presOf" srcId="{FAD10C7C-D0C8-4742-A4E5-FD9EB43FB732}" destId="{F722BBF9-E734-4F60-923C-6497D0623DA6}" srcOrd="1" destOrd="0" presId="urn:microsoft.com/office/officeart/2005/8/layout/list1"/>
    <dgm:cxn modelId="{B5FFF6A2-87B9-431E-BC9F-F709F186EEA7}" type="presOf" srcId="{AC96F576-8313-45AC-BC6D-97C1D59ED76A}" destId="{A7C06153-C7CF-42F8-8414-766F79A85BF4}" srcOrd="1" destOrd="0" presId="urn:microsoft.com/office/officeart/2005/8/layout/list1"/>
    <dgm:cxn modelId="{EEDD42A3-65E0-4AAA-827C-562540A86AB1}" srcId="{BA31D101-06FE-4605-AE7D-2C066D12FEFC}" destId="{AC96F576-8313-45AC-BC6D-97C1D59ED76A}" srcOrd="0" destOrd="0" parTransId="{73FC5FA7-795F-47DD-B37C-AA17AEC657A8}" sibTransId="{0521A1FB-6DC8-4D72-832A-1E669356A5A7}"/>
    <dgm:cxn modelId="{DBEE9CA4-594D-44AD-B9BF-5CF2500B79D2}" srcId="{86994B9B-CC6A-49B8-81F3-6762067D0E3A}" destId="{3A350F41-4BD9-4948-9CA5-556E0CC3C1CB}" srcOrd="0" destOrd="0" parTransId="{68D11E5C-A60E-4C5E-83BB-ECC2384B5AC6}" sibTransId="{A0BC60CE-F796-4A88-82AF-1E2AE4963B0F}"/>
    <dgm:cxn modelId="{1B8D88B3-7C98-4657-B94A-A807370D4265}" srcId="{BA31D101-06FE-4605-AE7D-2C066D12FEFC}" destId="{725CB57D-E9CD-45D1-890E-EBB0A8B84228}" srcOrd="1" destOrd="0" parTransId="{3AA4975B-68B8-4100-B5EC-DCD835DE3045}" sibTransId="{5D7F3518-D3A7-47D6-BB21-A22C51FD27DA}"/>
    <dgm:cxn modelId="{25C9BEB9-C458-4202-AB61-AC081420AD8D}" type="presOf" srcId="{FB5B2901-25E0-4D27-A542-C98851411DE2}" destId="{E887A2DE-F2CB-4CD7-ABDC-EC602310FE07}" srcOrd="0" destOrd="2" presId="urn:microsoft.com/office/officeart/2005/8/layout/list1"/>
    <dgm:cxn modelId="{AA0435C4-A895-4528-811B-33503C5870C5}" type="presOf" srcId="{86994B9B-CC6A-49B8-81F3-6762067D0E3A}" destId="{62E7E018-B25C-4D98-B8C2-844D522BB934}" srcOrd="1" destOrd="0" presId="urn:microsoft.com/office/officeart/2005/8/layout/list1"/>
    <dgm:cxn modelId="{0234FFC8-CBE6-4A44-B7D7-78F75246B7F1}" type="presOf" srcId="{42824C42-2A7B-41BB-8F9D-E4A20BE8D46F}" destId="{E887A2DE-F2CB-4CD7-ABDC-EC602310FE07}" srcOrd="0" destOrd="1" presId="urn:microsoft.com/office/officeart/2005/8/layout/list1"/>
    <dgm:cxn modelId="{ADC769CB-3D56-4185-90F2-584DF6F974C3}" type="presOf" srcId="{1245F827-3C10-451C-B1E7-79623BC3D764}" destId="{E887A2DE-F2CB-4CD7-ABDC-EC602310FE07}" srcOrd="0" destOrd="0" presId="urn:microsoft.com/office/officeart/2005/8/layout/list1"/>
    <dgm:cxn modelId="{F8C0C2E8-697F-494D-BD2D-086563CCAC28}" type="presOf" srcId="{AA5A2598-E44C-4B92-AA10-9715CD958952}" destId="{14C70491-4275-4090-A549-CF0235FEF408}" srcOrd="0" destOrd="1" presId="urn:microsoft.com/office/officeart/2005/8/layout/list1"/>
    <dgm:cxn modelId="{BF0AFFFD-C488-434E-93FD-24FB5D9A9F73}" type="presOf" srcId="{AB9E728B-1CCF-4776-B532-02B893AF5D3F}" destId="{966F4DC3-54D7-43E3-8CCF-A3A42BD09FE3}" srcOrd="0" destOrd="0" presId="urn:microsoft.com/office/officeart/2005/8/layout/list1"/>
    <dgm:cxn modelId="{D5EB1E5B-4EA5-4CEC-8ED5-0E541A9C72F7}" type="presParOf" srcId="{CA627A7B-73EA-4762-BE78-17BA9CB553F0}" destId="{1D569E0F-AB1C-4261-8773-4B0E4C93141D}" srcOrd="0" destOrd="0" presId="urn:microsoft.com/office/officeart/2005/8/layout/list1"/>
    <dgm:cxn modelId="{0EC6B4F1-8796-45CB-AFEB-9B37A0AA0DA3}" type="presParOf" srcId="{1D569E0F-AB1C-4261-8773-4B0E4C93141D}" destId="{1759FA0E-E6C8-493C-A6F6-AB6FBCA7EDA7}" srcOrd="0" destOrd="0" presId="urn:microsoft.com/office/officeart/2005/8/layout/list1"/>
    <dgm:cxn modelId="{21D1155F-AFD2-4856-B8C0-7B882A99A943}" type="presParOf" srcId="{1D569E0F-AB1C-4261-8773-4B0E4C93141D}" destId="{A7C06153-C7CF-42F8-8414-766F79A85BF4}" srcOrd="1" destOrd="0" presId="urn:microsoft.com/office/officeart/2005/8/layout/list1"/>
    <dgm:cxn modelId="{6E976350-FE4E-47B4-AC0D-B2F20F026A0A}" type="presParOf" srcId="{CA627A7B-73EA-4762-BE78-17BA9CB553F0}" destId="{2BD9FDA3-3B20-4601-8B05-EF87FB9EDD30}" srcOrd="1" destOrd="0" presId="urn:microsoft.com/office/officeart/2005/8/layout/list1"/>
    <dgm:cxn modelId="{1C31680D-FA59-489A-B198-484820E9901C}" type="presParOf" srcId="{CA627A7B-73EA-4762-BE78-17BA9CB553F0}" destId="{966F4DC3-54D7-43E3-8CCF-A3A42BD09FE3}" srcOrd="2" destOrd="0" presId="urn:microsoft.com/office/officeart/2005/8/layout/list1"/>
    <dgm:cxn modelId="{E715FABA-8DD6-43BD-B5E9-908CFF8CCC95}" type="presParOf" srcId="{CA627A7B-73EA-4762-BE78-17BA9CB553F0}" destId="{F49DD294-057F-40A9-90C4-7B6D61D2C8B9}" srcOrd="3" destOrd="0" presId="urn:microsoft.com/office/officeart/2005/8/layout/list1"/>
    <dgm:cxn modelId="{39540991-D794-44E2-98DD-8381B4C23A48}" type="presParOf" srcId="{CA627A7B-73EA-4762-BE78-17BA9CB553F0}" destId="{2A162705-A821-41D5-B24C-B0C7E470106B}" srcOrd="4" destOrd="0" presId="urn:microsoft.com/office/officeart/2005/8/layout/list1"/>
    <dgm:cxn modelId="{E57EDCF4-C6F4-437B-9E36-9C7FCA3352A1}" type="presParOf" srcId="{2A162705-A821-41D5-B24C-B0C7E470106B}" destId="{CDD5BADB-853A-458E-9B03-C965FDC7402A}" srcOrd="0" destOrd="0" presId="urn:microsoft.com/office/officeart/2005/8/layout/list1"/>
    <dgm:cxn modelId="{875C60EA-252B-43CA-8744-54D08E9CA867}" type="presParOf" srcId="{2A162705-A821-41D5-B24C-B0C7E470106B}" destId="{CD4316ED-4F0C-4E4B-952B-FC8DCF288F2A}" srcOrd="1" destOrd="0" presId="urn:microsoft.com/office/officeart/2005/8/layout/list1"/>
    <dgm:cxn modelId="{0283BFCE-723B-42E9-9E43-807958F3395A}" type="presParOf" srcId="{CA627A7B-73EA-4762-BE78-17BA9CB553F0}" destId="{B521E09E-253D-4FC2-841E-1D778220CA2B}" srcOrd="5" destOrd="0" presId="urn:microsoft.com/office/officeart/2005/8/layout/list1"/>
    <dgm:cxn modelId="{F4A203F3-F1DB-46C6-A70E-50CC4BE9952B}" type="presParOf" srcId="{CA627A7B-73EA-4762-BE78-17BA9CB553F0}" destId="{14C70491-4275-4090-A549-CF0235FEF408}" srcOrd="6" destOrd="0" presId="urn:microsoft.com/office/officeart/2005/8/layout/list1"/>
    <dgm:cxn modelId="{66A7FC74-7F3B-4DC4-AFE9-87AD469277C0}" type="presParOf" srcId="{CA627A7B-73EA-4762-BE78-17BA9CB553F0}" destId="{C378F2E5-C08A-4CE1-B515-6D4A9E32F8AF}" srcOrd="7" destOrd="0" presId="urn:microsoft.com/office/officeart/2005/8/layout/list1"/>
    <dgm:cxn modelId="{F95B3781-1BD9-4E15-AF42-6CE4CFBA0DAA}" type="presParOf" srcId="{CA627A7B-73EA-4762-BE78-17BA9CB553F0}" destId="{90E1E226-299D-4AD1-B88C-EAE52F89E4B6}" srcOrd="8" destOrd="0" presId="urn:microsoft.com/office/officeart/2005/8/layout/list1"/>
    <dgm:cxn modelId="{EE909E89-3240-4F19-84A2-25C61C0AD8C4}" type="presParOf" srcId="{90E1E226-299D-4AD1-B88C-EAE52F89E4B6}" destId="{C4CA8087-209D-4E77-B529-0B0230089E33}" srcOrd="0" destOrd="0" presId="urn:microsoft.com/office/officeart/2005/8/layout/list1"/>
    <dgm:cxn modelId="{7A2B6548-1892-4973-A1F7-6ABA4527B96C}" type="presParOf" srcId="{90E1E226-299D-4AD1-B88C-EAE52F89E4B6}" destId="{F722BBF9-E734-4F60-923C-6497D0623DA6}" srcOrd="1" destOrd="0" presId="urn:microsoft.com/office/officeart/2005/8/layout/list1"/>
    <dgm:cxn modelId="{E4767AB3-6344-46D5-8B3B-92643A254CA6}" type="presParOf" srcId="{CA627A7B-73EA-4762-BE78-17BA9CB553F0}" destId="{C0AA854C-43DC-4DBD-8B08-10C893A8BE7C}" srcOrd="9" destOrd="0" presId="urn:microsoft.com/office/officeart/2005/8/layout/list1"/>
    <dgm:cxn modelId="{A6349FAC-F219-404D-A869-038535EEAD89}" type="presParOf" srcId="{CA627A7B-73EA-4762-BE78-17BA9CB553F0}" destId="{E887A2DE-F2CB-4CD7-ABDC-EC602310FE07}" srcOrd="10" destOrd="0" presId="urn:microsoft.com/office/officeart/2005/8/layout/list1"/>
    <dgm:cxn modelId="{C490BACC-E787-42CD-A1A1-8601FCA74E65}" type="presParOf" srcId="{CA627A7B-73EA-4762-BE78-17BA9CB553F0}" destId="{24ABE41D-F0BA-4640-929F-8D70EFDFB49F}" srcOrd="11" destOrd="0" presId="urn:microsoft.com/office/officeart/2005/8/layout/list1"/>
    <dgm:cxn modelId="{56D41408-992B-427F-97F8-1485C14C70C6}" type="presParOf" srcId="{CA627A7B-73EA-4762-BE78-17BA9CB553F0}" destId="{A0A6A56E-A930-42AF-A0C3-41FB038C3B7F}" srcOrd="12" destOrd="0" presId="urn:microsoft.com/office/officeart/2005/8/layout/list1"/>
    <dgm:cxn modelId="{D6CF1032-A4C2-4C90-B648-B7183F02D387}" type="presParOf" srcId="{A0A6A56E-A930-42AF-A0C3-41FB038C3B7F}" destId="{3DD208F1-9B45-4EBE-9B3F-864DE94C4E2E}" srcOrd="0" destOrd="0" presId="urn:microsoft.com/office/officeart/2005/8/layout/list1"/>
    <dgm:cxn modelId="{2DD736E8-54F9-4C5B-B8C4-69A8B61E7FDC}" type="presParOf" srcId="{A0A6A56E-A930-42AF-A0C3-41FB038C3B7F}" destId="{62E7E018-B25C-4D98-B8C2-844D522BB934}" srcOrd="1" destOrd="0" presId="urn:microsoft.com/office/officeart/2005/8/layout/list1"/>
    <dgm:cxn modelId="{7102B22E-EA73-43CC-AF12-EB479AC20BD5}" type="presParOf" srcId="{CA627A7B-73EA-4762-BE78-17BA9CB553F0}" destId="{E9F4B5C4-C29F-417B-812F-BB2F7553F9E3}" srcOrd="13" destOrd="0" presId="urn:microsoft.com/office/officeart/2005/8/layout/list1"/>
    <dgm:cxn modelId="{A9C15645-F556-43FB-9D48-146A36110C67}" type="presParOf" srcId="{CA627A7B-73EA-4762-BE78-17BA9CB553F0}" destId="{3EA7A7FE-9EC2-4A10-9789-9F6F24600896}"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95EF5D-B98C-4E72-9D7B-4186A3D145D1}">
      <dsp:nvSpPr>
        <dsp:cNvPr id="0" name=""/>
        <dsp:cNvSpPr/>
      </dsp:nvSpPr>
      <dsp:spPr>
        <a:xfrm>
          <a:off x="0" y="3283"/>
          <a:ext cx="10972800" cy="741087"/>
        </a:xfrm>
        <a:prstGeom prst="roundRect">
          <a:avLst>
            <a:gd name="adj" fmla="val 10000"/>
          </a:avLst>
        </a:prstGeom>
        <a:gradFill rotWithShape="0">
          <a:gsLst>
            <a:gs pos="0">
              <a:schemeClr val="accent2">
                <a:tint val="40000"/>
                <a:hueOff val="0"/>
                <a:satOff val="0"/>
                <a:lumOff val="0"/>
                <a:alphaOff val="0"/>
                <a:satMod val="103000"/>
                <a:lumMod val="102000"/>
                <a:tint val="94000"/>
              </a:schemeClr>
            </a:gs>
            <a:gs pos="50000">
              <a:schemeClr val="accent2">
                <a:tint val="40000"/>
                <a:hueOff val="0"/>
                <a:satOff val="0"/>
                <a:lumOff val="0"/>
                <a:alphaOff val="0"/>
                <a:satMod val="110000"/>
                <a:lumMod val="100000"/>
                <a:shade val="100000"/>
              </a:schemeClr>
            </a:gs>
            <a:gs pos="100000">
              <a:schemeClr val="accent2">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F40732DE-6659-4B79-BC88-66A7CB52ACE9}">
      <dsp:nvSpPr>
        <dsp:cNvPr id="0" name=""/>
        <dsp:cNvSpPr/>
      </dsp:nvSpPr>
      <dsp:spPr>
        <a:xfrm>
          <a:off x="224179" y="170028"/>
          <a:ext cx="407996" cy="407598"/>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7AD6EB7-FA5C-454B-BE4A-E6354FDB87FC}">
      <dsp:nvSpPr>
        <dsp:cNvPr id="0" name=""/>
        <dsp:cNvSpPr/>
      </dsp:nvSpPr>
      <dsp:spPr>
        <a:xfrm>
          <a:off x="856354" y="3283"/>
          <a:ext cx="10103256" cy="764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883" tIns="80883" rIns="80883" bIns="80883" numCol="1" spcCol="1270" anchor="ctr" anchorCtr="0">
          <a:noAutofit/>
        </a:bodyPr>
        <a:lstStyle/>
        <a:p>
          <a:pPr marL="0" lvl="0" indent="0" algn="l" defTabSz="933450">
            <a:lnSpc>
              <a:spcPct val="100000"/>
            </a:lnSpc>
            <a:spcBef>
              <a:spcPct val="0"/>
            </a:spcBef>
            <a:spcAft>
              <a:spcPct val="35000"/>
            </a:spcAft>
            <a:buNone/>
          </a:pPr>
          <a:r>
            <a:rPr lang="en-US" sz="2100" kern="1200" dirty="0">
              <a:solidFill>
                <a:schemeClr val="bg1"/>
              </a:solidFill>
            </a:rPr>
            <a:t>Know your Due Dates – Invoice, Financial Report, and Project/ST Closeouts all have due dates</a:t>
          </a:r>
        </a:p>
      </dsp:txBody>
      <dsp:txXfrm>
        <a:off x="856354" y="3283"/>
        <a:ext cx="10103256" cy="764246"/>
      </dsp:txXfrm>
    </dsp:sp>
    <dsp:sp modelId="{D5C5D029-E0ED-47FD-8C0D-018AD06AE702}">
      <dsp:nvSpPr>
        <dsp:cNvPr id="0" name=""/>
        <dsp:cNvSpPr/>
      </dsp:nvSpPr>
      <dsp:spPr>
        <a:xfrm>
          <a:off x="0" y="958592"/>
          <a:ext cx="10972800" cy="741087"/>
        </a:xfrm>
        <a:prstGeom prst="roundRect">
          <a:avLst>
            <a:gd name="adj" fmla="val 10000"/>
          </a:avLst>
        </a:prstGeom>
        <a:gradFill rotWithShape="0">
          <a:gsLst>
            <a:gs pos="0">
              <a:schemeClr val="accent2">
                <a:tint val="40000"/>
                <a:hueOff val="0"/>
                <a:satOff val="0"/>
                <a:lumOff val="0"/>
                <a:alphaOff val="0"/>
                <a:satMod val="103000"/>
                <a:lumMod val="102000"/>
                <a:tint val="94000"/>
              </a:schemeClr>
            </a:gs>
            <a:gs pos="50000">
              <a:schemeClr val="accent2">
                <a:tint val="40000"/>
                <a:hueOff val="0"/>
                <a:satOff val="0"/>
                <a:lumOff val="0"/>
                <a:alphaOff val="0"/>
                <a:satMod val="110000"/>
                <a:lumMod val="100000"/>
                <a:shade val="100000"/>
              </a:schemeClr>
            </a:gs>
            <a:gs pos="100000">
              <a:schemeClr val="accent2">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6F683615-B6A1-4C45-A43A-78BF568E96E6}">
      <dsp:nvSpPr>
        <dsp:cNvPr id="0" name=""/>
        <dsp:cNvSpPr/>
      </dsp:nvSpPr>
      <dsp:spPr>
        <a:xfrm>
          <a:off x="224179" y="1125337"/>
          <a:ext cx="407996" cy="40759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8B85529-8E7C-4909-9433-3D656A73D48F}">
      <dsp:nvSpPr>
        <dsp:cNvPr id="0" name=""/>
        <dsp:cNvSpPr/>
      </dsp:nvSpPr>
      <dsp:spPr>
        <a:xfrm>
          <a:off x="856354" y="958592"/>
          <a:ext cx="10103256" cy="764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883" tIns="80883" rIns="80883" bIns="80883" numCol="1" spcCol="1270" anchor="ctr" anchorCtr="0">
          <a:noAutofit/>
        </a:bodyPr>
        <a:lstStyle/>
        <a:p>
          <a:pPr marL="0" lvl="0" indent="0" algn="l" defTabSz="933450">
            <a:lnSpc>
              <a:spcPct val="100000"/>
            </a:lnSpc>
            <a:spcBef>
              <a:spcPct val="0"/>
            </a:spcBef>
            <a:spcAft>
              <a:spcPct val="35000"/>
            </a:spcAft>
            <a:buNone/>
          </a:pPr>
          <a:r>
            <a:rPr lang="en-US" sz="2100" kern="1200" dirty="0">
              <a:solidFill>
                <a:schemeClr val="bg1"/>
              </a:solidFill>
            </a:rPr>
            <a:t>Review cash balance frequently – Recommended Monthly </a:t>
          </a:r>
          <a:r>
            <a:rPr lang="en-US" sz="1600" kern="1200" dirty="0">
              <a:solidFill>
                <a:schemeClr val="bg1"/>
              </a:solidFill>
            </a:rPr>
            <a:t>(m-Fin TBS/ Operating Summary)</a:t>
          </a:r>
          <a:endParaRPr lang="en-US" sz="2100" kern="1200" dirty="0">
            <a:solidFill>
              <a:schemeClr val="bg1"/>
            </a:solidFill>
          </a:endParaRPr>
        </a:p>
      </dsp:txBody>
      <dsp:txXfrm>
        <a:off x="856354" y="958592"/>
        <a:ext cx="10103256" cy="764246"/>
      </dsp:txXfrm>
    </dsp:sp>
    <dsp:sp modelId="{5A1DF15F-1339-482B-9ECF-43B258532CC6}">
      <dsp:nvSpPr>
        <dsp:cNvPr id="0" name=""/>
        <dsp:cNvSpPr/>
      </dsp:nvSpPr>
      <dsp:spPr>
        <a:xfrm>
          <a:off x="0" y="1913900"/>
          <a:ext cx="10972800" cy="741087"/>
        </a:xfrm>
        <a:prstGeom prst="roundRect">
          <a:avLst>
            <a:gd name="adj" fmla="val 10000"/>
          </a:avLst>
        </a:prstGeom>
        <a:gradFill rotWithShape="0">
          <a:gsLst>
            <a:gs pos="0">
              <a:schemeClr val="accent2">
                <a:tint val="40000"/>
                <a:hueOff val="0"/>
                <a:satOff val="0"/>
                <a:lumOff val="0"/>
                <a:alphaOff val="0"/>
                <a:satMod val="103000"/>
                <a:lumMod val="102000"/>
                <a:tint val="94000"/>
              </a:schemeClr>
            </a:gs>
            <a:gs pos="50000">
              <a:schemeClr val="accent2">
                <a:tint val="40000"/>
                <a:hueOff val="0"/>
                <a:satOff val="0"/>
                <a:lumOff val="0"/>
                <a:alphaOff val="0"/>
                <a:satMod val="110000"/>
                <a:lumMod val="100000"/>
                <a:shade val="100000"/>
              </a:schemeClr>
            </a:gs>
            <a:gs pos="100000">
              <a:schemeClr val="accent2">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DC1896A0-3A39-447B-BECB-A771F63917EB}">
      <dsp:nvSpPr>
        <dsp:cNvPr id="0" name=""/>
        <dsp:cNvSpPr/>
      </dsp:nvSpPr>
      <dsp:spPr>
        <a:xfrm>
          <a:off x="224179" y="2080645"/>
          <a:ext cx="407996" cy="407598"/>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02886FE-4E3D-46A2-BB26-371E53484BFC}">
      <dsp:nvSpPr>
        <dsp:cNvPr id="0" name=""/>
        <dsp:cNvSpPr/>
      </dsp:nvSpPr>
      <dsp:spPr>
        <a:xfrm>
          <a:off x="856354" y="1913900"/>
          <a:ext cx="4937760" cy="764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883" tIns="80883" rIns="80883" bIns="80883" numCol="1" spcCol="1270" anchor="ctr" anchorCtr="0">
          <a:noAutofit/>
        </a:bodyPr>
        <a:lstStyle/>
        <a:p>
          <a:pPr marL="0" lvl="0" indent="0" algn="l" defTabSz="889000">
            <a:lnSpc>
              <a:spcPct val="100000"/>
            </a:lnSpc>
            <a:spcBef>
              <a:spcPct val="0"/>
            </a:spcBef>
            <a:spcAft>
              <a:spcPct val="35000"/>
            </a:spcAft>
            <a:buNone/>
          </a:pPr>
          <a:r>
            <a:rPr lang="en-US" sz="2000" kern="1200" dirty="0">
              <a:solidFill>
                <a:schemeClr val="bg1"/>
              </a:solidFill>
            </a:rPr>
            <a:t>Review expenditures regularly and submit cost transfers in a timely manner</a:t>
          </a:r>
        </a:p>
      </dsp:txBody>
      <dsp:txXfrm>
        <a:off x="856354" y="1913900"/>
        <a:ext cx="4937760" cy="764246"/>
      </dsp:txXfrm>
    </dsp:sp>
    <dsp:sp modelId="{32CFBE5A-90DD-4632-880B-8E45831F3307}">
      <dsp:nvSpPr>
        <dsp:cNvPr id="0" name=""/>
        <dsp:cNvSpPr/>
      </dsp:nvSpPr>
      <dsp:spPr>
        <a:xfrm>
          <a:off x="5794114" y="1913900"/>
          <a:ext cx="5165496" cy="764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883" tIns="80883" rIns="80883" bIns="80883" numCol="1" spcCol="1270" anchor="ctr" anchorCtr="0">
          <a:noAutofit/>
        </a:bodyPr>
        <a:lstStyle/>
        <a:p>
          <a:pPr marL="0" lvl="0" indent="0" algn="l" defTabSz="577850">
            <a:lnSpc>
              <a:spcPct val="100000"/>
            </a:lnSpc>
            <a:spcBef>
              <a:spcPct val="0"/>
            </a:spcBef>
            <a:spcAft>
              <a:spcPct val="35000"/>
            </a:spcAft>
            <a:buNone/>
          </a:pPr>
          <a:r>
            <a:rPr lang="en-US" sz="1300" kern="1200" dirty="0">
              <a:solidFill>
                <a:schemeClr val="bg1"/>
              </a:solidFill>
            </a:rPr>
            <a:t>All PETs should be completed within 30 days after the project end date. As a general practice salary should be reviewed and corrected within 90 days of a pay period date. </a:t>
          </a:r>
          <a:endParaRPr lang="en-US" sz="1300" strike="dblStrike" kern="1200" baseline="0" dirty="0">
            <a:solidFill>
              <a:schemeClr val="bg1"/>
            </a:solidFill>
          </a:endParaRPr>
        </a:p>
      </dsp:txBody>
      <dsp:txXfrm>
        <a:off x="5794114" y="1913900"/>
        <a:ext cx="5165496" cy="764246"/>
      </dsp:txXfrm>
    </dsp:sp>
    <dsp:sp modelId="{9EBA7354-FE95-45E3-8251-2CC8541AE778}">
      <dsp:nvSpPr>
        <dsp:cNvPr id="0" name=""/>
        <dsp:cNvSpPr/>
      </dsp:nvSpPr>
      <dsp:spPr>
        <a:xfrm>
          <a:off x="0" y="2869209"/>
          <a:ext cx="10972800" cy="741087"/>
        </a:xfrm>
        <a:prstGeom prst="roundRect">
          <a:avLst>
            <a:gd name="adj" fmla="val 10000"/>
          </a:avLst>
        </a:prstGeom>
        <a:gradFill rotWithShape="0">
          <a:gsLst>
            <a:gs pos="0">
              <a:schemeClr val="accent2">
                <a:tint val="40000"/>
                <a:hueOff val="0"/>
                <a:satOff val="0"/>
                <a:lumOff val="0"/>
                <a:alphaOff val="0"/>
                <a:satMod val="103000"/>
                <a:lumMod val="102000"/>
                <a:tint val="94000"/>
              </a:schemeClr>
            </a:gs>
            <a:gs pos="50000">
              <a:schemeClr val="accent2">
                <a:tint val="40000"/>
                <a:hueOff val="0"/>
                <a:satOff val="0"/>
                <a:lumOff val="0"/>
                <a:alphaOff val="0"/>
                <a:satMod val="110000"/>
                <a:lumMod val="100000"/>
                <a:shade val="100000"/>
              </a:schemeClr>
            </a:gs>
            <a:gs pos="100000">
              <a:schemeClr val="accent2">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70AD6AA4-84F8-4FBB-A69B-E12A454D582A}">
      <dsp:nvSpPr>
        <dsp:cNvPr id="0" name=""/>
        <dsp:cNvSpPr/>
      </dsp:nvSpPr>
      <dsp:spPr>
        <a:xfrm>
          <a:off x="196512" y="3048227"/>
          <a:ext cx="407996" cy="407598"/>
        </a:xfrm>
        <a:prstGeom prst="round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B89B139-88CD-4705-9E7C-8A8D94C5028A}">
      <dsp:nvSpPr>
        <dsp:cNvPr id="0" name=""/>
        <dsp:cNvSpPr/>
      </dsp:nvSpPr>
      <dsp:spPr>
        <a:xfrm>
          <a:off x="856354" y="2869209"/>
          <a:ext cx="10103256" cy="764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883" tIns="80883" rIns="80883" bIns="80883" numCol="1" spcCol="1270" anchor="ctr" anchorCtr="0">
          <a:noAutofit/>
        </a:bodyPr>
        <a:lstStyle/>
        <a:p>
          <a:pPr marL="0" lvl="0" indent="0" algn="l" defTabSz="889000">
            <a:lnSpc>
              <a:spcPct val="100000"/>
            </a:lnSpc>
            <a:spcBef>
              <a:spcPct val="0"/>
            </a:spcBef>
            <a:spcAft>
              <a:spcPct val="35000"/>
            </a:spcAft>
            <a:buNone/>
          </a:pPr>
          <a:r>
            <a:rPr lang="en-US" sz="2000" kern="1200" dirty="0">
              <a:solidFill>
                <a:schemeClr val="bg1"/>
              </a:solidFill>
            </a:rPr>
            <a:t>Meet with your Post Award Administrator on a regular basis  - Recommended Monthly</a:t>
          </a:r>
        </a:p>
      </dsp:txBody>
      <dsp:txXfrm>
        <a:off x="856354" y="2869209"/>
        <a:ext cx="10103256" cy="7642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6F4DC3-54D7-43E3-8CCF-A3A42BD09FE3}">
      <dsp:nvSpPr>
        <dsp:cNvPr id="0" name=""/>
        <dsp:cNvSpPr/>
      </dsp:nvSpPr>
      <dsp:spPr>
        <a:xfrm>
          <a:off x="0" y="238915"/>
          <a:ext cx="8586355" cy="5733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66397" tIns="291592" rIns="666397"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https://research.cuanschutz.edu/ogc/home/ogc-teams/post-award/closeout-procedures</a:t>
          </a:r>
        </a:p>
      </dsp:txBody>
      <dsp:txXfrm>
        <a:off x="0" y="238915"/>
        <a:ext cx="8586355" cy="573300"/>
      </dsp:txXfrm>
    </dsp:sp>
    <dsp:sp modelId="{A7C06153-C7CF-42F8-8414-766F79A85BF4}">
      <dsp:nvSpPr>
        <dsp:cNvPr id="0" name=""/>
        <dsp:cNvSpPr/>
      </dsp:nvSpPr>
      <dsp:spPr>
        <a:xfrm>
          <a:off x="429317" y="32274"/>
          <a:ext cx="6010448" cy="4132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7181" tIns="0" rIns="227181" bIns="0" numCol="1" spcCol="1270" anchor="ctr" anchorCtr="0">
          <a:noAutofit/>
        </a:bodyPr>
        <a:lstStyle/>
        <a:p>
          <a:pPr marL="0" lvl="0" indent="0" algn="l" defTabSz="622300">
            <a:lnSpc>
              <a:spcPct val="90000"/>
            </a:lnSpc>
            <a:spcBef>
              <a:spcPct val="0"/>
            </a:spcBef>
            <a:spcAft>
              <a:spcPct val="35000"/>
            </a:spcAft>
            <a:buNone/>
          </a:pPr>
          <a:r>
            <a:rPr lang="en-US" sz="1400" kern="1200" dirty="0"/>
            <a:t>Website</a:t>
          </a:r>
        </a:p>
      </dsp:txBody>
      <dsp:txXfrm>
        <a:off x="449492" y="52449"/>
        <a:ext cx="5970098" cy="372930"/>
      </dsp:txXfrm>
    </dsp:sp>
    <dsp:sp modelId="{14C70491-4275-4090-A549-CF0235FEF408}">
      <dsp:nvSpPr>
        <dsp:cNvPr id="0" name=""/>
        <dsp:cNvSpPr/>
      </dsp:nvSpPr>
      <dsp:spPr>
        <a:xfrm>
          <a:off x="0" y="1094455"/>
          <a:ext cx="8586355" cy="793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66397" tIns="291592" rIns="666397"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a:t>GM01 Report  BEFORE END DATE</a:t>
          </a:r>
        </a:p>
        <a:p>
          <a:pPr marL="114300" lvl="1" indent="-114300" algn="l" defTabSz="622300">
            <a:lnSpc>
              <a:spcPct val="90000"/>
            </a:lnSpc>
            <a:spcBef>
              <a:spcPct val="0"/>
            </a:spcBef>
            <a:spcAft>
              <a:spcPct val="15000"/>
            </a:spcAft>
            <a:buChar char="•"/>
          </a:pPr>
          <a:r>
            <a:rPr lang="en-US" sz="1400" kern="1200"/>
            <a:t>GM02 and GM03 Report AFTER END DATE</a:t>
          </a:r>
        </a:p>
      </dsp:txBody>
      <dsp:txXfrm>
        <a:off x="0" y="1094455"/>
        <a:ext cx="8586355" cy="793800"/>
      </dsp:txXfrm>
    </dsp:sp>
    <dsp:sp modelId="{CD4316ED-4F0C-4E4B-952B-FC8DCF288F2A}">
      <dsp:nvSpPr>
        <dsp:cNvPr id="0" name=""/>
        <dsp:cNvSpPr/>
      </dsp:nvSpPr>
      <dsp:spPr>
        <a:xfrm>
          <a:off x="429317" y="887815"/>
          <a:ext cx="6010448" cy="4132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7181" tIns="0" rIns="227181" bIns="0" numCol="1" spcCol="1270" anchor="ctr" anchorCtr="0">
          <a:noAutofit/>
        </a:bodyPr>
        <a:lstStyle/>
        <a:p>
          <a:pPr marL="0" lvl="0" indent="0" algn="l" defTabSz="622300">
            <a:lnSpc>
              <a:spcPct val="90000"/>
            </a:lnSpc>
            <a:spcBef>
              <a:spcPct val="0"/>
            </a:spcBef>
            <a:spcAft>
              <a:spcPct val="35000"/>
            </a:spcAft>
            <a:buNone/>
          </a:pPr>
          <a:r>
            <a:rPr lang="en-US" sz="1400" kern="1200" dirty="0"/>
            <a:t>Monthly report burst to the GACT and GADM on the project. </a:t>
          </a:r>
        </a:p>
      </dsp:txBody>
      <dsp:txXfrm>
        <a:off x="449492" y="907990"/>
        <a:ext cx="5970098" cy="372930"/>
      </dsp:txXfrm>
    </dsp:sp>
    <dsp:sp modelId="{E887A2DE-F2CB-4CD7-ABDC-EC602310FE07}">
      <dsp:nvSpPr>
        <dsp:cNvPr id="0" name=""/>
        <dsp:cNvSpPr/>
      </dsp:nvSpPr>
      <dsp:spPr>
        <a:xfrm>
          <a:off x="0" y="2170495"/>
          <a:ext cx="8586355" cy="10143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66397" tIns="291592" rIns="666397"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Trial Balance Summary</a:t>
          </a:r>
        </a:p>
        <a:p>
          <a:pPr marL="114300" lvl="1" indent="-114300" algn="l" defTabSz="622300">
            <a:lnSpc>
              <a:spcPct val="90000"/>
            </a:lnSpc>
            <a:spcBef>
              <a:spcPct val="0"/>
            </a:spcBef>
            <a:spcAft>
              <a:spcPct val="15000"/>
            </a:spcAft>
            <a:buChar char="•"/>
          </a:pPr>
          <a:r>
            <a:rPr lang="en-US" sz="1400" kern="1200" dirty="0"/>
            <a:t>Payments Received Report </a:t>
          </a:r>
        </a:p>
        <a:p>
          <a:pPr marL="114300" lvl="1" indent="-114300" algn="l" defTabSz="622300">
            <a:lnSpc>
              <a:spcPct val="90000"/>
            </a:lnSpc>
            <a:spcBef>
              <a:spcPct val="0"/>
            </a:spcBef>
            <a:spcAft>
              <a:spcPct val="15000"/>
            </a:spcAft>
            <a:buChar char="•"/>
          </a:pPr>
          <a:r>
            <a:rPr lang="en-US" sz="1400" kern="1200" dirty="0"/>
            <a:t>EPERS status by Project CU Data</a:t>
          </a:r>
        </a:p>
      </dsp:txBody>
      <dsp:txXfrm>
        <a:off x="0" y="2170495"/>
        <a:ext cx="8586355" cy="1014300"/>
      </dsp:txXfrm>
    </dsp:sp>
    <dsp:sp modelId="{F722BBF9-E734-4F60-923C-6497D0623DA6}">
      <dsp:nvSpPr>
        <dsp:cNvPr id="0" name=""/>
        <dsp:cNvSpPr/>
      </dsp:nvSpPr>
      <dsp:spPr>
        <a:xfrm>
          <a:off x="429317" y="1963855"/>
          <a:ext cx="6010448" cy="4132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7181" tIns="0" rIns="227181" bIns="0" numCol="1" spcCol="1270" anchor="ctr" anchorCtr="0">
          <a:noAutofit/>
        </a:bodyPr>
        <a:lstStyle/>
        <a:p>
          <a:pPr marL="0" lvl="0" indent="0" algn="l" defTabSz="622300">
            <a:lnSpc>
              <a:spcPct val="90000"/>
            </a:lnSpc>
            <a:spcBef>
              <a:spcPct val="0"/>
            </a:spcBef>
            <a:spcAft>
              <a:spcPct val="35000"/>
            </a:spcAft>
            <a:buNone/>
          </a:pPr>
          <a:r>
            <a:rPr lang="en-US" sz="1400" kern="1200"/>
            <a:t>CU Data Reports</a:t>
          </a:r>
        </a:p>
      </dsp:txBody>
      <dsp:txXfrm>
        <a:off x="449492" y="1984030"/>
        <a:ext cx="5970098" cy="372930"/>
      </dsp:txXfrm>
    </dsp:sp>
    <dsp:sp modelId="{3EA7A7FE-9EC2-4A10-9789-9F6F24600896}">
      <dsp:nvSpPr>
        <dsp:cNvPr id="0" name=""/>
        <dsp:cNvSpPr/>
      </dsp:nvSpPr>
      <dsp:spPr>
        <a:xfrm>
          <a:off x="0" y="3467035"/>
          <a:ext cx="8586355" cy="5733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66397" tIns="291592" rIns="666397"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a:t>Billing Inquiry by Project</a:t>
          </a:r>
        </a:p>
      </dsp:txBody>
      <dsp:txXfrm>
        <a:off x="0" y="3467035"/>
        <a:ext cx="8586355" cy="573300"/>
      </dsp:txXfrm>
    </dsp:sp>
    <dsp:sp modelId="{62E7E018-B25C-4D98-B8C2-844D522BB934}">
      <dsp:nvSpPr>
        <dsp:cNvPr id="0" name=""/>
        <dsp:cNvSpPr/>
      </dsp:nvSpPr>
      <dsp:spPr>
        <a:xfrm>
          <a:off x="429317" y="3260395"/>
          <a:ext cx="6010448" cy="4132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7181" tIns="0" rIns="227181" bIns="0" numCol="1" spcCol="1270" anchor="ctr" anchorCtr="0">
          <a:noAutofit/>
        </a:bodyPr>
        <a:lstStyle/>
        <a:p>
          <a:pPr marL="0" lvl="0" indent="0" algn="l" defTabSz="622300">
            <a:lnSpc>
              <a:spcPct val="90000"/>
            </a:lnSpc>
            <a:spcBef>
              <a:spcPct val="0"/>
            </a:spcBef>
            <a:spcAft>
              <a:spcPct val="35000"/>
            </a:spcAft>
            <a:buNone/>
          </a:pPr>
          <a:r>
            <a:rPr lang="en-US" sz="1400" kern="1200" dirty="0"/>
            <a:t>People Soft Query </a:t>
          </a:r>
        </a:p>
      </dsp:txBody>
      <dsp:txXfrm>
        <a:off x="449492" y="3280570"/>
        <a:ext cx="5970098" cy="37293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8F6756E-81DA-9FAC-70D8-556F658BDDA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BEDD12-BCD5-485B-BCBC-34BB01D7923C}" type="datetimeFigureOut">
              <a:rPr lang="en-US" smtClean="0"/>
              <a:t>6/13/2024</a:t>
            </a:fld>
            <a:endParaRPr lang="en-US" dirty="0"/>
          </a:p>
        </p:txBody>
      </p:sp>
      <p:sp>
        <p:nvSpPr>
          <p:cNvPr id="6" name="Slide Number Placeholder 5">
            <a:extLst>
              <a:ext uri="{FF2B5EF4-FFF2-40B4-BE49-F238E27FC236}">
                <a16:creationId xmlns:a16="http://schemas.microsoft.com/office/drawing/2014/main" id="{A771D415-D05A-7067-CCD3-457153D96CD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2C230DF-5933-439D-898F-38E9AC9BA688}" type="slidenum">
              <a:rPr lang="en-US" smtClean="0"/>
              <a:t>‹#›</a:t>
            </a:fld>
            <a:endParaRPr lang="en-US" dirty="0"/>
          </a:p>
        </p:txBody>
      </p:sp>
      <p:sp>
        <p:nvSpPr>
          <p:cNvPr id="7" name="Footer Placeholder 6">
            <a:extLst>
              <a:ext uri="{FF2B5EF4-FFF2-40B4-BE49-F238E27FC236}">
                <a16:creationId xmlns:a16="http://schemas.microsoft.com/office/drawing/2014/main" id="{B97095E3-54D2-CFD2-4F49-7536FC8641D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8" name="Header Placeholder 7">
            <a:extLst>
              <a:ext uri="{FF2B5EF4-FFF2-40B4-BE49-F238E27FC236}">
                <a16:creationId xmlns:a16="http://schemas.microsoft.com/office/drawing/2014/main" id="{521EE01A-C0B5-5ECF-96DD-768F86AA15C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Tree>
    <p:extLst>
      <p:ext uri="{BB962C8B-B14F-4D97-AF65-F5344CB8AC3E}">
        <p14:creationId xmlns:p14="http://schemas.microsoft.com/office/powerpoint/2010/main" val="265322844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27:38.149"/>
    </inkml:context>
    <inkml:brush xml:id="br0">
      <inkml:brushProperty name="width" value="0.35" units="cm"/>
      <inkml:brushProperty name="height" value="0.35" units="cm"/>
    </inkml:brush>
  </inkml:definitions>
  <inkml:trace contextRef="#ctx0" brushRef="#br0">0 1 24575,'6'0'0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24:54.740"/>
    </inkml:context>
    <inkml:brush xml:id="br0">
      <inkml:brushProperty name="width" value="0.35" units="cm"/>
      <inkml:brushProperty name="height" value="0.35" units="cm"/>
    </inkml:brush>
  </inkml:definitions>
  <inkml:trace contextRef="#ctx0" brushRef="#br0">3572 41 24575,'-1'-2'0,"1"1"0,0 0 0,-1 0 0,1-1 0,-1 1 0,1 0 0,-1 0 0,0 0 0,0 0 0,1 0 0,-1 0 0,0 0 0,0 0 0,0 0 0,0 0 0,0 0 0,0 0 0,0 1 0,0-1 0,0 0 0,-1 1 0,1-1 0,0 1 0,0-1 0,-1 1 0,1 0 0,-1-1 0,-41-6 0,39 6 0,-107-6 0,-143 7 0,102 3 0,-73-5 0,-203 6 0,395 0 0,1 1 0,0 2 0,-38 13 0,39-10 0,0-2 0,-1-1 0,-51 5 0,-131 5 0,-76 2 0,-386-20 0,598-4 0,0-3 0,1-4 0,-130-37 0,125 28 0,42 14-105,0 1-1,0 3 1,0 1-1,-47 4 1,51-2-733</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23:47.820"/>
    </inkml:context>
    <inkml:brush xml:id="br0">
      <inkml:brushProperty name="width" value="0.35" units="cm"/>
      <inkml:brushProperty name="height" value="0.35" units="cm"/>
    </inkml:brush>
  </inkml:definitions>
  <inkml:trace contextRef="#ctx0" brushRef="#br0">2396 149 24575,'-13'0'0,"0"-2"0,0 0 0,0 0 0,-13-5 0,-13-2 0,-136-36 0,16 3 0,86 28 0,0 2 0,-122-2 0,-835 14 99,457 2-1563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23:57.534"/>
    </inkml:context>
    <inkml:brush xml:id="br0">
      <inkml:brushProperty name="width" value="0.35" units="cm"/>
      <inkml:brushProperty name="height" value="0.35" units="cm"/>
    </inkml:brush>
  </inkml:definitions>
  <inkml:trace contextRef="#ctx0" brushRef="#br0">1512 2 24575,'-45'-1'0,"12"0"0,1 1 0,-1 2 0,1 1 0,-36 8 0,21-2 0,-1-2 0,0-3 0,-94-3 0,-32 2 0,60 14 0,74-9 0,-63 3 0,-256-10 93,166-3-1551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23:59.784"/>
    </inkml:context>
    <inkml:brush xml:id="br0">
      <inkml:brushProperty name="width" value="0.35" units="cm"/>
      <inkml:brushProperty name="height" value="0.35" units="cm"/>
    </inkml:brush>
  </inkml:definitions>
  <inkml:trace contextRef="#ctx0" brushRef="#br0">738 75 24575,'-32'-12'0,"6"2"0,-17 2 0,0 3 0,-1 2 0,-78 3 0,77 2 0,-1-2 0,1-2 0,-64-12 0,65 6-455,1 1 0,-52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29:44.625"/>
    </inkml:context>
    <inkml:brush xml:id="br0">
      <inkml:brushProperty name="width" value="0.35" units="cm"/>
      <inkml:brushProperty name="height" value="0.35" units="cm"/>
    </inkml:brush>
  </inkml:definitions>
  <inkml:trace contextRef="#ctx0" brushRef="#br0">1 1 24575,'0'6'0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24:28.837"/>
    </inkml:context>
    <inkml:brush xml:id="br0">
      <inkml:brushProperty name="width" value="0.35" units="cm"/>
      <inkml:brushProperty name="height" value="0.35" units="cm"/>
    </inkml:brush>
  </inkml:definitions>
  <inkml:trace contextRef="#ctx0" brushRef="#br0">8348 0 24575,'-6'0'0,"-135"6"0,122-4 0,1 2 0,-1 0 0,0 1 0,1 1 0,-23 10 0,8-2 0,0-3 0,-42 9 0,-42 16 0,85-26 0,0-1 0,-48 7 0,11-3 0,-24 5 0,0-4 0,-1-4 0,-129-3 0,66-5 0,-119-6 0,169-14 0,78 12 0,0 1 0,-35-2 0,-50 5 0,40 3 0,0-4 0,0-3 0,-81-18 0,95 11 0,0 2 0,-1 3 0,-114 0 0,75 10 0,-166-4 0,99-29 0,-278 24 0,245 10 0,154-1 0,-88 16 0,86-10 0,-36 1 0,0-4 0,-109-8 0,46 0 0,-3408 3 0,3538 0-273,0 0 0,0-2 0,-1 0 0,-28-8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24:41.665"/>
    </inkml:context>
    <inkml:brush xml:id="br0">
      <inkml:brushProperty name="width" value="0.35" units="cm"/>
      <inkml:brushProperty name="height" value="0.35" units="cm"/>
    </inkml:brush>
  </inkml:definitions>
  <inkml:trace contextRef="#ctx0" brushRef="#br0">3827 117 24575,'-1'-2'0,"1"0"0,-1 0 0,0 0 0,1 0 0,-1 0 0,0 0 0,0 0 0,-1 0 0,1 1 0,0-1 0,0 0 0,-1 1 0,1-1 0,-1 1 0,0-1 0,1 1 0,-1 0 0,0 0 0,0 0 0,-2-1 0,-40-19 0,20 15 0,0 1 0,0 1 0,0 0 0,0 2 0,-27 1 0,19 1 0,0-3 0,-38-6 0,11-1 0,0 2 0,0 3 0,-1 2 0,-97 8 0,123 0 0,0 2 0,-59 18 0,62-15 0,0-2 0,-1 0 0,-48 3 0,-355-8 0,208-6 0,-1327 3 0,1472-4-19,-156-29 1,123 14-1310,47 9-5498</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24:45.653"/>
    </inkml:context>
    <inkml:brush xml:id="br0">
      <inkml:brushProperty name="width" value="0.35" units="cm"/>
      <inkml:brushProperty name="height" value="0.35" units="cm"/>
    </inkml:brush>
  </inkml:definitions>
  <inkml:trace contextRef="#ctx0" brushRef="#br0">3532 39 24575,'-18'1'0,"1"1"0,-1 0 0,-29 9 0,-32 5 0,-177 11 0,93-14 0,-225-11 0,188-4 0,-640 2 0,812-2 0,0 0 0,-43-11 0,-31-3 0,-59-2 0,-76-5 0,47 5 0,5-1 0,-319 20-1365</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24:51.900"/>
    </inkml:context>
    <inkml:brush xml:id="br0">
      <inkml:brushProperty name="width" value="0.35" units="cm"/>
      <inkml:brushProperty name="height" value="0.35" units="cm"/>
    </inkml:brush>
  </inkml:definitions>
  <inkml:trace contextRef="#ctx0" brushRef="#br0">4545 40 24575,'-5'-1'0,"0"0"0,0 0 0,1-1 0,-1 1 0,0-1 0,-8-5 0,-23-7 0,-17 8 0,-1 2 0,-89 4 0,63 2 0,57 0 0,-1 0 0,0 2 0,-23 6 0,20-4 0,-49 6 0,-163 19 0,79-22 0,-137 12 0,-327-5 0,396-19 0,-522 3 0,696-2 0,-76-14 0,-47-3 0,-565 18 0,352 3 0,369-1-310,0 2-1,0 0 1,-38 11 0,57-13 186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E7A52F-9D89-7442-A8E9-48D1527B5F6B}" type="datetimeFigureOut">
              <a:rPr lang="en-US" smtClean="0"/>
              <a:t>6/13/2024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9C7E07-3C67-C64C-8DA0-0404F6303970}" type="slidenum">
              <a:rPr lang="en-US" smtClean="0"/>
              <a:t>‹#›</a:t>
            </a:fld>
            <a:endParaRPr lang="en-US" dirty="0"/>
          </a:p>
        </p:txBody>
      </p:sp>
    </p:spTree>
    <p:extLst>
      <p:ext uri="{BB962C8B-B14F-4D97-AF65-F5344CB8AC3E}">
        <p14:creationId xmlns:p14="http://schemas.microsoft.com/office/powerpoint/2010/main" val="4032528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a:t>
            </a:fld>
            <a:endParaRPr lang="en-US" dirty="0"/>
          </a:p>
        </p:txBody>
      </p:sp>
    </p:spTree>
    <p:extLst>
      <p:ext uri="{BB962C8B-B14F-4D97-AF65-F5344CB8AC3E}">
        <p14:creationId xmlns:p14="http://schemas.microsoft.com/office/powerpoint/2010/main" val="1092453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32</a:t>
            </a:fld>
            <a:endParaRPr lang="en-US" dirty="0"/>
          </a:p>
        </p:txBody>
      </p:sp>
    </p:spTree>
    <p:extLst>
      <p:ext uri="{BB962C8B-B14F-4D97-AF65-F5344CB8AC3E}">
        <p14:creationId xmlns:p14="http://schemas.microsoft.com/office/powerpoint/2010/main" val="5011604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33</a:t>
            </a:fld>
            <a:endParaRPr lang="en-US" dirty="0"/>
          </a:p>
        </p:txBody>
      </p:sp>
    </p:spTree>
    <p:extLst>
      <p:ext uri="{BB962C8B-B14F-4D97-AF65-F5344CB8AC3E}">
        <p14:creationId xmlns:p14="http://schemas.microsoft.com/office/powerpoint/2010/main" val="35762480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34</a:t>
            </a:fld>
            <a:endParaRPr lang="en-US" dirty="0"/>
          </a:p>
        </p:txBody>
      </p:sp>
    </p:spTree>
    <p:extLst>
      <p:ext uri="{BB962C8B-B14F-4D97-AF65-F5344CB8AC3E}">
        <p14:creationId xmlns:p14="http://schemas.microsoft.com/office/powerpoint/2010/main" val="39082765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BBC04D-2568-C19F-6211-ABA7996CBC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BD96A4-D432-FA69-5E46-4DF91D77CA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639921-CFBB-DE6F-31EB-81B758CA026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453E3F8-8185-F97B-2F08-1F44FCE2A5AB}"/>
              </a:ext>
            </a:extLst>
          </p:cNvPr>
          <p:cNvSpPr>
            <a:spLocks noGrp="1"/>
          </p:cNvSpPr>
          <p:nvPr>
            <p:ph type="sldNum" sz="quarter" idx="5"/>
          </p:nvPr>
        </p:nvSpPr>
        <p:spPr/>
        <p:txBody>
          <a:bodyPr/>
          <a:lstStyle/>
          <a:p>
            <a:fld id="{A89C7E07-3C67-C64C-8DA0-0404F6303970}" type="slidenum">
              <a:rPr lang="en-US" smtClean="0"/>
              <a:t>35</a:t>
            </a:fld>
            <a:endParaRPr lang="en-US" dirty="0"/>
          </a:p>
        </p:txBody>
      </p:sp>
    </p:spTree>
    <p:extLst>
      <p:ext uri="{BB962C8B-B14F-4D97-AF65-F5344CB8AC3E}">
        <p14:creationId xmlns:p14="http://schemas.microsoft.com/office/powerpoint/2010/main" val="37277777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36</a:t>
            </a:fld>
            <a:endParaRPr lang="en-US" dirty="0"/>
          </a:p>
        </p:txBody>
      </p:sp>
    </p:spTree>
    <p:extLst>
      <p:ext uri="{BB962C8B-B14F-4D97-AF65-F5344CB8AC3E}">
        <p14:creationId xmlns:p14="http://schemas.microsoft.com/office/powerpoint/2010/main" val="23861837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37</a:t>
            </a:fld>
            <a:endParaRPr lang="en-US" dirty="0"/>
          </a:p>
        </p:txBody>
      </p:sp>
    </p:spTree>
    <p:extLst>
      <p:ext uri="{BB962C8B-B14F-4D97-AF65-F5344CB8AC3E}">
        <p14:creationId xmlns:p14="http://schemas.microsoft.com/office/powerpoint/2010/main" val="501160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a:t>
            </a:fld>
            <a:endParaRPr lang="en-US" dirty="0"/>
          </a:p>
        </p:txBody>
      </p:sp>
    </p:spTree>
    <p:extLst>
      <p:ext uri="{BB962C8B-B14F-4D97-AF65-F5344CB8AC3E}">
        <p14:creationId xmlns:p14="http://schemas.microsoft.com/office/powerpoint/2010/main" val="3113416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BBC04D-2568-C19F-6211-ABA7996CBC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BD96A4-D432-FA69-5E46-4DF91D77CA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639921-CFBB-DE6F-31EB-81B758CA026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453E3F8-8185-F97B-2F08-1F44FCE2A5AB}"/>
              </a:ext>
            </a:extLst>
          </p:cNvPr>
          <p:cNvSpPr>
            <a:spLocks noGrp="1"/>
          </p:cNvSpPr>
          <p:nvPr>
            <p:ph type="sldNum" sz="quarter" idx="5"/>
          </p:nvPr>
        </p:nvSpPr>
        <p:spPr/>
        <p:txBody>
          <a:bodyPr/>
          <a:lstStyle/>
          <a:p>
            <a:fld id="{A89C7E07-3C67-C64C-8DA0-0404F6303970}" type="slidenum">
              <a:rPr lang="en-US" smtClean="0"/>
              <a:t>24</a:t>
            </a:fld>
            <a:endParaRPr lang="en-US" dirty="0"/>
          </a:p>
        </p:txBody>
      </p:sp>
    </p:spTree>
    <p:extLst>
      <p:ext uri="{BB962C8B-B14F-4D97-AF65-F5344CB8AC3E}">
        <p14:creationId xmlns:p14="http://schemas.microsoft.com/office/powerpoint/2010/main" val="3727777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25</a:t>
            </a:fld>
            <a:endParaRPr lang="en-US" dirty="0"/>
          </a:p>
        </p:txBody>
      </p:sp>
    </p:spTree>
    <p:extLst>
      <p:ext uri="{BB962C8B-B14F-4D97-AF65-F5344CB8AC3E}">
        <p14:creationId xmlns:p14="http://schemas.microsoft.com/office/powerpoint/2010/main" val="2386183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26</a:t>
            </a:fld>
            <a:endParaRPr lang="en-US" dirty="0"/>
          </a:p>
        </p:txBody>
      </p:sp>
    </p:spTree>
    <p:extLst>
      <p:ext uri="{BB962C8B-B14F-4D97-AF65-F5344CB8AC3E}">
        <p14:creationId xmlns:p14="http://schemas.microsoft.com/office/powerpoint/2010/main" val="1335622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BBC04D-2568-C19F-6211-ABA7996CBC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BD96A4-D432-FA69-5E46-4DF91D77CA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639921-CFBB-DE6F-31EB-81B758CA026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453E3F8-8185-F97B-2F08-1F44FCE2A5AB}"/>
              </a:ext>
            </a:extLst>
          </p:cNvPr>
          <p:cNvSpPr>
            <a:spLocks noGrp="1"/>
          </p:cNvSpPr>
          <p:nvPr>
            <p:ph type="sldNum" sz="quarter" idx="5"/>
          </p:nvPr>
        </p:nvSpPr>
        <p:spPr/>
        <p:txBody>
          <a:bodyPr/>
          <a:lstStyle/>
          <a:p>
            <a:fld id="{A89C7E07-3C67-C64C-8DA0-0404F6303970}" type="slidenum">
              <a:rPr lang="en-US" smtClean="0"/>
              <a:t>27</a:t>
            </a:fld>
            <a:endParaRPr lang="en-US" dirty="0"/>
          </a:p>
        </p:txBody>
      </p:sp>
    </p:spTree>
    <p:extLst>
      <p:ext uri="{BB962C8B-B14F-4D97-AF65-F5344CB8AC3E}">
        <p14:creationId xmlns:p14="http://schemas.microsoft.com/office/powerpoint/2010/main" val="3912668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28</a:t>
            </a:fld>
            <a:endParaRPr lang="en-US" dirty="0"/>
          </a:p>
        </p:txBody>
      </p:sp>
    </p:spTree>
    <p:extLst>
      <p:ext uri="{BB962C8B-B14F-4D97-AF65-F5344CB8AC3E}">
        <p14:creationId xmlns:p14="http://schemas.microsoft.com/office/powerpoint/2010/main" val="2994759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29</a:t>
            </a:fld>
            <a:endParaRPr lang="en-US" dirty="0"/>
          </a:p>
        </p:txBody>
      </p:sp>
    </p:spTree>
    <p:extLst>
      <p:ext uri="{BB962C8B-B14F-4D97-AF65-F5344CB8AC3E}">
        <p14:creationId xmlns:p14="http://schemas.microsoft.com/office/powerpoint/2010/main" val="40502331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BBC04D-2568-C19F-6211-ABA7996CBC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BD96A4-D432-FA69-5E46-4DF91D77CA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639921-CFBB-DE6F-31EB-81B758CA026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453E3F8-8185-F97B-2F08-1F44FCE2A5AB}"/>
              </a:ext>
            </a:extLst>
          </p:cNvPr>
          <p:cNvSpPr>
            <a:spLocks noGrp="1"/>
          </p:cNvSpPr>
          <p:nvPr>
            <p:ph type="sldNum" sz="quarter" idx="5"/>
          </p:nvPr>
        </p:nvSpPr>
        <p:spPr/>
        <p:txBody>
          <a:bodyPr/>
          <a:lstStyle/>
          <a:p>
            <a:fld id="{A89C7E07-3C67-C64C-8DA0-0404F6303970}" type="slidenum">
              <a:rPr lang="en-US" smtClean="0"/>
              <a:t>31</a:t>
            </a:fld>
            <a:endParaRPr lang="en-US" dirty="0"/>
          </a:p>
        </p:txBody>
      </p:sp>
    </p:spTree>
    <p:extLst>
      <p:ext uri="{BB962C8B-B14F-4D97-AF65-F5344CB8AC3E}">
        <p14:creationId xmlns:p14="http://schemas.microsoft.com/office/powerpoint/2010/main" val="3300442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309904"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cxnSp>
        <p:nvCxnSpPr>
          <p:cNvPr id="13" name="Straight Connector 12">
            <a:extLst>
              <a:ext uri="{FF2B5EF4-FFF2-40B4-BE49-F238E27FC236}">
                <a16:creationId xmlns:a16="http://schemas.microsoft.com/office/drawing/2014/main" id="{A69706A2-3726-FE4E-B923-E75D48597816}"/>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41327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Content and Table">
    <p:bg>
      <p:bgPr>
        <a:solidFill>
          <a:schemeClr val="tx1"/>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F555767-B3D8-BD57-1D42-7F6E1E66892B}"/>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9" name="Freeform 13">
              <a:extLst>
                <a:ext uri="{FF2B5EF4-FFF2-40B4-BE49-F238E27FC236}">
                  <a16:creationId xmlns:a16="http://schemas.microsoft.com/office/drawing/2014/main" id="{BC972B6D-098C-52F6-E990-52623B368FB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5" name="Freeform 14">
              <a:extLst>
                <a:ext uri="{FF2B5EF4-FFF2-40B4-BE49-F238E27FC236}">
                  <a16:creationId xmlns:a16="http://schemas.microsoft.com/office/drawing/2014/main" id="{3F0D3EE3-9A8C-531D-1EEE-1AFAB9F3BCA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7" name="Freeform 15">
              <a:extLst>
                <a:ext uri="{FF2B5EF4-FFF2-40B4-BE49-F238E27FC236}">
                  <a16:creationId xmlns:a16="http://schemas.microsoft.com/office/drawing/2014/main" id="{A2BE192C-1768-890B-EC1B-5ED6E1F82590}"/>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3661409" y="4661717"/>
            <a:ext cx="7936230" cy="1380760"/>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3670935" y="631317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7" name="Content Placehold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603885" y="584005"/>
            <a:ext cx="2825115" cy="3999060"/>
          </a:xfrm>
        </p:spPr>
        <p:txBody>
          <a:bodyPr lIns="0" tIns="274320">
            <a:normAutofit/>
          </a:bodyPr>
          <a:lstStyle>
            <a:lvl1pPr marL="0" indent="0">
              <a:spcBef>
                <a:spcPts val="1800"/>
              </a:spcBef>
              <a:buFont typeface="Arial" panose="020B0604020202020204" pitchFamily="34" charset="0"/>
              <a:buNone/>
              <a:defRPr sz="2000"/>
            </a:lvl1pPr>
            <a:lvl2pPr marL="457200" indent="0">
              <a:spcBef>
                <a:spcPts val="1800"/>
              </a:spcBef>
              <a:buNone/>
              <a:defRPr sz="2000"/>
            </a:lvl2pPr>
            <a:lvl3pPr marL="914400" indent="0">
              <a:spcBef>
                <a:spcPts val="1800"/>
              </a:spcBef>
              <a:buNone/>
              <a:defRPr sz="2000"/>
            </a:lvl3pPr>
            <a:lvl4pPr marL="1371600" indent="0">
              <a:spcBef>
                <a:spcPts val="1800"/>
              </a:spcBef>
              <a:buNone/>
              <a:defRPr sz="2000"/>
            </a:lvl4pPr>
            <a:lvl5pPr marL="1828800" indent="0">
              <a:spcBef>
                <a:spcPts val="1800"/>
              </a:spcBef>
              <a:buNone/>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5BCAAA28-C292-C527-AD35-90836B8BB978}"/>
              </a:ext>
            </a:extLst>
          </p:cNvPr>
          <p:cNvSpPr>
            <a:spLocks noGrp="1"/>
          </p:cNvSpPr>
          <p:nvPr>
            <p:ph sz="quarter" idx="13" hasCustomPrompt="1"/>
          </p:nvPr>
        </p:nvSpPr>
        <p:spPr>
          <a:xfrm>
            <a:off x="3670934" y="584005"/>
            <a:ext cx="7926705" cy="3999060"/>
          </a:xfrm>
        </p:spPr>
        <p:txBody>
          <a:bodyPr lIns="0">
            <a:normAutofit/>
          </a:bodyPr>
          <a:lstStyle>
            <a:lvl1pPr marL="0" indent="0">
              <a:spcBef>
                <a:spcPts val="1800"/>
              </a:spcBef>
              <a:buNone/>
              <a:defRPr sz="2000"/>
            </a:lvl1pPr>
            <a:lvl2pPr>
              <a:spcBef>
                <a:spcPts val="600"/>
              </a:spcBef>
              <a:defRPr sz="2000"/>
            </a:lvl2pPr>
            <a:lvl3pPr>
              <a:spcBef>
                <a:spcPts val="1800"/>
              </a:spcBef>
              <a:defRPr sz="2000"/>
            </a:lvl3pPr>
            <a:lvl4pPr>
              <a:spcBef>
                <a:spcPts val="1800"/>
              </a:spcBef>
              <a:defRPr sz="2000"/>
            </a:lvl4pPr>
            <a:lvl5pPr>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Tree>
    <p:extLst>
      <p:ext uri="{BB962C8B-B14F-4D97-AF65-F5344CB8AC3E}">
        <p14:creationId xmlns:p14="http://schemas.microsoft.com/office/powerpoint/2010/main" val="2244329111"/>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wo Content">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97D5AF2-684A-4A8D-3D82-B57D7AC44677}"/>
              </a:ext>
              <a:ext uri="{C183D7F6-B498-43B3-948B-1728B52AA6E4}">
                <adec:decorative xmlns:adec="http://schemas.microsoft.com/office/drawing/2017/decorative" val="1"/>
              </a:ext>
            </a:extLst>
          </p:cNvPr>
          <p:cNvGrpSpPr>
            <a:grpSpLocks/>
          </p:cNvGrpSpPr>
          <p:nvPr userDrawn="1"/>
        </p:nvGrpSpPr>
        <p:grpSpPr bwMode="auto">
          <a:xfrm rot="10800000">
            <a:off x="8870040" y="0"/>
            <a:ext cx="3325208" cy="3325208"/>
            <a:chOff x="0" y="12289"/>
            <a:chExt cx="3550" cy="3551"/>
          </a:xfrm>
        </p:grpSpPr>
        <p:sp>
          <p:nvSpPr>
            <p:cNvPr id="12" name="Freeform 4">
              <a:extLst>
                <a:ext uri="{FF2B5EF4-FFF2-40B4-BE49-F238E27FC236}">
                  <a16:creationId xmlns:a16="http://schemas.microsoft.com/office/drawing/2014/main" id="{8CF5F650-F8F0-F4FE-44DA-1F14ADE428B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5">
              <a:extLst>
                <a:ext uri="{FF2B5EF4-FFF2-40B4-BE49-F238E27FC236}">
                  <a16:creationId xmlns:a16="http://schemas.microsoft.com/office/drawing/2014/main" id="{18870924-E47D-404F-59B5-BD1C58F7B04C}"/>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 name="Freeform 7">
              <a:extLst>
                <a:ext uri="{FF2B5EF4-FFF2-40B4-BE49-F238E27FC236}">
                  <a16:creationId xmlns:a16="http://schemas.microsoft.com/office/drawing/2014/main" id="{80806A65-E4FC-2F52-65B3-CC181E620C29}"/>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198408"/>
            <a:ext cx="10972800" cy="1574317"/>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6" name="Content Placeholder 5">
            <a:extLst>
              <a:ext uri="{FF2B5EF4-FFF2-40B4-BE49-F238E27FC236}">
                <a16:creationId xmlns:a16="http://schemas.microsoft.com/office/drawing/2014/main" id="{5BCAAA28-C292-C527-AD35-90836B8BB978}"/>
              </a:ext>
            </a:extLst>
          </p:cNvPr>
          <p:cNvSpPr>
            <a:spLocks noGrp="1"/>
          </p:cNvSpPr>
          <p:nvPr>
            <p:ph sz="quarter" idx="13" hasCustomPrompt="1"/>
          </p:nvPr>
        </p:nvSpPr>
        <p:spPr>
          <a:xfrm>
            <a:off x="595523" y="2676525"/>
            <a:ext cx="5746750" cy="3597470"/>
          </a:xfrm>
        </p:spPr>
        <p:txBody>
          <a:bodyPr lIns="0">
            <a:normAutofit/>
          </a:bodyPr>
          <a:lstStyle>
            <a:lvl1pPr marL="0" indent="0">
              <a:spcBef>
                <a:spcPts val="1800"/>
              </a:spcBef>
              <a:buNone/>
              <a:defRPr sz="2000"/>
            </a:lvl1pPr>
            <a:lvl2pPr>
              <a:spcBef>
                <a:spcPts val="600"/>
              </a:spcBef>
              <a:defRPr sz="2000"/>
            </a:lvl2pPr>
            <a:lvl3pPr>
              <a:spcBef>
                <a:spcPts val="1800"/>
              </a:spcBef>
              <a:defRPr sz="2000"/>
            </a:lvl3pPr>
            <a:lvl4pPr>
              <a:spcBef>
                <a:spcPts val="1800"/>
              </a:spcBef>
              <a:defRPr sz="2000"/>
            </a:lvl4pPr>
            <a:lvl5pPr>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7620000" y="2676525"/>
            <a:ext cx="3947160" cy="3597470"/>
          </a:xfrm>
        </p:spPr>
        <p:txBody>
          <a:bodyPr lIns="0">
            <a:normAutofit/>
          </a:bodyPr>
          <a:lstStyle>
            <a:lvl1pPr marL="342900" indent="-342900">
              <a:spcBef>
                <a:spcPts val="1800"/>
              </a:spcBef>
              <a:buFont typeface="Arial" panose="020B0604020202020204" pitchFamily="34" charset="0"/>
              <a:buChar char="•"/>
              <a:defRPr sz="2000"/>
            </a:lvl1pPr>
            <a:lvl2pPr>
              <a:spcBef>
                <a:spcPts val="1800"/>
              </a:spcBef>
              <a:defRPr sz="2000"/>
            </a:lvl2pPr>
            <a:lvl3pPr>
              <a:spcBef>
                <a:spcPts val="1800"/>
              </a:spcBef>
              <a:defRPr sz="2000"/>
            </a:lvl3pPr>
            <a:lvl4pPr>
              <a:spcBef>
                <a:spcPts val="1800"/>
              </a:spcBef>
              <a:defRPr sz="2000"/>
            </a:lvl4pPr>
            <a:lvl5pPr>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649744719"/>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2">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202400"/>
            <a:ext cx="10972800" cy="1570325"/>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sp>
        <p:nvSpPr>
          <p:cNvPr id="9" name="Table Placeholder 2">
            <a:extLst>
              <a:ext uri="{FF2B5EF4-FFF2-40B4-BE49-F238E27FC236}">
                <a16:creationId xmlns:a16="http://schemas.microsoft.com/office/drawing/2014/main" id="{1506B022-475A-6647-98FF-D5C319A0C7C4}"/>
              </a:ext>
            </a:extLst>
          </p:cNvPr>
          <p:cNvSpPr>
            <a:spLocks noGrp="1"/>
          </p:cNvSpPr>
          <p:nvPr>
            <p:ph type="tbl" sz="quarter" idx="10"/>
          </p:nvPr>
        </p:nvSpPr>
        <p:spPr>
          <a:xfrm>
            <a:off x="594360" y="2628629"/>
            <a:ext cx="10972800" cy="3636740"/>
          </a:xfrm>
        </p:spPr>
        <p:txBody>
          <a:bodyPr>
            <a:noAutofit/>
          </a:bodyPr>
          <a:lstStyle>
            <a:lvl1pPr>
              <a:defRPr/>
            </a:lvl1pPr>
          </a:lstStyle>
          <a:p>
            <a:r>
              <a:rPr lang="en-US" dirty="0"/>
              <a:t>Click icon to add table</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0410957"/>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3">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594360"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flipH="1" flipV="1">
            <a:off x="6092752" y="0"/>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594360" y="4549552"/>
            <a:ext cx="5486400" cy="1645920"/>
          </a:xfrm>
        </p:spPr>
        <p:txBody>
          <a:bodyPr lIns="0" tIns="0" rIns="0" bIns="0">
            <a:noAutofit/>
          </a:bodyPr>
          <a:lstStyle>
            <a:lvl1pPr marL="0" indent="0">
              <a:buNone/>
              <a:defRPr sz="2400" b="1" i="0">
                <a:solidFill>
                  <a:schemeClr val="tx2">
                    <a:lumMod val="75000"/>
                  </a:schemeClr>
                </a:solidFill>
                <a:latin typeface="+mn-lt"/>
              </a:defRPr>
            </a:lvl1pPr>
            <a:lvl2pPr>
              <a:defRPr sz="4000"/>
            </a:lvl2pPr>
            <a:lvl3pPr>
              <a:defRPr sz="4000"/>
            </a:lvl3pPr>
            <a:lvl4pPr>
              <a:defRPr sz="4000"/>
            </a:lvl4pPr>
            <a:lvl5pPr>
              <a:defRPr sz="4000"/>
            </a:lvl5pPr>
          </a:lstStyle>
          <a:p>
            <a:pPr lvl="0"/>
            <a:r>
              <a:rPr lang="en-US" dirty="0"/>
              <a:t>Click to add text</a:t>
            </a:r>
          </a:p>
        </p:txBody>
      </p:sp>
      <p:cxnSp>
        <p:nvCxnSpPr>
          <p:cNvPr id="4" name="Straight Connector 3">
            <a:extLst>
              <a:ext uri="{FF2B5EF4-FFF2-40B4-BE49-F238E27FC236}">
                <a16:creationId xmlns:a16="http://schemas.microsoft.com/office/drawing/2014/main" id="{58B149C6-5AAC-B8E5-5411-EA38821F6754}"/>
              </a:ext>
              <a:ext uri="{C183D7F6-B498-43B3-948B-1728B52AA6E4}">
                <adec:decorative xmlns:adec="http://schemas.microsoft.com/office/drawing/2017/decorative" val="1"/>
              </a:ext>
            </a:extLst>
          </p:cNvPr>
          <p:cNvCxnSpPr>
            <a:cxnSpLocks/>
          </p:cNvCxnSpPr>
          <p:nvPr userDrawn="1"/>
        </p:nvCxnSpPr>
        <p:spPr>
          <a:xfrm>
            <a:off x="594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692738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9F85D34-8F08-4814-8F46-D8B612D67447}" type="datetimeFigureOut">
              <a:rPr lang="en-US" smtClean="0"/>
              <a:t>6/13/2024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1F7E071-B1FE-4AE6-868F-1911DD0FB8D8}" type="slidenum">
              <a:rPr lang="en-US" smtClean="0"/>
              <a:t>‹#›</a:t>
            </a:fld>
            <a:endParaRPr lang="en-US" dirty="0"/>
          </a:p>
        </p:txBody>
      </p:sp>
    </p:spTree>
    <p:extLst>
      <p:ext uri="{BB962C8B-B14F-4D97-AF65-F5344CB8AC3E}">
        <p14:creationId xmlns:p14="http://schemas.microsoft.com/office/powerpoint/2010/main" val="39024881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F85D34-8F08-4814-8F46-D8B612D67447}" type="datetimeFigureOut">
              <a:rPr lang="en-US" smtClean="0"/>
              <a:t>6/13/2024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1F7E071-B1FE-4AE6-868F-1911DD0FB8D8}" type="slidenum">
              <a:rPr lang="en-US" smtClean="0"/>
              <a:t>‹#›</a:t>
            </a:fld>
            <a:endParaRPr lang="en-US" dirty="0"/>
          </a:p>
        </p:txBody>
      </p:sp>
    </p:spTree>
    <p:extLst>
      <p:ext uri="{BB962C8B-B14F-4D97-AF65-F5344CB8AC3E}">
        <p14:creationId xmlns:p14="http://schemas.microsoft.com/office/powerpoint/2010/main" val="484251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9F85D34-8F08-4814-8F46-D8B612D67447}" type="datetimeFigureOut">
              <a:rPr lang="en-US" smtClean="0"/>
              <a:t>6/13/2024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1F7E071-B1FE-4AE6-868F-1911DD0FB8D8}" type="slidenum">
              <a:rPr lang="en-US" smtClean="0"/>
              <a:t>‹#›</a:t>
            </a:fld>
            <a:endParaRPr lang="en-US" dirty="0"/>
          </a:p>
        </p:txBody>
      </p:sp>
    </p:spTree>
    <p:extLst>
      <p:ext uri="{BB962C8B-B14F-4D97-AF65-F5344CB8AC3E}">
        <p14:creationId xmlns:p14="http://schemas.microsoft.com/office/powerpoint/2010/main" val="22856626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FB2546FE-744A-45B4-9AF1-6641F7DBD85F}" type="datetimeFigureOut">
              <a:rPr lang="en-US" smtClean="0"/>
              <a:t>6/13/2024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17081-EB8D-4EBA-BDD5-7A8B98326E7F}"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6982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 uri="{C183D7F6-B498-43B3-948B-1728B52AA6E4}">
                <adec:decorative xmlns:adec="http://schemas.microsoft.com/office/drawing/2017/decorative" val="1"/>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hasCustomPrompt="1"/>
          </p:nvPr>
        </p:nvSpPr>
        <p:spPr>
          <a:xfrm>
            <a:off x="594360" y="189572"/>
            <a:ext cx="6787747" cy="1593507"/>
          </a:xfrm>
          <a:prstGeom prst="rect">
            <a:avLst/>
          </a:prstGeom>
        </p:spPr>
        <p:txBody>
          <a:bodyPr lIns="0" tIns="0" rIns="0" bIns="0" anchor="b" anchorCtr="0">
            <a:noAutofit/>
          </a:bodyPr>
          <a:lstStyle>
            <a:lvl1pPr>
              <a:defRPr sz="4400" b="1" i="0" spc="50" baseline="0">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186153BD-9D2B-47EB-3553-1D3F6663B2A3}"/>
              </a:ext>
            </a:extLst>
          </p:cNvPr>
          <p:cNvSpPr>
            <a:spLocks noGrp="1"/>
          </p:cNvSpPr>
          <p:nvPr>
            <p:ph sz="quarter" idx="13" hasCustomPrompt="1"/>
          </p:nvPr>
        </p:nvSpPr>
        <p:spPr>
          <a:xfrm>
            <a:off x="594359" y="2281918"/>
            <a:ext cx="6787747" cy="3708517"/>
          </a:xfrm>
        </p:spPr>
        <p:txBody>
          <a:bodyPr lIns="0" tIns="228600" rIns="0" bIns="0">
            <a:normAutofit/>
          </a:bodyPr>
          <a:lstStyle>
            <a:lvl1pPr marL="283464" indent="-283464">
              <a:lnSpc>
                <a:spcPct val="80000"/>
              </a:lnSpc>
              <a:spcBef>
                <a:spcPts val="2200"/>
              </a:spcBef>
              <a:buFont typeface="Arial" panose="020B0604020202020204" pitchFamily="34" charset="0"/>
              <a:buChar char="•"/>
              <a:defRPr lang="en-US" sz="2400" b="1" i="0" kern="1200" dirty="0">
                <a:solidFill>
                  <a:schemeClr val="tx2">
                    <a:lumMod val="75000"/>
                  </a:schemeClr>
                </a:solidFill>
                <a:latin typeface="+mn-lt"/>
                <a:ea typeface="+mn-ea"/>
                <a:cs typeface="+mn-cs"/>
              </a:defRPr>
            </a:lvl1pPr>
            <a:lvl2pPr indent="-283464">
              <a:spcBef>
                <a:spcPts val="6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3" name="Slide Number Placeholder 42">
            <a:extLst>
              <a:ext uri="{FF2B5EF4-FFF2-40B4-BE49-F238E27FC236}">
                <a16:creationId xmlns:a16="http://schemas.microsoft.com/office/drawing/2014/main" id="{D80CCC8F-9CF1-9621-04EB-DFA68FEE42D2}"/>
              </a:ext>
            </a:extLst>
          </p:cNvPr>
          <p:cNvSpPr>
            <a:spLocks noGrp="1"/>
          </p:cNvSpPr>
          <p:nvPr>
            <p:ph type="sldNum" sz="quarter" idx="26"/>
          </p:nvPr>
        </p:nvSpPr>
        <p:spPr/>
        <p:txBody>
          <a:bodyPr/>
          <a:lstStyle/>
          <a:p>
            <a:fld id="{294A09A9-5501-47C1-A89A-A340965A2BE2}" type="slidenum">
              <a:rPr lang="en-US" smtClean="0"/>
              <a:pPr/>
              <a:t>‹#›</a:t>
            </a:fld>
            <a:endParaRPr lang="en-US" dirty="0">
              <a:latin typeface="+mn-lt"/>
            </a:endParaRPr>
          </a:p>
        </p:txBody>
      </p:sp>
      <p:sp>
        <p:nvSpPr>
          <p:cNvPr id="42" name="Date Placeholder 41">
            <a:extLst>
              <a:ext uri="{FF2B5EF4-FFF2-40B4-BE49-F238E27FC236}">
                <a16:creationId xmlns:a16="http://schemas.microsoft.com/office/drawing/2014/main" id="{29CE2856-DB8F-5603-C085-74C70560FAC8}"/>
              </a:ext>
            </a:extLst>
          </p:cNvPr>
          <p:cNvSpPr>
            <a:spLocks noGrp="1"/>
          </p:cNvSpPr>
          <p:nvPr>
            <p:ph type="dt" sz="half" idx="25"/>
          </p:nvPr>
        </p:nvSpPr>
        <p:spPr/>
        <p:txBody>
          <a:bodyPr/>
          <a:lstStyle/>
          <a:p>
            <a:endParaRPr lang="en-US" dirty="0">
              <a:latin typeface="+mn-lt"/>
            </a:endParaRPr>
          </a:p>
        </p:txBody>
      </p:sp>
      <p:cxnSp>
        <p:nvCxnSpPr>
          <p:cNvPr id="4" name="Straight Connector 3">
            <a:extLst>
              <a:ext uri="{FF2B5EF4-FFF2-40B4-BE49-F238E27FC236}">
                <a16:creationId xmlns:a16="http://schemas.microsoft.com/office/drawing/2014/main" id="{979826C1-7A52-DA25-F422-EE62DED7D1B6}"/>
              </a:ext>
              <a:ext uri="{C183D7F6-B498-43B3-948B-1728B52AA6E4}">
                <adec:decorative xmlns:adec="http://schemas.microsoft.com/office/drawing/2017/decorative" val="1"/>
              </a:ext>
            </a:extLst>
          </p:cNvPr>
          <p:cNvCxnSpPr>
            <a:cxnSpLocks/>
          </p:cNvCxnSpPr>
          <p:nvPr userDrawn="1"/>
        </p:nvCxnSpPr>
        <p:spPr>
          <a:xfrm>
            <a:off x="594360" y="2148840"/>
            <a:ext cx="2130552" cy="0"/>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18089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3"/>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79D0555-EBDC-B53A-212D-A5921795FEC8}"/>
              </a:ext>
            </a:extLst>
          </p:cNvPr>
          <p:cNvSpPr>
            <a:spLocks noGrp="1"/>
          </p:cNvSpPr>
          <p:nvPr>
            <p:ph type="pic" sz="quarter" idx="13"/>
          </p:nvPr>
        </p:nvSpPr>
        <p:spPr>
          <a:xfrm>
            <a:off x="0" y="0"/>
            <a:ext cx="12192000" cy="6880543"/>
          </a:xfrm>
          <a:custGeom>
            <a:avLst/>
            <a:gdLst>
              <a:gd name="connsiteX0" fmla="*/ 6309360 w 12192000"/>
              <a:gd name="connsiteY0" fmla="*/ 3951843 h 6880543"/>
              <a:gd name="connsiteX1" fmla="*/ 6309360 w 12192000"/>
              <a:gd name="connsiteY1" fmla="*/ 4052427 h 6880543"/>
              <a:gd name="connsiteX2" fmla="*/ 8442960 w 12192000"/>
              <a:gd name="connsiteY2" fmla="*/ 4052427 h 6880543"/>
              <a:gd name="connsiteX3" fmla="*/ 8442960 w 12192000"/>
              <a:gd name="connsiteY3" fmla="*/ 3951843 h 6880543"/>
              <a:gd name="connsiteX4" fmla="*/ 0 w 12192000"/>
              <a:gd name="connsiteY4" fmla="*/ 0 h 6880543"/>
              <a:gd name="connsiteX5" fmla="*/ 12192000 w 12192000"/>
              <a:gd name="connsiteY5" fmla="*/ 0 h 6880543"/>
              <a:gd name="connsiteX6" fmla="*/ 12192000 w 12192000"/>
              <a:gd name="connsiteY6" fmla="*/ 6880543 h 6880543"/>
              <a:gd name="connsiteX7" fmla="*/ 0 w 12192000"/>
              <a:gd name="connsiteY7" fmla="*/ 6880543 h 68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80543">
                <a:moveTo>
                  <a:pt x="6309360" y="3951843"/>
                </a:moveTo>
                <a:lnTo>
                  <a:pt x="6309360" y="4052427"/>
                </a:lnTo>
                <a:lnTo>
                  <a:pt x="8442960" y="4052427"/>
                </a:lnTo>
                <a:lnTo>
                  <a:pt x="8442960" y="3951843"/>
                </a:lnTo>
                <a:close/>
                <a:moveTo>
                  <a:pt x="0" y="0"/>
                </a:moveTo>
                <a:lnTo>
                  <a:pt x="12192000" y="0"/>
                </a:lnTo>
                <a:lnTo>
                  <a:pt x="12192000" y="6880543"/>
                </a:lnTo>
                <a:lnTo>
                  <a:pt x="0" y="6880543"/>
                </a:lnTo>
                <a:close/>
              </a:path>
            </a:pathLst>
          </a:custGeom>
        </p:spPr>
        <p:txBody>
          <a:bodyPr wrap="square" tIns="182880">
            <a:noAutofit/>
          </a:bodyPr>
          <a:lstStyle>
            <a:lvl1pPr marL="0" indent="0" algn="ctr">
              <a:buNone/>
              <a:defRPr sz="2000">
                <a:solidFill>
                  <a:schemeClr val="tx1"/>
                </a:solidFill>
              </a:defRPr>
            </a:lvl1pPr>
          </a:lstStyle>
          <a:p>
            <a:r>
              <a:rPr lang="en-US" dirty="0"/>
              <a:t>Click icon to add picture</a:t>
            </a:r>
          </a:p>
        </p:txBody>
      </p:sp>
      <p:sp>
        <p:nvSpPr>
          <p:cNvPr id="18" name="Title 1">
            <a:extLst>
              <a:ext uri="{FF2B5EF4-FFF2-40B4-BE49-F238E27FC236}">
                <a16:creationId xmlns:a16="http://schemas.microsoft.com/office/drawing/2014/main" id="{8D492973-78E3-D34E-835E-CF2D4517016D}"/>
              </a:ext>
            </a:extLst>
          </p:cNvPr>
          <p:cNvSpPr>
            <a:spLocks noGrp="1"/>
          </p:cNvSpPr>
          <p:nvPr>
            <p:ph type="title" hasCustomPrompt="1"/>
          </p:nvPr>
        </p:nvSpPr>
        <p:spPr>
          <a:xfrm>
            <a:off x="6309359" y="444933"/>
            <a:ext cx="5477479" cy="3291840"/>
          </a:xfrm>
          <a:prstGeom prst="rect">
            <a:avLst/>
          </a:prstGeom>
        </p:spPr>
        <p:txBody>
          <a:bodyPr lIns="0" tIns="0" rIns="0" bIns="0" anchor="b" anchorCtr="0">
            <a:noAutofit/>
          </a:bodyPr>
          <a:lstStyle>
            <a:lvl1pPr>
              <a:defRPr sz="6000" b="1" i="0" baseline="0">
                <a:solidFill>
                  <a:schemeClr val="tx1"/>
                </a:solidFill>
                <a:latin typeface="+mj-lt"/>
              </a:defRPr>
            </a:lvl1pPr>
          </a:lstStyle>
          <a:p>
            <a:r>
              <a:rPr lang="en-US" dirty="0"/>
              <a:t>Click to add title </a:t>
            </a:r>
          </a:p>
        </p:txBody>
      </p:sp>
      <p:sp>
        <p:nvSpPr>
          <p:cNvPr id="7" name="Rectangle 6">
            <a:extLst>
              <a:ext uri="{FF2B5EF4-FFF2-40B4-BE49-F238E27FC236}">
                <a16:creationId xmlns:a16="http://schemas.microsoft.com/office/drawing/2014/main" id="{D96BA398-1ED2-1FCA-63B9-8915A8C7A524}"/>
              </a:ext>
              <a:ext uri="{C183D7F6-B498-43B3-948B-1728B52AA6E4}">
                <adec:decorative xmlns:adec="http://schemas.microsoft.com/office/drawing/2017/decorative" val="1"/>
              </a:ext>
            </a:extLst>
          </p:cNvPr>
          <p:cNvSpPr/>
          <p:nvPr userDrawn="1"/>
        </p:nvSpPr>
        <p:spPr>
          <a:xfrm>
            <a:off x="6309360" y="3951843"/>
            <a:ext cx="2133600" cy="10058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29169562"/>
      </p:ext>
    </p:extLst>
  </p:cSld>
  <p:clrMapOvr>
    <a:masterClrMapping/>
  </p:clrMapOvr>
  <p:extLst>
    <p:ext uri="{DCECCB84-F9BA-43D5-87BE-67443E8EF086}">
      <p15:sldGuideLst xmlns:p15="http://schemas.microsoft.com/office/powerpoint/2012/main">
        <p15:guide id="2" pos="7104">
          <p15:clr>
            <a:srgbClr val="FBAE40"/>
          </p15:clr>
        </p15:guide>
        <p15:guide id="3" pos="4344" userDrawn="1">
          <p15:clr>
            <a:srgbClr val="FBAE40"/>
          </p15:clr>
        </p15:guide>
        <p15:guide id="4" pos="4560" userDrawn="1">
          <p15:clr>
            <a:srgbClr val="FBAE40"/>
          </p15:clr>
        </p15:guide>
        <p15:guide id="8" orient="horz" pos="184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299835" y="43052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sp>
        <p:nvSpPr>
          <p:cNvPr id="6" name="Picture Placeholder 5">
            <a:extLst>
              <a:ext uri="{FF2B5EF4-FFF2-40B4-BE49-F238E27FC236}">
                <a16:creationId xmlns:a16="http://schemas.microsoft.com/office/drawing/2014/main" id="{A9973BC6-F6E5-0B3B-C8AB-0AC4020D4E8B}"/>
              </a:ext>
            </a:extLst>
          </p:cNvPr>
          <p:cNvSpPr>
            <a:spLocks noGrp="1"/>
          </p:cNvSpPr>
          <p:nvPr>
            <p:ph type="pic" sz="quarter" idx="12"/>
          </p:nvPr>
        </p:nvSpPr>
        <p:spPr>
          <a:xfrm>
            <a:off x="0" y="-11113"/>
            <a:ext cx="5791200" cy="6880226"/>
          </a:xfrm>
        </p:spPr>
        <p:txBody>
          <a:bodyPr>
            <a:normAutofit/>
          </a:bodyPr>
          <a:lstStyle>
            <a:lvl1pPr marL="0" indent="0" algn="ctr">
              <a:buNone/>
              <a:defRPr sz="2000"/>
            </a:lvl1pPr>
          </a:lstStyle>
          <a:p>
            <a:r>
              <a:rPr lang="en-US" dirty="0"/>
              <a:t>Click icon to add picture</a:t>
            </a:r>
          </a:p>
        </p:txBody>
      </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6299835" y="4568602"/>
            <a:ext cx="5486400" cy="1645920"/>
          </a:xfrm>
        </p:spPr>
        <p:txBody>
          <a:bodyPr lIns="0" tIns="0" rIns="0" bIns="0">
            <a:noAutofit/>
          </a:bodyPr>
          <a:lstStyle>
            <a:lvl1pPr marL="0" indent="0">
              <a:buNone/>
              <a:defRPr sz="2400" b="1" i="0">
                <a:solidFill>
                  <a:schemeClr val="tx2">
                    <a:lumMod val="75000"/>
                  </a:schemeClr>
                </a:solidFill>
                <a:latin typeface="+mn-lt"/>
              </a:defRPr>
            </a:lvl1pPr>
            <a:lvl2pPr>
              <a:defRPr sz="4000"/>
            </a:lvl2pPr>
            <a:lvl3pPr>
              <a:defRPr sz="4000"/>
            </a:lvl3pPr>
            <a:lvl4pPr>
              <a:defRPr sz="4000"/>
            </a:lvl4pPr>
            <a:lvl5pPr>
              <a:defRPr sz="4000"/>
            </a:lvl5pPr>
          </a:lstStyle>
          <a:p>
            <a:pPr lvl="0"/>
            <a:r>
              <a:rPr lang="en-US" dirty="0"/>
              <a:t>Click to add text</a:t>
            </a:r>
          </a:p>
        </p:txBody>
      </p:sp>
      <p:cxnSp>
        <p:nvCxnSpPr>
          <p:cNvPr id="7" name="Straight Connector 6">
            <a:extLst>
              <a:ext uri="{FF2B5EF4-FFF2-40B4-BE49-F238E27FC236}">
                <a16:creationId xmlns:a16="http://schemas.microsoft.com/office/drawing/2014/main" id="{29169ED6-4B82-6844-119F-AC15CDF2D3E5}"/>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87914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mmary 2">
    <p:bg>
      <p:bgPr>
        <a:solidFill>
          <a:schemeClr val="tx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57F1500-1A16-D1EF-4F0C-030852B291FC}"/>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grpSp>
        <p:nvGrpSpPr>
          <p:cNvPr id="10" name="Group 9">
            <a:extLst>
              <a:ext uri="{FF2B5EF4-FFF2-40B4-BE49-F238E27FC236}">
                <a16:creationId xmlns:a16="http://schemas.microsoft.com/office/drawing/2014/main" id="{2D07A0BE-3890-193E-9439-F294E61A71B9}"/>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11" name="Freeform 19">
              <a:extLst>
                <a:ext uri="{FF2B5EF4-FFF2-40B4-BE49-F238E27FC236}">
                  <a16:creationId xmlns:a16="http://schemas.microsoft.com/office/drawing/2014/main" id="{C05217ED-C258-E6CE-BA7F-28A6EA41BCD3}"/>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20">
              <a:extLst>
                <a:ext uri="{FF2B5EF4-FFF2-40B4-BE49-F238E27FC236}">
                  <a16:creationId xmlns:a16="http://schemas.microsoft.com/office/drawing/2014/main" id="{F3E11A1F-14DD-BA35-D7D7-4D4ADEAA348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21">
              <a:extLst>
                <a:ext uri="{FF2B5EF4-FFF2-40B4-BE49-F238E27FC236}">
                  <a16:creationId xmlns:a16="http://schemas.microsoft.com/office/drawing/2014/main" id="{F14541B0-973F-7E21-1019-D2FB83C8C0D0}"/>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hasCustomPrompt="1"/>
          </p:nvPr>
        </p:nvSpPr>
        <p:spPr>
          <a:xfrm>
            <a:off x="594360" y="102875"/>
            <a:ext cx="10873740" cy="1680205"/>
          </a:xfrm>
          <a:prstGeom prst="rect">
            <a:avLst/>
          </a:prstGeom>
        </p:spPr>
        <p:txBody>
          <a:bodyPr lIns="0" tIns="0" rIns="0" bIns="0" anchor="b" anchorCtr="0">
            <a:noAutofit/>
          </a:bodyPr>
          <a:lstStyle>
            <a:lvl1pPr>
              <a:defRPr sz="4400" b="1" i="0">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F6FE0DC0-B0D7-F4D6-8038-177AD7A8C211}"/>
              </a:ext>
            </a:extLst>
          </p:cNvPr>
          <p:cNvSpPr>
            <a:spLocks noGrp="1"/>
          </p:cNvSpPr>
          <p:nvPr>
            <p:ph sz="quarter" idx="13" hasCustomPrompt="1"/>
          </p:nvPr>
        </p:nvSpPr>
        <p:spPr>
          <a:xfrm>
            <a:off x="3657600" y="2282008"/>
            <a:ext cx="7810500" cy="3699328"/>
          </a:xfrm>
        </p:spPr>
        <p:txBody>
          <a:bodyPr lIns="0" tIns="228600" rIns="0" bIns="0">
            <a:normAutofit/>
          </a:bodyPr>
          <a:lstStyle>
            <a:lvl1pPr marL="283464" indent="-283464">
              <a:spcBef>
                <a:spcPts val="1800"/>
              </a:spcBef>
              <a:buFont typeface="Arial" panose="020B0604020202020204" pitchFamily="34" charset="0"/>
              <a:buChar char="•"/>
              <a:defRPr sz="2000"/>
            </a:lvl1pPr>
            <a:lvl2pPr indent="-283464">
              <a:spcBef>
                <a:spcPts val="18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7ED58739-4346-5104-B1AC-89ED035912AF}"/>
              </a:ext>
            </a:extLst>
          </p:cNvPr>
          <p:cNvSpPr>
            <a:spLocks noGrp="1"/>
          </p:cNvSpPr>
          <p:nvPr>
            <p:ph type="sldNum" sz="quarter" idx="22"/>
          </p:nvPr>
        </p:nvSpPr>
        <p:spPr/>
        <p:txBody>
          <a:bodyPr/>
          <a:lstStyle/>
          <a:p>
            <a:fld id="{294A09A9-5501-47C1-A89A-A340965A2BE2}" type="slidenum">
              <a:rPr lang="en-US" smtClean="0"/>
              <a:pPr/>
              <a:t>‹#›</a:t>
            </a:fld>
            <a:endParaRPr lang="en-US" dirty="0">
              <a:latin typeface="+mn-lt"/>
            </a:endParaRPr>
          </a:p>
        </p:txBody>
      </p:sp>
      <p:sp>
        <p:nvSpPr>
          <p:cNvPr id="5" name="Date Placeholder 4">
            <a:extLst>
              <a:ext uri="{FF2B5EF4-FFF2-40B4-BE49-F238E27FC236}">
                <a16:creationId xmlns:a16="http://schemas.microsoft.com/office/drawing/2014/main" id="{E9272B8D-F380-9F1A-C8E6-BDD2352B1763}"/>
              </a:ext>
            </a:extLst>
          </p:cNvPr>
          <p:cNvSpPr>
            <a:spLocks noGrp="1"/>
          </p:cNvSpPr>
          <p:nvPr>
            <p:ph type="dt" sz="half" idx="21"/>
          </p:nvPr>
        </p:nvSpPr>
        <p:spPr/>
        <p:txBody>
          <a:bodyPr/>
          <a:lstStyle/>
          <a:p>
            <a:endParaRPr lang="en-US" dirty="0">
              <a:latin typeface="+mn-lt"/>
            </a:endParaRPr>
          </a:p>
        </p:txBody>
      </p:sp>
    </p:spTree>
    <p:extLst>
      <p:ext uri="{BB962C8B-B14F-4D97-AF65-F5344CB8AC3E}">
        <p14:creationId xmlns:p14="http://schemas.microsoft.com/office/powerpoint/2010/main" val="140296414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309904"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cxnSp>
        <p:nvCxnSpPr>
          <p:cNvPr id="13" name="Straight Connector 12">
            <a:extLst>
              <a:ext uri="{FF2B5EF4-FFF2-40B4-BE49-F238E27FC236}">
                <a16:creationId xmlns:a16="http://schemas.microsoft.com/office/drawing/2014/main" id="{A69706A2-3726-FE4E-B923-E75D48597816}"/>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6309905" y="4549552"/>
            <a:ext cx="5486400" cy="1645920"/>
          </a:xfrm>
        </p:spPr>
        <p:txBody>
          <a:bodyPr lIns="0" tIns="0" rIns="0" bIns="0">
            <a:noAutofit/>
          </a:bodyPr>
          <a:lstStyle>
            <a:lvl1pPr marL="0" indent="0">
              <a:buNone/>
              <a:defRPr sz="2400" b="1" i="0">
                <a:solidFill>
                  <a:schemeClr val="tx2">
                    <a:lumMod val="75000"/>
                  </a:schemeClr>
                </a:solidFill>
                <a:latin typeface="+mn-lt"/>
              </a:defRPr>
            </a:lvl1pPr>
            <a:lvl2pPr>
              <a:defRPr sz="4000"/>
            </a:lvl2pPr>
            <a:lvl3pPr>
              <a:defRPr sz="4000"/>
            </a:lvl3pPr>
            <a:lvl4pPr>
              <a:defRPr sz="4000"/>
            </a:lvl4pPr>
            <a:lvl5pPr>
              <a:defRPr sz="4000"/>
            </a:lvl5pPr>
          </a:lstStyle>
          <a:p>
            <a:pPr lvl="0"/>
            <a:r>
              <a:rPr lang="en-US" dirty="0"/>
              <a:t>Click to add text</a:t>
            </a:r>
          </a:p>
        </p:txBody>
      </p:sp>
    </p:spTree>
    <p:extLst>
      <p:ext uri="{BB962C8B-B14F-4D97-AF65-F5344CB8AC3E}">
        <p14:creationId xmlns:p14="http://schemas.microsoft.com/office/powerpoint/2010/main" val="2027108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2">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97D5AF2-684A-4A8D-3D82-B57D7AC44677}"/>
              </a:ext>
              <a:ext uri="{C183D7F6-B498-43B3-948B-1728B52AA6E4}">
                <adec:decorative xmlns:adec="http://schemas.microsoft.com/office/drawing/2017/decorative" val="1"/>
              </a:ext>
            </a:extLst>
          </p:cNvPr>
          <p:cNvGrpSpPr>
            <a:grpSpLocks/>
          </p:cNvGrpSpPr>
          <p:nvPr userDrawn="1"/>
        </p:nvGrpSpPr>
        <p:grpSpPr bwMode="auto">
          <a:xfrm rot="10800000">
            <a:off x="8870040" y="0"/>
            <a:ext cx="3325208" cy="3325208"/>
            <a:chOff x="0" y="12289"/>
            <a:chExt cx="3550" cy="3551"/>
          </a:xfrm>
        </p:grpSpPr>
        <p:sp>
          <p:nvSpPr>
            <p:cNvPr id="12" name="Freeform 4">
              <a:extLst>
                <a:ext uri="{FF2B5EF4-FFF2-40B4-BE49-F238E27FC236}">
                  <a16:creationId xmlns:a16="http://schemas.microsoft.com/office/drawing/2014/main" id="{8CF5F650-F8F0-F4FE-44DA-1F14ADE428B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5">
              <a:extLst>
                <a:ext uri="{FF2B5EF4-FFF2-40B4-BE49-F238E27FC236}">
                  <a16:creationId xmlns:a16="http://schemas.microsoft.com/office/drawing/2014/main" id="{18870924-E47D-404F-59B5-BD1C58F7B04C}"/>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 name="Freeform 7">
              <a:extLst>
                <a:ext uri="{FF2B5EF4-FFF2-40B4-BE49-F238E27FC236}">
                  <a16:creationId xmlns:a16="http://schemas.microsoft.com/office/drawing/2014/main" id="{80806A65-E4FC-2F52-65B3-CC181E620C29}"/>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278129"/>
            <a:ext cx="9778365" cy="1494596"/>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F14DA3C5-63E4-BAFB-1D68-47F71EEEE538}"/>
              </a:ext>
            </a:extLst>
          </p:cNvPr>
          <p:cNvSpPr>
            <a:spLocks noGrp="1"/>
          </p:cNvSpPr>
          <p:nvPr>
            <p:ph sz="quarter" idx="15" hasCustomPrompt="1"/>
          </p:nvPr>
        </p:nvSpPr>
        <p:spPr>
          <a:xfrm>
            <a:off x="594360" y="2676525"/>
            <a:ext cx="4490827" cy="3597470"/>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9436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5">
            <a:extLst>
              <a:ext uri="{FF2B5EF4-FFF2-40B4-BE49-F238E27FC236}">
                <a16:creationId xmlns:a16="http://schemas.microsoft.com/office/drawing/2014/main" id="{BD11386D-847E-8CF5-E56A-42E80A65A089}"/>
              </a:ext>
            </a:extLst>
          </p:cNvPr>
          <p:cNvSpPr>
            <a:spLocks noGrp="1"/>
          </p:cNvSpPr>
          <p:nvPr>
            <p:ph sz="quarter" idx="16" hasCustomPrompt="1"/>
          </p:nvPr>
        </p:nvSpPr>
        <p:spPr>
          <a:xfrm>
            <a:off x="5881898" y="2676525"/>
            <a:ext cx="4490827" cy="3597470"/>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4864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41056953"/>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2E558A9-6DD6-E21D-3A8F-6707E1DD19F1}"/>
              </a:ext>
              <a:ext uri="{C183D7F6-B498-43B3-948B-1728B52AA6E4}">
                <adec:decorative xmlns:adec="http://schemas.microsoft.com/office/drawing/2017/decorative" val="1"/>
              </a:ext>
            </a:extLst>
          </p:cNvPr>
          <p:cNvGrpSpPr/>
          <p:nvPr userDrawn="1"/>
        </p:nvGrpSpPr>
        <p:grpSpPr>
          <a:xfrm>
            <a:off x="6362700" y="0"/>
            <a:ext cx="5829298" cy="3235602"/>
            <a:chOff x="5612972" y="1"/>
            <a:chExt cx="6615961" cy="3672246"/>
          </a:xfrm>
        </p:grpSpPr>
        <p:sp>
          <p:nvSpPr>
            <p:cNvPr id="12" name="AutoShape 24">
              <a:extLst>
                <a:ext uri="{FF2B5EF4-FFF2-40B4-BE49-F238E27FC236}">
                  <a16:creationId xmlns:a16="http://schemas.microsoft.com/office/drawing/2014/main" id="{3FC994E4-318C-1E66-B4E4-8F8FD08E098F}"/>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7">
              <a:extLst>
                <a:ext uri="{FF2B5EF4-FFF2-40B4-BE49-F238E27FC236}">
                  <a16:creationId xmlns:a16="http://schemas.microsoft.com/office/drawing/2014/main" id="{17C00E6B-F625-6D6C-8364-9DD9F3C3628F}"/>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 name="Freeform 8">
              <a:extLst>
                <a:ext uri="{FF2B5EF4-FFF2-40B4-BE49-F238E27FC236}">
                  <a16:creationId xmlns:a16="http://schemas.microsoft.com/office/drawing/2014/main" id="{C6197B87-4F65-7981-9463-84830CD3687F}"/>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8" name="Freeform 9">
              <a:extLst>
                <a:ext uri="{FF2B5EF4-FFF2-40B4-BE49-F238E27FC236}">
                  <a16:creationId xmlns:a16="http://schemas.microsoft.com/office/drawing/2014/main" id="{86AA517C-7217-D864-B7E7-40984A2880D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19" name="Freeform 10">
              <a:extLst>
                <a:ext uri="{FF2B5EF4-FFF2-40B4-BE49-F238E27FC236}">
                  <a16:creationId xmlns:a16="http://schemas.microsoft.com/office/drawing/2014/main" id="{524013C6-491C-CAA2-5BD6-7C73596711CC}"/>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6318885" y="3499667"/>
            <a:ext cx="4939666" cy="2542810"/>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6347460" y="631317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7" name="Content Placehold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603885" y="457201"/>
            <a:ext cx="5198269" cy="2305050"/>
          </a:xfrm>
        </p:spPr>
        <p:txBody>
          <a:bodyPr lIns="0" tIns="274320">
            <a:normAutofit/>
          </a:bodyPr>
          <a:lstStyle>
            <a:lvl1pPr marL="457200" indent="-457200">
              <a:spcBef>
                <a:spcPts val="1800"/>
              </a:spcBef>
              <a:buFont typeface="+mj-lt"/>
              <a:buAutoNum type="arabicPeriod"/>
              <a:defRPr sz="2000"/>
            </a:lvl1pPr>
            <a:lvl2pPr marL="914400" indent="-457200">
              <a:spcBef>
                <a:spcPts val="1800"/>
              </a:spcBef>
              <a:buFont typeface="+mj-lt"/>
              <a:buAutoNum type="alphaLcPeriod"/>
              <a:defRPr sz="2000"/>
            </a:lvl2pPr>
            <a:lvl3pPr marL="1371600" indent="-457200">
              <a:spcBef>
                <a:spcPts val="1800"/>
              </a:spcBef>
              <a:buFont typeface="+mj-lt"/>
              <a:buAutoNum type="arabicParenR"/>
              <a:defRPr sz="2000"/>
            </a:lvl3pPr>
            <a:lvl4pPr marL="1371600" indent="0">
              <a:spcBef>
                <a:spcPts val="1800"/>
              </a:spcBef>
              <a:buFont typeface="+mj-lt"/>
              <a:buNone/>
              <a:defRPr sz="2000"/>
            </a:lvl4pPr>
            <a:lvl5pPr marL="2286000" indent="-457200">
              <a:spcBef>
                <a:spcPts val="1800"/>
              </a:spcBef>
              <a:buFont typeface="+mj-lt"/>
              <a:buAutoNum type="arabicPeriod"/>
              <a:defRPr sz="2000"/>
            </a:lvl5pPr>
          </a:lstStyle>
          <a:p>
            <a:pPr lvl="0"/>
            <a:r>
              <a:rPr lang="en-US" dirty="0"/>
              <a:t>Click to add content</a:t>
            </a:r>
          </a:p>
          <a:p>
            <a:pPr lvl="1"/>
            <a:r>
              <a:rPr lang="en-US" dirty="0"/>
              <a:t>Second level</a:t>
            </a:r>
          </a:p>
          <a:p>
            <a:pPr lvl="2"/>
            <a:r>
              <a:rPr lang="en-US" dirty="0"/>
              <a:t>Third level</a:t>
            </a:r>
          </a:p>
          <a:p>
            <a:pPr lvl="3"/>
            <a:endParaRPr lang="en-US" dirty="0"/>
          </a:p>
        </p:txBody>
      </p:sp>
      <p:sp>
        <p:nvSpPr>
          <p:cNvPr id="2" name="Content Placeholder 5">
            <a:extLst>
              <a:ext uri="{FF2B5EF4-FFF2-40B4-BE49-F238E27FC236}">
                <a16:creationId xmlns:a16="http://schemas.microsoft.com/office/drawing/2014/main" id="{3AC171DA-232D-44C1-6B93-40BACB298F4B}"/>
              </a:ext>
            </a:extLst>
          </p:cNvPr>
          <p:cNvSpPr>
            <a:spLocks noGrp="1"/>
          </p:cNvSpPr>
          <p:nvPr>
            <p:ph sz="quarter" idx="15" hasCustomPrompt="1"/>
          </p:nvPr>
        </p:nvSpPr>
        <p:spPr>
          <a:xfrm>
            <a:off x="594360" y="2810595"/>
            <a:ext cx="5198269" cy="3319513"/>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4864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Tree>
    <p:extLst>
      <p:ext uri="{BB962C8B-B14F-4D97-AF65-F5344CB8AC3E}">
        <p14:creationId xmlns:p14="http://schemas.microsoft.com/office/powerpoint/2010/main" val="554606805"/>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Content and Picture">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75310" y="278129"/>
            <a:ext cx="5063490" cy="2354026"/>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sp>
        <p:nvSpPr>
          <p:cNvPr id="3" name="Content Placeholder 5">
            <a:extLst>
              <a:ext uri="{FF2B5EF4-FFF2-40B4-BE49-F238E27FC236}">
                <a16:creationId xmlns:a16="http://schemas.microsoft.com/office/drawing/2014/main" id="{1EF4505D-6803-3813-7738-049963427819}"/>
              </a:ext>
            </a:extLst>
          </p:cNvPr>
          <p:cNvSpPr>
            <a:spLocks noGrp="1"/>
          </p:cNvSpPr>
          <p:nvPr>
            <p:ph sz="quarter" idx="16" hasCustomPrompt="1"/>
          </p:nvPr>
        </p:nvSpPr>
        <p:spPr>
          <a:xfrm>
            <a:off x="594360" y="3279579"/>
            <a:ext cx="5044440" cy="2994415"/>
          </a:xfrm>
        </p:spPr>
        <p:txBody>
          <a:bodyPr lIns="0" tIns="228600" rIns="0" bIns="0">
            <a:normAutofit/>
          </a:bodyPr>
          <a:lstStyle>
            <a:lvl1pPr marL="0" indent="0">
              <a:spcBef>
                <a:spcPts val="1800"/>
              </a:spcBef>
              <a:buFont typeface="Arial" panose="020B0604020202020204" pitchFamily="34" charset="0"/>
              <a:buNone/>
              <a:defRPr sz="2000"/>
            </a:lvl1pPr>
            <a:lvl2pPr indent="-283464">
              <a:spcBef>
                <a:spcPts val="18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997459"/>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12" name="Picture Placeholder 11">
            <a:extLst>
              <a:ext uri="{FF2B5EF4-FFF2-40B4-BE49-F238E27FC236}">
                <a16:creationId xmlns:a16="http://schemas.microsoft.com/office/drawing/2014/main" id="{4658637A-5D36-6127-19BC-C203E23FA49F}"/>
              </a:ext>
            </a:extLst>
          </p:cNvPr>
          <p:cNvSpPr>
            <a:spLocks noGrp="1"/>
          </p:cNvSpPr>
          <p:nvPr>
            <p:ph type="pic" sz="quarter" idx="15"/>
          </p:nvPr>
        </p:nvSpPr>
        <p:spPr>
          <a:xfrm>
            <a:off x="6096000" y="0"/>
            <a:ext cx="6118225" cy="6858000"/>
          </a:xfrm>
        </p:spPr>
        <p:txBody>
          <a:bodyPr>
            <a:normAutofit/>
          </a:bodyPr>
          <a:lstStyle>
            <a:lvl1pPr marL="0" indent="0" algn="ctr">
              <a:buNone/>
              <a:defRPr sz="2000">
                <a:solidFill>
                  <a:schemeClr val="bg1"/>
                </a:solidFill>
              </a:defRPr>
            </a:lvl1pPr>
          </a:lstStyle>
          <a:p>
            <a:r>
              <a:rPr lang="en-US" dirty="0"/>
              <a:t>Click icon to add picture</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Tree>
    <p:extLst>
      <p:ext uri="{BB962C8B-B14F-4D97-AF65-F5344CB8AC3E}">
        <p14:creationId xmlns:p14="http://schemas.microsoft.com/office/powerpoint/2010/main" val="1429319764"/>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ED84C6-50E6-6C43-8031-AFF6268E0C06}"/>
              </a:ext>
            </a:extLst>
          </p:cNvPr>
          <p:cNvSpPr>
            <a:spLocks noGrp="1"/>
          </p:cNvSpPr>
          <p:nvPr>
            <p:ph type="body" idx="1"/>
          </p:nvPr>
        </p:nvSpPr>
        <p:spPr>
          <a:xfrm>
            <a:off x="594360" y="1825625"/>
            <a:ext cx="103822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1">
            <a:extLst>
              <a:ext uri="{FF2B5EF4-FFF2-40B4-BE49-F238E27FC236}">
                <a16:creationId xmlns:a16="http://schemas.microsoft.com/office/drawing/2014/main" id="{D41FC0AE-253D-D242-9C88-017078F8A23A}"/>
              </a:ext>
            </a:extLst>
          </p:cNvPr>
          <p:cNvSpPr>
            <a:spLocks noGrp="1"/>
          </p:cNvSpPr>
          <p:nvPr>
            <p:ph type="title"/>
          </p:nvPr>
        </p:nvSpPr>
        <p:spPr>
          <a:xfrm>
            <a:off x="594360" y="365125"/>
            <a:ext cx="104013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0" name="Date Placeholder 3">
            <a:extLst>
              <a:ext uri="{FF2B5EF4-FFF2-40B4-BE49-F238E27FC236}">
                <a16:creationId xmlns:a16="http://schemas.microsoft.com/office/drawing/2014/main" id="{EF47083A-6D76-4B4D-87CA-E08E212F781D}"/>
              </a:ext>
            </a:extLst>
          </p:cNvPr>
          <p:cNvSpPr>
            <a:spLocks noGrp="1"/>
          </p:cNvSpPr>
          <p:nvPr>
            <p:ph type="dt" sz="half" idx="2"/>
          </p:nvPr>
        </p:nvSpPr>
        <p:spPr>
          <a:xfrm>
            <a:off x="1133648" y="6332220"/>
            <a:ext cx="1313180" cy="247651"/>
          </a:xfrm>
          <a:prstGeom prst="rect">
            <a:avLst/>
          </a:prstGeom>
        </p:spPr>
        <p:txBody>
          <a:bodyPr vert="horz" lIns="0" tIns="0" rIns="0" bIns="0" rtlCol="0" anchor="t" anchorCtr="0"/>
          <a:lstStyle>
            <a:lvl1pPr algn="l">
              <a:defRPr sz="1100" b="0" i="0">
                <a:solidFill>
                  <a:schemeClr val="bg1"/>
                </a:solidFill>
                <a:latin typeface="+mn-lt"/>
              </a:defRPr>
            </a:lvl1pPr>
          </a:lstStyle>
          <a:p>
            <a:endParaRPr lang="en-US" dirty="0">
              <a:latin typeface="+mn-lt"/>
            </a:endParaRPr>
          </a:p>
        </p:txBody>
      </p:sp>
      <p:sp>
        <p:nvSpPr>
          <p:cNvPr id="32" name="Slide Number Placeholder 5">
            <a:extLst>
              <a:ext uri="{FF2B5EF4-FFF2-40B4-BE49-F238E27FC236}">
                <a16:creationId xmlns:a16="http://schemas.microsoft.com/office/drawing/2014/main" id="{C8ADA0DF-3751-9A48-8A21-59F01C782D7C}"/>
              </a:ext>
            </a:extLst>
          </p:cNvPr>
          <p:cNvSpPr>
            <a:spLocks noGrp="1"/>
          </p:cNvSpPr>
          <p:nvPr>
            <p:ph type="sldNum" sz="quarter" idx="4"/>
          </p:nvPr>
        </p:nvSpPr>
        <p:spPr>
          <a:xfrm>
            <a:off x="594360" y="6332220"/>
            <a:ext cx="523240" cy="247651"/>
          </a:xfrm>
          <a:prstGeom prst="rect">
            <a:avLst/>
          </a:prstGeom>
        </p:spPr>
        <p:txBody>
          <a:bodyPr vert="horz" lIns="0" tIns="0" rIns="0" bIns="0" rtlCol="0" anchor="t" anchorCtr="0"/>
          <a:lstStyle>
            <a:lvl1pPr algn="l">
              <a:defRPr sz="1100" b="1" i="0">
                <a:solidFill>
                  <a:schemeClr val="bg1"/>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515892240"/>
      </p:ext>
    </p:extLst>
  </p:cSld>
  <p:clrMap bg1="dk1" tx1="lt1" bg2="dk2" tx2="lt2" accent1="accent1" accent2="accent2" accent3="accent3" accent4="accent4" accent5="accent5" accent6="accent6" hlink="hlink" folHlink="folHlink"/>
  <p:sldLayoutIdLst>
    <p:sldLayoutId id="2147483711" r:id="rId1"/>
    <p:sldLayoutId id="2147483698" r:id="rId2"/>
    <p:sldLayoutId id="2147483710" r:id="rId3"/>
    <p:sldLayoutId id="2147483700" r:id="rId4"/>
    <p:sldLayoutId id="2147483701" r:id="rId5"/>
    <p:sldLayoutId id="2147483659" r:id="rId6"/>
    <p:sldLayoutId id="2147483709" r:id="rId7"/>
    <p:sldLayoutId id="2147483708" r:id="rId8"/>
    <p:sldLayoutId id="2147483707" r:id="rId9"/>
    <p:sldLayoutId id="2147483706" r:id="rId10"/>
    <p:sldLayoutId id="2147483705" r:id="rId11"/>
    <p:sldLayoutId id="2147483704" r:id="rId12"/>
    <p:sldLayoutId id="2147483703" r:id="rId13"/>
    <p:sldLayoutId id="2147483712" r:id="rId14"/>
    <p:sldLayoutId id="2147483713" r:id="rId15"/>
    <p:sldLayoutId id="2147483714" r:id="rId16"/>
    <p:sldLayoutId id="2147483715" r:id="rId17"/>
  </p:sldLayoutIdLst>
  <p:hf sldNum="0" hdr="0" ftr="0" dt="0"/>
  <p:txStyles>
    <p:titleStyle>
      <a:lvl1pPr algn="l" defTabSz="914400" rtl="0" eaLnBrk="1" latinLnBrk="0" hangingPunct="1">
        <a:lnSpc>
          <a:spcPct val="8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83464"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83464"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userDrawn="1">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customXml" Target="../ink/ink2.xml"/><Relationship Id="rId7" Type="http://schemas.openxmlformats.org/officeDocument/2006/relationships/customXml" Target="../ink/ink4.xml"/><Relationship Id="rId2" Type="http://schemas.openxmlformats.org/officeDocument/2006/relationships/image" Target="../media/image5.png"/><Relationship Id="rId1" Type="http://schemas.openxmlformats.org/officeDocument/2006/relationships/slideLayout" Target="../slideLayouts/slideLayout15.xml"/><Relationship Id="rId6" Type="http://schemas.openxmlformats.org/officeDocument/2006/relationships/image" Target="../media/image19.png"/><Relationship Id="rId5" Type="http://schemas.openxmlformats.org/officeDocument/2006/relationships/customXml" Target="../ink/ink3.xml"/><Relationship Id="rId10" Type="http://schemas.openxmlformats.org/officeDocument/2006/relationships/image" Target="../media/image21.png"/><Relationship Id="rId4" Type="http://schemas.openxmlformats.org/officeDocument/2006/relationships/image" Target="../media/image18.png"/><Relationship Id="rId9" Type="http://schemas.openxmlformats.org/officeDocument/2006/relationships/customXml" Target="../ink/ink5.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hyperlink" Target="mailto:OGC.Postaward@ucdenver.edu" TargetMode="Externa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mailto:OGC.Postaward@ucdenver.edu" TargetMode="Externa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customXml" Target="../ink/ink6.xml"/><Relationship Id="rId7" Type="http://schemas.openxmlformats.org/officeDocument/2006/relationships/customXml" Target="../ink/ink8.xml"/><Relationship Id="rId12" Type="http://schemas.openxmlformats.org/officeDocument/2006/relationships/image" Target="../media/image31.png"/><Relationship Id="rId2" Type="http://schemas.openxmlformats.org/officeDocument/2006/relationships/image" Target="../media/image11.png"/><Relationship Id="rId1" Type="http://schemas.openxmlformats.org/officeDocument/2006/relationships/slideLayout" Target="../slideLayouts/slideLayout15.xml"/><Relationship Id="rId6" Type="http://schemas.openxmlformats.org/officeDocument/2006/relationships/image" Target="../media/image28.png"/><Relationship Id="rId11" Type="http://schemas.openxmlformats.org/officeDocument/2006/relationships/customXml" Target="../ink/ink10.xml"/><Relationship Id="rId5" Type="http://schemas.openxmlformats.org/officeDocument/2006/relationships/customXml" Target="../ink/ink7.xml"/><Relationship Id="rId10" Type="http://schemas.openxmlformats.org/officeDocument/2006/relationships/image" Target="../media/image30.png"/><Relationship Id="rId4" Type="http://schemas.openxmlformats.org/officeDocument/2006/relationships/image" Target="../media/image27.png"/><Relationship Id="rId9" Type="http://schemas.openxmlformats.org/officeDocument/2006/relationships/customXml" Target="../ink/ink9.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hyperlink" Target="https://www.ucdenver.edu/docs/librariesprovider148/ogc_documents/gm02-and-gm03-close-out-checklist-3-19-19.pdf?sfvrsn=544e06b9_0" TargetMode="Externa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hyperlink" Target="https://www.ucdenver.edu/docs/librariesprovider148/ogc_documents/gm02-and-gm03-close-out-checklist-3-19-19.pdf?sfvrsn=544e06b9_0" TargetMode="Externa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8.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hyperlink" Target="mailto:OGC.Postaward@ucdenver.edu" TargetMode="Externa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customXml" Target="../ink/ink1.xml"/><Relationship Id="rId1" Type="http://schemas.openxmlformats.org/officeDocument/2006/relationships/slideLayout" Target="../slideLayouts/slideLayout15.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1D9D6-2977-ABCD-FDF8-51AFA5064E54}"/>
              </a:ext>
            </a:extLst>
          </p:cNvPr>
          <p:cNvSpPr>
            <a:spLocks noGrp="1"/>
          </p:cNvSpPr>
          <p:nvPr>
            <p:ph type="ctrTitle"/>
          </p:nvPr>
        </p:nvSpPr>
        <p:spPr>
          <a:xfrm>
            <a:off x="6096000" y="411479"/>
            <a:ext cx="5700304" cy="3291840"/>
          </a:xfrm>
        </p:spPr>
        <p:txBody>
          <a:bodyPr/>
          <a:lstStyle/>
          <a:p>
            <a:r>
              <a:rPr lang="en-US" sz="5400" dirty="0"/>
              <a:t>Post Award </a:t>
            </a:r>
            <a:br>
              <a:rPr lang="en-US" sz="5400" dirty="0"/>
            </a:br>
            <a:r>
              <a:rPr lang="en-US" sz="5400" dirty="0"/>
              <a:t>Hot Topics for Sponsored Projects</a:t>
            </a:r>
          </a:p>
        </p:txBody>
      </p:sp>
      <p:sp>
        <p:nvSpPr>
          <p:cNvPr id="4" name="TextBox 3">
            <a:extLst>
              <a:ext uri="{FF2B5EF4-FFF2-40B4-BE49-F238E27FC236}">
                <a16:creationId xmlns:a16="http://schemas.microsoft.com/office/drawing/2014/main" id="{53A50827-6588-8E9D-DACA-2AD7726C2417}"/>
              </a:ext>
            </a:extLst>
          </p:cNvPr>
          <p:cNvSpPr txBox="1"/>
          <p:nvPr/>
        </p:nvSpPr>
        <p:spPr>
          <a:xfrm>
            <a:off x="6096000" y="4158731"/>
            <a:ext cx="6096000" cy="523220"/>
          </a:xfrm>
          <a:prstGeom prst="rect">
            <a:avLst/>
          </a:prstGeom>
          <a:noFill/>
        </p:spPr>
        <p:txBody>
          <a:bodyPr wrap="square">
            <a:spAutoFit/>
          </a:bodyPr>
          <a:lstStyle/>
          <a:p>
            <a:r>
              <a:rPr lang="en-US" sz="2800" dirty="0">
                <a:solidFill>
                  <a:schemeClr val="bg1"/>
                </a:solidFill>
              </a:rPr>
              <a:t>June 13, 2024</a:t>
            </a:r>
          </a:p>
        </p:txBody>
      </p:sp>
    </p:spTree>
    <p:extLst>
      <p:ext uri="{BB962C8B-B14F-4D97-AF65-F5344CB8AC3E}">
        <p14:creationId xmlns:p14="http://schemas.microsoft.com/office/powerpoint/2010/main" val="3390304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eRA Commons Module</a:t>
            </a:r>
          </a:p>
        </p:txBody>
      </p:sp>
      <p:pic>
        <p:nvPicPr>
          <p:cNvPr id="5" name="Content Placeholder 4"/>
          <p:cNvPicPr>
            <a:picLocks noGrp="1" noChangeAspect="1"/>
          </p:cNvPicPr>
          <p:nvPr>
            <p:ph idx="1"/>
          </p:nvPr>
        </p:nvPicPr>
        <p:blipFill>
          <a:blip r:embed="rId2"/>
          <a:stretch>
            <a:fillRect/>
          </a:stretch>
        </p:blipFill>
        <p:spPr>
          <a:xfrm>
            <a:off x="992777" y="1619794"/>
            <a:ext cx="10802983" cy="4885508"/>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A6363877-0D1C-4872-A6C6-A72DFCFF6B6B}"/>
                  </a:ext>
                </a:extLst>
              </p14:cNvPr>
              <p14:cNvContentPartPr/>
              <p14:nvPr/>
            </p14:nvContentPartPr>
            <p14:xfrm>
              <a:off x="1257741" y="6161066"/>
              <a:ext cx="862560" cy="54000"/>
            </p14:xfrm>
          </p:contentPart>
        </mc:Choice>
        <mc:Fallback xmlns="">
          <p:pic>
            <p:nvPicPr>
              <p:cNvPr id="4" name="Ink 3">
                <a:extLst>
                  <a:ext uri="{FF2B5EF4-FFF2-40B4-BE49-F238E27FC236}">
                    <a16:creationId xmlns:a16="http://schemas.microsoft.com/office/drawing/2014/main" id="{A6363877-0D1C-4872-A6C6-A72DFCFF6B6B}"/>
                  </a:ext>
                </a:extLst>
              </p:cNvPr>
              <p:cNvPicPr/>
              <p:nvPr/>
            </p:nvPicPr>
            <p:blipFill>
              <a:blip r:embed="rId4"/>
              <a:stretch>
                <a:fillRect/>
              </a:stretch>
            </p:blipFill>
            <p:spPr>
              <a:xfrm>
                <a:off x="1195101" y="6098066"/>
                <a:ext cx="98820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55FE4062-C4C5-4EB0-B0DF-CAB9BD6BB77D}"/>
                  </a:ext>
                </a:extLst>
              </p14:cNvPr>
              <p14:cNvContentPartPr/>
              <p14:nvPr/>
            </p14:nvContentPartPr>
            <p14:xfrm>
              <a:off x="6717501" y="6068546"/>
              <a:ext cx="544320" cy="28080"/>
            </p14:xfrm>
          </p:contentPart>
        </mc:Choice>
        <mc:Fallback xmlns="">
          <p:pic>
            <p:nvPicPr>
              <p:cNvPr id="6" name="Ink 5">
                <a:extLst>
                  <a:ext uri="{FF2B5EF4-FFF2-40B4-BE49-F238E27FC236}">
                    <a16:creationId xmlns:a16="http://schemas.microsoft.com/office/drawing/2014/main" id="{55FE4062-C4C5-4EB0-B0DF-CAB9BD6BB77D}"/>
                  </a:ext>
                </a:extLst>
              </p:cNvPr>
              <p:cNvPicPr/>
              <p:nvPr/>
            </p:nvPicPr>
            <p:blipFill>
              <a:blip r:embed="rId6"/>
              <a:stretch>
                <a:fillRect/>
              </a:stretch>
            </p:blipFill>
            <p:spPr>
              <a:xfrm>
                <a:off x="6654861" y="6005546"/>
                <a:ext cx="66996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a:extLst>
                  <a:ext uri="{FF2B5EF4-FFF2-40B4-BE49-F238E27FC236}">
                    <a16:creationId xmlns:a16="http://schemas.microsoft.com/office/drawing/2014/main" id="{F5D18CA7-0493-492F-86A6-61C25E09AA4D}"/>
                  </a:ext>
                </a:extLst>
              </p14:cNvPr>
              <p14:cNvContentPartPr/>
              <p14:nvPr/>
            </p14:nvContentPartPr>
            <p14:xfrm>
              <a:off x="6691581" y="6280946"/>
              <a:ext cx="265680" cy="27360"/>
            </p14:xfrm>
          </p:contentPart>
        </mc:Choice>
        <mc:Fallback xmlns="">
          <p:pic>
            <p:nvPicPr>
              <p:cNvPr id="7" name="Ink 6">
                <a:extLst>
                  <a:ext uri="{FF2B5EF4-FFF2-40B4-BE49-F238E27FC236}">
                    <a16:creationId xmlns:a16="http://schemas.microsoft.com/office/drawing/2014/main" id="{F5D18CA7-0493-492F-86A6-61C25E09AA4D}"/>
                  </a:ext>
                </a:extLst>
              </p:cNvPr>
              <p:cNvPicPr/>
              <p:nvPr/>
            </p:nvPicPr>
            <p:blipFill>
              <a:blip r:embed="rId8"/>
              <a:stretch>
                <a:fillRect/>
              </a:stretch>
            </p:blipFill>
            <p:spPr>
              <a:xfrm>
                <a:off x="6628941" y="6218306"/>
                <a:ext cx="39132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k 7">
                <a:extLst>
                  <a:ext uri="{FF2B5EF4-FFF2-40B4-BE49-F238E27FC236}">
                    <a16:creationId xmlns:a16="http://schemas.microsoft.com/office/drawing/2014/main" id="{29C8BD42-A981-429C-BDEC-DFAC7948B714}"/>
                  </a:ext>
                </a:extLst>
              </p14:cNvPr>
              <p14:cNvContentPartPr/>
              <p14:nvPr/>
            </p14:nvContentPartPr>
            <p14:xfrm>
              <a:off x="-928179" y="1457306"/>
              <a:ext cx="360" cy="2520"/>
            </p14:xfrm>
          </p:contentPart>
        </mc:Choice>
        <mc:Fallback xmlns="">
          <p:pic>
            <p:nvPicPr>
              <p:cNvPr id="8" name="Ink 7">
                <a:extLst>
                  <a:ext uri="{FF2B5EF4-FFF2-40B4-BE49-F238E27FC236}">
                    <a16:creationId xmlns:a16="http://schemas.microsoft.com/office/drawing/2014/main" id="{29C8BD42-A981-429C-BDEC-DFAC7948B714}"/>
                  </a:ext>
                </a:extLst>
              </p:cNvPr>
              <p:cNvPicPr/>
              <p:nvPr/>
            </p:nvPicPr>
            <p:blipFill>
              <a:blip r:embed="rId10"/>
              <a:stretch>
                <a:fillRect/>
              </a:stretch>
            </p:blipFill>
            <p:spPr>
              <a:xfrm>
                <a:off x="-990819" y="1394666"/>
                <a:ext cx="126000" cy="128160"/>
              </a:xfrm>
              <a:prstGeom prst="rect">
                <a:avLst/>
              </a:prstGeom>
            </p:spPr>
          </p:pic>
        </mc:Fallback>
      </mc:AlternateContent>
    </p:spTree>
    <p:extLst>
      <p:ext uri="{BB962C8B-B14F-4D97-AF65-F5344CB8AC3E}">
        <p14:creationId xmlns:p14="http://schemas.microsoft.com/office/powerpoint/2010/main" val="2888287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BB15A-1D1A-D0BF-96C2-B166CD0543BF}"/>
              </a:ext>
            </a:extLst>
          </p:cNvPr>
          <p:cNvSpPr>
            <a:spLocks noGrp="1"/>
          </p:cNvSpPr>
          <p:nvPr>
            <p:ph type="title"/>
          </p:nvPr>
        </p:nvSpPr>
        <p:spPr>
          <a:xfrm>
            <a:off x="3129280" y="365125"/>
            <a:ext cx="7866380" cy="1325563"/>
          </a:xfrm>
        </p:spPr>
        <p:txBody>
          <a:bodyPr/>
          <a:lstStyle/>
          <a:p>
            <a:r>
              <a:rPr lang="en-US" dirty="0"/>
              <a:t>eRA Commons Module</a:t>
            </a:r>
          </a:p>
        </p:txBody>
      </p:sp>
      <p:pic>
        <p:nvPicPr>
          <p:cNvPr id="4" name="Picture 3">
            <a:extLst>
              <a:ext uri="{FF2B5EF4-FFF2-40B4-BE49-F238E27FC236}">
                <a16:creationId xmlns:a16="http://schemas.microsoft.com/office/drawing/2014/main" id="{75593280-297F-05F4-1986-E041FCC90628}"/>
              </a:ext>
            </a:extLst>
          </p:cNvPr>
          <p:cNvPicPr>
            <a:picLocks noChangeAspect="1"/>
          </p:cNvPicPr>
          <p:nvPr/>
        </p:nvPicPr>
        <p:blipFill>
          <a:blip r:embed="rId2"/>
          <a:stretch>
            <a:fillRect/>
          </a:stretch>
        </p:blipFill>
        <p:spPr>
          <a:xfrm>
            <a:off x="736011" y="1503681"/>
            <a:ext cx="11455989" cy="4989194"/>
          </a:xfrm>
          <a:prstGeom prst="rect">
            <a:avLst/>
          </a:prstGeom>
        </p:spPr>
      </p:pic>
    </p:spTree>
    <p:extLst>
      <p:ext uri="{BB962C8B-B14F-4D97-AF65-F5344CB8AC3E}">
        <p14:creationId xmlns:p14="http://schemas.microsoft.com/office/powerpoint/2010/main" val="973956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NIH Email Notification of the submitted request</a:t>
            </a:r>
          </a:p>
        </p:txBody>
      </p:sp>
      <p:sp>
        <p:nvSpPr>
          <p:cNvPr id="3" name="Content Placeholder 2"/>
          <p:cNvSpPr>
            <a:spLocks noGrp="1"/>
          </p:cNvSpPr>
          <p:nvPr>
            <p:ph idx="1"/>
          </p:nvPr>
        </p:nvSpPr>
        <p:spPr>
          <a:xfrm>
            <a:off x="2589212" y="2701158"/>
            <a:ext cx="8915400" cy="3210063"/>
          </a:xfrm>
        </p:spPr>
        <p:txBody>
          <a:bodyPr/>
          <a:lstStyle/>
          <a:p>
            <a:pPr marL="0" indent="0">
              <a:buNone/>
            </a:pPr>
            <a:r>
              <a:rPr lang="en-US" dirty="0"/>
              <a:t> </a:t>
            </a:r>
          </a:p>
          <a:p>
            <a:pPr marL="0" indent="0">
              <a:buNone/>
            </a:pPr>
            <a:endParaRPr lang="en-US" dirty="0"/>
          </a:p>
          <a:p>
            <a:pPr marL="0" indent="0">
              <a:buNone/>
            </a:pPr>
            <a:endParaRPr lang="en-US" dirty="0"/>
          </a:p>
        </p:txBody>
      </p:sp>
      <p:pic>
        <p:nvPicPr>
          <p:cNvPr id="14" name="Picture 13">
            <a:extLst>
              <a:ext uri="{FF2B5EF4-FFF2-40B4-BE49-F238E27FC236}">
                <a16:creationId xmlns:a16="http://schemas.microsoft.com/office/drawing/2014/main" id="{AE5687FC-49B7-5D4D-D416-77E059B544EC}"/>
              </a:ext>
            </a:extLst>
          </p:cNvPr>
          <p:cNvPicPr>
            <a:picLocks noChangeAspect="1"/>
          </p:cNvPicPr>
          <p:nvPr/>
        </p:nvPicPr>
        <p:blipFill>
          <a:blip r:embed="rId2"/>
          <a:stretch>
            <a:fillRect/>
          </a:stretch>
        </p:blipFill>
        <p:spPr>
          <a:xfrm>
            <a:off x="1696721" y="2082730"/>
            <a:ext cx="9408160" cy="4151159"/>
          </a:xfrm>
          <a:prstGeom prst="rect">
            <a:avLst/>
          </a:prstGeom>
        </p:spPr>
      </p:pic>
    </p:spTree>
    <p:extLst>
      <p:ext uri="{BB962C8B-B14F-4D97-AF65-F5344CB8AC3E}">
        <p14:creationId xmlns:p14="http://schemas.microsoft.com/office/powerpoint/2010/main" val="2566703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3520" y="338999"/>
            <a:ext cx="9860280" cy="1325563"/>
          </a:xfrm>
        </p:spPr>
        <p:txBody>
          <a:bodyPr/>
          <a:lstStyle/>
          <a:p>
            <a:pPr algn="ctr"/>
            <a:r>
              <a:rPr lang="en-US" dirty="0"/>
              <a:t>NIH 2</a:t>
            </a:r>
            <a:r>
              <a:rPr lang="en-US" baseline="30000" dirty="0"/>
              <a:t>nd</a:t>
            </a:r>
            <a:r>
              <a:rPr lang="en-US" dirty="0"/>
              <a:t>/3rd No Cost Extension Request</a:t>
            </a:r>
          </a:p>
        </p:txBody>
      </p:sp>
      <p:sp>
        <p:nvSpPr>
          <p:cNvPr id="3" name="Content Placeholder 2"/>
          <p:cNvSpPr>
            <a:spLocks noGrp="1"/>
          </p:cNvSpPr>
          <p:nvPr>
            <p:ph idx="1"/>
          </p:nvPr>
        </p:nvSpPr>
        <p:spPr/>
        <p:txBody>
          <a:bodyPr>
            <a:normAutofit/>
          </a:bodyPr>
          <a:lstStyle/>
          <a:p>
            <a:pPr marL="0" indent="0">
              <a:buNone/>
            </a:pPr>
            <a:r>
              <a:rPr lang="en-US" dirty="0"/>
              <a:t>All second and subsequent NIH NCE requests must be submitted through eRA Commons prior approval module by the institution SO. </a:t>
            </a:r>
          </a:p>
        </p:txBody>
      </p:sp>
    </p:spTree>
    <p:extLst>
      <p:ext uri="{BB962C8B-B14F-4D97-AF65-F5344CB8AC3E}">
        <p14:creationId xmlns:p14="http://schemas.microsoft.com/office/powerpoint/2010/main" val="15913170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960850"/>
          </a:xfrm>
        </p:spPr>
        <p:txBody>
          <a:bodyPr>
            <a:normAutofit fontScale="90000"/>
          </a:bodyPr>
          <a:lstStyle/>
          <a:p>
            <a:r>
              <a:rPr lang="en-US" dirty="0"/>
              <a:t>NIH 2</a:t>
            </a:r>
            <a:r>
              <a:rPr lang="en-US" baseline="30000" dirty="0"/>
              <a:t>nd</a:t>
            </a:r>
            <a:r>
              <a:rPr lang="en-US" dirty="0"/>
              <a:t>/3rd No Cost Extension Request</a:t>
            </a:r>
          </a:p>
        </p:txBody>
      </p:sp>
      <p:sp>
        <p:nvSpPr>
          <p:cNvPr id="3" name="Content Placeholder 2"/>
          <p:cNvSpPr>
            <a:spLocks noGrp="1"/>
          </p:cNvSpPr>
          <p:nvPr>
            <p:ph idx="1"/>
          </p:nvPr>
        </p:nvSpPr>
        <p:spPr>
          <a:xfrm>
            <a:off x="2589212" y="1905000"/>
            <a:ext cx="8915400" cy="4851400"/>
          </a:xfrm>
        </p:spPr>
        <p:txBody>
          <a:bodyPr>
            <a:normAutofit fontScale="62500" lnSpcReduction="20000"/>
          </a:bodyPr>
          <a:lstStyle/>
          <a:p>
            <a:pPr marL="0" indent="0">
              <a:buNone/>
            </a:pPr>
            <a:r>
              <a:rPr lang="en-US" dirty="0"/>
              <a:t>The request </a:t>
            </a:r>
            <a:r>
              <a:rPr lang="en-US" b="1" dirty="0"/>
              <a:t>must </a:t>
            </a:r>
            <a:r>
              <a:rPr lang="en-US" dirty="0"/>
              <a:t>be submitted to the sponsor by the SO between </a:t>
            </a:r>
            <a:r>
              <a:rPr lang="en-US" b="1" dirty="0"/>
              <a:t>90 and 30 calendar days</a:t>
            </a:r>
            <a:r>
              <a:rPr lang="en-US" dirty="0"/>
              <a:t> prior to the end date of the current extension or budget period to prevent a possible disruption in spending.</a:t>
            </a:r>
            <a:br>
              <a:rPr lang="en-US" dirty="0"/>
            </a:br>
            <a:br>
              <a:rPr lang="en-US" dirty="0"/>
            </a:br>
            <a:r>
              <a:rPr lang="en-US" dirty="0"/>
              <a:t>PI or Department Administrator prepares each NCE document (PDF format) and emails the NCE request to </a:t>
            </a:r>
            <a:r>
              <a:rPr lang="en-US" u="sng" dirty="0">
                <a:hlinkClick r:id="rId2"/>
              </a:rPr>
              <a:t>OGC.Postaward@ucdenver.edu</a:t>
            </a:r>
            <a:r>
              <a:rPr lang="en-US" dirty="0"/>
              <a:t> for processing:</a:t>
            </a:r>
          </a:p>
          <a:p>
            <a:pPr lvl="1"/>
            <a:r>
              <a:rPr lang="en-US" dirty="0"/>
              <a:t>Official letter requesting the reason and the amount of time needed</a:t>
            </a:r>
          </a:p>
          <a:p>
            <a:pPr lvl="1"/>
            <a:r>
              <a:rPr lang="en-US" dirty="0"/>
              <a:t>Progress report</a:t>
            </a:r>
          </a:p>
          <a:p>
            <a:pPr lvl="1"/>
            <a:r>
              <a:rPr lang="en-US" dirty="0"/>
              <a:t>Detailed budget for unobligated balance on PHS 398 Page 4 with PHS398 checklist page</a:t>
            </a:r>
          </a:p>
          <a:p>
            <a:pPr lvl="1"/>
            <a:r>
              <a:rPr lang="en-US" dirty="0"/>
              <a:t>Scientific Justification (memo format with PI signature)</a:t>
            </a:r>
          </a:p>
          <a:p>
            <a:r>
              <a:rPr lang="en-US" dirty="0"/>
              <a:t>SO reviews the NCE request documents. </a:t>
            </a:r>
          </a:p>
          <a:p>
            <a:r>
              <a:rPr lang="en-US" dirty="0"/>
              <a:t>SO submits the NCE request to the sponsor via eRA Commons or the provided sponsor contact for non-NIH requests. The SO will copy the PI and any requested department staff on applicable email submissions. eRA Commons submissions will generate an automated email to the SO, and Principal Investigator (PI). </a:t>
            </a:r>
          </a:p>
          <a:p>
            <a:r>
              <a:rPr lang="en-US" dirty="0"/>
              <a:t>Sponsor reviews NCE request and provides notification of decision</a:t>
            </a:r>
          </a:p>
          <a:p>
            <a:r>
              <a:rPr lang="en-US" dirty="0"/>
              <a:t>Sponsor forwards notification of revised project end date to Awards Intake</a:t>
            </a:r>
          </a:p>
          <a:p>
            <a:r>
              <a:rPr lang="en-US" dirty="0"/>
              <a:t>OGC Accounting updates the project end date in InfoEd and PeopleSoft. An email notification will be sent to the department staff when this step is completed</a:t>
            </a:r>
          </a:p>
          <a:p>
            <a:endParaRPr lang="en-US" dirty="0"/>
          </a:p>
        </p:txBody>
      </p:sp>
    </p:spTree>
    <p:extLst>
      <p:ext uri="{BB962C8B-B14F-4D97-AF65-F5344CB8AC3E}">
        <p14:creationId xmlns:p14="http://schemas.microsoft.com/office/powerpoint/2010/main" val="139783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p:cTn id="39"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p:cTn id="47"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p:cTn id="55"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 calcmode="lin" valueType="num">
                                      <p:cBhvr>
                                        <p:cTn id="63"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64"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65"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66" dur="1000"/>
                                        <p:tgtEl>
                                          <p:spTgt spid="3">
                                            <p:txEl>
                                              <p:pRg st="8" end="8"/>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nodeType="clickEffect">
                                  <p:stCondLst>
                                    <p:cond delay="0"/>
                                  </p:stCondLst>
                                  <p:childTnLst>
                                    <p:set>
                                      <p:cBhvr>
                                        <p:cTn id="70" dur="1" fill="hold">
                                          <p:stCondLst>
                                            <p:cond delay="0"/>
                                          </p:stCondLst>
                                        </p:cTn>
                                        <p:tgtEl>
                                          <p:spTgt spid="3">
                                            <p:txEl>
                                              <p:pRg st="9" end="9"/>
                                            </p:txEl>
                                          </p:spTgt>
                                        </p:tgtEl>
                                        <p:attrNameLst>
                                          <p:attrName>style.visibility</p:attrName>
                                        </p:attrNameLst>
                                      </p:cBhvr>
                                      <p:to>
                                        <p:strVal val="visible"/>
                                      </p:to>
                                    </p:set>
                                    <p:anim calcmode="lin" valueType="num">
                                      <p:cBhvr>
                                        <p:cTn id="71"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72" dur="1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73" dur="10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74"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 Cost Extension (NCE) Request</a:t>
            </a:r>
          </a:p>
        </p:txBody>
      </p:sp>
      <p:sp>
        <p:nvSpPr>
          <p:cNvPr id="3" name="Content Placeholder 2"/>
          <p:cNvSpPr>
            <a:spLocks noGrp="1"/>
          </p:cNvSpPr>
          <p:nvPr>
            <p:ph idx="1"/>
          </p:nvPr>
        </p:nvSpPr>
        <p:spPr/>
        <p:txBody>
          <a:bodyPr/>
          <a:lstStyle/>
          <a:p>
            <a:pPr marL="0" indent="0">
              <a:buNone/>
            </a:pPr>
            <a:r>
              <a:rPr lang="en-US" dirty="0"/>
              <a:t>Example of a 2</a:t>
            </a:r>
            <a:r>
              <a:rPr lang="en-US" baseline="30000" dirty="0"/>
              <a:t>nd</a:t>
            </a:r>
            <a:r>
              <a:rPr lang="en-US" dirty="0"/>
              <a:t>/3</a:t>
            </a:r>
            <a:r>
              <a:rPr lang="en-US" baseline="30000" dirty="0"/>
              <a:t>rd</a:t>
            </a:r>
            <a:r>
              <a:rPr lang="en-US" dirty="0"/>
              <a:t> NIH NCE submission notification: </a:t>
            </a:r>
          </a:p>
          <a:p>
            <a:pPr marL="0" indent="0">
              <a:buNone/>
            </a:pPr>
            <a:endParaRPr lang="en-US" dirty="0"/>
          </a:p>
          <a:p>
            <a:pPr marL="0" indent="0">
              <a:buNone/>
            </a:pPr>
            <a:endParaRPr lang="en-US" dirty="0"/>
          </a:p>
        </p:txBody>
      </p:sp>
      <p:pic>
        <p:nvPicPr>
          <p:cNvPr id="6" name="Picture 5">
            <a:extLst>
              <a:ext uri="{FF2B5EF4-FFF2-40B4-BE49-F238E27FC236}">
                <a16:creationId xmlns:a16="http://schemas.microsoft.com/office/drawing/2014/main" id="{3E3A523C-C995-BCAC-58F3-F473E3A2D1EE}"/>
              </a:ext>
            </a:extLst>
          </p:cNvPr>
          <p:cNvPicPr>
            <a:picLocks noChangeAspect="1"/>
          </p:cNvPicPr>
          <p:nvPr/>
        </p:nvPicPr>
        <p:blipFill>
          <a:blip r:embed="rId2"/>
          <a:stretch>
            <a:fillRect/>
          </a:stretch>
        </p:blipFill>
        <p:spPr>
          <a:xfrm>
            <a:off x="2235200" y="2529840"/>
            <a:ext cx="8128000" cy="3704050"/>
          </a:xfrm>
          <a:prstGeom prst="rect">
            <a:avLst/>
          </a:prstGeom>
        </p:spPr>
      </p:pic>
    </p:spTree>
    <p:extLst>
      <p:ext uri="{BB962C8B-B14F-4D97-AF65-F5344CB8AC3E}">
        <p14:creationId xmlns:p14="http://schemas.microsoft.com/office/powerpoint/2010/main" val="14961338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eRA Commons-Prior Approval Module</a:t>
            </a:r>
          </a:p>
        </p:txBody>
      </p:sp>
      <p:pic>
        <p:nvPicPr>
          <p:cNvPr id="12" name="Content Placeholder 11">
            <a:extLst>
              <a:ext uri="{FF2B5EF4-FFF2-40B4-BE49-F238E27FC236}">
                <a16:creationId xmlns:a16="http://schemas.microsoft.com/office/drawing/2014/main" id="{EF49F2B5-EED5-7C7C-9D3D-AE83B1E6795F}"/>
              </a:ext>
            </a:extLst>
          </p:cNvPr>
          <p:cNvPicPr>
            <a:picLocks noGrp="1" noChangeAspect="1"/>
          </p:cNvPicPr>
          <p:nvPr>
            <p:ph idx="1"/>
          </p:nvPr>
        </p:nvPicPr>
        <p:blipFill>
          <a:blip r:embed="rId2"/>
          <a:stretch>
            <a:fillRect/>
          </a:stretch>
        </p:blipFill>
        <p:spPr>
          <a:xfrm>
            <a:off x="2387600" y="2042160"/>
            <a:ext cx="7833360" cy="4191730"/>
          </a:xfrm>
        </p:spPr>
      </p:pic>
    </p:spTree>
    <p:extLst>
      <p:ext uri="{BB962C8B-B14F-4D97-AF65-F5344CB8AC3E}">
        <p14:creationId xmlns:p14="http://schemas.microsoft.com/office/powerpoint/2010/main" val="22178789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 Cost Extension (NCE) Request</a:t>
            </a:r>
          </a:p>
        </p:txBody>
      </p:sp>
      <p:sp>
        <p:nvSpPr>
          <p:cNvPr id="3" name="Content Placeholder 2"/>
          <p:cNvSpPr>
            <a:spLocks noGrp="1"/>
          </p:cNvSpPr>
          <p:nvPr>
            <p:ph idx="1"/>
          </p:nvPr>
        </p:nvSpPr>
        <p:spPr/>
        <p:txBody>
          <a:bodyPr/>
          <a:lstStyle/>
          <a:p>
            <a:pPr marL="0" indent="0">
              <a:buNone/>
            </a:pPr>
            <a:r>
              <a:rPr lang="en-US" dirty="0"/>
              <a:t>Non-Federal requests</a:t>
            </a:r>
          </a:p>
          <a:p>
            <a:r>
              <a:rPr lang="en-US" dirty="0"/>
              <a:t>All other sponsor requirements vary by the sponsor terms and conditions of those awards and should be reviewed prior to creating/submitting a NCE request. The submissions can be done via email or the sponsors portal.</a:t>
            </a:r>
          </a:p>
          <a:p>
            <a:endParaRPr lang="en-US" dirty="0"/>
          </a:p>
        </p:txBody>
      </p:sp>
    </p:spTree>
    <p:extLst>
      <p:ext uri="{BB962C8B-B14F-4D97-AF65-F5344CB8AC3E}">
        <p14:creationId xmlns:p14="http://schemas.microsoft.com/office/powerpoint/2010/main" val="31000879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99835" y="430529"/>
            <a:ext cx="5486400" cy="3291840"/>
          </a:xfrm>
        </p:spPr>
        <p:txBody>
          <a:bodyPr anchor="b">
            <a:normAutofit/>
          </a:bodyPr>
          <a:lstStyle/>
          <a:p>
            <a:r>
              <a:rPr lang="en-US" dirty="0"/>
              <a:t>Carryover</a:t>
            </a:r>
          </a:p>
        </p:txBody>
      </p:sp>
      <p:pic>
        <p:nvPicPr>
          <p:cNvPr id="3074" name="Picture 2" descr="Poly: Arrows Straight &amp;amp; Curved Se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0118" y="1522729"/>
            <a:ext cx="4653722" cy="4399280"/>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quarter" idx="11"/>
          </p:nvPr>
        </p:nvSpPr>
        <p:spPr>
          <a:xfrm>
            <a:off x="6299835" y="4568602"/>
            <a:ext cx="5486400" cy="1645920"/>
          </a:xfrm>
        </p:spPr>
        <p:txBody>
          <a:bodyPr>
            <a:normAutofit/>
          </a:bodyPr>
          <a:lstStyle/>
          <a:p>
            <a:r>
              <a:rPr lang="en-US" dirty="0"/>
              <a:t>What is a carryover and the process? </a:t>
            </a:r>
          </a:p>
        </p:txBody>
      </p:sp>
    </p:spTree>
    <p:extLst>
      <p:ext uri="{BB962C8B-B14F-4D97-AF65-F5344CB8AC3E}">
        <p14:creationId xmlns:p14="http://schemas.microsoft.com/office/powerpoint/2010/main" val="14259112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1" y="624110"/>
            <a:ext cx="10234612" cy="1280890"/>
          </a:xfrm>
        </p:spPr>
        <p:txBody>
          <a:bodyPr/>
          <a:lstStyle/>
          <a:p>
            <a:pPr algn="ctr"/>
            <a:r>
              <a:rPr lang="en-US" dirty="0"/>
              <a:t>What is Carryover? </a:t>
            </a:r>
          </a:p>
        </p:txBody>
      </p:sp>
      <p:sp>
        <p:nvSpPr>
          <p:cNvPr id="3" name="Content Placeholder 2"/>
          <p:cNvSpPr>
            <a:spLocks noGrp="1"/>
          </p:cNvSpPr>
          <p:nvPr>
            <p:ph idx="1"/>
          </p:nvPr>
        </p:nvSpPr>
        <p:spPr/>
        <p:txBody>
          <a:bodyPr>
            <a:normAutofit fontScale="92500" lnSpcReduction="20000"/>
          </a:bodyPr>
          <a:lstStyle/>
          <a:p>
            <a:pPr marL="0" indent="0">
              <a:buNone/>
            </a:pPr>
            <a:endParaRPr lang="en-US" dirty="0"/>
          </a:p>
          <a:p>
            <a:pPr marL="0" indent="0">
              <a:buNone/>
            </a:pPr>
            <a:r>
              <a:rPr lang="en-US" dirty="0"/>
              <a:t>Carryover is a process through which unobligated funds remaining at the end of the budget period may be carried forward to the next budget period. The carryover of funds allows the Grantees to use the unused prior year funds in the current budget period. </a:t>
            </a:r>
          </a:p>
          <a:p>
            <a:pPr marL="0" indent="0">
              <a:buNone/>
            </a:pPr>
            <a:r>
              <a:rPr lang="en-US" dirty="0"/>
              <a:t>Grantees are allowed to carryover funds automatically if they have the expanded authority for their application for all others, Grantees need to submit a carryover request to their respective Grants Management Specialists and Program Officials who will review their request</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624880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0BF65-C84B-45C3-72CA-AFDA68851174}"/>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3B8EBC2C-6DD7-5003-38EB-40753046FE8C}"/>
              </a:ext>
            </a:extLst>
          </p:cNvPr>
          <p:cNvSpPr>
            <a:spLocks noGrp="1"/>
          </p:cNvSpPr>
          <p:nvPr>
            <p:ph sz="quarter" idx="13"/>
          </p:nvPr>
        </p:nvSpPr>
        <p:spPr/>
        <p:txBody>
          <a:bodyPr tIns="457200"/>
          <a:lstStyle/>
          <a:p>
            <a:r>
              <a:rPr lang="en-US" dirty="0"/>
              <a:t>Introduction</a:t>
            </a:r>
          </a:p>
          <a:p>
            <a:r>
              <a:rPr lang="en-US" dirty="0"/>
              <a:t>Prior Approvals (NCE/Carry Forward)</a:t>
            </a:r>
          </a:p>
          <a:p>
            <a:r>
              <a:rPr lang="en-US" dirty="0"/>
              <a:t>Fiscal Year End</a:t>
            </a:r>
          </a:p>
          <a:p>
            <a:r>
              <a:rPr lang="en-US" dirty="0"/>
              <a:t>Final Invoices/Templates</a:t>
            </a:r>
          </a:p>
          <a:p>
            <a:r>
              <a:rPr lang="en-US" dirty="0"/>
              <a:t>FFR Due Dates</a:t>
            </a:r>
          </a:p>
          <a:p>
            <a:r>
              <a:rPr lang="en-US" dirty="0"/>
              <a:t>Project Closeout </a:t>
            </a:r>
          </a:p>
        </p:txBody>
      </p:sp>
    </p:spTree>
    <p:extLst>
      <p:ext uri="{BB962C8B-B14F-4D97-AF65-F5344CB8AC3E}">
        <p14:creationId xmlns:p14="http://schemas.microsoft.com/office/powerpoint/2010/main" val="33466857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399" y="500063"/>
            <a:ext cx="9481457" cy="973138"/>
          </a:xfrm>
        </p:spPr>
        <p:txBody>
          <a:bodyPr>
            <a:normAutofit fontScale="90000"/>
          </a:bodyPr>
          <a:lstStyle/>
          <a:p>
            <a:pPr algn="ctr"/>
            <a:r>
              <a:rPr lang="en-US" dirty="0"/>
              <a:t>NIH-Carryover Documentation Required</a:t>
            </a:r>
          </a:p>
        </p:txBody>
      </p:sp>
      <p:sp>
        <p:nvSpPr>
          <p:cNvPr id="3" name="Content Placeholder 2"/>
          <p:cNvSpPr>
            <a:spLocks noGrp="1"/>
          </p:cNvSpPr>
          <p:nvPr>
            <p:ph idx="1"/>
          </p:nvPr>
        </p:nvSpPr>
        <p:spPr>
          <a:xfrm>
            <a:off x="2589212" y="1332411"/>
            <a:ext cx="8915400" cy="5316583"/>
          </a:xfrm>
        </p:spPr>
        <p:txBody>
          <a:bodyPr>
            <a:normAutofit fontScale="85000" lnSpcReduction="20000"/>
          </a:bodyPr>
          <a:lstStyle/>
          <a:p>
            <a:pPr marL="0" indent="0">
              <a:buNone/>
            </a:pPr>
            <a:br>
              <a:rPr lang="en-US" dirty="0"/>
            </a:br>
            <a:r>
              <a:rPr lang="en-US" dirty="0"/>
              <a:t>PI or Department Administrator prepares the carryover request and emails the request to </a:t>
            </a:r>
            <a:r>
              <a:rPr lang="en-US" u="sng" dirty="0">
                <a:hlinkClick r:id="rId2"/>
              </a:rPr>
              <a:t>OGC.Postaward@ucdenver.edu</a:t>
            </a:r>
            <a:r>
              <a:rPr lang="en-US" dirty="0"/>
              <a:t> for processing:</a:t>
            </a:r>
          </a:p>
          <a:p>
            <a:pPr lvl="1"/>
            <a:r>
              <a:rPr lang="en-US" dirty="0"/>
              <a:t>Official letter requesting the reason and amount to carry forward to the new budget period</a:t>
            </a:r>
          </a:p>
          <a:p>
            <a:pPr lvl="1"/>
            <a:r>
              <a:rPr lang="en-US" dirty="0"/>
              <a:t>Progress report</a:t>
            </a:r>
          </a:p>
          <a:p>
            <a:pPr lvl="1"/>
            <a:r>
              <a:rPr lang="en-US" dirty="0"/>
              <a:t>Detailed budget for unobligated balance on PHS 398 Page 4 with PHS398 checklist page</a:t>
            </a:r>
          </a:p>
          <a:p>
            <a:pPr lvl="1"/>
            <a:r>
              <a:rPr lang="en-US" dirty="0"/>
              <a:t>Scientific Justification (memo format with PI signature)</a:t>
            </a:r>
          </a:p>
          <a:p>
            <a:r>
              <a:rPr lang="en-US" dirty="0"/>
              <a:t>SO/Postaward Administrator reviews the request documents to ensure that amount being requested is accurate. </a:t>
            </a:r>
          </a:p>
          <a:p>
            <a:r>
              <a:rPr lang="en-US" dirty="0"/>
              <a:t>SO submits the request to the sponsor via eRA Commons or the provided sponsor contact for non-NIH requests. The SO will copy the PI and any requested department staff on applicable email submissions. eRA Commons submissions will generate an automated email to the SO, and Principal Investigator (PI). </a:t>
            </a:r>
          </a:p>
          <a:p>
            <a:r>
              <a:rPr lang="en-US" dirty="0"/>
              <a:t>Sponsor reviews the request and provides notification of decision and the account is updated</a:t>
            </a:r>
          </a:p>
          <a:p>
            <a:endParaRPr lang="en-US" dirty="0"/>
          </a:p>
        </p:txBody>
      </p:sp>
    </p:spTree>
    <p:extLst>
      <p:ext uri="{BB962C8B-B14F-4D97-AF65-F5344CB8AC3E}">
        <p14:creationId xmlns:p14="http://schemas.microsoft.com/office/powerpoint/2010/main" val="2867556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p:cTn id="39"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p:cTn id="47"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p:cTn id="55"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5361" y="624110"/>
            <a:ext cx="9259252" cy="994913"/>
          </a:xfrm>
        </p:spPr>
        <p:txBody>
          <a:bodyPr>
            <a:normAutofit fontScale="90000"/>
          </a:bodyPr>
          <a:lstStyle/>
          <a:p>
            <a:r>
              <a:rPr lang="en-US" dirty="0"/>
              <a:t>Example of a Carryover Submission Notification</a:t>
            </a:r>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p:txBody>
      </p:sp>
      <p:pic>
        <p:nvPicPr>
          <p:cNvPr id="5" name="Picture 4"/>
          <p:cNvPicPr>
            <a:picLocks noChangeAspect="1"/>
          </p:cNvPicPr>
          <p:nvPr/>
        </p:nvPicPr>
        <p:blipFill>
          <a:blip r:embed="rId2"/>
          <a:stretch>
            <a:fillRect/>
          </a:stretch>
        </p:blipFill>
        <p:spPr>
          <a:xfrm>
            <a:off x="1920240" y="1750423"/>
            <a:ext cx="9104811" cy="4650377"/>
          </a:xfrm>
          <a:prstGeom prst="rect">
            <a:avLst/>
          </a:prstGeom>
        </p:spPr>
      </p:pic>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20CAC2E4-813E-4F85-8F93-3C533BCE14A7}"/>
                  </a:ext>
                </a:extLst>
              </p14:cNvPr>
              <p14:cNvContentPartPr/>
              <p14:nvPr/>
            </p14:nvContentPartPr>
            <p14:xfrm>
              <a:off x="5926581" y="2265866"/>
              <a:ext cx="3005280" cy="80280"/>
            </p14:xfrm>
          </p:contentPart>
        </mc:Choice>
        <mc:Fallback xmlns="">
          <p:pic>
            <p:nvPicPr>
              <p:cNvPr id="6" name="Ink 5">
                <a:extLst>
                  <a:ext uri="{FF2B5EF4-FFF2-40B4-BE49-F238E27FC236}">
                    <a16:creationId xmlns:a16="http://schemas.microsoft.com/office/drawing/2014/main" id="{20CAC2E4-813E-4F85-8F93-3C533BCE14A7}"/>
                  </a:ext>
                </a:extLst>
              </p:cNvPr>
              <p:cNvPicPr/>
              <p:nvPr/>
            </p:nvPicPr>
            <p:blipFill>
              <a:blip r:embed="rId4"/>
              <a:stretch>
                <a:fillRect/>
              </a:stretch>
            </p:blipFill>
            <p:spPr>
              <a:xfrm>
                <a:off x="5863581" y="2202866"/>
                <a:ext cx="313092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Ink 8">
                <a:extLst>
                  <a:ext uri="{FF2B5EF4-FFF2-40B4-BE49-F238E27FC236}">
                    <a16:creationId xmlns:a16="http://schemas.microsoft.com/office/drawing/2014/main" id="{E2AC67C6-FE64-4798-ABBB-8CC550F978D6}"/>
                  </a:ext>
                </a:extLst>
              </p14:cNvPr>
              <p14:cNvContentPartPr/>
              <p14:nvPr/>
            </p14:nvContentPartPr>
            <p14:xfrm>
              <a:off x="4373541" y="2250386"/>
              <a:ext cx="1377720" cy="42120"/>
            </p14:xfrm>
          </p:contentPart>
        </mc:Choice>
        <mc:Fallback xmlns="">
          <p:pic>
            <p:nvPicPr>
              <p:cNvPr id="9" name="Ink 8">
                <a:extLst>
                  <a:ext uri="{FF2B5EF4-FFF2-40B4-BE49-F238E27FC236}">
                    <a16:creationId xmlns:a16="http://schemas.microsoft.com/office/drawing/2014/main" id="{E2AC67C6-FE64-4798-ABBB-8CC550F978D6}"/>
                  </a:ext>
                </a:extLst>
              </p:cNvPr>
              <p:cNvPicPr/>
              <p:nvPr/>
            </p:nvPicPr>
            <p:blipFill>
              <a:blip r:embed="rId6"/>
              <a:stretch>
                <a:fillRect/>
              </a:stretch>
            </p:blipFill>
            <p:spPr>
              <a:xfrm>
                <a:off x="4310901" y="2187746"/>
                <a:ext cx="150336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Ink 9">
                <a:extLst>
                  <a:ext uri="{FF2B5EF4-FFF2-40B4-BE49-F238E27FC236}">
                    <a16:creationId xmlns:a16="http://schemas.microsoft.com/office/drawing/2014/main" id="{91BDC906-10CC-43BC-9ECD-92D0E94C6FE2}"/>
                  </a:ext>
                </a:extLst>
              </p14:cNvPr>
              <p14:cNvContentPartPr/>
              <p14:nvPr/>
            </p14:nvContentPartPr>
            <p14:xfrm>
              <a:off x="6453981" y="2477546"/>
              <a:ext cx="1271880" cy="41040"/>
            </p14:xfrm>
          </p:contentPart>
        </mc:Choice>
        <mc:Fallback xmlns="">
          <p:pic>
            <p:nvPicPr>
              <p:cNvPr id="10" name="Ink 9">
                <a:extLst>
                  <a:ext uri="{FF2B5EF4-FFF2-40B4-BE49-F238E27FC236}">
                    <a16:creationId xmlns:a16="http://schemas.microsoft.com/office/drawing/2014/main" id="{91BDC906-10CC-43BC-9ECD-92D0E94C6FE2}"/>
                  </a:ext>
                </a:extLst>
              </p:cNvPr>
              <p:cNvPicPr/>
              <p:nvPr/>
            </p:nvPicPr>
            <p:blipFill>
              <a:blip r:embed="rId8"/>
              <a:stretch>
                <a:fillRect/>
              </a:stretch>
            </p:blipFill>
            <p:spPr>
              <a:xfrm>
                <a:off x="6390981" y="2414546"/>
                <a:ext cx="1397520" cy="166680"/>
              </a:xfrm>
              <a:prstGeom prst="rect">
                <a:avLst/>
              </a:prstGeom>
            </p:spPr>
          </p:pic>
        </mc:Fallback>
      </mc:AlternateContent>
      <p:grpSp>
        <p:nvGrpSpPr>
          <p:cNvPr id="13" name="Group 12">
            <a:extLst>
              <a:ext uri="{FF2B5EF4-FFF2-40B4-BE49-F238E27FC236}">
                <a16:creationId xmlns:a16="http://schemas.microsoft.com/office/drawing/2014/main" id="{B687F1A9-B449-49D3-934B-C7D912921EF7}"/>
              </a:ext>
            </a:extLst>
          </p:cNvPr>
          <p:cNvGrpSpPr/>
          <p:nvPr/>
        </p:nvGrpSpPr>
        <p:grpSpPr>
          <a:xfrm>
            <a:off x="6413301" y="3774986"/>
            <a:ext cx="3313800" cy="68760"/>
            <a:chOff x="6413301" y="3774986"/>
            <a:chExt cx="3313800" cy="68760"/>
          </a:xfrm>
        </p:grpSpPr>
        <mc:AlternateContent xmlns:mc="http://schemas.openxmlformats.org/markup-compatibility/2006" xmlns:p14="http://schemas.microsoft.com/office/powerpoint/2010/main">
          <mc:Choice Requires="p14">
            <p:contentPart p14:bwMode="auto" r:id="rId9">
              <p14:nvContentPartPr>
                <p14:cNvPr id="11" name="Ink 10">
                  <a:extLst>
                    <a:ext uri="{FF2B5EF4-FFF2-40B4-BE49-F238E27FC236}">
                      <a16:creationId xmlns:a16="http://schemas.microsoft.com/office/drawing/2014/main" id="{067D4B67-4C6B-4AE7-89DF-BD825C457564}"/>
                    </a:ext>
                  </a:extLst>
                </p14:cNvPr>
                <p14:cNvContentPartPr/>
                <p14:nvPr/>
              </p14:nvContentPartPr>
              <p14:xfrm>
                <a:off x="8090901" y="3801986"/>
                <a:ext cx="1636200" cy="41760"/>
              </p14:xfrm>
            </p:contentPart>
          </mc:Choice>
          <mc:Fallback xmlns="">
            <p:pic>
              <p:nvPicPr>
                <p:cNvPr id="11" name="Ink 10">
                  <a:extLst>
                    <a:ext uri="{FF2B5EF4-FFF2-40B4-BE49-F238E27FC236}">
                      <a16:creationId xmlns:a16="http://schemas.microsoft.com/office/drawing/2014/main" id="{067D4B67-4C6B-4AE7-89DF-BD825C457564}"/>
                    </a:ext>
                  </a:extLst>
                </p:cNvPr>
                <p:cNvPicPr/>
                <p:nvPr/>
              </p:nvPicPr>
              <p:blipFill>
                <a:blip r:embed="rId10"/>
                <a:stretch>
                  <a:fillRect/>
                </a:stretch>
              </p:blipFill>
              <p:spPr>
                <a:xfrm>
                  <a:off x="8028261" y="3739346"/>
                  <a:ext cx="176184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 name="Ink 11">
                  <a:extLst>
                    <a:ext uri="{FF2B5EF4-FFF2-40B4-BE49-F238E27FC236}">
                      <a16:creationId xmlns:a16="http://schemas.microsoft.com/office/drawing/2014/main" id="{F8DAEEEF-1220-43E7-8E69-AF2F7A09B224}"/>
                    </a:ext>
                  </a:extLst>
                </p14:cNvPr>
                <p14:cNvContentPartPr/>
                <p14:nvPr/>
              </p14:nvContentPartPr>
              <p14:xfrm>
                <a:off x="6413301" y="3774986"/>
                <a:ext cx="1285920" cy="41760"/>
              </p14:xfrm>
            </p:contentPart>
          </mc:Choice>
          <mc:Fallback xmlns="">
            <p:pic>
              <p:nvPicPr>
                <p:cNvPr id="12" name="Ink 11">
                  <a:extLst>
                    <a:ext uri="{FF2B5EF4-FFF2-40B4-BE49-F238E27FC236}">
                      <a16:creationId xmlns:a16="http://schemas.microsoft.com/office/drawing/2014/main" id="{F8DAEEEF-1220-43E7-8E69-AF2F7A09B224}"/>
                    </a:ext>
                  </a:extLst>
                </p:cNvPr>
                <p:cNvPicPr/>
                <p:nvPr/>
              </p:nvPicPr>
              <p:blipFill>
                <a:blip r:embed="rId12"/>
                <a:stretch>
                  <a:fillRect/>
                </a:stretch>
              </p:blipFill>
              <p:spPr>
                <a:xfrm>
                  <a:off x="6350301" y="3712346"/>
                  <a:ext cx="1411560" cy="167400"/>
                </a:xfrm>
                <a:prstGeom prst="rect">
                  <a:avLst/>
                </a:prstGeom>
              </p:spPr>
            </p:pic>
          </mc:Fallback>
        </mc:AlternateContent>
      </p:grpSp>
    </p:spTree>
    <p:extLst>
      <p:ext uri="{BB962C8B-B14F-4D97-AF65-F5344CB8AC3E}">
        <p14:creationId xmlns:p14="http://schemas.microsoft.com/office/powerpoint/2010/main" val="19481807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eRA Prior Approval Module</a:t>
            </a:r>
          </a:p>
        </p:txBody>
      </p:sp>
      <p:pic>
        <p:nvPicPr>
          <p:cNvPr id="4" name="Content Placeholder 3"/>
          <p:cNvPicPr>
            <a:picLocks noGrp="1" noChangeAspect="1"/>
          </p:cNvPicPr>
          <p:nvPr>
            <p:ph idx="1"/>
          </p:nvPr>
        </p:nvPicPr>
        <p:blipFill>
          <a:blip r:embed="rId2"/>
          <a:stretch>
            <a:fillRect/>
          </a:stretch>
        </p:blipFill>
        <p:spPr>
          <a:xfrm>
            <a:off x="1593669" y="1904999"/>
            <a:ext cx="7772400" cy="4103915"/>
          </a:xfrm>
          <a:prstGeom prst="rect">
            <a:avLst/>
          </a:prstGeom>
        </p:spPr>
      </p:pic>
    </p:spTree>
    <p:extLst>
      <p:ext uri="{BB962C8B-B14F-4D97-AF65-F5344CB8AC3E}">
        <p14:creationId xmlns:p14="http://schemas.microsoft.com/office/powerpoint/2010/main" val="22463610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0721" y="624110"/>
            <a:ext cx="9553892" cy="1280890"/>
          </a:xfrm>
        </p:spPr>
        <p:txBody>
          <a:bodyPr/>
          <a:lstStyle/>
          <a:p>
            <a:pPr algn="ctr"/>
            <a:r>
              <a:rPr lang="en-US" dirty="0"/>
              <a:t>2023 NCE and Carryover Statistics</a:t>
            </a:r>
          </a:p>
        </p:txBody>
      </p:sp>
      <p:pic>
        <p:nvPicPr>
          <p:cNvPr id="11" name="Content Placeholder 10">
            <a:extLst>
              <a:ext uri="{FF2B5EF4-FFF2-40B4-BE49-F238E27FC236}">
                <a16:creationId xmlns:a16="http://schemas.microsoft.com/office/drawing/2014/main" id="{F52B49D9-542F-9252-1282-C1672B856653}"/>
              </a:ext>
            </a:extLst>
          </p:cNvPr>
          <p:cNvPicPr>
            <a:picLocks noGrp="1" noChangeAspect="1"/>
          </p:cNvPicPr>
          <p:nvPr>
            <p:ph idx="1"/>
          </p:nvPr>
        </p:nvPicPr>
        <p:blipFill>
          <a:blip r:embed="rId2"/>
          <a:stretch>
            <a:fillRect/>
          </a:stretch>
        </p:blipFill>
        <p:spPr>
          <a:xfrm>
            <a:off x="1788160" y="1717040"/>
            <a:ext cx="9438640" cy="3667760"/>
          </a:xfrm>
        </p:spPr>
      </p:pic>
    </p:spTree>
    <p:extLst>
      <p:ext uri="{BB962C8B-B14F-4D97-AF65-F5344CB8AC3E}">
        <p14:creationId xmlns:p14="http://schemas.microsoft.com/office/powerpoint/2010/main" val="157390199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33A5-8BE3-D44D-57F3-2EF161376844}"/>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5AB6D40A-2A0A-AF3D-8CF7-3ECD37765637}"/>
              </a:ext>
            </a:extLst>
          </p:cNvPr>
          <p:cNvSpPr>
            <a:spLocks noGrp="1"/>
          </p:cNvSpPr>
          <p:nvPr>
            <p:ph type="ctrTitle"/>
          </p:nvPr>
        </p:nvSpPr>
        <p:spPr>
          <a:xfrm>
            <a:off x="6309904" y="411479"/>
            <a:ext cx="5486400" cy="3291840"/>
          </a:xfrm>
        </p:spPr>
        <p:txBody>
          <a:bodyPr anchor="b">
            <a:normAutofit/>
          </a:bodyPr>
          <a:lstStyle/>
          <a:p>
            <a:r>
              <a:rPr lang="en-US" dirty="0"/>
              <a:t>Fiscal Year End</a:t>
            </a:r>
          </a:p>
        </p:txBody>
      </p:sp>
    </p:spTree>
    <p:extLst>
      <p:ext uri="{BB962C8B-B14F-4D97-AF65-F5344CB8AC3E}">
        <p14:creationId xmlns:p14="http://schemas.microsoft.com/office/powerpoint/2010/main" val="12581377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40ECABC-8290-AFD5-12BB-20A87E4415B7}"/>
              </a:ext>
            </a:extLst>
          </p:cNvPr>
          <p:cNvSpPr>
            <a:spLocks noGrp="1"/>
          </p:cNvSpPr>
          <p:nvPr>
            <p:ph type="title"/>
          </p:nvPr>
        </p:nvSpPr>
        <p:spPr>
          <a:xfrm>
            <a:off x="594360" y="278129"/>
            <a:ext cx="9778365" cy="788671"/>
          </a:xfrm>
        </p:spPr>
        <p:txBody>
          <a:bodyPr/>
          <a:lstStyle/>
          <a:p>
            <a:r>
              <a:rPr lang="en-US" dirty="0"/>
              <a:t>2024 Fiscal Year End Calendar</a:t>
            </a:r>
          </a:p>
        </p:txBody>
      </p:sp>
      <p:pic>
        <p:nvPicPr>
          <p:cNvPr id="12" name="Picture 11">
            <a:extLst>
              <a:ext uri="{FF2B5EF4-FFF2-40B4-BE49-F238E27FC236}">
                <a16:creationId xmlns:a16="http://schemas.microsoft.com/office/drawing/2014/main" id="{4006E0C0-A58B-222A-E377-8A6569EADF68}"/>
              </a:ext>
            </a:extLst>
          </p:cNvPr>
          <p:cNvPicPr>
            <a:picLocks noChangeAspect="1"/>
          </p:cNvPicPr>
          <p:nvPr/>
        </p:nvPicPr>
        <p:blipFill>
          <a:blip r:embed="rId3"/>
          <a:stretch>
            <a:fillRect/>
          </a:stretch>
        </p:blipFill>
        <p:spPr>
          <a:xfrm>
            <a:off x="152230" y="1772725"/>
            <a:ext cx="11876484" cy="4681686"/>
          </a:xfrm>
          <a:prstGeom prst="rect">
            <a:avLst/>
          </a:prstGeom>
        </p:spPr>
      </p:pic>
    </p:spTree>
    <p:extLst>
      <p:ext uri="{BB962C8B-B14F-4D97-AF65-F5344CB8AC3E}">
        <p14:creationId xmlns:p14="http://schemas.microsoft.com/office/powerpoint/2010/main" val="42389010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346ED-721D-85EE-2F1B-A31D0912DE29}"/>
              </a:ext>
            </a:extLst>
          </p:cNvPr>
          <p:cNvSpPr>
            <a:spLocks noGrp="1"/>
          </p:cNvSpPr>
          <p:nvPr>
            <p:ph type="title"/>
          </p:nvPr>
        </p:nvSpPr>
        <p:spPr>
          <a:xfrm>
            <a:off x="526631" y="868225"/>
            <a:ext cx="9778365" cy="843100"/>
          </a:xfrm>
        </p:spPr>
        <p:txBody>
          <a:bodyPr/>
          <a:lstStyle/>
          <a:p>
            <a:r>
              <a:rPr lang="en-US" dirty="0"/>
              <a:t>Preparing for Fiscal Year End</a:t>
            </a:r>
          </a:p>
        </p:txBody>
      </p:sp>
      <p:sp>
        <p:nvSpPr>
          <p:cNvPr id="3" name="Content Placeholder 2">
            <a:extLst>
              <a:ext uri="{FF2B5EF4-FFF2-40B4-BE49-F238E27FC236}">
                <a16:creationId xmlns:a16="http://schemas.microsoft.com/office/drawing/2014/main" id="{DB097449-5B72-ADA0-3B2D-1CBC160D6B90}"/>
              </a:ext>
            </a:extLst>
          </p:cNvPr>
          <p:cNvSpPr>
            <a:spLocks noGrp="1"/>
          </p:cNvSpPr>
          <p:nvPr>
            <p:ph sz="quarter" idx="15"/>
          </p:nvPr>
        </p:nvSpPr>
        <p:spPr>
          <a:xfrm>
            <a:off x="594360" y="2329543"/>
            <a:ext cx="4490827" cy="3944452"/>
          </a:xfrm>
        </p:spPr>
        <p:txBody>
          <a:bodyPr>
            <a:normAutofit fontScale="85000" lnSpcReduction="10000"/>
          </a:bodyPr>
          <a:lstStyle/>
          <a:p>
            <a:r>
              <a:rPr lang="en-US" b="1" dirty="0"/>
              <a:t>In June:</a:t>
            </a:r>
          </a:p>
          <a:p>
            <a:pPr lvl="1"/>
            <a:r>
              <a:rPr lang="en-US" dirty="0"/>
              <a:t>Familiarize yourself with Finance’s FY Year-End Deadlines and Memo</a:t>
            </a:r>
          </a:p>
          <a:p>
            <a:pPr lvl="1"/>
            <a:r>
              <a:rPr lang="en-US" dirty="0"/>
              <a:t>Coordinate with OGC pod team for deadlines</a:t>
            </a:r>
          </a:p>
          <a:p>
            <a:pPr lvl="1"/>
            <a:r>
              <a:rPr lang="en-US" dirty="0"/>
              <a:t>Prioritize review of projects with short deadlines </a:t>
            </a:r>
          </a:p>
          <a:p>
            <a:pPr lvl="2"/>
            <a:r>
              <a:rPr lang="en-US" dirty="0"/>
              <a:t>All expenses have posted and are allowable/allocable/reasonable</a:t>
            </a:r>
          </a:p>
          <a:p>
            <a:pPr lvl="2"/>
            <a:r>
              <a:rPr lang="en-US" dirty="0"/>
              <a:t>Confirm all vendor and subrecipient invoices are submitted timely</a:t>
            </a:r>
          </a:p>
          <a:p>
            <a:pPr lvl="2"/>
            <a:r>
              <a:rPr lang="en-US" dirty="0"/>
              <a:t>Ensure all JE’s and PET’s are properly documented</a:t>
            </a:r>
          </a:p>
        </p:txBody>
      </p:sp>
      <p:sp>
        <p:nvSpPr>
          <p:cNvPr id="4" name="Content Placeholder 3">
            <a:extLst>
              <a:ext uri="{FF2B5EF4-FFF2-40B4-BE49-F238E27FC236}">
                <a16:creationId xmlns:a16="http://schemas.microsoft.com/office/drawing/2014/main" id="{41FC7B50-71A6-D8BE-C032-5EB4CF5706D5}"/>
              </a:ext>
            </a:extLst>
          </p:cNvPr>
          <p:cNvSpPr>
            <a:spLocks noGrp="1"/>
          </p:cNvSpPr>
          <p:nvPr>
            <p:ph sz="quarter" idx="16"/>
          </p:nvPr>
        </p:nvSpPr>
        <p:spPr>
          <a:xfrm>
            <a:off x="5848040" y="2392305"/>
            <a:ext cx="5851200" cy="3597470"/>
          </a:xfrm>
        </p:spPr>
        <p:txBody>
          <a:bodyPr>
            <a:normAutofit fontScale="92500" lnSpcReduction="20000"/>
          </a:bodyPr>
          <a:lstStyle/>
          <a:p>
            <a:r>
              <a:rPr lang="en-US" b="1" dirty="0"/>
              <a:t>In July</a:t>
            </a:r>
            <a:r>
              <a:rPr lang="en-US" dirty="0"/>
              <a:t>:</a:t>
            </a:r>
          </a:p>
          <a:p>
            <a:pPr lvl="1"/>
            <a:r>
              <a:rPr lang="en-US" dirty="0"/>
              <a:t>OGC typically begins billing after 2</a:t>
            </a:r>
            <a:r>
              <a:rPr lang="en-US" baseline="30000" dirty="0"/>
              <a:t>nd</a:t>
            </a:r>
            <a:r>
              <a:rPr lang="en-US" dirty="0"/>
              <a:t> close</a:t>
            </a:r>
          </a:p>
          <a:p>
            <a:pPr lvl="2"/>
            <a:r>
              <a:rPr lang="en-US" dirty="0"/>
              <a:t>Exception- short-deadline Final Invoices</a:t>
            </a:r>
          </a:p>
          <a:p>
            <a:pPr lvl="2"/>
            <a:r>
              <a:rPr lang="en-US" dirty="0"/>
              <a:t>Final Invoice confirmation requests for all other projects will be sent after 2</a:t>
            </a:r>
            <a:r>
              <a:rPr lang="en-US" baseline="30000" dirty="0"/>
              <a:t>nd</a:t>
            </a:r>
            <a:r>
              <a:rPr lang="en-US" dirty="0"/>
              <a:t> close</a:t>
            </a:r>
          </a:p>
          <a:p>
            <a:pPr lvl="3"/>
            <a:r>
              <a:rPr lang="en-US" dirty="0"/>
              <a:t>Historically we have 150+ projects with June end dates</a:t>
            </a:r>
          </a:p>
          <a:p>
            <a:pPr lvl="1"/>
            <a:r>
              <a:rPr lang="en-US" dirty="0"/>
              <a:t>Be Aware of Accruals- </a:t>
            </a:r>
            <a:r>
              <a:rPr lang="en-US" sz="1800" dirty="0">
                <a:effectLst/>
                <a:ea typeface="Calibri" panose="020F0502020204030204" pitchFamily="34" charset="0"/>
                <a:cs typeface="Times New Roman" panose="02020603050405020304" pitchFamily="18" charset="0"/>
              </a:rPr>
              <a:t>end-of-period adjustment that records revenue or expenses in the proper period</a:t>
            </a:r>
            <a:endParaRPr lang="en-US" dirty="0"/>
          </a:p>
          <a:p>
            <a:pPr lvl="1"/>
            <a:r>
              <a:rPr lang="en-US" dirty="0"/>
              <a:t>Ensure all JE’s and PET’s are properly documented</a:t>
            </a:r>
          </a:p>
        </p:txBody>
      </p:sp>
    </p:spTree>
    <p:extLst>
      <p:ext uri="{BB962C8B-B14F-4D97-AF65-F5344CB8AC3E}">
        <p14:creationId xmlns:p14="http://schemas.microsoft.com/office/powerpoint/2010/main" val="38333213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33A5-8BE3-D44D-57F3-2EF161376844}"/>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5AB6D40A-2A0A-AF3D-8CF7-3ECD37765637}"/>
              </a:ext>
            </a:extLst>
          </p:cNvPr>
          <p:cNvSpPr>
            <a:spLocks noGrp="1"/>
          </p:cNvSpPr>
          <p:nvPr>
            <p:ph type="ctrTitle"/>
          </p:nvPr>
        </p:nvSpPr>
        <p:spPr>
          <a:xfrm>
            <a:off x="6309904" y="411479"/>
            <a:ext cx="5486400" cy="3291840"/>
          </a:xfrm>
        </p:spPr>
        <p:txBody>
          <a:bodyPr anchor="b">
            <a:normAutofit/>
          </a:bodyPr>
          <a:lstStyle/>
          <a:p>
            <a:r>
              <a:rPr lang="en-US" dirty="0"/>
              <a:t>Final Invoices</a:t>
            </a:r>
          </a:p>
        </p:txBody>
      </p:sp>
    </p:spTree>
    <p:extLst>
      <p:ext uri="{BB962C8B-B14F-4D97-AF65-F5344CB8AC3E}">
        <p14:creationId xmlns:p14="http://schemas.microsoft.com/office/powerpoint/2010/main" val="35219781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A871D-B15E-C971-7C85-0AF173E38781}"/>
              </a:ext>
            </a:extLst>
          </p:cNvPr>
          <p:cNvSpPr>
            <a:spLocks noGrp="1"/>
          </p:cNvSpPr>
          <p:nvPr>
            <p:ph type="title"/>
          </p:nvPr>
        </p:nvSpPr>
        <p:spPr>
          <a:xfrm>
            <a:off x="594360" y="278129"/>
            <a:ext cx="9778365" cy="1494596"/>
          </a:xfrm>
        </p:spPr>
        <p:txBody>
          <a:bodyPr anchor="b">
            <a:normAutofit/>
          </a:bodyPr>
          <a:lstStyle/>
          <a:p>
            <a:r>
              <a:rPr lang="en-US" dirty="0"/>
              <a:t>Final Invoices</a:t>
            </a:r>
          </a:p>
        </p:txBody>
      </p:sp>
      <p:pic>
        <p:nvPicPr>
          <p:cNvPr id="6" name="Picture 5" descr="A calendar with a red circle and a date marked with a deadline&#10;&#10;Description automatically generated">
            <a:extLst>
              <a:ext uri="{FF2B5EF4-FFF2-40B4-BE49-F238E27FC236}">
                <a16:creationId xmlns:a16="http://schemas.microsoft.com/office/drawing/2014/main" id="{6B82F5EF-7F6B-3A06-9589-E193FA3BF5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800" y="2438399"/>
            <a:ext cx="4688947" cy="4141471"/>
          </a:xfrm>
          <a:prstGeom prst="rect">
            <a:avLst/>
          </a:prstGeom>
          <a:noFill/>
        </p:spPr>
      </p:pic>
      <p:sp>
        <p:nvSpPr>
          <p:cNvPr id="3" name="Content Placeholder 2">
            <a:extLst>
              <a:ext uri="{FF2B5EF4-FFF2-40B4-BE49-F238E27FC236}">
                <a16:creationId xmlns:a16="http://schemas.microsoft.com/office/drawing/2014/main" id="{34F2E863-4A4C-76FE-444A-083F93043389}"/>
              </a:ext>
            </a:extLst>
          </p:cNvPr>
          <p:cNvSpPr>
            <a:spLocks noGrp="1"/>
          </p:cNvSpPr>
          <p:nvPr>
            <p:ph sz="quarter" idx="16"/>
          </p:nvPr>
        </p:nvSpPr>
        <p:spPr>
          <a:xfrm>
            <a:off x="5881898" y="2676525"/>
            <a:ext cx="4490827" cy="3597470"/>
          </a:xfrm>
        </p:spPr>
        <p:txBody>
          <a:bodyPr>
            <a:normAutofit/>
          </a:bodyPr>
          <a:lstStyle/>
          <a:p>
            <a:r>
              <a:rPr lang="en-US" sz="1600" dirty="0"/>
              <a:t>The final invoice deadline is a contractual obligation, typically 30, 45 or 60 days after the budget end date. </a:t>
            </a:r>
          </a:p>
          <a:p>
            <a:pPr lvl="1"/>
            <a:r>
              <a:rPr lang="en-US" sz="1600" dirty="0"/>
              <a:t>Contracts team will negotiate for 60 days unless sponsor will not allow</a:t>
            </a:r>
          </a:p>
          <a:p>
            <a:pPr lvl="1"/>
            <a:r>
              <a:rPr lang="en-US" sz="1600" dirty="0"/>
              <a:t>Crucial for department to closely monitor expenses for awards with short final invoice deadlines, especially at fiscal year end</a:t>
            </a:r>
          </a:p>
          <a:p>
            <a:pPr lvl="2"/>
            <a:r>
              <a:rPr lang="en-US" sz="1600" dirty="0"/>
              <a:t>Financial Detail is a great tool when reviewing expenses</a:t>
            </a:r>
          </a:p>
          <a:p>
            <a:pPr lvl="2"/>
            <a:r>
              <a:rPr lang="en-US" sz="1600" dirty="0"/>
              <a:t>Refer to 90/60/30 Day Report to monitor approaching end dates</a:t>
            </a:r>
          </a:p>
          <a:p>
            <a:endParaRPr lang="en-US" sz="1600" dirty="0"/>
          </a:p>
        </p:txBody>
      </p:sp>
    </p:spTree>
    <p:extLst>
      <p:ext uri="{BB962C8B-B14F-4D97-AF65-F5344CB8AC3E}">
        <p14:creationId xmlns:p14="http://schemas.microsoft.com/office/powerpoint/2010/main" val="2983645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6ECC1D5A-65C0-A5E6-5345-27E9BC25C2C1}"/>
              </a:ext>
            </a:extLst>
          </p:cNvPr>
          <p:cNvSpPr>
            <a:spLocks noGrp="1"/>
          </p:cNvSpPr>
          <p:nvPr>
            <p:ph type="title"/>
          </p:nvPr>
        </p:nvSpPr>
        <p:spPr>
          <a:xfrm>
            <a:off x="594360" y="278129"/>
            <a:ext cx="9778365" cy="1494596"/>
          </a:xfrm>
        </p:spPr>
        <p:txBody>
          <a:bodyPr anchor="b">
            <a:normAutofit/>
          </a:bodyPr>
          <a:lstStyle/>
          <a:p>
            <a:r>
              <a:rPr lang="en-US" dirty="0"/>
              <a:t>Final Invoice Drafts</a:t>
            </a:r>
          </a:p>
        </p:txBody>
      </p:sp>
      <p:sp>
        <p:nvSpPr>
          <p:cNvPr id="7" name="Content Placeholder 6">
            <a:extLst>
              <a:ext uri="{FF2B5EF4-FFF2-40B4-BE49-F238E27FC236}">
                <a16:creationId xmlns:a16="http://schemas.microsoft.com/office/drawing/2014/main" id="{F33728EA-908B-5932-D1F5-60AB29E5A4AC}"/>
              </a:ext>
            </a:extLst>
          </p:cNvPr>
          <p:cNvSpPr>
            <a:spLocks noGrp="1"/>
          </p:cNvSpPr>
          <p:nvPr>
            <p:ph sz="quarter" idx="15"/>
          </p:nvPr>
        </p:nvSpPr>
        <p:spPr>
          <a:xfrm>
            <a:off x="345440" y="2418080"/>
            <a:ext cx="5541267" cy="4175759"/>
          </a:xfrm>
        </p:spPr>
        <p:txBody>
          <a:bodyPr>
            <a:normAutofit/>
          </a:bodyPr>
          <a:lstStyle/>
          <a:p>
            <a:pPr marL="285750" indent="-285750">
              <a:buFont typeface="Courier New" panose="02070309020205020404" pitchFamily="49" charset="0"/>
              <a:buChar char="o"/>
            </a:pPr>
            <a:r>
              <a:rPr lang="en-US" sz="1500" dirty="0"/>
              <a:t>After the budget period end date, the OGC pod team emails a request to confirm final invoice figures after month end closes </a:t>
            </a:r>
          </a:p>
          <a:p>
            <a:pPr marL="800100" lvl="1" indent="-342900">
              <a:buFont typeface="Courier New" panose="02070309020205020404" pitchFamily="49" charset="0"/>
              <a:buChar char="o"/>
            </a:pPr>
            <a:r>
              <a:rPr lang="en-US" sz="1500" dirty="0"/>
              <a:t>Provides reminders and deadlines</a:t>
            </a:r>
          </a:p>
          <a:p>
            <a:pPr marL="285750" indent="-285750">
              <a:buFont typeface="Courier New" panose="02070309020205020404" pitchFamily="49" charset="0"/>
              <a:buChar char="o"/>
            </a:pPr>
            <a:r>
              <a:rPr lang="en-US" sz="1500" dirty="0"/>
              <a:t>All the </a:t>
            </a:r>
            <a:r>
              <a:rPr lang="en-US" sz="1500" b="1" dirty="0"/>
              <a:t>allowable</a:t>
            </a:r>
            <a:r>
              <a:rPr lang="en-US" sz="1500" dirty="0"/>
              <a:t> expenses need to be posted prior to the final invoice due date</a:t>
            </a:r>
          </a:p>
          <a:p>
            <a:pPr marL="800100" lvl="1" indent="-342900">
              <a:buFont typeface="Courier New" panose="02070309020205020404" pitchFamily="49" charset="0"/>
              <a:buChar char="o"/>
            </a:pPr>
            <a:r>
              <a:rPr lang="en-US" sz="1500" dirty="0"/>
              <a:t>PET’s, as needed, must post in month prior to final deadline to include fringe benefit. Fringe benefit allocation only runs at month end close. </a:t>
            </a:r>
          </a:p>
          <a:p>
            <a:pPr marL="285750" indent="-285750">
              <a:buFont typeface="Courier New" panose="02070309020205020404" pitchFamily="49" charset="0"/>
              <a:buChar char="o"/>
            </a:pPr>
            <a:r>
              <a:rPr lang="en-US" sz="1500" dirty="0"/>
              <a:t>All </a:t>
            </a:r>
            <a:r>
              <a:rPr lang="en-US" sz="1500" b="1" dirty="0"/>
              <a:t>Unallowable</a:t>
            </a:r>
            <a:r>
              <a:rPr lang="en-US" sz="1500" dirty="0"/>
              <a:t> expenses need to be removed one month prior to final invoice due date for the same reasons</a:t>
            </a:r>
          </a:p>
          <a:p>
            <a:pPr marL="285750" indent="-285750">
              <a:buFont typeface="Courier New" panose="02070309020205020404" pitchFamily="49" charset="0"/>
              <a:buChar char="o"/>
            </a:pPr>
            <a:r>
              <a:rPr lang="en-US" sz="1500" dirty="0"/>
              <a:t>Budget deficits must be cleared prior to final invoice deadline</a:t>
            </a:r>
          </a:p>
          <a:p>
            <a:pPr marL="800100" lvl="1" indent="-342900">
              <a:buFont typeface="Courier New" panose="02070309020205020404" pitchFamily="49" charset="0"/>
              <a:buChar char="o"/>
            </a:pPr>
            <a:r>
              <a:rPr lang="en-US" sz="1500" dirty="0"/>
              <a:t>We are unable to generate an accurate invoice when a cost reimbursable project is over-spent</a:t>
            </a:r>
          </a:p>
          <a:p>
            <a:endParaRPr lang="en-US" sz="1100" dirty="0"/>
          </a:p>
        </p:txBody>
      </p:sp>
      <p:pic>
        <p:nvPicPr>
          <p:cNvPr id="9" name="Content Placeholder 8">
            <a:extLst>
              <a:ext uri="{FF2B5EF4-FFF2-40B4-BE49-F238E27FC236}">
                <a16:creationId xmlns:a16="http://schemas.microsoft.com/office/drawing/2014/main" id="{793248F2-0DA1-CFDF-59A7-70474D29C8B0}"/>
              </a:ext>
            </a:extLst>
          </p:cNvPr>
          <p:cNvPicPr>
            <a:picLocks noGrp="1" noChangeAspect="1"/>
          </p:cNvPicPr>
          <p:nvPr>
            <p:ph sz="quarter" idx="16"/>
          </p:nvPr>
        </p:nvPicPr>
        <p:blipFill>
          <a:blip r:embed="rId3"/>
          <a:stretch>
            <a:fillRect/>
          </a:stretch>
        </p:blipFill>
        <p:spPr>
          <a:xfrm>
            <a:off x="6305294" y="1446978"/>
            <a:ext cx="5713986" cy="4999738"/>
          </a:xfrm>
          <a:prstGeom prst="rect">
            <a:avLst/>
          </a:prstGeom>
          <a:noFill/>
        </p:spPr>
      </p:pic>
    </p:spTree>
    <p:extLst>
      <p:ext uri="{BB962C8B-B14F-4D97-AF65-F5344CB8AC3E}">
        <p14:creationId xmlns:p14="http://schemas.microsoft.com/office/powerpoint/2010/main" val="4127695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47829F-A060-1F6F-51EA-09C888EF9A17}"/>
              </a:ext>
            </a:extLst>
          </p:cNvPr>
          <p:cNvSpPr>
            <a:spLocks noGrp="1"/>
          </p:cNvSpPr>
          <p:nvPr>
            <p:ph type="title"/>
          </p:nvPr>
        </p:nvSpPr>
        <p:spPr>
          <a:xfrm>
            <a:off x="359229" y="304800"/>
            <a:ext cx="4376057" cy="2797629"/>
          </a:xfrm>
        </p:spPr>
        <p:txBody>
          <a:bodyPr/>
          <a:lstStyle/>
          <a:p>
            <a:r>
              <a:rPr lang="en-US" sz="4400" dirty="0"/>
              <a:t>We would like to take this opportunity to thank you all for your patience.   </a:t>
            </a:r>
          </a:p>
        </p:txBody>
      </p:sp>
      <p:sp>
        <p:nvSpPr>
          <p:cNvPr id="8" name="TextBox 7">
            <a:extLst>
              <a:ext uri="{FF2B5EF4-FFF2-40B4-BE49-F238E27FC236}">
                <a16:creationId xmlns:a16="http://schemas.microsoft.com/office/drawing/2014/main" id="{D6C3BACB-8669-64DF-7D6F-E0CFB3D574B4}"/>
              </a:ext>
            </a:extLst>
          </p:cNvPr>
          <p:cNvSpPr txBox="1"/>
          <p:nvPr/>
        </p:nvSpPr>
        <p:spPr>
          <a:xfrm>
            <a:off x="794657" y="4836718"/>
            <a:ext cx="10951029" cy="1384995"/>
          </a:xfrm>
          <a:prstGeom prst="rect">
            <a:avLst/>
          </a:prstGeom>
          <a:noFill/>
        </p:spPr>
        <p:txBody>
          <a:bodyPr wrap="square" rtlCol="0">
            <a:spAutoFit/>
          </a:bodyPr>
          <a:lstStyle/>
          <a:p>
            <a:r>
              <a:rPr lang="en-US" sz="2800" dirty="0"/>
              <a:t>It’s been a year since our post award teams transitioned to the start-to-finish pods.  We appreciate everyone’s patience, assistance and insight as our teams grow into the new roles.</a:t>
            </a:r>
          </a:p>
        </p:txBody>
      </p:sp>
      <p:pic>
        <p:nvPicPr>
          <p:cNvPr id="22" name="Picture 21" descr="A close up of a monkey">
            <a:extLst>
              <a:ext uri="{FF2B5EF4-FFF2-40B4-BE49-F238E27FC236}">
                <a16:creationId xmlns:a16="http://schemas.microsoft.com/office/drawing/2014/main" id="{AC90450F-C0EB-C714-14AD-263BAF44C2A4}"/>
              </a:ext>
            </a:extLst>
          </p:cNvPr>
          <p:cNvPicPr>
            <a:picLocks noChangeAspect="1"/>
          </p:cNvPicPr>
          <p:nvPr/>
        </p:nvPicPr>
        <p:blipFill rotWithShape="1">
          <a:blip r:embed="rId2">
            <a:extLst>
              <a:ext uri="{28A0092B-C50C-407E-A947-70E740481C1C}">
                <a14:useLocalDpi xmlns:a14="http://schemas.microsoft.com/office/drawing/2010/main" val="0"/>
              </a:ext>
            </a:extLst>
          </a:blip>
          <a:srcRect l="9609" b="269"/>
          <a:stretch/>
        </p:blipFill>
        <p:spPr>
          <a:xfrm>
            <a:off x="4869456" y="84633"/>
            <a:ext cx="7202802" cy="4622221"/>
          </a:xfrm>
          <a:prstGeom prst="rect">
            <a:avLst/>
          </a:prstGeom>
          <a:effectLst>
            <a:softEdge rad="63500"/>
          </a:effectLst>
        </p:spPr>
      </p:pic>
    </p:spTree>
    <p:extLst>
      <p:ext uri="{BB962C8B-B14F-4D97-AF65-F5344CB8AC3E}">
        <p14:creationId xmlns:p14="http://schemas.microsoft.com/office/powerpoint/2010/main" val="6064456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A614DE8-BA7A-C99A-3F86-F8E0BD6339BF}"/>
              </a:ext>
            </a:extLst>
          </p:cNvPr>
          <p:cNvSpPr>
            <a:spLocks noGrp="1"/>
          </p:cNvSpPr>
          <p:nvPr>
            <p:ph type="pic" sz="quarter" idx="13"/>
          </p:nvPr>
        </p:nvSpPr>
        <p:spPr/>
        <p:txBody>
          <a:bodyPr/>
          <a:lstStyle/>
          <a:p>
            <a:endParaRPr lang="en-US" dirty="0"/>
          </a:p>
          <a:p>
            <a:endParaRPr lang="en-US" dirty="0"/>
          </a:p>
          <a:p>
            <a:endParaRPr lang="en-US" dirty="0"/>
          </a:p>
          <a:p>
            <a:r>
              <a:rPr lang="en-US" sz="2400" dirty="0"/>
              <a:t>No </a:t>
            </a:r>
            <a:r>
              <a:rPr lang="en-US" sz="2400" u="sng" dirty="0"/>
              <a:t>Manual</a:t>
            </a:r>
            <a:r>
              <a:rPr lang="en-US" sz="2400" dirty="0"/>
              <a:t> invoices. All the invoices must be generated from the system. This means all expenses must be posted to the general ledger prior to billing.</a:t>
            </a:r>
          </a:p>
          <a:p>
            <a:endParaRPr lang="en-US" dirty="0"/>
          </a:p>
          <a:p>
            <a:pPr marL="742950" lvl="1" indent="-285750">
              <a:buClr>
                <a:srgbClr val="FF0000"/>
              </a:buClr>
              <a:buFont typeface="Arial" panose="020B0604020202020204" pitchFamily="34" charset="0"/>
              <a:buChar char="•"/>
            </a:pPr>
            <a:r>
              <a:rPr lang="en-US" dirty="0">
                <a:solidFill>
                  <a:schemeClr val="tx1"/>
                </a:solidFill>
              </a:rPr>
              <a:t>Last-minute invoices where all the transactions are not posted to the GL on time will not be allowed.  It is VERY important all transactions are complete prior to the final invoice deadline</a:t>
            </a:r>
          </a:p>
          <a:p>
            <a:pPr marL="742950" lvl="1" indent="-285750">
              <a:buClr>
                <a:srgbClr val="FF0000"/>
              </a:buClr>
              <a:buFont typeface="Arial" panose="020B0604020202020204" pitchFamily="34" charset="0"/>
              <a:buChar char="•"/>
            </a:pPr>
            <a:endParaRPr lang="en-US" dirty="0">
              <a:solidFill>
                <a:schemeClr val="tx1"/>
              </a:solidFill>
            </a:endParaRPr>
          </a:p>
          <a:p>
            <a:pPr marL="742950" lvl="1" indent="-285750">
              <a:buClr>
                <a:srgbClr val="FF0000"/>
              </a:buClr>
              <a:buFont typeface="Arial" panose="020B0604020202020204" pitchFamily="34" charset="0"/>
              <a:buChar char="•"/>
            </a:pPr>
            <a:endParaRPr lang="en-US" dirty="0">
              <a:solidFill>
                <a:schemeClr val="tx1"/>
              </a:solidFill>
            </a:endParaRPr>
          </a:p>
          <a:p>
            <a:pPr marL="742950" lvl="1" indent="-285750">
              <a:buClr>
                <a:srgbClr val="FF0000"/>
              </a:buClr>
              <a:buFont typeface="Arial" panose="020B0604020202020204" pitchFamily="34" charset="0"/>
              <a:buChar char="•"/>
            </a:pPr>
            <a:endParaRPr lang="en-US" dirty="0">
              <a:solidFill>
                <a:schemeClr val="tx1"/>
              </a:solidFill>
            </a:endParaRPr>
          </a:p>
          <a:p>
            <a:pPr marL="1200150" lvl="2" indent="-285750">
              <a:buClr>
                <a:srgbClr val="FF0000"/>
              </a:buClr>
            </a:pPr>
            <a:r>
              <a:rPr lang="en-US" dirty="0">
                <a:solidFill>
                  <a:schemeClr val="tx1"/>
                </a:solidFill>
              </a:rPr>
              <a:t>Exceptions can be made in rare instances and require a mutually agreed upon timeline for GL cleanup</a:t>
            </a:r>
          </a:p>
          <a:p>
            <a:pPr marL="742950" lvl="1" indent="-285750">
              <a:buClr>
                <a:srgbClr val="FF0000"/>
              </a:buClr>
              <a:buFont typeface="Arial" panose="020B0604020202020204" pitchFamily="34" charset="0"/>
              <a:buChar char="•"/>
            </a:pPr>
            <a:endParaRPr lang="en-US" dirty="0">
              <a:solidFill>
                <a:schemeClr val="tx1"/>
              </a:solidFill>
            </a:endParaRPr>
          </a:p>
          <a:p>
            <a:pPr marL="742950" lvl="1" indent="-285750">
              <a:buClr>
                <a:srgbClr val="FF0000"/>
              </a:buClr>
              <a:buFont typeface="Arial" panose="020B0604020202020204" pitchFamily="34" charset="0"/>
              <a:buChar char="•"/>
            </a:pPr>
            <a:r>
              <a:rPr lang="en-US" dirty="0">
                <a:solidFill>
                  <a:schemeClr val="tx1"/>
                </a:solidFill>
              </a:rPr>
              <a:t>In instances of no response and/or pending expenses, it is OGC procedure to submit the final invoice based on the current general ledger to meet the final invoice deadline. This ensures funding can be secured for all allowable expenses </a:t>
            </a:r>
          </a:p>
          <a:p>
            <a:endParaRPr lang="en-US" dirty="0"/>
          </a:p>
        </p:txBody>
      </p:sp>
      <p:sp>
        <p:nvSpPr>
          <p:cNvPr id="3" name="Title 2">
            <a:extLst>
              <a:ext uri="{FF2B5EF4-FFF2-40B4-BE49-F238E27FC236}">
                <a16:creationId xmlns:a16="http://schemas.microsoft.com/office/drawing/2014/main" id="{8A9059FD-B067-6106-7199-4B541193A00E}"/>
              </a:ext>
            </a:extLst>
          </p:cNvPr>
          <p:cNvSpPr>
            <a:spLocks noGrp="1"/>
          </p:cNvSpPr>
          <p:nvPr>
            <p:ph type="title"/>
          </p:nvPr>
        </p:nvSpPr>
        <p:spPr>
          <a:xfrm>
            <a:off x="3578187" y="183675"/>
            <a:ext cx="5035626" cy="981096"/>
          </a:xfrm>
        </p:spPr>
        <p:txBody>
          <a:bodyPr/>
          <a:lstStyle/>
          <a:p>
            <a:r>
              <a:rPr lang="en-US" dirty="0"/>
              <a:t>Final Invoices</a:t>
            </a:r>
          </a:p>
        </p:txBody>
      </p:sp>
      <p:pic>
        <p:nvPicPr>
          <p:cNvPr id="7" name="Picture 6" descr="A person writing on a piece of paper">
            <a:extLst>
              <a:ext uri="{FF2B5EF4-FFF2-40B4-BE49-F238E27FC236}">
                <a16:creationId xmlns:a16="http://schemas.microsoft.com/office/drawing/2014/main" id="{C5EED63C-8E9D-8E7F-66FF-44DF34D3AA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6396" y="3661352"/>
            <a:ext cx="2784305" cy="923330"/>
          </a:xfrm>
          <a:prstGeom prst="rect">
            <a:avLst/>
          </a:prstGeom>
        </p:spPr>
      </p:pic>
      <p:sp>
        <p:nvSpPr>
          <p:cNvPr id="8" name="TextBox 7">
            <a:extLst>
              <a:ext uri="{FF2B5EF4-FFF2-40B4-BE49-F238E27FC236}">
                <a16:creationId xmlns:a16="http://schemas.microsoft.com/office/drawing/2014/main" id="{2C2E8733-78D9-E3A5-1C64-5B0D4120A293}"/>
              </a:ext>
            </a:extLst>
          </p:cNvPr>
          <p:cNvSpPr txBox="1"/>
          <p:nvPr/>
        </p:nvSpPr>
        <p:spPr>
          <a:xfrm>
            <a:off x="5780701" y="3661352"/>
            <a:ext cx="2833112" cy="923330"/>
          </a:xfrm>
          <a:prstGeom prst="rect">
            <a:avLst/>
          </a:prstGeom>
          <a:solidFill>
            <a:srgbClr val="34A216"/>
          </a:solidFill>
        </p:spPr>
        <p:txBody>
          <a:bodyPr wrap="square" rtlCol="0">
            <a:spAutoFit/>
          </a:bodyPr>
          <a:lstStyle/>
          <a:p>
            <a:r>
              <a:rPr lang="en-US" b="1" i="1" dirty="0"/>
              <a:t>It is an audit risk to invoice expenses outside of the general ledger</a:t>
            </a:r>
          </a:p>
        </p:txBody>
      </p:sp>
    </p:spTree>
    <p:extLst>
      <p:ext uri="{BB962C8B-B14F-4D97-AF65-F5344CB8AC3E}">
        <p14:creationId xmlns:p14="http://schemas.microsoft.com/office/powerpoint/2010/main" val="812353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33A5-8BE3-D44D-57F3-2EF161376844}"/>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5AB6D40A-2A0A-AF3D-8CF7-3ECD37765637}"/>
              </a:ext>
            </a:extLst>
          </p:cNvPr>
          <p:cNvSpPr>
            <a:spLocks noGrp="1"/>
          </p:cNvSpPr>
          <p:nvPr>
            <p:ph type="ctrTitle"/>
          </p:nvPr>
        </p:nvSpPr>
        <p:spPr>
          <a:xfrm>
            <a:off x="6309904" y="411479"/>
            <a:ext cx="5486400" cy="3291840"/>
          </a:xfrm>
        </p:spPr>
        <p:txBody>
          <a:bodyPr/>
          <a:lstStyle/>
          <a:p>
            <a:r>
              <a:rPr lang="en-US" dirty="0"/>
              <a:t>Sponsor Invoice Templates</a:t>
            </a:r>
          </a:p>
        </p:txBody>
      </p:sp>
    </p:spTree>
    <p:extLst>
      <p:ext uri="{BB962C8B-B14F-4D97-AF65-F5344CB8AC3E}">
        <p14:creationId xmlns:p14="http://schemas.microsoft.com/office/powerpoint/2010/main" val="13986044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D29B5-1B58-809F-FEA7-B82105E94664}"/>
              </a:ext>
            </a:extLst>
          </p:cNvPr>
          <p:cNvSpPr>
            <a:spLocks noGrp="1"/>
          </p:cNvSpPr>
          <p:nvPr>
            <p:ph type="title"/>
          </p:nvPr>
        </p:nvSpPr>
        <p:spPr>
          <a:xfrm>
            <a:off x="6318885" y="4713513"/>
            <a:ext cx="4939666" cy="1328963"/>
          </a:xfrm>
        </p:spPr>
        <p:txBody>
          <a:bodyPr/>
          <a:lstStyle/>
          <a:p>
            <a:r>
              <a:rPr lang="en-US" dirty="0"/>
              <a:t>Sponsor Invoice Templates</a:t>
            </a:r>
          </a:p>
        </p:txBody>
      </p:sp>
      <p:sp>
        <p:nvSpPr>
          <p:cNvPr id="4" name="Content Placeholder 3">
            <a:extLst>
              <a:ext uri="{FF2B5EF4-FFF2-40B4-BE49-F238E27FC236}">
                <a16:creationId xmlns:a16="http://schemas.microsoft.com/office/drawing/2014/main" id="{07C3632C-2D2E-7026-33B8-EE42DA4BDB5C}"/>
              </a:ext>
            </a:extLst>
          </p:cNvPr>
          <p:cNvSpPr>
            <a:spLocks noGrp="1"/>
          </p:cNvSpPr>
          <p:nvPr>
            <p:ph sz="quarter" idx="14"/>
          </p:nvPr>
        </p:nvSpPr>
        <p:spPr>
          <a:xfrm>
            <a:off x="603884" y="457200"/>
            <a:ext cx="7103201" cy="3367857"/>
          </a:xfrm>
        </p:spPr>
        <p:txBody>
          <a:bodyPr>
            <a:normAutofit fontScale="92500" lnSpcReduction="10000"/>
          </a:bodyPr>
          <a:lstStyle/>
          <a:p>
            <a:pPr marL="0" indent="0">
              <a:buNone/>
            </a:pPr>
            <a:r>
              <a:rPr lang="en-US" dirty="0"/>
              <a:t>Our volume of sponsor template invoices is growing</a:t>
            </a:r>
          </a:p>
          <a:p>
            <a:pPr marL="342900" indent="-342900">
              <a:buFont typeface="Arial" panose="020B0604020202020204" pitchFamily="34" charset="0"/>
              <a:buChar char="•"/>
            </a:pPr>
            <a:r>
              <a:rPr lang="en-US" dirty="0"/>
              <a:t>Currently there are ~80 cost reimbursable projects monthly requiring allocation to sponsor invoice templates</a:t>
            </a:r>
          </a:p>
          <a:p>
            <a:pPr marL="800100" lvl="1" indent="-342900">
              <a:buFont typeface="Arial" panose="020B0604020202020204" pitchFamily="34" charset="0"/>
              <a:buChar char="•"/>
            </a:pPr>
            <a:r>
              <a:rPr lang="en-US" dirty="0"/>
              <a:t>Over half of these have a May or June end date</a:t>
            </a:r>
          </a:p>
          <a:p>
            <a:pPr marL="342900" indent="-342900">
              <a:buFont typeface="Arial" panose="020B0604020202020204" pitchFamily="34" charset="0"/>
              <a:buChar char="•"/>
            </a:pPr>
            <a:r>
              <a:rPr lang="en-US" dirty="0"/>
              <a:t>Many of these sponsors require monthly invoicing</a:t>
            </a:r>
          </a:p>
          <a:p>
            <a:pPr marL="800100" lvl="1" indent="-342900">
              <a:buFont typeface="Arial" panose="020B0604020202020204" pitchFamily="34" charset="0"/>
              <a:buChar char="•"/>
            </a:pPr>
            <a:r>
              <a:rPr lang="en-US" dirty="0"/>
              <a:t>We’re unable to combine months </a:t>
            </a:r>
          </a:p>
          <a:p>
            <a:pPr marL="800100" lvl="1" indent="-342900">
              <a:buFont typeface="Arial" panose="020B0604020202020204" pitchFamily="34" charset="0"/>
              <a:buChar char="•"/>
            </a:pPr>
            <a:r>
              <a:rPr lang="en-US" dirty="0"/>
              <a:t>Contract performance is evaluated based on timely invoice submissions</a:t>
            </a:r>
          </a:p>
          <a:p>
            <a:pPr marL="0" indent="0">
              <a:buNone/>
            </a:pPr>
            <a:endParaRPr lang="en-US" dirty="0"/>
          </a:p>
        </p:txBody>
      </p:sp>
      <p:sp>
        <p:nvSpPr>
          <p:cNvPr id="3" name="Content Placeholder 2">
            <a:extLst>
              <a:ext uri="{FF2B5EF4-FFF2-40B4-BE49-F238E27FC236}">
                <a16:creationId xmlns:a16="http://schemas.microsoft.com/office/drawing/2014/main" id="{8B599B60-BF79-A832-6AD4-6C6FC6CE4317}"/>
              </a:ext>
            </a:extLst>
          </p:cNvPr>
          <p:cNvSpPr>
            <a:spLocks noGrp="1"/>
          </p:cNvSpPr>
          <p:nvPr>
            <p:ph sz="quarter" idx="15"/>
          </p:nvPr>
        </p:nvSpPr>
        <p:spPr>
          <a:xfrm>
            <a:off x="594360" y="3825057"/>
            <a:ext cx="5198269" cy="2684599"/>
          </a:xfrm>
        </p:spPr>
        <p:txBody>
          <a:bodyPr>
            <a:normAutofit fontScale="92500" lnSpcReduction="20000"/>
          </a:bodyPr>
          <a:lstStyle/>
          <a:p>
            <a:r>
              <a:rPr lang="en-US" dirty="0"/>
              <a:t>Significance of this is time requirements to  complete the forms and necessity for timely submissions</a:t>
            </a:r>
          </a:p>
          <a:p>
            <a:pPr marL="342900" indent="-342900">
              <a:buFont typeface="Arial" panose="020B0604020202020204" pitchFamily="34" charset="0"/>
              <a:buChar char="•"/>
            </a:pPr>
            <a:r>
              <a:rPr lang="en-US" dirty="0"/>
              <a:t>Invoice templates mirror contract approved budget.  Must secure prior approval if an expense will be incurred outside of the approved budget</a:t>
            </a:r>
          </a:p>
          <a:p>
            <a:pPr marL="342900" indent="-342900">
              <a:buFont typeface="Arial" panose="020B0604020202020204" pitchFamily="34" charset="0"/>
              <a:buChar char="•"/>
            </a:pPr>
            <a:r>
              <a:rPr lang="en-US" dirty="0"/>
              <a:t>Unlike system invoices, our team is typically unable to submit a sponsor invoice template without department confirmation of allocations</a:t>
            </a:r>
          </a:p>
        </p:txBody>
      </p:sp>
    </p:spTree>
    <p:extLst>
      <p:ext uri="{BB962C8B-B14F-4D97-AF65-F5344CB8AC3E}">
        <p14:creationId xmlns:p14="http://schemas.microsoft.com/office/powerpoint/2010/main" val="8402108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8CE60-587E-1D5C-8B50-ED3441BA49CE}"/>
              </a:ext>
            </a:extLst>
          </p:cNvPr>
          <p:cNvSpPr>
            <a:spLocks noGrp="1"/>
          </p:cNvSpPr>
          <p:nvPr>
            <p:ph type="title"/>
          </p:nvPr>
        </p:nvSpPr>
        <p:spPr>
          <a:xfrm>
            <a:off x="575310" y="278129"/>
            <a:ext cx="5063490" cy="2354026"/>
          </a:xfrm>
        </p:spPr>
        <p:txBody>
          <a:bodyPr anchor="b">
            <a:normAutofit/>
          </a:bodyPr>
          <a:lstStyle/>
          <a:p>
            <a:r>
              <a:rPr lang="en-US" dirty="0"/>
              <a:t>FFR Due Dates </a:t>
            </a:r>
          </a:p>
        </p:txBody>
      </p:sp>
      <p:sp>
        <p:nvSpPr>
          <p:cNvPr id="3" name="Text Placeholder 2">
            <a:extLst>
              <a:ext uri="{FF2B5EF4-FFF2-40B4-BE49-F238E27FC236}">
                <a16:creationId xmlns:a16="http://schemas.microsoft.com/office/drawing/2014/main" id="{0E02AE9C-BA1D-195E-3B93-A5A0CC03D8F3}"/>
              </a:ext>
            </a:extLst>
          </p:cNvPr>
          <p:cNvSpPr>
            <a:spLocks noGrp="1"/>
          </p:cNvSpPr>
          <p:nvPr>
            <p:ph sz="quarter" idx="16"/>
          </p:nvPr>
        </p:nvSpPr>
        <p:spPr>
          <a:xfrm>
            <a:off x="594360" y="3279579"/>
            <a:ext cx="5044440" cy="2994415"/>
          </a:xfrm>
        </p:spPr>
        <p:txBody>
          <a:bodyPr>
            <a:normAutofit/>
          </a:bodyPr>
          <a:lstStyle/>
          <a:p>
            <a:r>
              <a:rPr lang="en-US" dirty="0"/>
              <a:t>Best Practice for Federal Financial Reports</a:t>
            </a:r>
          </a:p>
        </p:txBody>
      </p:sp>
      <p:pic>
        <p:nvPicPr>
          <p:cNvPr id="7" name="Picture Placeholder 6" descr="A close-up of a calendar with a red marker&#10;&#10;Description automatically generated">
            <a:extLst>
              <a:ext uri="{FF2B5EF4-FFF2-40B4-BE49-F238E27FC236}">
                <a16:creationId xmlns:a16="http://schemas.microsoft.com/office/drawing/2014/main" id="{1252FE46-E9B0-BD72-2733-4CEA3045ED52}"/>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5394" r="5394"/>
          <a:stretch/>
        </p:blipFill>
        <p:spPr>
          <a:xfrm>
            <a:off x="6384058" y="721360"/>
            <a:ext cx="5139254" cy="5760720"/>
          </a:xfrm>
          <a:noFill/>
        </p:spPr>
      </p:pic>
    </p:spTree>
    <p:extLst>
      <p:ext uri="{BB962C8B-B14F-4D97-AF65-F5344CB8AC3E}">
        <p14:creationId xmlns:p14="http://schemas.microsoft.com/office/powerpoint/2010/main" val="14408719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5D3755-C3E2-975E-DE68-CDECC4B526EC}"/>
              </a:ext>
            </a:extLst>
          </p:cNvPr>
          <p:cNvSpPr>
            <a:spLocks noGrp="1"/>
          </p:cNvSpPr>
          <p:nvPr>
            <p:ph type="title"/>
          </p:nvPr>
        </p:nvSpPr>
        <p:spPr/>
        <p:txBody>
          <a:bodyPr/>
          <a:lstStyle/>
          <a:p>
            <a:r>
              <a:rPr lang="en-US" dirty="0"/>
              <a:t>Most Common Federal Agencies </a:t>
            </a:r>
          </a:p>
        </p:txBody>
      </p:sp>
      <p:sp>
        <p:nvSpPr>
          <p:cNvPr id="7" name="Text Placeholder 6">
            <a:extLst>
              <a:ext uri="{FF2B5EF4-FFF2-40B4-BE49-F238E27FC236}">
                <a16:creationId xmlns:a16="http://schemas.microsoft.com/office/drawing/2014/main" id="{F70BD87D-F7DA-961B-4024-A354DC87D168}"/>
              </a:ext>
            </a:extLst>
          </p:cNvPr>
          <p:cNvSpPr>
            <a:spLocks noGrp="1"/>
          </p:cNvSpPr>
          <p:nvPr>
            <p:ph sz="quarter" idx="13"/>
          </p:nvPr>
        </p:nvSpPr>
        <p:spPr>
          <a:xfrm>
            <a:off x="2415396" y="2281237"/>
            <a:ext cx="9221638" cy="4024671"/>
          </a:xfrm>
        </p:spPr>
        <p:txBody>
          <a:bodyPr>
            <a:normAutofit fontScale="85000" lnSpcReduction="20000"/>
          </a:bodyPr>
          <a:lstStyle/>
          <a:p>
            <a:r>
              <a:rPr lang="en-US" dirty="0"/>
              <a:t>U.S. Department of Health &amp; Human Services (</a:t>
            </a:r>
            <a:r>
              <a:rPr lang="en-US" b="1" dirty="0"/>
              <a:t>HHS</a:t>
            </a:r>
            <a:r>
              <a:rPr lang="en-US" dirty="0"/>
              <a:t>)</a:t>
            </a:r>
          </a:p>
          <a:p>
            <a:r>
              <a:rPr lang="en-US" dirty="0"/>
              <a:t>National Science Foundation (</a:t>
            </a:r>
            <a:r>
              <a:rPr lang="en-US" b="1" dirty="0"/>
              <a:t>NSF</a:t>
            </a:r>
            <a:r>
              <a:rPr lang="en-US" dirty="0"/>
              <a:t>)</a:t>
            </a:r>
          </a:p>
          <a:p>
            <a:r>
              <a:rPr lang="en-US" dirty="0"/>
              <a:t>U.S. Department of Education (</a:t>
            </a:r>
            <a:r>
              <a:rPr lang="en-US" b="1" dirty="0"/>
              <a:t>ED</a:t>
            </a:r>
            <a:r>
              <a:rPr lang="en-US" dirty="0"/>
              <a:t>)</a:t>
            </a:r>
          </a:p>
          <a:p>
            <a:r>
              <a:rPr lang="en-US" dirty="0"/>
              <a:t>National Aeronautics and Space Administration (</a:t>
            </a:r>
            <a:r>
              <a:rPr lang="en-US" b="1" dirty="0"/>
              <a:t>NASA</a:t>
            </a:r>
            <a:r>
              <a:rPr lang="en-US" dirty="0"/>
              <a:t>)</a:t>
            </a:r>
          </a:p>
          <a:p>
            <a:pPr marL="0" indent="0">
              <a:buNone/>
            </a:pPr>
            <a:r>
              <a:rPr lang="en-US" sz="2400" dirty="0"/>
              <a:t>*</a:t>
            </a:r>
            <a:r>
              <a:rPr lang="en-US" sz="2400" b="1" dirty="0"/>
              <a:t>HHS</a:t>
            </a:r>
            <a:r>
              <a:rPr lang="en-US" sz="2400" dirty="0"/>
              <a:t> has 11 operating divisions/agencies</a:t>
            </a:r>
          </a:p>
          <a:p>
            <a:pPr lvl="1">
              <a:buFont typeface="Wingdings" panose="05000000000000000000" pitchFamily="2" charset="2"/>
              <a:buChar char="§"/>
            </a:pPr>
            <a:r>
              <a:rPr lang="en-US" sz="2000" dirty="0"/>
              <a:t>National Institutes of Health (</a:t>
            </a:r>
            <a:r>
              <a:rPr lang="en-US" sz="2000" b="1" dirty="0"/>
              <a:t>NIH</a:t>
            </a:r>
            <a:r>
              <a:rPr lang="en-US" sz="2000" dirty="0"/>
              <a:t>) 27 institutes and Centers (</a:t>
            </a:r>
            <a:r>
              <a:rPr lang="en-US" sz="2000" b="1" dirty="0"/>
              <a:t>NIDDK</a:t>
            </a:r>
            <a:r>
              <a:rPr lang="en-US" sz="2000" dirty="0"/>
              <a:t>, </a:t>
            </a:r>
            <a:r>
              <a:rPr lang="en-US" sz="2000" b="1" dirty="0"/>
              <a:t>NCI</a:t>
            </a:r>
            <a:r>
              <a:rPr lang="en-US" sz="2000" dirty="0"/>
              <a:t>, </a:t>
            </a:r>
            <a:r>
              <a:rPr lang="en-US" sz="2000" b="1" dirty="0"/>
              <a:t>NHLBI</a:t>
            </a:r>
            <a:r>
              <a:rPr lang="en-US" sz="2000" dirty="0"/>
              <a:t>, </a:t>
            </a:r>
            <a:r>
              <a:rPr lang="en-US" sz="2000" b="1" dirty="0"/>
              <a:t>NIAID</a:t>
            </a:r>
            <a:r>
              <a:rPr lang="en-US" sz="2000" dirty="0"/>
              <a:t>, </a:t>
            </a:r>
            <a:r>
              <a:rPr lang="en-US" sz="2000" b="1" dirty="0"/>
              <a:t>NCATS</a:t>
            </a:r>
            <a:r>
              <a:rPr lang="en-US" sz="2000" dirty="0"/>
              <a:t>, </a:t>
            </a:r>
            <a:r>
              <a:rPr lang="en-US" sz="2000" b="1" dirty="0"/>
              <a:t>NIGMS</a:t>
            </a:r>
            <a:r>
              <a:rPr lang="en-US" sz="2000" dirty="0"/>
              <a:t> etc.)</a:t>
            </a:r>
          </a:p>
          <a:p>
            <a:pPr lvl="1">
              <a:buFont typeface="Wingdings" panose="05000000000000000000" pitchFamily="2" charset="2"/>
              <a:buChar char="§"/>
            </a:pPr>
            <a:r>
              <a:rPr lang="en-US" sz="2000" dirty="0"/>
              <a:t>Centers for Disease Control and Prevention (</a:t>
            </a:r>
            <a:r>
              <a:rPr lang="en-US" sz="2000" b="1" dirty="0"/>
              <a:t>CDC</a:t>
            </a:r>
            <a:r>
              <a:rPr lang="en-US" sz="2000" dirty="0"/>
              <a:t>)</a:t>
            </a:r>
          </a:p>
          <a:p>
            <a:pPr lvl="1">
              <a:buFont typeface="Wingdings" panose="05000000000000000000" pitchFamily="2" charset="2"/>
              <a:buChar char="§"/>
            </a:pPr>
            <a:r>
              <a:rPr lang="en-US" sz="2000" dirty="0"/>
              <a:t>Agency for Healthcare Research and Quality (</a:t>
            </a:r>
            <a:r>
              <a:rPr lang="en-US" sz="2000" b="1" dirty="0"/>
              <a:t>AHRQ</a:t>
            </a:r>
            <a:r>
              <a:rPr lang="en-US" sz="2000" dirty="0"/>
              <a:t>)</a:t>
            </a:r>
          </a:p>
          <a:p>
            <a:pPr lvl="1">
              <a:buFont typeface="Wingdings" panose="05000000000000000000" pitchFamily="2" charset="2"/>
              <a:buChar char="§"/>
            </a:pPr>
            <a:r>
              <a:rPr lang="en-US" sz="2000" dirty="0"/>
              <a:t>Administration for Community Living (</a:t>
            </a:r>
            <a:r>
              <a:rPr lang="en-US" sz="2000" b="1" dirty="0"/>
              <a:t>ACL</a:t>
            </a:r>
            <a:r>
              <a:rPr lang="en-US" sz="2000" dirty="0"/>
              <a:t>)</a:t>
            </a:r>
          </a:p>
          <a:p>
            <a:endParaRPr lang="en-US" dirty="0"/>
          </a:p>
          <a:p>
            <a:endParaRPr lang="en-US" dirty="0"/>
          </a:p>
        </p:txBody>
      </p:sp>
      <p:grpSp>
        <p:nvGrpSpPr>
          <p:cNvPr id="19" name="Group 18">
            <a:extLst>
              <a:ext uri="{FF2B5EF4-FFF2-40B4-BE49-F238E27FC236}">
                <a16:creationId xmlns:a16="http://schemas.microsoft.com/office/drawing/2014/main" id="{C78CEA4F-D72A-C069-6A51-328B103CA0CA}"/>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7E473402-19FD-A5B0-5CB6-E5F3926D3828}"/>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879D1CAD-2EA2-9376-7B64-0C3AC590F651}"/>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B16F8906-918C-BE0B-A4AB-6A1D48150AC7}"/>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32003120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33A5-8BE3-D44D-57F3-2EF161376844}"/>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5AB6D40A-2A0A-AF3D-8CF7-3ECD37765637}"/>
              </a:ext>
            </a:extLst>
          </p:cNvPr>
          <p:cNvSpPr>
            <a:spLocks noGrp="1"/>
          </p:cNvSpPr>
          <p:nvPr>
            <p:ph type="title"/>
          </p:nvPr>
        </p:nvSpPr>
        <p:spPr>
          <a:xfrm>
            <a:off x="594360" y="102875"/>
            <a:ext cx="10873740" cy="1680205"/>
          </a:xfrm>
        </p:spPr>
        <p:txBody>
          <a:bodyPr anchor="b">
            <a:normAutofit/>
          </a:bodyPr>
          <a:lstStyle/>
          <a:p>
            <a:r>
              <a:rPr lang="en-US" dirty="0"/>
              <a:t>Federal Reporting Due Dates</a:t>
            </a:r>
            <a:br>
              <a:rPr lang="en-US" dirty="0"/>
            </a:br>
            <a:endParaRPr lang="en-US" dirty="0"/>
          </a:p>
        </p:txBody>
      </p:sp>
      <p:pic>
        <p:nvPicPr>
          <p:cNvPr id="4" name="Picture 3">
            <a:extLst>
              <a:ext uri="{FF2B5EF4-FFF2-40B4-BE49-F238E27FC236}">
                <a16:creationId xmlns:a16="http://schemas.microsoft.com/office/drawing/2014/main" id="{74B52FCE-8B8C-1FEE-CD63-DE7F32BCD863}"/>
              </a:ext>
            </a:extLst>
          </p:cNvPr>
          <p:cNvPicPr>
            <a:picLocks noChangeAspect="1"/>
          </p:cNvPicPr>
          <p:nvPr/>
        </p:nvPicPr>
        <p:blipFill>
          <a:blip r:embed="rId3"/>
          <a:stretch>
            <a:fillRect/>
          </a:stretch>
        </p:blipFill>
        <p:spPr>
          <a:xfrm>
            <a:off x="1990539" y="1844489"/>
            <a:ext cx="9477561" cy="4003249"/>
          </a:xfrm>
          <a:prstGeom prst="rect">
            <a:avLst/>
          </a:prstGeom>
        </p:spPr>
      </p:pic>
      <p:sp>
        <p:nvSpPr>
          <p:cNvPr id="5" name="TextBox 4">
            <a:extLst>
              <a:ext uri="{FF2B5EF4-FFF2-40B4-BE49-F238E27FC236}">
                <a16:creationId xmlns:a16="http://schemas.microsoft.com/office/drawing/2014/main" id="{5C04ECBF-9F6C-B4D3-811B-4FDD6666CA51}"/>
              </a:ext>
            </a:extLst>
          </p:cNvPr>
          <p:cNvSpPr txBox="1"/>
          <p:nvPr/>
        </p:nvSpPr>
        <p:spPr>
          <a:xfrm>
            <a:off x="2296160" y="4500879"/>
            <a:ext cx="2580640" cy="1554272"/>
          </a:xfrm>
          <a:prstGeom prst="rect">
            <a:avLst/>
          </a:prstGeom>
          <a:noFill/>
        </p:spPr>
        <p:txBody>
          <a:bodyPr wrap="square" rtlCol="0">
            <a:spAutoFit/>
          </a:bodyPr>
          <a:lstStyle/>
          <a:p>
            <a:pPr defTabSz="768096">
              <a:spcAft>
                <a:spcPts val="600"/>
              </a:spcAft>
            </a:pPr>
            <a:r>
              <a:rPr lang="en-US" kern="1200" dirty="0">
                <a:solidFill>
                  <a:prstClr val="black">
                    <a:hueOff val="0"/>
                    <a:satOff val="0"/>
                    <a:lumOff val="0"/>
                    <a:alphaOff val="0"/>
                  </a:prstClr>
                </a:solidFill>
                <a:latin typeface="Calibri" panose="020F0502020204030204" pitchFamily="34" charset="0"/>
                <a:ea typeface="+mn-ea"/>
                <a:cs typeface="Calibri" panose="020F0502020204030204" pitchFamily="34" charset="0"/>
              </a:rPr>
              <a:t>Draw-down completed in Payment Management System (PMS), or agency portal</a:t>
            </a:r>
          </a:p>
          <a:p>
            <a:pPr>
              <a:spcAft>
                <a:spcPts val="600"/>
              </a:spcAft>
            </a:pPr>
            <a:endParaRPr lang="en-US" dirty="0"/>
          </a:p>
        </p:txBody>
      </p:sp>
      <p:sp>
        <p:nvSpPr>
          <p:cNvPr id="6" name="TextBox 5">
            <a:extLst>
              <a:ext uri="{FF2B5EF4-FFF2-40B4-BE49-F238E27FC236}">
                <a16:creationId xmlns:a16="http://schemas.microsoft.com/office/drawing/2014/main" id="{12EECD53-6619-F30B-CB1C-C33D05BAAD25}"/>
              </a:ext>
            </a:extLst>
          </p:cNvPr>
          <p:cNvSpPr txBox="1"/>
          <p:nvPr/>
        </p:nvSpPr>
        <p:spPr>
          <a:xfrm>
            <a:off x="5646136" y="4490719"/>
            <a:ext cx="2373914" cy="1000274"/>
          </a:xfrm>
          <a:prstGeom prst="rect">
            <a:avLst/>
          </a:prstGeom>
          <a:noFill/>
        </p:spPr>
        <p:txBody>
          <a:bodyPr wrap="square" rtlCol="0">
            <a:spAutoFit/>
          </a:bodyPr>
          <a:lstStyle/>
          <a:p>
            <a:pPr defTabSz="768096">
              <a:spcAft>
                <a:spcPts val="600"/>
              </a:spcAft>
            </a:pPr>
            <a:r>
              <a:rPr lang="en-US" kern="1200" dirty="0">
                <a:solidFill>
                  <a:prstClr val="black">
                    <a:hueOff val="0"/>
                    <a:satOff val="0"/>
                    <a:lumOff val="0"/>
                    <a:alphaOff val="0"/>
                  </a:prstClr>
                </a:solidFill>
                <a:latin typeface="Calibri" panose="020F0502020204030204" pitchFamily="34" charset="0"/>
                <a:ea typeface="+mn-ea"/>
                <a:cs typeface="Calibri" panose="020F0502020204030204" pitchFamily="34" charset="0"/>
              </a:rPr>
              <a:t>Payment posted within 7 days of draw-down</a:t>
            </a:r>
          </a:p>
          <a:p>
            <a:pPr>
              <a:spcAft>
                <a:spcPts val="600"/>
              </a:spcAft>
            </a:pPr>
            <a:endParaRPr lang="en-US" dirty="0"/>
          </a:p>
        </p:txBody>
      </p:sp>
    </p:spTree>
    <p:extLst>
      <p:ext uri="{BB962C8B-B14F-4D97-AF65-F5344CB8AC3E}">
        <p14:creationId xmlns:p14="http://schemas.microsoft.com/office/powerpoint/2010/main" val="20390597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346ED-721D-85EE-2F1B-A31D0912DE29}"/>
              </a:ext>
            </a:extLst>
          </p:cNvPr>
          <p:cNvSpPr>
            <a:spLocks noGrp="1"/>
          </p:cNvSpPr>
          <p:nvPr>
            <p:ph type="title"/>
          </p:nvPr>
        </p:nvSpPr>
        <p:spPr/>
        <p:txBody>
          <a:bodyPr/>
          <a:lstStyle/>
          <a:p>
            <a:r>
              <a:rPr lang="en-US" dirty="0"/>
              <a:t>Federal Letter of Credit Best Practices for Closeout</a:t>
            </a:r>
          </a:p>
        </p:txBody>
      </p:sp>
      <p:sp>
        <p:nvSpPr>
          <p:cNvPr id="3" name="Content Placeholder 2">
            <a:extLst>
              <a:ext uri="{FF2B5EF4-FFF2-40B4-BE49-F238E27FC236}">
                <a16:creationId xmlns:a16="http://schemas.microsoft.com/office/drawing/2014/main" id="{DB097449-5B72-ADA0-3B2D-1CBC160D6B90}"/>
              </a:ext>
            </a:extLst>
          </p:cNvPr>
          <p:cNvSpPr>
            <a:spLocks noGrp="1"/>
          </p:cNvSpPr>
          <p:nvPr>
            <p:ph sz="quarter" idx="15"/>
          </p:nvPr>
        </p:nvSpPr>
        <p:spPr>
          <a:xfrm>
            <a:off x="1885278" y="2277374"/>
            <a:ext cx="7061498" cy="4114799"/>
          </a:xfrm>
        </p:spPr>
        <p:txBody>
          <a:bodyPr>
            <a:normAutofit fontScale="25000" lnSpcReduction="20000"/>
          </a:bodyPr>
          <a:lstStyle/>
          <a:p>
            <a:r>
              <a:rPr lang="en-US" sz="7200" u="sng" dirty="0"/>
              <a:t>Before End Date </a:t>
            </a:r>
          </a:p>
          <a:p>
            <a:pPr lvl="1">
              <a:lnSpc>
                <a:spcPct val="120000"/>
              </a:lnSpc>
            </a:pPr>
            <a:r>
              <a:rPr lang="en-US" sz="5600" dirty="0"/>
              <a:t>Work to make sure all expenses are posted by project end date, with only exceptions posting in the end period or final subcontract invoices. </a:t>
            </a:r>
          </a:p>
          <a:p>
            <a:pPr lvl="1">
              <a:lnSpc>
                <a:spcPct val="120000"/>
              </a:lnSpc>
            </a:pPr>
            <a:r>
              <a:rPr lang="en-US" sz="5600" dirty="0"/>
              <a:t>Review all Salary and make sure all PETS are completed prior to ended status. In ended status you risk meeting a final DRAW date. </a:t>
            </a:r>
          </a:p>
          <a:p>
            <a:pPr lvl="1">
              <a:lnSpc>
                <a:spcPct val="120000"/>
              </a:lnSpc>
            </a:pPr>
            <a:r>
              <a:rPr lang="en-US" sz="5600" dirty="0"/>
              <a:t>If you have multiple project numbers make sure budgets and expenses are aligned. One project may be over budget and utilizing authorization </a:t>
            </a:r>
            <a:r>
              <a:rPr lang="en-US" sz="5600" dirty="0">
                <a:solidFill>
                  <a:schemeClr val="tx1"/>
                </a:solidFill>
              </a:rPr>
              <a:t>from that award total in error. </a:t>
            </a:r>
          </a:p>
          <a:p>
            <a:pPr lvl="1">
              <a:lnSpc>
                <a:spcPct val="120000"/>
              </a:lnSpc>
            </a:pPr>
            <a:r>
              <a:rPr lang="en-US" sz="5600" dirty="0"/>
              <a:t>Review cash position via m-FIN Trial Balance Summary and make sure prior payments have been drawn. </a:t>
            </a:r>
          </a:p>
          <a:p>
            <a:pPr lvl="1">
              <a:lnSpc>
                <a:spcPct val="120000"/>
              </a:lnSpc>
            </a:pPr>
            <a:endParaRPr lang="en-US" sz="3500" dirty="0"/>
          </a:p>
          <a:p>
            <a:pPr lvl="1">
              <a:lnSpc>
                <a:spcPct val="120000"/>
              </a:lnSpc>
            </a:pPr>
            <a:r>
              <a:rPr lang="en-US" dirty="0">
                <a:solidFill>
                  <a:schemeClr val="tx1"/>
                </a:solidFill>
              </a:rPr>
              <a:t>with FFR due at 120 days. have been drawn. </a:t>
            </a:r>
          </a:p>
        </p:txBody>
      </p:sp>
    </p:spTree>
    <p:extLst>
      <p:ext uri="{BB962C8B-B14F-4D97-AF65-F5344CB8AC3E}">
        <p14:creationId xmlns:p14="http://schemas.microsoft.com/office/powerpoint/2010/main" val="8884842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D29B5-1B58-809F-FEA7-B82105E94664}"/>
              </a:ext>
            </a:extLst>
          </p:cNvPr>
          <p:cNvSpPr>
            <a:spLocks noGrp="1"/>
          </p:cNvSpPr>
          <p:nvPr>
            <p:ph type="title"/>
          </p:nvPr>
        </p:nvSpPr>
        <p:spPr>
          <a:xfrm>
            <a:off x="594360" y="189572"/>
            <a:ext cx="6787747" cy="1593507"/>
          </a:xfrm>
        </p:spPr>
        <p:txBody>
          <a:bodyPr anchor="b">
            <a:normAutofit/>
          </a:bodyPr>
          <a:lstStyle/>
          <a:p>
            <a:r>
              <a:rPr lang="en-US" dirty="0"/>
              <a:t>Federal Letter of Credit Risk/Issues</a:t>
            </a:r>
          </a:p>
        </p:txBody>
      </p:sp>
      <p:sp>
        <p:nvSpPr>
          <p:cNvPr id="3" name="Content Placeholder 2">
            <a:extLst>
              <a:ext uri="{FF2B5EF4-FFF2-40B4-BE49-F238E27FC236}">
                <a16:creationId xmlns:a16="http://schemas.microsoft.com/office/drawing/2014/main" id="{8B599B60-BF79-A832-6AD4-6C6FC6CE4317}"/>
              </a:ext>
            </a:extLst>
          </p:cNvPr>
          <p:cNvSpPr>
            <a:spLocks noGrp="1"/>
          </p:cNvSpPr>
          <p:nvPr>
            <p:ph sz="quarter" idx="13"/>
          </p:nvPr>
        </p:nvSpPr>
        <p:spPr>
          <a:xfrm>
            <a:off x="244705" y="2861038"/>
            <a:ext cx="8370975" cy="3459080"/>
          </a:xfrm>
        </p:spPr>
        <p:txBody>
          <a:bodyPr>
            <a:normAutofit/>
          </a:bodyPr>
          <a:lstStyle/>
          <a:p>
            <a:pPr marL="383540" lvl="1"/>
            <a:r>
              <a:rPr lang="en-US" sz="1800" dirty="0">
                <a:solidFill>
                  <a:schemeClr val="tx2">
                    <a:lumMod val="75000"/>
                  </a:schemeClr>
                </a:solidFill>
              </a:rPr>
              <a:t>Late payroll or PETS- Late payroll posted in same month funds expire does not allow time for fringe allocations which only run at month end. </a:t>
            </a:r>
          </a:p>
          <a:p>
            <a:pPr marL="383540" lvl="1"/>
            <a:r>
              <a:rPr lang="en-US" sz="1800" dirty="0">
                <a:solidFill>
                  <a:schemeClr val="tx2">
                    <a:lumMod val="75000"/>
                  </a:schemeClr>
                </a:solidFill>
              </a:rPr>
              <a:t>Allowing late subcontract invoices- If we hold our final for a subcontract, we may risk not being able to draw. </a:t>
            </a:r>
            <a:r>
              <a:rPr lang="en-US" sz="1800" b="1" dirty="0">
                <a:solidFill>
                  <a:schemeClr val="tx2">
                    <a:lumMod val="75000"/>
                  </a:schemeClr>
                </a:solidFill>
              </a:rPr>
              <a:t>*Note </a:t>
            </a:r>
            <a:r>
              <a:rPr lang="en-US" sz="1800" dirty="0">
                <a:solidFill>
                  <a:schemeClr val="tx2">
                    <a:lumMod val="75000"/>
                  </a:schemeClr>
                </a:solidFill>
              </a:rPr>
              <a:t>– Our Subcontract final invoice terms are typically within 60 days after our award end date. </a:t>
            </a:r>
          </a:p>
          <a:p>
            <a:pPr marL="383540" lvl="1"/>
            <a:r>
              <a:rPr lang="en-US" sz="1800" dirty="0">
                <a:solidFill>
                  <a:schemeClr val="tx2">
                    <a:lumMod val="75000"/>
                  </a:schemeClr>
                </a:solidFill>
              </a:rPr>
              <a:t>Late expenses – Allowing late expenses to post in Ended and Reporting Status’ may not be finalized </a:t>
            </a:r>
            <a:r>
              <a:rPr lang="en-US" dirty="0">
                <a:solidFill>
                  <a:schemeClr val="tx2">
                    <a:lumMod val="75000"/>
                  </a:schemeClr>
                </a:solidFill>
              </a:rPr>
              <a:t>in</a:t>
            </a:r>
            <a:r>
              <a:rPr lang="en-US" sz="1800" dirty="0">
                <a:solidFill>
                  <a:schemeClr val="tx2">
                    <a:lumMod val="75000"/>
                  </a:schemeClr>
                </a:solidFill>
              </a:rPr>
              <a:t> time for regular draw process. OGC draws once per week. Expenses booked to project &gt;90 days after end date must be coordinated with post award to ensure they are drawn before moving to expired funds. </a:t>
            </a:r>
          </a:p>
          <a:p>
            <a:pPr marL="383540" lvl="1"/>
            <a:r>
              <a:rPr lang="en-US" sz="1800" dirty="0">
                <a:solidFill>
                  <a:schemeClr val="tx2">
                    <a:lumMod val="75000"/>
                  </a:schemeClr>
                </a:solidFill>
              </a:rPr>
              <a:t>Sponsors moving funds to expired before FFR is due- </a:t>
            </a:r>
            <a:r>
              <a:rPr lang="en-US" sz="1800" b="1" dirty="0">
                <a:solidFill>
                  <a:schemeClr val="tx2">
                    <a:lumMod val="75000"/>
                  </a:schemeClr>
                </a:solidFill>
              </a:rPr>
              <a:t>ACF, HRSA, and AHRQ cut off draws at 90 days even with FFR due at 120 days. </a:t>
            </a:r>
            <a:endParaRPr lang="en-US" sz="1800" dirty="0">
              <a:solidFill>
                <a:schemeClr val="tx2">
                  <a:lumMod val="75000"/>
                </a:schemeClr>
              </a:solidFill>
            </a:endParaRPr>
          </a:p>
        </p:txBody>
      </p:sp>
    </p:spTree>
    <p:extLst>
      <p:ext uri="{BB962C8B-B14F-4D97-AF65-F5344CB8AC3E}">
        <p14:creationId xmlns:p14="http://schemas.microsoft.com/office/powerpoint/2010/main" val="30882253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5DB2E-3328-538A-1E89-7D7C084545F3}"/>
              </a:ext>
            </a:extLst>
          </p:cNvPr>
          <p:cNvSpPr>
            <a:spLocks noGrp="1"/>
          </p:cNvSpPr>
          <p:nvPr>
            <p:ph type="ctrTitle"/>
          </p:nvPr>
        </p:nvSpPr>
        <p:spPr>
          <a:xfrm>
            <a:off x="594360" y="411479"/>
            <a:ext cx="5486400" cy="3291840"/>
          </a:xfrm>
        </p:spPr>
        <p:txBody>
          <a:bodyPr anchor="b">
            <a:normAutofit/>
          </a:bodyPr>
          <a:lstStyle/>
          <a:p>
            <a:r>
              <a:rPr lang="en-US" sz="5100" dirty="0"/>
              <a:t>Closeouts</a:t>
            </a:r>
          </a:p>
        </p:txBody>
      </p:sp>
      <p:sp>
        <p:nvSpPr>
          <p:cNvPr id="3" name="Subtitle 2">
            <a:extLst>
              <a:ext uri="{FF2B5EF4-FFF2-40B4-BE49-F238E27FC236}">
                <a16:creationId xmlns:a16="http://schemas.microsoft.com/office/drawing/2014/main" id="{CD601B82-CBEB-608E-15D2-1E1D0EAA1807}"/>
              </a:ext>
            </a:extLst>
          </p:cNvPr>
          <p:cNvSpPr>
            <a:spLocks noGrp="1"/>
          </p:cNvSpPr>
          <p:nvPr>
            <p:ph type="body" sz="quarter" idx="11"/>
          </p:nvPr>
        </p:nvSpPr>
        <p:spPr>
          <a:xfrm>
            <a:off x="594360" y="4549552"/>
            <a:ext cx="5486400" cy="1645920"/>
          </a:xfrm>
        </p:spPr>
        <p:txBody>
          <a:bodyPr vert="horz" lIns="91440" tIns="45720" rIns="91440" bIns="45720" rtlCol="0">
            <a:normAutofit/>
          </a:bodyPr>
          <a:lstStyle/>
          <a:p>
            <a:r>
              <a:rPr lang="en-US" sz="2400" dirty="0"/>
              <a:t>Do you have a Process for Reviewing your awards for Timely Closeout?</a:t>
            </a:r>
            <a:endParaRPr lang="en-US" dirty="0"/>
          </a:p>
        </p:txBody>
      </p:sp>
    </p:spTree>
    <p:extLst>
      <p:ext uri="{BB962C8B-B14F-4D97-AF65-F5344CB8AC3E}">
        <p14:creationId xmlns:p14="http://schemas.microsoft.com/office/powerpoint/2010/main" val="23804955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39FC5F-6A08-5ECD-CD96-1AE64AD5E226}"/>
              </a:ext>
            </a:extLst>
          </p:cNvPr>
          <p:cNvSpPr>
            <a:spLocks noGrp="1"/>
          </p:cNvSpPr>
          <p:nvPr>
            <p:ph type="title"/>
          </p:nvPr>
        </p:nvSpPr>
        <p:spPr/>
        <p:txBody>
          <a:bodyPr/>
          <a:lstStyle/>
          <a:p>
            <a:r>
              <a:rPr lang="en-US" dirty="0"/>
              <a:t>Agenda</a:t>
            </a:r>
          </a:p>
        </p:txBody>
      </p:sp>
      <p:sp>
        <p:nvSpPr>
          <p:cNvPr id="5" name="Content Placeholder 4">
            <a:extLst>
              <a:ext uri="{FF2B5EF4-FFF2-40B4-BE49-F238E27FC236}">
                <a16:creationId xmlns:a16="http://schemas.microsoft.com/office/drawing/2014/main" id="{3E8BFD9A-C2BB-0D65-7325-0C0031D665EF}"/>
              </a:ext>
            </a:extLst>
          </p:cNvPr>
          <p:cNvSpPr>
            <a:spLocks noGrp="1"/>
          </p:cNvSpPr>
          <p:nvPr>
            <p:ph sz="quarter" idx="13"/>
          </p:nvPr>
        </p:nvSpPr>
        <p:spPr>
          <a:xfrm>
            <a:off x="594359" y="2514393"/>
            <a:ext cx="6787747" cy="3708517"/>
          </a:xfrm>
        </p:spPr>
        <p:txBody>
          <a:bodyPr/>
          <a:lstStyle/>
          <a:p>
            <a:r>
              <a:rPr lang="en-US" dirty="0"/>
              <a:t>What is my Project Status?</a:t>
            </a:r>
          </a:p>
          <a:p>
            <a:r>
              <a:rPr lang="en-US" dirty="0"/>
              <a:t>What is my Project Type?</a:t>
            </a:r>
          </a:p>
          <a:p>
            <a:r>
              <a:rPr lang="en-US" dirty="0"/>
              <a:t>When does my Closeout Begin?</a:t>
            </a:r>
          </a:p>
          <a:p>
            <a:r>
              <a:rPr lang="en-US" dirty="0"/>
              <a:t>What can I do to prepare for closeout?</a:t>
            </a:r>
          </a:p>
          <a:p>
            <a:r>
              <a:rPr lang="en-US" dirty="0"/>
              <a:t>Closeout Checklists: Before and After the end date</a:t>
            </a:r>
          </a:p>
          <a:p>
            <a:endParaRPr lang="en-US" dirty="0"/>
          </a:p>
        </p:txBody>
      </p:sp>
    </p:spTree>
    <p:extLst>
      <p:ext uri="{BB962C8B-B14F-4D97-AF65-F5344CB8AC3E}">
        <p14:creationId xmlns:p14="http://schemas.microsoft.com/office/powerpoint/2010/main" val="1565480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32124-2E65-0943-585F-E8F5EE4AF3BD}"/>
              </a:ext>
            </a:extLst>
          </p:cNvPr>
          <p:cNvSpPr>
            <a:spLocks noGrp="1"/>
          </p:cNvSpPr>
          <p:nvPr>
            <p:ph type="ctrTitle"/>
          </p:nvPr>
        </p:nvSpPr>
        <p:spPr>
          <a:xfrm>
            <a:off x="6299835" y="430529"/>
            <a:ext cx="5486400" cy="3291840"/>
          </a:xfrm>
        </p:spPr>
        <p:txBody>
          <a:bodyPr anchor="b">
            <a:normAutofit/>
          </a:bodyPr>
          <a:lstStyle/>
          <a:p>
            <a:r>
              <a:rPr lang="en-US" sz="5100" dirty="0"/>
              <a:t>No Cost Extension Requests</a:t>
            </a:r>
            <a:br>
              <a:rPr lang="en-US" sz="5100" dirty="0"/>
            </a:br>
            <a:br>
              <a:rPr lang="en-US" sz="5100" dirty="0"/>
            </a:br>
            <a:endParaRPr lang="en-US" sz="5100" dirty="0"/>
          </a:p>
        </p:txBody>
      </p:sp>
      <p:pic>
        <p:nvPicPr>
          <p:cNvPr id="4" name="Picture 2" descr="28&amp;quot; Modern Wall Clock White - Threshold™ : Target">
            <a:extLst>
              <a:ext uri="{FF2B5EF4-FFF2-40B4-BE49-F238E27FC236}">
                <a16:creationId xmlns:a16="http://schemas.microsoft.com/office/drawing/2014/main" id="{D98909A0-C11A-B20A-09EF-E8F9E0CB326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533400"/>
            <a:ext cx="5791200" cy="5791200"/>
          </a:xfrm>
          <a:prstGeom prst="rect">
            <a:avLst/>
          </a:prstGeom>
          <a:solidFill>
            <a:srgbClr val="FFFFFF"/>
          </a:solidFill>
        </p:spPr>
      </p:pic>
      <p:sp>
        <p:nvSpPr>
          <p:cNvPr id="3" name="Text Placeholder 2">
            <a:extLst>
              <a:ext uri="{FF2B5EF4-FFF2-40B4-BE49-F238E27FC236}">
                <a16:creationId xmlns:a16="http://schemas.microsoft.com/office/drawing/2014/main" id="{63963450-81B0-626D-C335-BEC13AE09BBE}"/>
              </a:ext>
            </a:extLst>
          </p:cNvPr>
          <p:cNvSpPr>
            <a:spLocks noGrp="1"/>
          </p:cNvSpPr>
          <p:nvPr>
            <p:ph type="body" sz="quarter" idx="11"/>
          </p:nvPr>
        </p:nvSpPr>
        <p:spPr>
          <a:xfrm>
            <a:off x="6299835" y="4568602"/>
            <a:ext cx="5486400" cy="1645920"/>
          </a:xfrm>
        </p:spPr>
        <p:txBody>
          <a:bodyPr>
            <a:normAutofit/>
          </a:bodyPr>
          <a:lstStyle/>
          <a:p>
            <a:pPr marL="285750" indent="-285750">
              <a:buFont typeface="Arial" panose="020B0604020202020204" pitchFamily="34" charset="0"/>
              <a:buChar char="•"/>
            </a:pPr>
            <a:r>
              <a:rPr lang="en-US" sz="2200" dirty="0"/>
              <a:t>Definition</a:t>
            </a:r>
          </a:p>
          <a:p>
            <a:pPr marL="285750" indent="-285750">
              <a:buFont typeface="Arial" panose="020B0604020202020204" pitchFamily="34" charset="0"/>
              <a:buChar char="•"/>
            </a:pPr>
            <a:r>
              <a:rPr lang="en-US" sz="2200" dirty="0"/>
              <a:t>Types </a:t>
            </a:r>
          </a:p>
          <a:p>
            <a:pPr marL="285750" indent="-285750">
              <a:buFont typeface="Arial" panose="020B0604020202020204" pitchFamily="34" charset="0"/>
              <a:buChar char="•"/>
            </a:pPr>
            <a:r>
              <a:rPr lang="en-US" sz="2200" dirty="0"/>
              <a:t>Process</a:t>
            </a:r>
          </a:p>
          <a:p>
            <a:pPr marL="285750" indent="-285750">
              <a:buFont typeface="Arial" panose="020B0604020202020204" pitchFamily="34" charset="0"/>
              <a:buChar char="•"/>
            </a:pPr>
            <a:r>
              <a:rPr lang="en-US" sz="2200" dirty="0"/>
              <a:t>Examples</a:t>
            </a:r>
          </a:p>
        </p:txBody>
      </p:sp>
    </p:spTree>
    <p:extLst>
      <p:ext uri="{BB962C8B-B14F-4D97-AF65-F5344CB8AC3E}">
        <p14:creationId xmlns:p14="http://schemas.microsoft.com/office/powerpoint/2010/main" val="34002775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D018B-5546-BBD3-A4C9-98A181332DA0}"/>
              </a:ext>
            </a:extLst>
          </p:cNvPr>
          <p:cNvSpPr>
            <a:spLocks noGrp="1"/>
          </p:cNvSpPr>
          <p:nvPr>
            <p:ph type="title"/>
          </p:nvPr>
        </p:nvSpPr>
        <p:spPr>
          <a:xfrm>
            <a:off x="594360" y="198408"/>
            <a:ext cx="10972800" cy="1574317"/>
          </a:xfrm>
        </p:spPr>
        <p:txBody>
          <a:bodyPr anchor="b">
            <a:normAutofit/>
          </a:bodyPr>
          <a:lstStyle/>
          <a:p>
            <a:r>
              <a:rPr lang="en-US" dirty="0"/>
              <a:t>Project Status</a:t>
            </a:r>
          </a:p>
        </p:txBody>
      </p:sp>
      <p:pic>
        <p:nvPicPr>
          <p:cNvPr id="9" name="Picture 8">
            <a:extLst>
              <a:ext uri="{FF2B5EF4-FFF2-40B4-BE49-F238E27FC236}">
                <a16:creationId xmlns:a16="http://schemas.microsoft.com/office/drawing/2014/main" id="{9F3DB36A-3C42-CE6F-084A-827382F2F324}"/>
              </a:ext>
            </a:extLst>
          </p:cNvPr>
          <p:cNvPicPr>
            <a:picLocks noChangeAspect="1"/>
          </p:cNvPicPr>
          <p:nvPr/>
        </p:nvPicPr>
        <p:blipFill>
          <a:blip r:embed="rId2"/>
          <a:stretch>
            <a:fillRect/>
          </a:stretch>
        </p:blipFill>
        <p:spPr>
          <a:xfrm>
            <a:off x="595523" y="2618153"/>
            <a:ext cx="10349568" cy="3363608"/>
          </a:xfrm>
          <a:prstGeom prst="rect">
            <a:avLst/>
          </a:prstGeom>
          <a:noFill/>
        </p:spPr>
      </p:pic>
      <p:sp>
        <p:nvSpPr>
          <p:cNvPr id="11" name="TextBox 10">
            <a:extLst>
              <a:ext uri="{FF2B5EF4-FFF2-40B4-BE49-F238E27FC236}">
                <a16:creationId xmlns:a16="http://schemas.microsoft.com/office/drawing/2014/main" id="{7F9802D9-0F4E-1A93-6E74-87EE07883C77}"/>
              </a:ext>
            </a:extLst>
          </p:cNvPr>
          <p:cNvSpPr txBox="1"/>
          <p:nvPr/>
        </p:nvSpPr>
        <p:spPr>
          <a:xfrm>
            <a:off x="686645" y="5315273"/>
            <a:ext cx="807465" cy="307777"/>
          </a:xfrm>
          <a:prstGeom prst="rect">
            <a:avLst/>
          </a:prstGeom>
          <a:noFill/>
        </p:spPr>
        <p:txBody>
          <a:bodyPr wrap="none" rtlCol="0">
            <a:spAutoFit/>
          </a:bodyPr>
          <a:lstStyle/>
          <a:p>
            <a:r>
              <a:rPr lang="en-US" sz="1400" b="1" dirty="0">
                <a:solidFill>
                  <a:srgbClr val="C00000"/>
                </a:solidFill>
              </a:rPr>
              <a:t>90 Days</a:t>
            </a:r>
          </a:p>
        </p:txBody>
      </p:sp>
      <p:sp>
        <p:nvSpPr>
          <p:cNvPr id="12" name="TextBox 11">
            <a:extLst>
              <a:ext uri="{FF2B5EF4-FFF2-40B4-BE49-F238E27FC236}">
                <a16:creationId xmlns:a16="http://schemas.microsoft.com/office/drawing/2014/main" id="{79764078-73C8-052D-E88A-97CCA1D9F1F4}"/>
              </a:ext>
            </a:extLst>
          </p:cNvPr>
          <p:cNvSpPr txBox="1"/>
          <p:nvPr/>
        </p:nvSpPr>
        <p:spPr>
          <a:xfrm>
            <a:off x="648604" y="3938914"/>
            <a:ext cx="807465" cy="307777"/>
          </a:xfrm>
          <a:prstGeom prst="rect">
            <a:avLst/>
          </a:prstGeom>
          <a:noFill/>
        </p:spPr>
        <p:txBody>
          <a:bodyPr wrap="none" rtlCol="0">
            <a:spAutoFit/>
          </a:bodyPr>
          <a:lstStyle/>
          <a:p>
            <a:r>
              <a:rPr lang="en-US" sz="1400" b="1" dirty="0">
                <a:solidFill>
                  <a:schemeClr val="bg1">
                    <a:lumMod val="65000"/>
                    <a:lumOff val="35000"/>
                  </a:schemeClr>
                </a:solidFill>
              </a:rPr>
              <a:t>30 Days</a:t>
            </a:r>
          </a:p>
        </p:txBody>
      </p:sp>
      <p:sp>
        <p:nvSpPr>
          <p:cNvPr id="13" name="TextBox 12">
            <a:extLst>
              <a:ext uri="{FF2B5EF4-FFF2-40B4-BE49-F238E27FC236}">
                <a16:creationId xmlns:a16="http://schemas.microsoft.com/office/drawing/2014/main" id="{4A52953B-6C2A-D1D4-4150-B8BC65D175D2}"/>
              </a:ext>
            </a:extLst>
          </p:cNvPr>
          <p:cNvSpPr txBox="1"/>
          <p:nvPr/>
        </p:nvSpPr>
        <p:spPr>
          <a:xfrm>
            <a:off x="648604" y="4493091"/>
            <a:ext cx="807465" cy="307777"/>
          </a:xfrm>
          <a:prstGeom prst="rect">
            <a:avLst/>
          </a:prstGeom>
          <a:noFill/>
        </p:spPr>
        <p:txBody>
          <a:bodyPr wrap="none" rtlCol="0">
            <a:spAutoFit/>
          </a:bodyPr>
          <a:lstStyle/>
          <a:p>
            <a:r>
              <a:rPr lang="en-US" sz="1400" b="1" dirty="0">
                <a:solidFill>
                  <a:schemeClr val="accent2">
                    <a:lumMod val="75000"/>
                  </a:schemeClr>
                </a:solidFill>
              </a:rPr>
              <a:t>60 Days</a:t>
            </a:r>
          </a:p>
        </p:txBody>
      </p:sp>
    </p:spTree>
    <p:extLst>
      <p:ext uri="{BB962C8B-B14F-4D97-AF65-F5344CB8AC3E}">
        <p14:creationId xmlns:p14="http://schemas.microsoft.com/office/powerpoint/2010/main" val="685187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12"/>
                                        </p:tgtEl>
                                      </p:cBhvr>
                                    </p:animEffect>
                                    <p:animScale>
                                      <p:cBhvr>
                                        <p:cTn id="7" dur="250" autoRev="1" fill="hold"/>
                                        <p:tgtEl>
                                          <p:spTgt spid="1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1000" fill="hold"/>
                                        <p:tgtEl>
                                          <p:spTgt spid="13"/>
                                        </p:tgtEl>
                                        <p:attrNameLst>
                                          <p:attrName>ppt_w</p:attrName>
                                        </p:attrNameLst>
                                      </p:cBhvr>
                                      <p:tavLst>
                                        <p:tav tm="0">
                                          <p:val>
                                            <p:fltVal val="0"/>
                                          </p:val>
                                        </p:tav>
                                        <p:tav tm="100000">
                                          <p:val>
                                            <p:strVal val="#ppt_w"/>
                                          </p:val>
                                        </p:tav>
                                      </p:tavLst>
                                    </p:anim>
                                    <p:anim calcmode="lin" valueType="num">
                                      <p:cBhvr>
                                        <p:cTn id="13" dur="1000" fill="hold"/>
                                        <p:tgtEl>
                                          <p:spTgt spid="13"/>
                                        </p:tgtEl>
                                        <p:attrNameLst>
                                          <p:attrName>ppt_h</p:attrName>
                                        </p:attrNameLst>
                                      </p:cBhvr>
                                      <p:tavLst>
                                        <p:tav tm="0">
                                          <p:val>
                                            <p:fltVal val="0"/>
                                          </p:val>
                                        </p:tav>
                                        <p:tav tm="100000">
                                          <p:val>
                                            <p:strVal val="#ppt_h"/>
                                          </p:val>
                                        </p:tav>
                                      </p:tavLst>
                                    </p:anim>
                                    <p:anim calcmode="lin" valueType="num">
                                      <p:cBhvr>
                                        <p:cTn id="14" dur="1000" fill="hold"/>
                                        <p:tgtEl>
                                          <p:spTgt spid="13"/>
                                        </p:tgtEl>
                                        <p:attrNameLst>
                                          <p:attrName>style.rotation</p:attrName>
                                        </p:attrNameLst>
                                      </p:cBhvr>
                                      <p:tavLst>
                                        <p:tav tm="0">
                                          <p:val>
                                            <p:fltVal val="90"/>
                                          </p:val>
                                        </p:tav>
                                        <p:tav tm="100000">
                                          <p:val>
                                            <p:fltVal val="0"/>
                                          </p:val>
                                        </p:tav>
                                      </p:tavLst>
                                    </p:anim>
                                    <p:animEffect transition="in" filter="fade">
                                      <p:cBhvr>
                                        <p:cTn id="15" dur="10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80">
                                          <p:stCondLst>
                                            <p:cond delay="0"/>
                                          </p:stCondLst>
                                        </p:cTn>
                                        <p:tgtEl>
                                          <p:spTgt spid="11"/>
                                        </p:tgtEl>
                                      </p:cBhvr>
                                    </p:animEffect>
                                    <p:anim calcmode="lin" valueType="num">
                                      <p:cBhvr>
                                        <p:cTn id="2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6" dur="26">
                                          <p:stCondLst>
                                            <p:cond delay="650"/>
                                          </p:stCondLst>
                                        </p:cTn>
                                        <p:tgtEl>
                                          <p:spTgt spid="11"/>
                                        </p:tgtEl>
                                      </p:cBhvr>
                                      <p:to x="100000" y="60000"/>
                                    </p:animScale>
                                    <p:animScale>
                                      <p:cBhvr>
                                        <p:cTn id="27" dur="166" decel="50000">
                                          <p:stCondLst>
                                            <p:cond delay="676"/>
                                          </p:stCondLst>
                                        </p:cTn>
                                        <p:tgtEl>
                                          <p:spTgt spid="11"/>
                                        </p:tgtEl>
                                      </p:cBhvr>
                                      <p:to x="100000" y="100000"/>
                                    </p:animScale>
                                    <p:animScale>
                                      <p:cBhvr>
                                        <p:cTn id="28" dur="26">
                                          <p:stCondLst>
                                            <p:cond delay="1312"/>
                                          </p:stCondLst>
                                        </p:cTn>
                                        <p:tgtEl>
                                          <p:spTgt spid="11"/>
                                        </p:tgtEl>
                                      </p:cBhvr>
                                      <p:to x="100000" y="80000"/>
                                    </p:animScale>
                                    <p:animScale>
                                      <p:cBhvr>
                                        <p:cTn id="29" dur="166" decel="50000">
                                          <p:stCondLst>
                                            <p:cond delay="1338"/>
                                          </p:stCondLst>
                                        </p:cTn>
                                        <p:tgtEl>
                                          <p:spTgt spid="11"/>
                                        </p:tgtEl>
                                      </p:cBhvr>
                                      <p:to x="100000" y="100000"/>
                                    </p:animScale>
                                    <p:animScale>
                                      <p:cBhvr>
                                        <p:cTn id="30" dur="26">
                                          <p:stCondLst>
                                            <p:cond delay="1642"/>
                                          </p:stCondLst>
                                        </p:cTn>
                                        <p:tgtEl>
                                          <p:spTgt spid="11"/>
                                        </p:tgtEl>
                                      </p:cBhvr>
                                      <p:to x="100000" y="90000"/>
                                    </p:animScale>
                                    <p:animScale>
                                      <p:cBhvr>
                                        <p:cTn id="31" dur="166" decel="50000">
                                          <p:stCondLst>
                                            <p:cond delay="1668"/>
                                          </p:stCondLst>
                                        </p:cTn>
                                        <p:tgtEl>
                                          <p:spTgt spid="11"/>
                                        </p:tgtEl>
                                      </p:cBhvr>
                                      <p:to x="100000" y="100000"/>
                                    </p:animScale>
                                    <p:animScale>
                                      <p:cBhvr>
                                        <p:cTn id="32" dur="26">
                                          <p:stCondLst>
                                            <p:cond delay="1808"/>
                                          </p:stCondLst>
                                        </p:cTn>
                                        <p:tgtEl>
                                          <p:spTgt spid="11"/>
                                        </p:tgtEl>
                                      </p:cBhvr>
                                      <p:to x="100000" y="95000"/>
                                    </p:animScale>
                                    <p:animScale>
                                      <p:cBhvr>
                                        <p:cTn id="33"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 y="198408"/>
            <a:ext cx="10972800" cy="1574317"/>
          </a:xfrm>
        </p:spPr>
        <p:txBody>
          <a:bodyPr vert="horz" lIns="0" tIns="0" rIns="0" bIns="0" rtlCol="0" anchor="b" anchorCtr="0">
            <a:normAutofit/>
          </a:bodyPr>
          <a:lstStyle/>
          <a:p>
            <a:r>
              <a:rPr lang="en-US" b="1" i="0" kern="1200" spc="100" baseline="0" dirty="0">
                <a:latin typeface="+mj-lt"/>
                <a:ea typeface="+mj-ea"/>
                <a:cs typeface="+mj-cs"/>
              </a:rPr>
              <a:t>What is your Project Type?</a:t>
            </a:r>
          </a:p>
        </p:txBody>
      </p:sp>
      <p:sp>
        <p:nvSpPr>
          <p:cNvPr id="17" name="Content Placeholder 13">
            <a:extLst>
              <a:ext uri="{FF2B5EF4-FFF2-40B4-BE49-F238E27FC236}">
                <a16:creationId xmlns:a16="http://schemas.microsoft.com/office/drawing/2014/main" id="{1A148ADD-7CA2-D84C-45F8-FDB78420D6CC}"/>
              </a:ext>
            </a:extLst>
          </p:cNvPr>
          <p:cNvSpPr txBox="1">
            <a:spLocks/>
          </p:cNvSpPr>
          <p:nvPr/>
        </p:nvSpPr>
        <p:spPr>
          <a:xfrm>
            <a:off x="587774" y="2676525"/>
            <a:ext cx="5266711" cy="1174804"/>
          </a:xfrm>
          <a:prstGeom prst="rect">
            <a:avLst/>
          </a:prstGeom>
        </p:spPr>
        <p:txBody>
          <a:bodyPr vert="horz" lIns="0" tIns="45720" rIns="9144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l"/>
            <a:r>
              <a:rPr lang="en-US" sz="1800" b="0" i="0" u="none" strike="noStrike" baseline="0" dirty="0">
                <a:solidFill>
                  <a:srgbClr val="2DA3C0"/>
                </a:solidFill>
                <a:latin typeface="Verdana" panose="020B0604030504040204" pitchFamily="34" charset="0"/>
              </a:rPr>
              <a:t>◦ </a:t>
            </a:r>
            <a:r>
              <a:rPr lang="en-US" sz="1800" b="0" i="0" u="none" strike="noStrike" baseline="0" dirty="0">
                <a:solidFill>
                  <a:srgbClr val="000000"/>
                </a:solidFill>
                <a:latin typeface="LucidaSansUnicode"/>
              </a:rPr>
              <a:t>CR – Cost reimbursable awards</a:t>
            </a:r>
          </a:p>
          <a:p>
            <a:pPr lvl="1"/>
            <a:r>
              <a:rPr lang="en-US" sz="1600" dirty="0">
                <a:solidFill>
                  <a:srgbClr val="000000"/>
                </a:solidFill>
                <a:latin typeface="LucidaSansUnicode"/>
              </a:rPr>
              <a:t>Billed by OGC – </a:t>
            </a:r>
          </a:p>
          <a:p>
            <a:pPr lvl="2"/>
            <a:r>
              <a:rPr lang="en-US" sz="1200" dirty="0">
                <a:solidFill>
                  <a:srgbClr val="000000"/>
                </a:solidFill>
                <a:latin typeface="LucidaSansUnicode"/>
              </a:rPr>
              <a:t>Assist in following up with sponsor on outstanding invoices. </a:t>
            </a:r>
          </a:p>
          <a:p>
            <a:pPr lvl="2"/>
            <a:r>
              <a:rPr lang="en-US" sz="1200" dirty="0">
                <a:solidFill>
                  <a:srgbClr val="000000"/>
                </a:solidFill>
                <a:latin typeface="LucidaSansUnicode"/>
              </a:rPr>
              <a:t>Ensure no deficits for proper and timely invoicing.</a:t>
            </a:r>
          </a:p>
        </p:txBody>
      </p:sp>
      <p:sp>
        <p:nvSpPr>
          <p:cNvPr id="5" name="TextBox 4">
            <a:extLst>
              <a:ext uri="{FF2B5EF4-FFF2-40B4-BE49-F238E27FC236}">
                <a16:creationId xmlns:a16="http://schemas.microsoft.com/office/drawing/2014/main" id="{57C325DA-79C3-6885-C966-0F055F7C1414}"/>
              </a:ext>
            </a:extLst>
          </p:cNvPr>
          <p:cNvSpPr txBox="1"/>
          <p:nvPr/>
        </p:nvSpPr>
        <p:spPr>
          <a:xfrm>
            <a:off x="6337517" y="2628781"/>
            <a:ext cx="5615550" cy="1169551"/>
          </a:xfrm>
          <a:prstGeom prst="rect">
            <a:avLst/>
          </a:prstGeom>
          <a:noFill/>
        </p:spPr>
        <p:txBody>
          <a:bodyPr wrap="square">
            <a:spAutoFit/>
          </a:bodyPr>
          <a:lstStyle/>
          <a:p>
            <a:pPr algn="l"/>
            <a:r>
              <a:rPr lang="en-US" sz="1800" b="0" i="0" u="none" strike="noStrike" baseline="0" dirty="0">
                <a:solidFill>
                  <a:srgbClr val="2DA3C0"/>
                </a:solidFill>
                <a:latin typeface="Verdana" panose="020B0604030504040204" pitchFamily="34" charset="0"/>
              </a:rPr>
              <a:t>◦ </a:t>
            </a:r>
            <a:r>
              <a:rPr lang="en-US" sz="1800" b="0" i="0" u="none" strike="noStrike" baseline="0" dirty="0">
                <a:solidFill>
                  <a:srgbClr val="000000"/>
                </a:solidFill>
                <a:latin typeface="LucidaSansUnicode"/>
              </a:rPr>
              <a:t>LC – Letter of Credit awards</a:t>
            </a:r>
          </a:p>
          <a:p>
            <a:pPr marL="511175" lvl="1" indent="-169863">
              <a:buFont typeface="Arial" panose="020B0604020202020204" pitchFamily="34" charset="0"/>
              <a:buChar char="•"/>
            </a:pPr>
            <a:r>
              <a:rPr lang="en-US" sz="1600" dirty="0">
                <a:solidFill>
                  <a:srgbClr val="000000"/>
                </a:solidFill>
                <a:latin typeface="LucidaSansUnicode"/>
              </a:rPr>
              <a:t>Drawn by OGC – </a:t>
            </a:r>
          </a:p>
          <a:p>
            <a:pPr marL="690563" lvl="2" indent="-169863">
              <a:buFont typeface="Arial" panose="020B0604020202020204" pitchFamily="34" charset="0"/>
              <a:buChar char="•"/>
            </a:pPr>
            <a:r>
              <a:rPr lang="en-US" sz="1200" dirty="0">
                <a:solidFill>
                  <a:srgbClr val="000000"/>
                </a:solidFill>
                <a:latin typeface="LucidaSansUnicode"/>
              </a:rPr>
              <a:t>Ensure no deficits for proper and timely invoicing.</a:t>
            </a:r>
          </a:p>
          <a:p>
            <a:pPr lvl="2"/>
            <a:endParaRPr lang="en-US" sz="1200" dirty="0">
              <a:solidFill>
                <a:srgbClr val="000000"/>
              </a:solidFill>
              <a:latin typeface="LucidaSansUnicode"/>
            </a:endParaRPr>
          </a:p>
          <a:p>
            <a:pPr lvl="2"/>
            <a:endParaRPr lang="en-US" sz="1200" dirty="0">
              <a:solidFill>
                <a:srgbClr val="000000"/>
              </a:solidFill>
              <a:latin typeface="LucidaSansUnicode"/>
            </a:endParaRPr>
          </a:p>
        </p:txBody>
      </p:sp>
      <p:sp>
        <p:nvSpPr>
          <p:cNvPr id="7" name="TextBox 6">
            <a:extLst>
              <a:ext uri="{FF2B5EF4-FFF2-40B4-BE49-F238E27FC236}">
                <a16:creationId xmlns:a16="http://schemas.microsoft.com/office/drawing/2014/main" id="{C10F92F6-A34E-5C57-A785-337670A5C385}"/>
              </a:ext>
            </a:extLst>
          </p:cNvPr>
          <p:cNvSpPr txBox="1"/>
          <p:nvPr/>
        </p:nvSpPr>
        <p:spPr>
          <a:xfrm>
            <a:off x="594360" y="3851329"/>
            <a:ext cx="5426732" cy="1600438"/>
          </a:xfrm>
          <a:prstGeom prst="rect">
            <a:avLst/>
          </a:prstGeom>
          <a:noFill/>
        </p:spPr>
        <p:txBody>
          <a:bodyPr wrap="square">
            <a:spAutoFit/>
          </a:bodyPr>
          <a:lstStyle/>
          <a:p>
            <a:pPr algn="l"/>
            <a:r>
              <a:rPr lang="en-US" sz="1800" b="0" i="0" u="none" strike="noStrike" baseline="0" dirty="0">
                <a:solidFill>
                  <a:srgbClr val="2DA3C0"/>
                </a:solidFill>
                <a:latin typeface="Verdana" panose="020B0604030504040204" pitchFamily="34" charset="0"/>
              </a:rPr>
              <a:t>◦ </a:t>
            </a:r>
            <a:r>
              <a:rPr lang="en-US" sz="1800" b="0" i="0" u="none" strike="noStrike" baseline="0" dirty="0">
                <a:solidFill>
                  <a:srgbClr val="000000"/>
                </a:solidFill>
                <a:latin typeface="LucidaSansUnicode"/>
              </a:rPr>
              <a:t>FR – Fixed Rate agreements</a:t>
            </a:r>
          </a:p>
          <a:p>
            <a:pPr marL="287338" lvl="1" indent="-171450">
              <a:buFont typeface="Arial" panose="020B0604020202020204" pitchFamily="34" charset="0"/>
              <a:buChar char="•"/>
              <a:tabLst>
                <a:tab pos="287338" algn="l"/>
              </a:tabLst>
            </a:pPr>
            <a:r>
              <a:rPr lang="en-US" sz="1600" b="0" i="0" u="none" strike="noStrike" baseline="0" dirty="0">
                <a:solidFill>
                  <a:srgbClr val="000000"/>
                </a:solidFill>
                <a:latin typeface="LucidaSansUnicode"/>
              </a:rPr>
              <a:t>Invoiced by OGC based on Milestones/Tests/Patients or Deliverable met. *Exception Non-Federal Clinical Trial</a:t>
            </a:r>
          </a:p>
          <a:p>
            <a:pPr marL="457200" lvl="2" indent="-171450">
              <a:buFont typeface="Arial" panose="020B0604020202020204" pitchFamily="34" charset="0"/>
              <a:buChar char="•"/>
            </a:pPr>
            <a:r>
              <a:rPr lang="en-US" sz="1200" dirty="0">
                <a:solidFill>
                  <a:srgbClr val="000000"/>
                </a:solidFill>
                <a:latin typeface="LucidaSansUnicode"/>
              </a:rPr>
              <a:t>Dept notifies POD when milestone completed. </a:t>
            </a:r>
          </a:p>
          <a:p>
            <a:pPr marL="457200" lvl="2" indent="-171450">
              <a:buFont typeface="Arial" panose="020B0604020202020204" pitchFamily="34" charset="0"/>
              <a:buChar char="•"/>
            </a:pPr>
            <a:r>
              <a:rPr lang="en-US" sz="1200" dirty="0">
                <a:solidFill>
                  <a:srgbClr val="000000"/>
                </a:solidFill>
                <a:latin typeface="LucidaSansUnicode"/>
              </a:rPr>
              <a:t>Ensure all payments are received by viewing the m-FIN Payments Received report. </a:t>
            </a:r>
          </a:p>
          <a:p>
            <a:pPr lvl="2"/>
            <a:endParaRPr lang="en-US" sz="1200" b="0" i="0" u="none" strike="noStrike" baseline="0" dirty="0">
              <a:solidFill>
                <a:srgbClr val="000000"/>
              </a:solidFill>
              <a:latin typeface="LucidaSansUnicode"/>
            </a:endParaRPr>
          </a:p>
        </p:txBody>
      </p:sp>
      <p:sp>
        <p:nvSpPr>
          <p:cNvPr id="9" name="TextBox 8">
            <a:extLst>
              <a:ext uri="{FF2B5EF4-FFF2-40B4-BE49-F238E27FC236}">
                <a16:creationId xmlns:a16="http://schemas.microsoft.com/office/drawing/2014/main" id="{A7767916-A01C-F099-C0D3-8D18C4CF1A48}"/>
              </a:ext>
            </a:extLst>
          </p:cNvPr>
          <p:cNvSpPr txBox="1"/>
          <p:nvPr/>
        </p:nvSpPr>
        <p:spPr>
          <a:xfrm>
            <a:off x="507570" y="5262411"/>
            <a:ext cx="5426732" cy="1231106"/>
          </a:xfrm>
          <a:prstGeom prst="rect">
            <a:avLst/>
          </a:prstGeom>
          <a:noFill/>
        </p:spPr>
        <p:txBody>
          <a:bodyPr wrap="square">
            <a:spAutoFit/>
          </a:bodyPr>
          <a:lstStyle/>
          <a:p>
            <a:r>
              <a:rPr lang="en-US" sz="1800" b="0" i="0" u="none" strike="noStrike" baseline="0" dirty="0">
                <a:solidFill>
                  <a:srgbClr val="2DA3C0"/>
                </a:solidFill>
                <a:latin typeface="Verdana" panose="020B0604030504040204" pitchFamily="34" charset="0"/>
              </a:rPr>
              <a:t> ◦ </a:t>
            </a:r>
            <a:r>
              <a:rPr lang="en-US" sz="1800" dirty="0">
                <a:solidFill>
                  <a:srgbClr val="000000"/>
                </a:solidFill>
                <a:latin typeface="LucidaSansUnicode"/>
              </a:rPr>
              <a:t>HY – Hybrid agreements</a:t>
            </a:r>
          </a:p>
          <a:p>
            <a:pPr marL="403225" lvl="1" indent="-107950">
              <a:buFont typeface="Arial" panose="020B0604020202020204" pitchFamily="34" charset="0"/>
              <a:buChar char="•"/>
              <a:tabLst>
                <a:tab pos="403225" algn="l"/>
              </a:tabLst>
            </a:pPr>
            <a:r>
              <a:rPr lang="en-US" sz="1600" dirty="0">
                <a:solidFill>
                  <a:srgbClr val="000000"/>
                </a:solidFill>
                <a:latin typeface="LucidaSansUnicode"/>
              </a:rPr>
              <a:t>This type encompasses awards with both a CR and FR component. </a:t>
            </a:r>
          </a:p>
          <a:p>
            <a:pPr marL="744538" lvl="2" indent="-107950">
              <a:buFont typeface="Arial" panose="020B0604020202020204" pitchFamily="34" charset="0"/>
              <a:buChar char="•"/>
            </a:pPr>
            <a:r>
              <a:rPr lang="en-US" sz="1200" dirty="0">
                <a:solidFill>
                  <a:srgbClr val="000000"/>
                </a:solidFill>
                <a:latin typeface="LucidaSansUnicode"/>
              </a:rPr>
              <a:t>Work with your POD to ensure that the CR and FR are both up to date in your Monthly meetings.</a:t>
            </a:r>
            <a:endParaRPr lang="en-US" sz="1100" dirty="0">
              <a:solidFill>
                <a:schemeClr val="bg1"/>
              </a:solidFill>
            </a:endParaRPr>
          </a:p>
        </p:txBody>
      </p:sp>
      <p:sp>
        <p:nvSpPr>
          <p:cNvPr id="11" name="TextBox 10">
            <a:extLst>
              <a:ext uri="{FF2B5EF4-FFF2-40B4-BE49-F238E27FC236}">
                <a16:creationId xmlns:a16="http://schemas.microsoft.com/office/drawing/2014/main" id="{4D9294DF-691A-4D21-DC18-4743F2B390B1}"/>
              </a:ext>
            </a:extLst>
          </p:cNvPr>
          <p:cNvSpPr txBox="1"/>
          <p:nvPr/>
        </p:nvSpPr>
        <p:spPr>
          <a:xfrm>
            <a:off x="6337517" y="3666663"/>
            <a:ext cx="5038695" cy="1231106"/>
          </a:xfrm>
          <a:prstGeom prst="rect">
            <a:avLst/>
          </a:prstGeom>
          <a:noFill/>
        </p:spPr>
        <p:txBody>
          <a:bodyPr wrap="square">
            <a:spAutoFit/>
          </a:bodyPr>
          <a:lstStyle/>
          <a:p>
            <a:pPr algn="l"/>
            <a:r>
              <a:rPr lang="en-US" sz="1800" b="0" i="0" u="none" strike="noStrike" baseline="0" dirty="0">
                <a:solidFill>
                  <a:srgbClr val="2DA3C0"/>
                </a:solidFill>
                <a:latin typeface="Verdana" panose="020B0604030504040204" pitchFamily="34" charset="0"/>
              </a:rPr>
              <a:t>◦ </a:t>
            </a:r>
            <a:r>
              <a:rPr lang="en-US" sz="1800" b="0" i="0" u="none" strike="noStrike" baseline="0" dirty="0">
                <a:solidFill>
                  <a:srgbClr val="000000"/>
                </a:solidFill>
                <a:latin typeface="LucidaSansUnicode"/>
              </a:rPr>
              <a:t>IB – Installment Based awards</a:t>
            </a:r>
          </a:p>
          <a:p>
            <a:pPr marL="511175" lvl="1" indent="-107950">
              <a:buFont typeface="Arial" panose="020B0604020202020204" pitchFamily="34" charset="0"/>
              <a:buChar char="•"/>
            </a:pPr>
            <a:r>
              <a:rPr lang="en-US" sz="1600" dirty="0">
                <a:solidFill>
                  <a:srgbClr val="000000"/>
                </a:solidFill>
                <a:latin typeface="LucidaSansUnicode"/>
              </a:rPr>
              <a:t>Paid/Invoiced based on a Pre-determined Schedule. </a:t>
            </a:r>
          </a:p>
          <a:p>
            <a:pPr marL="742950" lvl="1" indent="-115888">
              <a:buFont typeface="Arial" panose="020B0604020202020204" pitchFamily="34" charset="0"/>
              <a:buChar char="•"/>
            </a:pPr>
            <a:r>
              <a:rPr lang="en-US" sz="1200" dirty="0">
                <a:solidFill>
                  <a:srgbClr val="000000"/>
                </a:solidFill>
                <a:latin typeface="LucidaSansUnicode"/>
              </a:rPr>
              <a:t>Ensure all payments are received by viewing the m-FIN Payments Received report. </a:t>
            </a:r>
          </a:p>
          <a:p>
            <a:pPr lvl="1"/>
            <a:endParaRPr lang="en-US" sz="1600" dirty="0">
              <a:solidFill>
                <a:srgbClr val="000000"/>
              </a:solidFill>
              <a:latin typeface="LucidaSansUnicode"/>
            </a:endParaRPr>
          </a:p>
        </p:txBody>
      </p:sp>
      <p:pic>
        <p:nvPicPr>
          <p:cNvPr id="13" name="Graphic 12" descr="Spinning Plates with solid fill">
            <a:extLst>
              <a:ext uri="{FF2B5EF4-FFF2-40B4-BE49-F238E27FC236}">
                <a16:creationId xmlns:a16="http://schemas.microsoft.com/office/drawing/2014/main" id="{8C0544D4-FADC-1880-3CBB-B1C89A50DB1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01551" y="4582298"/>
            <a:ext cx="2211093" cy="2211093"/>
          </a:xfrm>
          <a:prstGeom prst="rect">
            <a:avLst/>
          </a:prstGeom>
        </p:spPr>
      </p:pic>
    </p:spTree>
    <p:extLst>
      <p:ext uri="{BB962C8B-B14F-4D97-AF65-F5344CB8AC3E}">
        <p14:creationId xmlns:p14="http://schemas.microsoft.com/office/powerpoint/2010/main" val="2820924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p:bldP spid="7" grpId="0"/>
      <p:bldP spid="9" grpId="0"/>
      <p:bldP spid="1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Cost Reimbursable Closeout - Best Practices</a:t>
            </a:r>
          </a:p>
        </p:txBody>
      </p:sp>
      <p:sp>
        <p:nvSpPr>
          <p:cNvPr id="17" name="Content Placeholder 13">
            <a:extLst>
              <a:ext uri="{FF2B5EF4-FFF2-40B4-BE49-F238E27FC236}">
                <a16:creationId xmlns:a16="http://schemas.microsoft.com/office/drawing/2014/main" id="{1A148ADD-7CA2-D84C-45F8-FDB78420D6CC}"/>
              </a:ext>
            </a:extLst>
          </p:cNvPr>
          <p:cNvSpPr txBox="1">
            <a:spLocks/>
          </p:cNvSpPr>
          <p:nvPr/>
        </p:nvSpPr>
        <p:spPr>
          <a:xfrm>
            <a:off x="886176" y="2385492"/>
            <a:ext cx="4937760" cy="4154738"/>
          </a:xfrm>
          <a:prstGeom prst="rect">
            <a:avLst/>
          </a:prstGeom>
        </p:spPr>
        <p:txBody>
          <a:bodyPr vert="horz" lIns="0" tIns="45720" rIns="0" bIns="45720" rtlCol="0">
            <a:normAutofit fontScale="77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None/>
            </a:pPr>
            <a:r>
              <a:rPr lang="en-US" sz="2400" b="1" u="sng" dirty="0">
                <a:solidFill>
                  <a:schemeClr val="bg1"/>
                </a:solidFill>
              </a:rPr>
              <a:t>Before End Date – GM 01 Report</a:t>
            </a:r>
          </a:p>
          <a:p>
            <a:pPr lvl="1">
              <a:buFont typeface="Arial" panose="020B0604020202020204" pitchFamily="34" charset="0"/>
              <a:buChar char="•"/>
            </a:pPr>
            <a:r>
              <a:rPr lang="en-US" sz="2200" dirty="0">
                <a:solidFill>
                  <a:schemeClr val="bg1"/>
                </a:solidFill>
              </a:rPr>
              <a:t>90 Days </a:t>
            </a:r>
          </a:p>
          <a:p>
            <a:pPr lvl="2">
              <a:buFont typeface="Arial" panose="020B0604020202020204" pitchFamily="34" charset="0"/>
              <a:buChar char="•"/>
            </a:pPr>
            <a:r>
              <a:rPr lang="en-US" sz="1800" dirty="0">
                <a:solidFill>
                  <a:schemeClr val="bg1"/>
                </a:solidFill>
              </a:rPr>
              <a:t>Know your final invoice due date</a:t>
            </a:r>
          </a:p>
          <a:p>
            <a:pPr lvl="4">
              <a:buFont typeface="Arial" panose="020B0604020202020204" pitchFamily="34" charset="0"/>
              <a:buChar char="•"/>
            </a:pPr>
            <a:r>
              <a:rPr lang="en-US" sz="1800" dirty="0">
                <a:solidFill>
                  <a:schemeClr val="bg1"/>
                </a:solidFill>
              </a:rPr>
              <a:t>Do you need and Extension?</a:t>
            </a:r>
          </a:p>
          <a:p>
            <a:pPr lvl="2">
              <a:buFont typeface="Arial" panose="020B0604020202020204" pitchFamily="34" charset="0"/>
              <a:buChar char="•"/>
            </a:pPr>
            <a:r>
              <a:rPr lang="en-US" sz="1800" dirty="0">
                <a:solidFill>
                  <a:schemeClr val="bg1"/>
                </a:solidFill>
              </a:rPr>
              <a:t>Reconcile and Post All Operating Expenses</a:t>
            </a:r>
          </a:p>
          <a:p>
            <a:pPr lvl="2">
              <a:buFont typeface="Arial" panose="020B0604020202020204" pitchFamily="34" charset="0"/>
              <a:buChar char="•"/>
            </a:pPr>
            <a:r>
              <a:rPr lang="en-US" sz="1800" dirty="0">
                <a:solidFill>
                  <a:schemeClr val="bg1"/>
                </a:solidFill>
              </a:rPr>
              <a:t>Reconcile and Post all Salary prior to </a:t>
            </a:r>
            <a:r>
              <a:rPr lang="en-US" sz="1800" i="1" dirty="0">
                <a:solidFill>
                  <a:schemeClr val="bg1"/>
                </a:solidFill>
              </a:rPr>
              <a:t>ended</a:t>
            </a:r>
            <a:r>
              <a:rPr lang="en-US" sz="1800" dirty="0">
                <a:solidFill>
                  <a:schemeClr val="bg1"/>
                </a:solidFill>
              </a:rPr>
              <a:t> (E) status. </a:t>
            </a:r>
          </a:p>
          <a:p>
            <a:pPr lvl="2">
              <a:buFont typeface="Arial" panose="020B0604020202020204" pitchFamily="34" charset="0"/>
              <a:buChar char="•"/>
            </a:pPr>
            <a:r>
              <a:rPr lang="en-US" sz="1800" dirty="0">
                <a:solidFill>
                  <a:schemeClr val="bg1"/>
                </a:solidFill>
              </a:rPr>
              <a:t>Review cash position via Summary Trial Balance and Billing Inquiry </a:t>
            </a:r>
            <a:r>
              <a:rPr lang="en-US" dirty="0">
                <a:solidFill>
                  <a:schemeClr val="bg1"/>
                </a:solidFill>
              </a:rPr>
              <a:t>(via PS query) </a:t>
            </a:r>
            <a:r>
              <a:rPr lang="en-US" sz="1800" dirty="0">
                <a:solidFill>
                  <a:schemeClr val="bg1"/>
                </a:solidFill>
              </a:rPr>
              <a:t>to make sure invoices to date have been paid. </a:t>
            </a:r>
          </a:p>
          <a:p>
            <a:pPr lvl="1">
              <a:buFont typeface="Arial" panose="020B0604020202020204" pitchFamily="34" charset="0"/>
              <a:buChar char="•"/>
            </a:pPr>
            <a:r>
              <a:rPr lang="en-US" sz="2200" dirty="0">
                <a:solidFill>
                  <a:schemeClr val="bg1"/>
                </a:solidFill>
              </a:rPr>
              <a:t>60 Days</a:t>
            </a:r>
          </a:p>
          <a:p>
            <a:pPr lvl="2">
              <a:buFont typeface="Arial" panose="020B0604020202020204" pitchFamily="34" charset="0"/>
              <a:buChar char="•"/>
            </a:pPr>
            <a:r>
              <a:rPr lang="en-US" sz="1800" dirty="0">
                <a:solidFill>
                  <a:schemeClr val="bg1"/>
                </a:solidFill>
              </a:rPr>
              <a:t>Complete 90 Day tasks</a:t>
            </a:r>
          </a:p>
          <a:p>
            <a:pPr lvl="2">
              <a:buFont typeface="Arial" panose="020B0604020202020204" pitchFamily="34" charset="0"/>
              <a:buChar char="•"/>
            </a:pPr>
            <a:r>
              <a:rPr lang="en-US" sz="1800" dirty="0">
                <a:solidFill>
                  <a:schemeClr val="bg1"/>
                </a:solidFill>
              </a:rPr>
              <a:t>Ensure all Equipment has been incurred</a:t>
            </a:r>
          </a:p>
          <a:p>
            <a:pPr lvl="1">
              <a:buFont typeface="Arial" panose="020B0604020202020204" pitchFamily="34" charset="0"/>
              <a:buChar char="•"/>
            </a:pPr>
            <a:r>
              <a:rPr lang="en-US" sz="2200" dirty="0">
                <a:solidFill>
                  <a:schemeClr val="bg1"/>
                </a:solidFill>
              </a:rPr>
              <a:t>30Days </a:t>
            </a:r>
          </a:p>
          <a:p>
            <a:pPr lvl="2">
              <a:buFont typeface="Arial" panose="020B0604020202020204" pitchFamily="34" charset="0"/>
              <a:buChar char="•"/>
            </a:pPr>
            <a:r>
              <a:rPr lang="en-US" sz="1800" dirty="0">
                <a:solidFill>
                  <a:schemeClr val="bg1"/>
                </a:solidFill>
              </a:rPr>
              <a:t>Complete 90 Day tasks</a:t>
            </a:r>
          </a:p>
          <a:p>
            <a:pPr lvl="2">
              <a:buFont typeface="Arial" panose="020B0604020202020204" pitchFamily="34" charset="0"/>
              <a:buChar char="•"/>
            </a:pPr>
            <a:r>
              <a:rPr lang="en-US" sz="1800" dirty="0">
                <a:solidFill>
                  <a:schemeClr val="bg1"/>
                </a:solidFill>
              </a:rPr>
              <a:t>Request Pre-activation for subsequent year</a:t>
            </a:r>
          </a:p>
          <a:p>
            <a:pPr lvl="2">
              <a:buFont typeface="Arial" panose="020B0604020202020204" pitchFamily="34" charset="0"/>
              <a:buChar char="•"/>
            </a:pPr>
            <a:r>
              <a:rPr lang="en-US" sz="1800" dirty="0">
                <a:solidFill>
                  <a:schemeClr val="bg1"/>
                </a:solidFill>
              </a:rPr>
              <a:t>Clear all Deficits</a:t>
            </a:r>
          </a:p>
          <a:p>
            <a:pPr lvl="2">
              <a:buFont typeface="Arial" panose="020B0604020202020204" pitchFamily="34" charset="0"/>
              <a:buChar char="•"/>
            </a:pPr>
            <a:r>
              <a:rPr lang="en-US" sz="1800" dirty="0">
                <a:solidFill>
                  <a:schemeClr val="bg1"/>
                </a:solidFill>
              </a:rPr>
              <a:t>Ensure all Subcontracts are received and submitted for payment</a:t>
            </a:r>
          </a:p>
          <a:p>
            <a:pPr lvl="2">
              <a:buFont typeface="Arial" panose="020B0604020202020204" pitchFamily="34" charset="0"/>
              <a:buChar char="•"/>
            </a:pPr>
            <a:endParaRPr lang="en-US" sz="1800" dirty="0">
              <a:solidFill>
                <a:schemeClr val="bg1"/>
              </a:solidFill>
            </a:endParaRPr>
          </a:p>
          <a:p>
            <a:pPr lvl="1"/>
            <a:endParaRPr lang="en-US" dirty="0">
              <a:solidFill>
                <a:schemeClr val="bg1"/>
              </a:solidFill>
            </a:endParaRPr>
          </a:p>
        </p:txBody>
      </p:sp>
      <p:sp>
        <p:nvSpPr>
          <p:cNvPr id="5" name="Content Placeholder 13">
            <a:extLst>
              <a:ext uri="{FF2B5EF4-FFF2-40B4-BE49-F238E27FC236}">
                <a16:creationId xmlns:a16="http://schemas.microsoft.com/office/drawing/2014/main" id="{E7AB5961-E17D-2BDC-36C1-46D37D439548}"/>
              </a:ext>
            </a:extLst>
          </p:cNvPr>
          <p:cNvSpPr txBox="1">
            <a:spLocks/>
          </p:cNvSpPr>
          <p:nvPr/>
        </p:nvSpPr>
        <p:spPr>
          <a:xfrm>
            <a:off x="6362243" y="2385492"/>
            <a:ext cx="4937760" cy="4154738"/>
          </a:xfrm>
          <a:prstGeom prst="rect">
            <a:avLst/>
          </a:prstGeom>
        </p:spPr>
        <p:txBody>
          <a:bodyPr vert="horz" lIns="0" tIns="45720" rIns="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01168" lvl="1" indent="0" algn="ctr">
              <a:buNone/>
            </a:pPr>
            <a:r>
              <a:rPr lang="en-US" sz="2400" b="1" u="sng" dirty="0">
                <a:solidFill>
                  <a:schemeClr val="bg1"/>
                </a:solidFill>
              </a:rPr>
              <a:t>After End Date GM 02/03 Report </a:t>
            </a:r>
          </a:p>
          <a:p>
            <a:pPr lvl="1">
              <a:buFont typeface="Arial" panose="020B0604020202020204" pitchFamily="34" charset="0"/>
              <a:buChar char="•"/>
            </a:pPr>
            <a:r>
              <a:rPr lang="en-US" sz="2200" dirty="0">
                <a:solidFill>
                  <a:schemeClr val="bg1"/>
                </a:solidFill>
              </a:rPr>
              <a:t>Close all encumbrances</a:t>
            </a:r>
          </a:p>
          <a:p>
            <a:pPr lvl="1">
              <a:buFont typeface="Arial" panose="020B0604020202020204" pitchFamily="34" charset="0"/>
              <a:buChar char="•"/>
            </a:pPr>
            <a:r>
              <a:rPr lang="en-US" sz="2200" dirty="0">
                <a:solidFill>
                  <a:schemeClr val="bg1"/>
                </a:solidFill>
              </a:rPr>
              <a:t>Close all AR/AP items</a:t>
            </a:r>
          </a:p>
          <a:p>
            <a:pPr lvl="1">
              <a:buFont typeface="Arial" panose="020B0604020202020204" pitchFamily="34" charset="0"/>
              <a:buChar char="•"/>
            </a:pPr>
            <a:r>
              <a:rPr lang="en-US" sz="2200" dirty="0">
                <a:solidFill>
                  <a:schemeClr val="bg1"/>
                </a:solidFill>
              </a:rPr>
              <a:t>Work with your OGC POD to review and approve Final Invoice Draft before due date. </a:t>
            </a:r>
          </a:p>
          <a:p>
            <a:pPr lvl="1">
              <a:buFont typeface="Arial" panose="020B0604020202020204" pitchFamily="34" charset="0"/>
              <a:buChar char="•"/>
            </a:pPr>
            <a:r>
              <a:rPr lang="en-US" sz="2200" dirty="0">
                <a:solidFill>
                  <a:schemeClr val="bg1"/>
                </a:solidFill>
              </a:rPr>
              <a:t>Review EPERS by Project Report in CU Data to ensure all available Epers have been certified. </a:t>
            </a:r>
          </a:p>
          <a:p>
            <a:pPr lvl="1">
              <a:buFont typeface="Arial" panose="020B0604020202020204" pitchFamily="34" charset="0"/>
              <a:buChar char="•"/>
            </a:pPr>
            <a:r>
              <a:rPr lang="en-US" sz="2200" dirty="0">
                <a:solidFill>
                  <a:schemeClr val="bg1"/>
                </a:solidFill>
              </a:rPr>
              <a:t>Follow up on final invoices to ensure invoice is received and paid promptly.</a:t>
            </a:r>
          </a:p>
          <a:p>
            <a:pPr lvl="1">
              <a:buFont typeface="Arial" panose="020B0604020202020204" pitchFamily="34" charset="0"/>
              <a:buChar char="•"/>
            </a:pPr>
            <a:r>
              <a:rPr lang="en-US" sz="2200" dirty="0">
                <a:solidFill>
                  <a:schemeClr val="bg1"/>
                </a:solidFill>
              </a:rPr>
              <a:t>See Closeout Checklist for Full detailed information. </a:t>
            </a:r>
            <a:r>
              <a:rPr lang="en-US" sz="2200" dirty="0">
                <a:solidFill>
                  <a:schemeClr val="bg1"/>
                </a:solidFill>
                <a:hlinkClick r:id="rId2"/>
              </a:rPr>
              <a:t>LINK</a:t>
            </a:r>
            <a:r>
              <a:rPr lang="en-US" sz="2200" dirty="0">
                <a:solidFill>
                  <a:schemeClr val="bg1"/>
                </a:solidFill>
              </a:rPr>
              <a:t> </a:t>
            </a:r>
          </a:p>
          <a:p>
            <a:pPr lvl="1">
              <a:buFont typeface="Arial" panose="020B0604020202020204" pitchFamily="34" charset="0"/>
              <a:buChar char="•"/>
            </a:pPr>
            <a:endParaRPr lang="en-US" sz="2200" dirty="0">
              <a:solidFill>
                <a:schemeClr val="bg1"/>
              </a:solidFill>
            </a:endParaRPr>
          </a:p>
          <a:p>
            <a:pPr lvl="1"/>
            <a:endParaRPr lang="en-US" dirty="0">
              <a:solidFill>
                <a:schemeClr val="bg1"/>
              </a:solidFill>
            </a:endParaRPr>
          </a:p>
        </p:txBody>
      </p:sp>
    </p:spTree>
    <p:extLst>
      <p:ext uri="{BB962C8B-B14F-4D97-AF65-F5344CB8AC3E}">
        <p14:creationId xmlns:p14="http://schemas.microsoft.com/office/powerpoint/2010/main" val="3609684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Letter of Credit (LC) Closeout - Best Practices</a:t>
            </a:r>
          </a:p>
        </p:txBody>
      </p:sp>
      <p:sp>
        <p:nvSpPr>
          <p:cNvPr id="3" name="Content Placeholder 13">
            <a:extLst>
              <a:ext uri="{FF2B5EF4-FFF2-40B4-BE49-F238E27FC236}">
                <a16:creationId xmlns:a16="http://schemas.microsoft.com/office/drawing/2014/main" id="{47B92390-9F39-E185-A21B-9F2D5622D6F2}"/>
              </a:ext>
            </a:extLst>
          </p:cNvPr>
          <p:cNvSpPr txBox="1">
            <a:spLocks/>
          </p:cNvSpPr>
          <p:nvPr/>
        </p:nvSpPr>
        <p:spPr>
          <a:xfrm>
            <a:off x="886176" y="2385492"/>
            <a:ext cx="4937760" cy="4154738"/>
          </a:xfrm>
          <a:prstGeom prst="rect">
            <a:avLst/>
          </a:prstGeom>
        </p:spPr>
        <p:txBody>
          <a:bodyPr vert="horz" lIns="0" tIns="45720" rIns="0" bIns="45720" rtlCol="0">
            <a:normAutofit fontScale="77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None/>
            </a:pPr>
            <a:r>
              <a:rPr lang="en-US" sz="2400" b="1" u="sng" dirty="0">
                <a:solidFill>
                  <a:schemeClr val="bg1"/>
                </a:solidFill>
              </a:rPr>
              <a:t>Before End Date – GM 01 Report</a:t>
            </a:r>
          </a:p>
          <a:p>
            <a:pPr lvl="1">
              <a:buFont typeface="Arial" panose="020B0604020202020204" pitchFamily="34" charset="0"/>
              <a:buChar char="•"/>
            </a:pPr>
            <a:r>
              <a:rPr lang="en-US" sz="2200" dirty="0">
                <a:solidFill>
                  <a:schemeClr val="bg1"/>
                </a:solidFill>
              </a:rPr>
              <a:t>90 Days </a:t>
            </a:r>
          </a:p>
          <a:p>
            <a:pPr lvl="2">
              <a:buFont typeface="Arial" panose="020B0604020202020204" pitchFamily="34" charset="0"/>
              <a:buChar char="•"/>
            </a:pPr>
            <a:r>
              <a:rPr lang="en-US" sz="1800" dirty="0">
                <a:solidFill>
                  <a:schemeClr val="bg1"/>
                </a:solidFill>
              </a:rPr>
              <a:t>Know your final report due date</a:t>
            </a:r>
          </a:p>
          <a:p>
            <a:pPr lvl="4">
              <a:buFont typeface="Arial" panose="020B0604020202020204" pitchFamily="34" charset="0"/>
              <a:buChar char="•"/>
            </a:pPr>
            <a:r>
              <a:rPr lang="en-US" sz="1800" dirty="0">
                <a:solidFill>
                  <a:schemeClr val="bg1"/>
                </a:solidFill>
              </a:rPr>
              <a:t>Do you need and Extension?</a:t>
            </a:r>
          </a:p>
          <a:p>
            <a:pPr lvl="2">
              <a:buFont typeface="Arial" panose="020B0604020202020204" pitchFamily="34" charset="0"/>
              <a:buChar char="•"/>
            </a:pPr>
            <a:r>
              <a:rPr lang="en-US" sz="1800" dirty="0">
                <a:solidFill>
                  <a:schemeClr val="bg1"/>
                </a:solidFill>
              </a:rPr>
              <a:t>Reconcile and Post All Operating Expenses</a:t>
            </a:r>
          </a:p>
          <a:p>
            <a:pPr lvl="2">
              <a:buFont typeface="Arial" panose="020B0604020202020204" pitchFamily="34" charset="0"/>
              <a:buChar char="•"/>
            </a:pPr>
            <a:r>
              <a:rPr lang="en-US" sz="1800" dirty="0">
                <a:solidFill>
                  <a:schemeClr val="bg1"/>
                </a:solidFill>
              </a:rPr>
              <a:t>Reconcile and Post all Salary prior to </a:t>
            </a:r>
            <a:r>
              <a:rPr lang="en-US" sz="1800" i="1" dirty="0">
                <a:solidFill>
                  <a:schemeClr val="bg1"/>
                </a:solidFill>
              </a:rPr>
              <a:t>ended</a:t>
            </a:r>
            <a:r>
              <a:rPr lang="en-US" sz="1800" dirty="0">
                <a:solidFill>
                  <a:schemeClr val="bg1"/>
                </a:solidFill>
              </a:rPr>
              <a:t> (E) status. </a:t>
            </a:r>
          </a:p>
          <a:p>
            <a:pPr lvl="2">
              <a:buFont typeface="Arial" panose="020B0604020202020204" pitchFamily="34" charset="0"/>
              <a:buChar char="•"/>
            </a:pPr>
            <a:r>
              <a:rPr lang="en-US" sz="1800" dirty="0">
                <a:solidFill>
                  <a:schemeClr val="bg1"/>
                </a:solidFill>
              </a:rPr>
              <a:t>Review cash position via Summary Trial Balance and Billing Inquiry </a:t>
            </a:r>
            <a:r>
              <a:rPr lang="en-US" dirty="0">
                <a:solidFill>
                  <a:schemeClr val="bg1"/>
                </a:solidFill>
              </a:rPr>
              <a:t>(via PS query) </a:t>
            </a:r>
            <a:r>
              <a:rPr lang="en-US" sz="1800" dirty="0">
                <a:solidFill>
                  <a:schemeClr val="bg1"/>
                </a:solidFill>
              </a:rPr>
              <a:t>to make sure invoices to date have been paid. </a:t>
            </a:r>
          </a:p>
          <a:p>
            <a:pPr lvl="1">
              <a:buFont typeface="Arial" panose="020B0604020202020204" pitchFamily="34" charset="0"/>
              <a:buChar char="•"/>
            </a:pPr>
            <a:r>
              <a:rPr lang="en-US" sz="2200" dirty="0">
                <a:solidFill>
                  <a:schemeClr val="bg1"/>
                </a:solidFill>
              </a:rPr>
              <a:t>60 Days</a:t>
            </a:r>
          </a:p>
          <a:p>
            <a:pPr lvl="2">
              <a:buFont typeface="Arial" panose="020B0604020202020204" pitchFamily="34" charset="0"/>
              <a:buChar char="•"/>
            </a:pPr>
            <a:r>
              <a:rPr lang="en-US" sz="1800" dirty="0">
                <a:solidFill>
                  <a:schemeClr val="bg1"/>
                </a:solidFill>
              </a:rPr>
              <a:t>Complete 90 Day tasks</a:t>
            </a:r>
          </a:p>
          <a:p>
            <a:pPr lvl="2">
              <a:buFont typeface="Arial" panose="020B0604020202020204" pitchFamily="34" charset="0"/>
              <a:buChar char="•"/>
            </a:pPr>
            <a:r>
              <a:rPr lang="en-US" sz="1800" dirty="0">
                <a:solidFill>
                  <a:schemeClr val="bg1"/>
                </a:solidFill>
              </a:rPr>
              <a:t>Ensure all Equipment has been incurred</a:t>
            </a:r>
          </a:p>
          <a:p>
            <a:pPr lvl="1">
              <a:buFont typeface="Arial" panose="020B0604020202020204" pitchFamily="34" charset="0"/>
              <a:buChar char="•"/>
            </a:pPr>
            <a:r>
              <a:rPr lang="en-US" sz="2200" dirty="0">
                <a:solidFill>
                  <a:schemeClr val="bg1"/>
                </a:solidFill>
              </a:rPr>
              <a:t>30Days </a:t>
            </a:r>
          </a:p>
          <a:p>
            <a:pPr lvl="2">
              <a:buFont typeface="Arial" panose="020B0604020202020204" pitchFamily="34" charset="0"/>
              <a:buChar char="•"/>
            </a:pPr>
            <a:r>
              <a:rPr lang="en-US" sz="1800" dirty="0">
                <a:solidFill>
                  <a:schemeClr val="bg1"/>
                </a:solidFill>
              </a:rPr>
              <a:t>Complete 90 Day tasks</a:t>
            </a:r>
          </a:p>
          <a:p>
            <a:pPr lvl="2">
              <a:buFont typeface="Arial" panose="020B0604020202020204" pitchFamily="34" charset="0"/>
              <a:buChar char="•"/>
            </a:pPr>
            <a:r>
              <a:rPr lang="en-US" sz="1800" dirty="0">
                <a:solidFill>
                  <a:schemeClr val="bg1"/>
                </a:solidFill>
              </a:rPr>
              <a:t>Request Pre-activation for subsequent year</a:t>
            </a:r>
          </a:p>
          <a:p>
            <a:pPr lvl="2">
              <a:buFont typeface="Arial" panose="020B0604020202020204" pitchFamily="34" charset="0"/>
              <a:buChar char="•"/>
            </a:pPr>
            <a:r>
              <a:rPr lang="en-US" sz="1800" dirty="0">
                <a:solidFill>
                  <a:schemeClr val="bg1"/>
                </a:solidFill>
              </a:rPr>
              <a:t>Clear all Deficits</a:t>
            </a:r>
          </a:p>
          <a:p>
            <a:pPr lvl="2">
              <a:buFont typeface="Arial" panose="020B0604020202020204" pitchFamily="34" charset="0"/>
              <a:buChar char="•"/>
            </a:pPr>
            <a:r>
              <a:rPr lang="en-US" sz="1800" dirty="0">
                <a:solidFill>
                  <a:schemeClr val="bg1"/>
                </a:solidFill>
              </a:rPr>
              <a:t>Ensure all Subcontracts are received and submitted for payment</a:t>
            </a:r>
          </a:p>
          <a:p>
            <a:pPr lvl="2">
              <a:buFont typeface="Arial" panose="020B0604020202020204" pitchFamily="34" charset="0"/>
              <a:buChar char="•"/>
            </a:pPr>
            <a:endParaRPr lang="en-US" sz="1800" dirty="0">
              <a:solidFill>
                <a:schemeClr val="bg1"/>
              </a:solidFill>
            </a:endParaRPr>
          </a:p>
          <a:p>
            <a:pPr lvl="1"/>
            <a:endParaRPr lang="en-US" dirty="0">
              <a:solidFill>
                <a:schemeClr val="bg1"/>
              </a:solidFill>
            </a:endParaRPr>
          </a:p>
        </p:txBody>
      </p:sp>
      <p:sp>
        <p:nvSpPr>
          <p:cNvPr id="6" name="Content Placeholder 13">
            <a:extLst>
              <a:ext uri="{FF2B5EF4-FFF2-40B4-BE49-F238E27FC236}">
                <a16:creationId xmlns:a16="http://schemas.microsoft.com/office/drawing/2014/main" id="{148DC255-457C-A3CD-4BC4-7B47649C5796}"/>
              </a:ext>
            </a:extLst>
          </p:cNvPr>
          <p:cNvSpPr txBox="1">
            <a:spLocks/>
          </p:cNvSpPr>
          <p:nvPr/>
        </p:nvSpPr>
        <p:spPr>
          <a:xfrm>
            <a:off x="6362243" y="2385492"/>
            <a:ext cx="4937760" cy="4154738"/>
          </a:xfrm>
          <a:prstGeom prst="rect">
            <a:avLst/>
          </a:prstGeom>
        </p:spPr>
        <p:txBody>
          <a:bodyPr vert="horz" lIns="0" tIns="45720" rIns="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01168" lvl="1" indent="0" algn="ctr">
              <a:buNone/>
            </a:pPr>
            <a:r>
              <a:rPr lang="en-US" sz="2400" b="1" u="sng" dirty="0">
                <a:solidFill>
                  <a:schemeClr val="bg1"/>
                </a:solidFill>
              </a:rPr>
              <a:t>After End Date GM 02/03 Report </a:t>
            </a:r>
          </a:p>
          <a:p>
            <a:pPr lvl="1">
              <a:buFont typeface="Arial" panose="020B0604020202020204" pitchFamily="34" charset="0"/>
              <a:buChar char="•"/>
            </a:pPr>
            <a:r>
              <a:rPr lang="en-US" sz="2200" dirty="0">
                <a:solidFill>
                  <a:schemeClr val="bg1"/>
                </a:solidFill>
              </a:rPr>
              <a:t>Close all encumbrances</a:t>
            </a:r>
          </a:p>
          <a:p>
            <a:pPr lvl="1">
              <a:buFont typeface="Arial" panose="020B0604020202020204" pitchFamily="34" charset="0"/>
              <a:buChar char="•"/>
            </a:pPr>
            <a:r>
              <a:rPr lang="en-US" sz="2200" dirty="0">
                <a:solidFill>
                  <a:schemeClr val="bg1"/>
                </a:solidFill>
              </a:rPr>
              <a:t>Close all AR/AP items</a:t>
            </a:r>
          </a:p>
          <a:p>
            <a:pPr lvl="1">
              <a:buFont typeface="Arial" panose="020B0604020202020204" pitchFamily="34" charset="0"/>
              <a:buChar char="•"/>
            </a:pPr>
            <a:r>
              <a:rPr lang="en-US" sz="2200" dirty="0">
                <a:solidFill>
                  <a:schemeClr val="bg1"/>
                </a:solidFill>
              </a:rPr>
              <a:t>Work with your OGC POD to review and approve Final Report Draft before due date. </a:t>
            </a:r>
          </a:p>
          <a:p>
            <a:pPr lvl="1">
              <a:buFont typeface="Arial" panose="020B0604020202020204" pitchFamily="34" charset="0"/>
              <a:buChar char="•"/>
            </a:pPr>
            <a:r>
              <a:rPr lang="en-US" sz="2200" dirty="0">
                <a:solidFill>
                  <a:schemeClr val="bg1"/>
                </a:solidFill>
              </a:rPr>
              <a:t>Review EPERS by Project Report in CU Data to ensure all available Epers have been certified. </a:t>
            </a:r>
          </a:p>
          <a:p>
            <a:pPr lvl="1">
              <a:buFont typeface="Arial" panose="020B0604020202020204" pitchFamily="34" charset="0"/>
              <a:buChar char="•"/>
            </a:pPr>
            <a:r>
              <a:rPr lang="en-US" sz="2200" dirty="0">
                <a:solidFill>
                  <a:schemeClr val="bg1"/>
                </a:solidFill>
              </a:rPr>
              <a:t>Follow up on final invoices to ensure invoice is received and paid promptly.</a:t>
            </a:r>
          </a:p>
          <a:p>
            <a:pPr lvl="1">
              <a:buFont typeface="Arial" panose="020B0604020202020204" pitchFamily="34" charset="0"/>
              <a:buChar char="•"/>
            </a:pPr>
            <a:r>
              <a:rPr lang="en-US" sz="2200" dirty="0">
                <a:solidFill>
                  <a:schemeClr val="bg1"/>
                </a:solidFill>
              </a:rPr>
              <a:t>See Closeout Checklist for Full detailed information. </a:t>
            </a:r>
            <a:r>
              <a:rPr lang="en-US" sz="2200" dirty="0">
                <a:solidFill>
                  <a:schemeClr val="bg1"/>
                </a:solidFill>
                <a:hlinkClick r:id="rId2"/>
              </a:rPr>
              <a:t>LINK</a:t>
            </a:r>
            <a:r>
              <a:rPr lang="en-US" sz="2200" dirty="0">
                <a:solidFill>
                  <a:schemeClr val="bg1"/>
                </a:solidFill>
              </a:rPr>
              <a:t> </a:t>
            </a:r>
          </a:p>
          <a:p>
            <a:pPr lvl="1">
              <a:buFont typeface="Arial" panose="020B0604020202020204" pitchFamily="34" charset="0"/>
              <a:buChar char="•"/>
            </a:pPr>
            <a:endParaRPr lang="en-US" sz="2200" dirty="0">
              <a:solidFill>
                <a:schemeClr val="bg1"/>
              </a:solidFill>
            </a:endParaRPr>
          </a:p>
          <a:p>
            <a:pPr lvl="1"/>
            <a:endParaRPr lang="en-US" dirty="0">
              <a:solidFill>
                <a:schemeClr val="bg1"/>
              </a:solidFill>
            </a:endParaRPr>
          </a:p>
        </p:txBody>
      </p:sp>
    </p:spTree>
    <p:extLst>
      <p:ext uri="{BB962C8B-B14F-4D97-AF65-F5344CB8AC3E}">
        <p14:creationId xmlns:p14="http://schemas.microsoft.com/office/powerpoint/2010/main" val="575309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Installment Based (IB) Closeout - Best Practices</a:t>
            </a:r>
          </a:p>
        </p:txBody>
      </p:sp>
      <p:sp>
        <p:nvSpPr>
          <p:cNvPr id="5" name="Content Placeholder 13">
            <a:extLst>
              <a:ext uri="{FF2B5EF4-FFF2-40B4-BE49-F238E27FC236}">
                <a16:creationId xmlns:a16="http://schemas.microsoft.com/office/drawing/2014/main" id="{E7AB5961-E17D-2BDC-36C1-46D37D439548}"/>
              </a:ext>
            </a:extLst>
          </p:cNvPr>
          <p:cNvSpPr txBox="1">
            <a:spLocks/>
          </p:cNvSpPr>
          <p:nvPr/>
        </p:nvSpPr>
        <p:spPr>
          <a:xfrm>
            <a:off x="6362243" y="2385492"/>
            <a:ext cx="4937760" cy="415473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b="1" u="sng" dirty="0">
                <a:solidFill>
                  <a:schemeClr val="bg1"/>
                </a:solidFill>
              </a:rPr>
              <a:t>After End Date – GM02/03 Report </a:t>
            </a:r>
          </a:p>
          <a:p>
            <a:pPr lvl="1"/>
            <a:r>
              <a:rPr lang="en-US" dirty="0">
                <a:solidFill>
                  <a:schemeClr val="bg1"/>
                </a:solidFill>
              </a:rPr>
              <a:t>Work with your POD to ensure all expenses are complete and final report ready to go by due date including subcontracts.</a:t>
            </a:r>
          </a:p>
          <a:p>
            <a:pPr lvl="1"/>
            <a:r>
              <a:rPr lang="en-US" dirty="0">
                <a:solidFill>
                  <a:schemeClr val="bg1"/>
                </a:solidFill>
              </a:rPr>
              <a:t>Ensure Final Progress reports are submitted.</a:t>
            </a:r>
          </a:p>
          <a:p>
            <a:pPr lvl="1"/>
            <a:r>
              <a:rPr lang="en-US" dirty="0">
                <a:solidFill>
                  <a:schemeClr val="bg1"/>
                </a:solidFill>
              </a:rPr>
              <a:t>If you are in deficit, remove deficit prior to report deadline.</a:t>
            </a:r>
          </a:p>
          <a:p>
            <a:pPr lvl="1"/>
            <a:r>
              <a:rPr lang="en-US" dirty="0">
                <a:solidFill>
                  <a:schemeClr val="bg1"/>
                </a:solidFill>
              </a:rPr>
              <a:t>If you have a positive cash position to resolve</a:t>
            </a:r>
          </a:p>
          <a:p>
            <a:pPr lvl="2"/>
            <a:r>
              <a:rPr lang="en-US" dirty="0">
                <a:solidFill>
                  <a:schemeClr val="bg1"/>
                </a:solidFill>
              </a:rPr>
              <a:t>Initiate communication with your POD to: </a:t>
            </a:r>
          </a:p>
          <a:p>
            <a:pPr lvl="3"/>
            <a:r>
              <a:rPr lang="en-US" dirty="0">
                <a:solidFill>
                  <a:schemeClr val="bg1"/>
                </a:solidFill>
              </a:rPr>
              <a:t>Return funds</a:t>
            </a:r>
          </a:p>
          <a:p>
            <a:pPr lvl="3"/>
            <a:r>
              <a:rPr lang="en-US" dirty="0">
                <a:solidFill>
                  <a:schemeClr val="bg1"/>
                </a:solidFill>
              </a:rPr>
              <a:t>Carryforward funds</a:t>
            </a:r>
          </a:p>
          <a:p>
            <a:pPr lvl="3"/>
            <a:r>
              <a:rPr lang="en-US" dirty="0">
                <a:solidFill>
                  <a:schemeClr val="bg1"/>
                </a:solidFill>
              </a:rPr>
              <a:t>Request Small Residual Retention from Sponsor</a:t>
            </a:r>
          </a:p>
          <a:p>
            <a:pPr lvl="1"/>
            <a:r>
              <a:rPr lang="en-US" dirty="0">
                <a:solidFill>
                  <a:schemeClr val="bg1"/>
                </a:solidFill>
              </a:rPr>
              <a:t>Review EPERS by Project Report in CU Data to ensure all available Epers have been certified. </a:t>
            </a:r>
          </a:p>
        </p:txBody>
      </p:sp>
      <p:sp>
        <p:nvSpPr>
          <p:cNvPr id="3" name="Content Placeholder 13">
            <a:extLst>
              <a:ext uri="{FF2B5EF4-FFF2-40B4-BE49-F238E27FC236}">
                <a16:creationId xmlns:a16="http://schemas.microsoft.com/office/drawing/2014/main" id="{7CB43411-6448-6285-E1E2-47DD16160438}"/>
              </a:ext>
            </a:extLst>
          </p:cNvPr>
          <p:cNvSpPr txBox="1">
            <a:spLocks/>
          </p:cNvSpPr>
          <p:nvPr/>
        </p:nvSpPr>
        <p:spPr>
          <a:xfrm>
            <a:off x="886176" y="2385492"/>
            <a:ext cx="4937760" cy="4154738"/>
          </a:xfrm>
          <a:prstGeom prst="rect">
            <a:avLst/>
          </a:prstGeom>
        </p:spPr>
        <p:txBody>
          <a:bodyPr vert="horz" lIns="0" tIns="45720" rIns="0" bIns="45720" rtlCol="0">
            <a:normAutofit fontScale="700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None/>
            </a:pPr>
            <a:r>
              <a:rPr lang="en-US" sz="2400" b="1" u="sng" dirty="0">
                <a:solidFill>
                  <a:schemeClr val="bg1"/>
                </a:solidFill>
              </a:rPr>
              <a:t>Before End Date – GM 01 Report</a:t>
            </a:r>
          </a:p>
          <a:p>
            <a:pPr lvl="1">
              <a:buFont typeface="Arial" panose="020B0604020202020204" pitchFamily="34" charset="0"/>
              <a:buChar char="•"/>
            </a:pPr>
            <a:r>
              <a:rPr lang="en-US" sz="2200" dirty="0">
                <a:solidFill>
                  <a:schemeClr val="bg1"/>
                </a:solidFill>
              </a:rPr>
              <a:t>90 Days </a:t>
            </a:r>
          </a:p>
          <a:p>
            <a:pPr lvl="2">
              <a:buFont typeface="Arial" panose="020B0604020202020204" pitchFamily="34" charset="0"/>
              <a:buChar char="•"/>
            </a:pPr>
            <a:r>
              <a:rPr lang="en-US" sz="1800" dirty="0">
                <a:solidFill>
                  <a:schemeClr val="bg1"/>
                </a:solidFill>
              </a:rPr>
              <a:t>Know your final report due date</a:t>
            </a:r>
          </a:p>
          <a:p>
            <a:pPr lvl="4">
              <a:buFont typeface="Arial" panose="020B0604020202020204" pitchFamily="34" charset="0"/>
              <a:buChar char="•"/>
            </a:pPr>
            <a:r>
              <a:rPr lang="en-US" sz="1800" dirty="0">
                <a:solidFill>
                  <a:schemeClr val="bg1"/>
                </a:solidFill>
              </a:rPr>
              <a:t>Do you need and Extension?</a:t>
            </a:r>
          </a:p>
          <a:p>
            <a:pPr lvl="2">
              <a:buFont typeface="Arial" panose="020B0604020202020204" pitchFamily="34" charset="0"/>
              <a:buChar char="•"/>
            </a:pPr>
            <a:r>
              <a:rPr lang="en-US" sz="1800" dirty="0">
                <a:solidFill>
                  <a:schemeClr val="bg1"/>
                </a:solidFill>
              </a:rPr>
              <a:t>Reconcile and Post All Operating Expenses</a:t>
            </a:r>
          </a:p>
          <a:p>
            <a:pPr lvl="2">
              <a:buFont typeface="Arial" panose="020B0604020202020204" pitchFamily="34" charset="0"/>
              <a:buChar char="•"/>
            </a:pPr>
            <a:r>
              <a:rPr lang="en-US" sz="1800" dirty="0">
                <a:solidFill>
                  <a:schemeClr val="bg1"/>
                </a:solidFill>
              </a:rPr>
              <a:t>Reconcile and Post all Salary prior to </a:t>
            </a:r>
            <a:r>
              <a:rPr lang="en-US" sz="1800" i="1" dirty="0">
                <a:solidFill>
                  <a:schemeClr val="bg1"/>
                </a:solidFill>
              </a:rPr>
              <a:t>ended</a:t>
            </a:r>
            <a:r>
              <a:rPr lang="en-US" sz="1800" dirty="0">
                <a:solidFill>
                  <a:schemeClr val="bg1"/>
                </a:solidFill>
              </a:rPr>
              <a:t> (E) status. </a:t>
            </a:r>
          </a:p>
          <a:p>
            <a:pPr lvl="2">
              <a:buFont typeface="Arial" panose="020B0604020202020204" pitchFamily="34" charset="0"/>
              <a:buChar char="•"/>
            </a:pPr>
            <a:r>
              <a:rPr lang="en-US" sz="1800" dirty="0">
                <a:solidFill>
                  <a:schemeClr val="bg1"/>
                </a:solidFill>
              </a:rPr>
              <a:t>Review cash position via Summary Trial Balance and Billing Inquiry </a:t>
            </a:r>
            <a:r>
              <a:rPr lang="en-US" dirty="0">
                <a:solidFill>
                  <a:schemeClr val="bg1"/>
                </a:solidFill>
              </a:rPr>
              <a:t>(via PS query) </a:t>
            </a:r>
            <a:r>
              <a:rPr lang="en-US" sz="1800" dirty="0">
                <a:solidFill>
                  <a:schemeClr val="bg1"/>
                </a:solidFill>
              </a:rPr>
              <a:t>to make sure invoices to date have been paid. </a:t>
            </a:r>
          </a:p>
          <a:p>
            <a:pPr lvl="1">
              <a:buFont typeface="Arial" panose="020B0604020202020204" pitchFamily="34" charset="0"/>
              <a:buChar char="•"/>
            </a:pPr>
            <a:r>
              <a:rPr lang="en-US" sz="2200" dirty="0">
                <a:solidFill>
                  <a:schemeClr val="bg1"/>
                </a:solidFill>
              </a:rPr>
              <a:t>60 Days</a:t>
            </a:r>
          </a:p>
          <a:p>
            <a:pPr lvl="2">
              <a:buFont typeface="Arial" panose="020B0604020202020204" pitchFamily="34" charset="0"/>
              <a:buChar char="•"/>
            </a:pPr>
            <a:r>
              <a:rPr lang="en-US" sz="1800" dirty="0">
                <a:solidFill>
                  <a:schemeClr val="bg1"/>
                </a:solidFill>
              </a:rPr>
              <a:t>Complete 90 Day tasks</a:t>
            </a:r>
          </a:p>
          <a:p>
            <a:pPr lvl="2">
              <a:buFont typeface="Arial" panose="020B0604020202020204" pitchFamily="34" charset="0"/>
              <a:buChar char="•"/>
            </a:pPr>
            <a:r>
              <a:rPr lang="en-US" sz="1800" dirty="0">
                <a:solidFill>
                  <a:schemeClr val="bg1"/>
                </a:solidFill>
              </a:rPr>
              <a:t>Ensure all Equipment has been incurred</a:t>
            </a:r>
          </a:p>
          <a:p>
            <a:pPr lvl="1">
              <a:buFont typeface="Arial" panose="020B0604020202020204" pitchFamily="34" charset="0"/>
              <a:buChar char="•"/>
            </a:pPr>
            <a:r>
              <a:rPr lang="en-US" sz="2200" dirty="0">
                <a:solidFill>
                  <a:schemeClr val="bg1"/>
                </a:solidFill>
              </a:rPr>
              <a:t>30Days </a:t>
            </a:r>
          </a:p>
          <a:p>
            <a:pPr lvl="2">
              <a:buFont typeface="Arial" panose="020B0604020202020204" pitchFamily="34" charset="0"/>
              <a:buChar char="•"/>
            </a:pPr>
            <a:r>
              <a:rPr lang="en-US" sz="1800" dirty="0">
                <a:solidFill>
                  <a:schemeClr val="bg1"/>
                </a:solidFill>
              </a:rPr>
              <a:t>Complete 90 Day tasks</a:t>
            </a:r>
          </a:p>
          <a:p>
            <a:pPr lvl="2">
              <a:buFont typeface="Arial" panose="020B0604020202020204" pitchFamily="34" charset="0"/>
              <a:buChar char="•"/>
            </a:pPr>
            <a:r>
              <a:rPr lang="en-US" sz="1800" dirty="0">
                <a:solidFill>
                  <a:schemeClr val="bg1"/>
                </a:solidFill>
              </a:rPr>
              <a:t>Request Pre-activation for subsequent year</a:t>
            </a:r>
          </a:p>
          <a:p>
            <a:pPr lvl="2">
              <a:buFont typeface="Arial" panose="020B0604020202020204" pitchFamily="34" charset="0"/>
              <a:buChar char="•"/>
            </a:pPr>
            <a:r>
              <a:rPr lang="en-US" sz="1800" dirty="0">
                <a:solidFill>
                  <a:schemeClr val="bg1"/>
                </a:solidFill>
              </a:rPr>
              <a:t>Clear all Deficits</a:t>
            </a:r>
          </a:p>
          <a:p>
            <a:pPr lvl="2">
              <a:buFont typeface="Arial" panose="020B0604020202020204" pitchFamily="34" charset="0"/>
              <a:buChar char="•"/>
            </a:pPr>
            <a:r>
              <a:rPr lang="en-US" sz="1800" dirty="0">
                <a:solidFill>
                  <a:schemeClr val="bg1"/>
                </a:solidFill>
              </a:rPr>
              <a:t>Ensure all Subcontracts are received and submitted for payment</a:t>
            </a:r>
          </a:p>
          <a:p>
            <a:pPr lvl="2">
              <a:buFont typeface="Arial" panose="020B0604020202020204" pitchFamily="34" charset="0"/>
              <a:buChar char="•"/>
            </a:pPr>
            <a:r>
              <a:rPr lang="en-US" sz="1800" u="sng" dirty="0">
                <a:solidFill>
                  <a:schemeClr val="bg1"/>
                </a:solidFill>
              </a:rPr>
              <a:t>Project future expenses </a:t>
            </a:r>
            <a:r>
              <a:rPr lang="en-US" sz="1800" dirty="0">
                <a:solidFill>
                  <a:schemeClr val="bg1"/>
                </a:solidFill>
              </a:rPr>
              <a:t>to understand if you will have a cash balance at end of project for refund.</a:t>
            </a:r>
          </a:p>
        </p:txBody>
      </p:sp>
    </p:spTree>
    <p:extLst>
      <p:ext uri="{BB962C8B-B14F-4D97-AF65-F5344CB8AC3E}">
        <p14:creationId xmlns:p14="http://schemas.microsoft.com/office/powerpoint/2010/main" val="288214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Fixed Rate (FR) Closeout - Best Practices</a:t>
            </a:r>
          </a:p>
        </p:txBody>
      </p:sp>
      <p:sp>
        <p:nvSpPr>
          <p:cNvPr id="5" name="Content Placeholder 13">
            <a:extLst>
              <a:ext uri="{FF2B5EF4-FFF2-40B4-BE49-F238E27FC236}">
                <a16:creationId xmlns:a16="http://schemas.microsoft.com/office/drawing/2014/main" id="{E7AB5961-E17D-2BDC-36C1-46D37D439548}"/>
              </a:ext>
            </a:extLst>
          </p:cNvPr>
          <p:cNvSpPr txBox="1">
            <a:spLocks/>
          </p:cNvSpPr>
          <p:nvPr/>
        </p:nvSpPr>
        <p:spPr>
          <a:xfrm>
            <a:off x="6317487" y="2301498"/>
            <a:ext cx="4849042" cy="3696346"/>
          </a:xfrm>
          <a:prstGeom prst="rect">
            <a:avLst/>
          </a:prstGeom>
        </p:spPr>
        <p:txBody>
          <a:bodyPr vert="horz" lIns="0" tIns="45720" rIns="0" bIns="4572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01168" lvl="1" indent="0" algn="ctr">
              <a:buNone/>
            </a:pPr>
            <a:r>
              <a:rPr lang="en-US" sz="2400" b="1" u="sng" dirty="0">
                <a:solidFill>
                  <a:schemeClr val="bg1"/>
                </a:solidFill>
              </a:rPr>
              <a:t>After End Date </a:t>
            </a:r>
          </a:p>
          <a:p>
            <a:pPr lvl="1">
              <a:buFont typeface="Arial" panose="020B0604020202020204" pitchFamily="34" charset="0"/>
              <a:buChar char="•"/>
            </a:pPr>
            <a:r>
              <a:rPr lang="en-US" sz="2200" dirty="0">
                <a:solidFill>
                  <a:schemeClr val="bg1"/>
                </a:solidFill>
              </a:rPr>
              <a:t>Close All encumbrances</a:t>
            </a:r>
          </a:p>
          <a:p>
            <a:pPr lvl="1">
              <a:buFont typeface="Arial" panose="020B0604020202020204" pitchFamily="34" charset="0"/>
              <a:buChar char="•"/>
            </a:pPr>
            <a:r>
              <a:rPr lang="en-US" sz="2200" dirty="0">
                <a:solidFill>
                  <a:schemeClr val="bg1"/>
                </a:solidFill>
              </a:rPr>
              <a:t>Close all AR/AP items</a:t>
            </a:r>
          </a:p>
          <a:p>
            <a:pPr lvl="1">
              <a:buFont typeface="Arial" panose="020B0604020202020204" pitchFamily="34" charset="0"/>
              <a:buChar char="•"/>
            </a:pPr>
            <a:r>
              <a:rPr lang="en-US" sz="2200" dirty="0">
                <a:solidFill>
                  <a:schemeClr val="bg1"/>
                </a:solidFill>
              </a:rPr>
              <a:t>All reports and outcomes are submitted</a:t>
            </a:r>
          </a:p>
          <a:p>
            <a:pPr lvl="1">
              <a:buFont typeface="Arial" panose="020B0604020202020204" pitchFamily="34" charset="0"/>
              <a:buChar char="•"/>
            </a:pPr>
            <a:r>
              <a:rPr lang="en-US" sz="2200" dirty="0">
                <a:solidFill>
                  <a:schemeClr val="bg1"/>
                </a:solidFill>
              </a:rPr>
              <a:t>Review EPERS by Project Report in CU Data to ensure all available Epers have been certified. </a:t>
            </a:r>
          </a:p>
          <a:p>
            <a:pPr lvl="1">
              <a:buFont typeface="Arial" panose="020B0604020202020204" pitchFamily="34" charset="0"/>
              <a:buChar char="•"/>
            </a:pPr>
            <a:r>
              <a:rPr lang="en-US" sz="2200" dirty="0">
                <a:solidFill>
                  <a:schemeClr val="bg1"/>
                </a:solidFill>
              </a:rPr>
              <a:t>All Payments have been received</a:t>
            </a:r>
          </a:p>
          <a:p>
            <a:pPr lvl="1">
              <a:buFont typeface="Arial" panose="020B0604020202020204" pitchFamily="34" charset="0"/>
              <a:buChar char="•"/>
            </a:pPr>
            <a:r>
              <a:rPr lang="en-US" sz="2200" dirty="0">
                <a:solidFill>
                  <a:schemeClr val="bg1"/>
                </a:solidFill>
              </a:rPr>
              <a:t>Initiate closeout with your POD by submitting the Request to Close Form in a timely manner to move any cash balances. </a:t>
            </a:r>
          </a:p>
          <a:p>
            <a:pPr lvl="1">
              <a:buFont typeface="Arial" panose="020B0604020202020204" pitchFamily="34" charset="0"/>
              <a:buChar char="•"/>
            </a:pPr>
            <a:endParaRPr lang="en-US" sz="2200" dirty="0">
              <a:solidFill>
                <a:schemeClr val="bg1"/>
              </a:solidFill>
            </a:endParaRPr>
          </a:p>
          <a:p>
            <a:pPr lvl="1"/>
            <a:endParaRPr lang="en-US" dirty="0">
              <a:solidFill>
                <a:schemeClr val="bg1"/>
              </a:solidFill>
            </a:endParaRPr>
          </a:p>
        </p:txBody>
      </p:sp>
      <p:sp>
        <p:nvSpPr>
          <p:cNvPr id="3" name="Content Placeholder 13">
            <a:extLst>
              <a:ext uri="{FF2B5EF4-FFF2-40B4-BE49-F238E27FC236}">
                <a16:creationId xmlns:a16="http://schemas.microsoft.com/office/drawing/2014/main" id="{6000A9BD-5E36-B62C-7108-2933F5926627}"/>
              </a:ext>
            </a:extLst>
          </p:cNvPr>
          <p:cNvSpPr txBox="1">
            <a:spLocks/>
          </p:cNvSpPr>
          <p:nvPr/>
        </p:nvSpPr>
        <p:spPr>
          <a:xfrm>
            <a:off x="497205" y="2385492"/>
            <a:ext cx="4937760" cy="4154738"/>
          </a:xfrm>
          <a:prstGeom prst="rect">
            <a:avLst/>
          </a:prstGeom>
        </p:spPr>
        <p:txBody>
          <a:bodyPr vert="horz" lIns="0" tIns="45720" rIns="0" bIns="45720" rtlCol="0">
            <a:normAutofit fontScale="6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None/>
            </a:pPr>
            <a:r>
              <a:rPr lang="en-US" sz="2400" b="1" u="sng" dirty="0">
                <a:solidFill>
                  <a:schemeClr val="bg1"/>
                </a:solidFill>
              </a:rPr>
              <a:t>Before End Date – GM 01 Report</a:t>
            </a:r>
          </a:p>
          <a:p>
            <a:pPr lvl="1">
              <a:buFont typeface="Arial" panose="020B0604020202020204" pitchFamily="34" charset="0"/>
              <a:buChar char="•"/>
            </a:pPr>
            <a:r>
              <a:rPr lang="en-US" sz="2200" dirty="0">
                <a:solidFill>
                  <a:schemeClr val="bg1"/>
                </a:solidFill>
              </a:rPr>
              <a:t>90 Days </a:t>
            </a:r>
          </a:p>
          <a:p>
            <a:pPr lvl="2">
              <a:buFont typeface="Arial" panose="020B0604020202020204" pitchFamily="34" charset="0"/>
              <a:buChar char="•"/>
            </a:pPr>
            <a:r>
              <a:rPr lang="en-US" sz="1800" dirty="0">
                <a:solidFill>
                  <a:schemeClr val="bg1"/>
                </a:solidFill>
              </a:rPr>
              <a:t>Know your project end date</a:t>
            </a:r>
          </a:p>
          <a:p>
            <a:pPr lvl="3">
              <a:buFont typeface="Arial" panose="020B0604020202020204" pitchFamily="34" charset="0"/>
              <a:buChar char="•"/>
            </a:pPr>
            <a:r>
              <a:rPr lang="en-US" sz="1800" dirty="0">
                <a:solidFill>
                  <a:schemeClr val="bg1"/>
                </a:solidFill>
              </a:rPr>
              <a:t>Note Not all Fixed Rate Awards have a due date. Notify your POD when study is complete. </a:t>
            </a:r>
          </a:p>
          <a:p>
            <a:pPr lvl="4">
              <a:buFont typeface="Arial" panose="020B0604020202020204" pitchFamily="34" charset="0"/>
              <a:buChar char="•"/>
            </a:pPr>
            <a:r>
              <a:rPr lang="en-US" sz="1800" dirty="0">
                <a:solidFill>
                  <a:schemeClr val="bg1"/>
                </a:solidFill>
              </a:rPr>
              <a:t>Do you have an end date? Do you need and Extension?</a:t>
            </a:r>
          </a:p>
          <a:p>
            <a:pPr lvl="2">
              <a:buFont typeface="Arial" panose="020B0604020202020204" pitchFamily="34" charset="0"/>
              <a:buChar char="•"/>
            </a:pPr>
            <a:r>
              <a:rPr lang="en-US" sz="1800" dirty="0">
                <a:solidFill>
                  <a:schemeClr val="bg1"/>
                </a:solidFill>
              </a:rPr>
              <a:t>Reconcile and Post All Operating Expenses</a:t>
            </a:r>
          </a:p>
          <a:p>
            <a:pPr lvl="2">
              <a:buFont typeface="Arial" panose="020B0604020202020204" pitchFamily="34" charset="0"/>
              <a:buChar char="•"/>
            </a:pPr>
            <a:r>
              <a:rPr lang="en-US" sz="1800" dirty="0">
                <a:solidFill>
                  <a:schemeClr val="bg1"/>
                </a:solidFill>
              </a:rPr>
              <a:t>Reconcile and Post all Salary prior to </a:t>
            </a:r>
            <a:r>
              <a:rPr lang="en-US" sz="1800" i="1" dirty="0">
                <a:solidFill>
                  <a:schemeClr val="bg1"/>
                </a:solidFill>
              </a:rPr>
              <a:t>ended</a:t>
            </a:r>
            <a:r>
              <a:rPr lang="en-US" sz="1800" dirty="0">
                <a:solidFill>
                  <a:schemeClr val="bg1"/>
                </a:solidFill>
              </a:rPr>
              <a:t> (E) status. </a:t>
            </a:r>
          </a:p>
          <a:p>
            <a:pPr lvl="2">
              <a:buFont typeface="Arial" panose="020B0604020202020204" pitchFamily="34" charset="0"/>
              <a:buChar char="•"/>
            </a:pPr>
            <a:r>
              <a:rPr lang="en-US" sz="1800" dirty="0">
                <a:solidFill>
                  <a:schemeClr val="bg1"/>
                </a:solidFill>
              </a:rPr>
              <a:t>Review cash position via Summary Trial Balance and Billing Inquiry </a:t>
            </a:r>
            <a:r>
              <a:rPr lang="en-US" dirty="0">
                <a:solidFill>
                  <a:schemeClr val="bg1"/>
                </a:solidFill>
              </a:rPr>
              <a:t>(via PS query) </a:t>
            </a:r>
            <a:r>
              <a:rPr lang="en-US" sz="1800" dirty="0">
                <a:solidFill>
                  <a:schemeClr val="bg1"/>
                </a:solidFill>
              </a:rPr>
              <a:t>to make sure invoices to date have been paid. </a:t>
            </a:r>
          </a:p>
          <a:p>
            <a:pPr lvl="1">
              <a:buFont typeface="Arial" panose="020B0604020202020204" pitchFamily="34" charset="0"/>
              <a:buChar char="•"/>
            </a:pPr>
            <a:r>
              <a:rPr lang="en-US" sz="2200" dirty="0">
                <a:solidFill>
                  <a:schemeClr val="bg1"/>
                </a:solidFill>
              </a:rPr>
              <a:t>60 Days</a:t>
            </a:r>
          </a:p>
          <a:p>
            <a:pPr lvl="2">
              <a:buFont typeface="Arial" panose="020B0604020202020204" pitchFamily="34" charset="0"/>
              <a:buChar char="•"/>
            </a:pPr>
            <a:r>
              <a:rPr lang="en-US" sz="1800" dirty="0">
                <a:solidFill>
                  <a:schemeClr val="bg1"/>
                </a:solidFill>
              </a:rPr>
              <a:t>Complete 90 Day tasks</a:t>
            </a:r>
          </a:p>
          <a:p>
            <a:pPr lvl="2">
              <a:buFont typeface="Arial" panose="020B0604020202020204" pitchFamily="34" charset="0"/>
              <a:buChar char="•"/>
            </a:pPr>
            <a:r>
              <a:rPr lang="en-US" sz="1800" dirty="0">
                <a:solidFill>
                  <a:schemeClr val="bg1"/>
                </a:solidFill>
              </a:rPr>
              <a:t>Ensure all Equipment has been incurred</a:t>
            </a:r>
          </a:p>
          <a:p>
            <a:pPr lvl="1">
              <a:buFont typeface="Arial" panose="020B0604020202020204" pitchFamily="34" charset="0"/>
              <a:buChar char="•"/>
            </a:pPr>
            <a:r>
              <a:rPr lang="en-US" sz="2200" dirty="0">
                <a:solidFill>
                  <a:schemeClr val="bg1"/>
                </a:solidFill>
              </a:rPr>
              <a:t>30Days </a:t>
            </a:r>
          </a:p>
          <a:p>
            <a:pPr lvl="2">
              <a:buFont typeface="Arial" panose="020B0604020202020204" pitchFamily="34" charset="0"/>
              <a:buChar char="•"/>
            </a:pPr>
            <a:r>
              <a:rPr lang="en-US" sz="1800" dirty="0">
                <a:solidFill>
                  <a:schemeClr val="bg1"/>
                </a:solidFill>
              </a:rPr>
              <a:t>Complete 90 Day tasks</a:t>
            </a:r>
          </a:p>
          <a:p>
            <a:pPr lvl="2">
              <a:buFont typeface="Arial" panose="020B0604020202020204" pitchFamily="34" charset="0"/>
              <a:buChar char="•"/>
            </a:pPr>
            <a:r>
              <a:rPr lang="en-US" sz="1800" dirty="0">
                <a:solidFill>
                  <a:schemeClr val="bg1"/>
                </a:solidFill>
              </a:rPr>
              <a:t>Request Pre-activation for subsequent year</a:t>
            </a:r>
          </a:p>
          <a:p>
            <a:pPr lvl="2">
              <a:buFont typeface="Arial" panose="020B0604020202020204" pitchFamily="34" charset="0"/>
              <a:buChar char="•"/>
            </a:pPr>
            <a:r>
              <a:rPr lang="en-US" sz="1800" dirty="0">
                <a:solidFill>
                  <a:schemeClr val="bg1"/>
                </a:solidFill>
              </a:rPr>
              <a:t>Clear all Deficits</a:t>
            </a:r>
          </a:p>
          <a:p>
            <a:pPr lvl="2">
              <a:buFont typeface="Arial" panose="020B0604020202020204" pitchFamily="34" charset="0"/>
              <a:buChar char="•"/>
            </a:pPr>
            <a:r>
              <a:rPr lang="en-US" sz="1800" dirty="0">
                <a:solidFill>
                  <a:schemeClr val="bg1"/>
                </a:solidFill>
              </a:rPr>
              <a:t>Ensure all Subcontracts are received and submitted for payment</a:t>
            </a:r>
          </a:p>
          <a:p>
            <a:pPr lvl="2">
              <a:buFont typeface="Arial" panose="020B0604020202020204" pitchFamily="34" charset="0"/>
              <a:buChar char="•"/>
            </a:pPr>
            <a:r>
              <a:rPr lang="en-US" sz="1800" u="sng" dirty="0">
                <a:solidFill>
                  <a:schemeClr val="bg1"/>
                </a:solidFill>
              </a:rPr>
              <a:t>Project future expenses </a:t>
            </a:r>
            <a:r>
              <a:rPr lang="en-US" sz="1800" dirty="0">
                <a:solidFill>
                  <a:schemeClr val="bg1"/>
                </a:solidFill>
              </a:rPr>
              <a:t>to understand if you will have a cash balance at end of project to submit your request to close form to your POD.</a:t>
            </a:r>
          </a:p>
        </p:txBody>
      </p:sp>
    </p:spTree>
    <p:extLst>
      <p:ext uri="{BB962C8B-B14F-4D97-AF65-F5344CB8AC3E}">
        <p14:creationId xmlns:p14="http://schemas.microsoft.com/office/powerpoint/2010/main" val="11275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 y="202400"/>
            <a:ext cx="10972800" cy="1570325"/>
          </a:xfrm>
        </p:spPr>
        <p:txBody>
          <a:bodyPr anchor="b">
            <a:normAutofit/>
          </a:bodyPr>
          <a:lstStyle/>
          <a:p>
            <a:r>
              <a:rPr lang="en-US" dirty="0"/>
              <a:t>Summary - Best Practices for Closeout</a:t>
            </a:r>
          </a:p>
        </p:txBody>
      </p:sp>
      <p:graphicFrame>
        <p:nvGraphicFramePr>
          <p:cNvPr id="5" name="Content Placeholder 2">
            <a:extLst>
              <a:ext uri="{FF2B5EF4-FFF2-40B4-BE49-F238E27FC236}">
                <a16:creationId xmlns:a16="http://schemas.microsoft.com/office/drawing/2014/main" id="{282407A2-8F91-0A74-8582-C18182C81547}"/>
              </a:ext>
            </a:extLst>
          </p:cNvPr>
          <p:cNvGraphicFramePr>
            <a:graphicFrameLocks noGrp="1"/>
          </p:cNvGraphicFramePr>
          <p:nvPr>
            <p:ph type="tbl" sz="quarter" idx="10"/>
            <p:extLst>
              <p:ext uri="{D42A27DB-BD31-4B8C-83A1-F6EECF244321}">
                <p14:modId xmlns:p14="http://schemas.microsoft.com/office/powerpoint/2010/main" val="3277720382"/>
              </p:ext>
            </p:extLst>
          </p:nvPr>
        </p:nvGraphicFramePr>
        <p:xfrm>
          <a:off x="594360" y="2628629"/>
          <a:ext cx="10972800" cy="36367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9922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F75C9-4CA9-8389-8BF0-AE11DAE60243}"/>
              </a:ext>
            </a:extLst>
          </p:cNvPr>
          <p:cNvSpPr>
            <a:spLocks noGrp="1"/>
          </p:cNvSpPr>
          <p:nvPr>
            <p:ph type="title"/>
          </p:nvPr>
        </p:nvSpPr>
        <p:spPr>
          <a:xfrm>
            <a:off x="594360" y="102875"/>
            <a:ext cx="10873740" cy="1680205"/>
          </a:xfrm>
        </p:spPr>
        <p:txBody>
          <a:bodyPr anchor="b">
            <a:normAutofit/>
          </a:bodyPr>
          <a:lstStyle/>
          <a:p>
            <a:r>
              <a:rPr lang="en-US" dirty="0"/>
              <a:t>Summary - Closeout Tools</a:t>
            </a:r>
          </a:p>
        </p:txBody>
      </p:sp>
      <p:graphicFrame>
        <p:nvGraphicFramePr>
          <p:cNvPr id="5" name="Content Placeholder 2">
            <a:extLst>
              <a:ext uri="{FF2B5EF4-FFF2-40B4-BE49-F238E27FC236}">
                <a16:creationId xmlns:a16="http://schemas.microsoft.com/office/drawing/2014/main" id="{6A43D7C4-BA19-27FB-2847-191FD312CEA7}"/>
              </a:ext>
            </a:extLst>
          </p:cNvPr>
          <p:cNvGraphicFramePr>
            <a:graphicFrameLocks noGrp="1"/>
          </p:cNvGraphicFramePr>
          <p:nvPr>
            <p:ph sz="quarter" idx="13"/>
            <p:extLst>
              <p:ext uri="{D42A27DB-BD31-4B8C-83A1-F6EECF244321}">
                <p14:modId xmlns:p14="http://schemas.microsoft.com/office/powerpoint/2010/main" val="3151455474"/>
              </p:ext>
            </p:extLst>
          </p:nvPr>
        </p:nvGraphicFramePr>
        <p:xfrm>
          <a:off x="2881745" y="2374373"/>
          <a:ext cx="8586355" cy="40726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194180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6" descr="Help">
            <a:extLst>
              <a:ext uri="{FF2B5EF4-FFF2-40B4-BE49-F238E27FC236}">
                <a16:creationId xmlns:a16="http://schemas.microsoft.com/office/drawing/2014/main" id="{F8654411-5520-6D0B-4DF3-B63A8CE4D177}"/>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p:blipFill>
        <p:spPr>
          <a:xfrm>
            <a:off x="2655728" y="0"/>
            <a:ext cx="6880543" cy="6880543"/>
          </a:xfrm>
        </p:spPr>
      </p:pic>
      <p:sp>
        <p:nvSpPr>
          <p:cNvPr id="2" name="Title 1">
            <a:extLst>
              <a:ext uri="{FF2B5EF4-FFF2-40B4-BE49-F238E27FC236}">
                <a16:creationId xmlns:a16="http://schemas.microsoft.com/office/drawing/2014/main" id="{DADA4E80-A0B1-016C-6EEA-12AF9383755D}"/>
              </a:ext>
            </a:extLst>
          </p:cNvPr>
          <p:cNvSpPr>
            <a:spLocks noGrp="1"/>
          </p:cNvSpPr>
          <p:nvPr>
            <p:ph type="title"/>
          </p:nvPr>
        </p:nvSpPr>
        <p:spPr>
          <a:xfrm>
            <a:off x="6309359" y="444933"/>
            <a:ext cx="5477479" cy="3291840"/>
          </a:xfrm>
        </p:spPr>
        <p:txBody>
          <a:bodyPr vert="horz" lIns="91440" tIns="45720" rIns="91440" bIns="0" rtlCol="0" anchor="b">
            <a:normAutofit/>
          </a:bodyPr>
          <a:lstStyle/>
          <a:p>
            <a:r>
              <a:rPr lang="en-US" dirty="0"/>
              <a:t>Questions</a:t>
            </a:r>
          </a:p>
        </p:txBody>
      </p:sp>
    </p:spTree>
    <p:extLst>
      <p:ext uri="{BB962C8B-B14F-4D97-AF65-F5344CB8AC3E}">
        <p14:creationId xmlns:p14="http://schemas.microsoft.com/office/powerpoint/2010/main" val="1170968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A4E80-A0B1-016C-6EEA-12AF9383755D}"/>
              </a:ext>
            </a:extLst>
          </p:cNvPr>
          <p:cNvSpPr>
            <a:spLocks noGrp="1"/>
          </p:cNvSpPr>
          <p:nvPr>
            <p:ph type="title"/>
          </p:nvPr>
        </p:nvSpPr>
        <p:spPr>
          <a:xfrm>
            <a:off x="833051" y="1427166"/>
            <a:ext cx="8477673" cy="706434"/>
          </a:xfrm>
        </p:spPr>
        <p:txBody>
          <a:bodyPr vert="horz" lIns="91440" tIns="45720" rIns="91440" bIns="0" rtlCol="0" anchor="b">
            <a:noAutofit/>
          </a:bodyPr>
          <a:lstStyle/>
          <a:p>
            <a:r>
              <a:rPr lang="en-US" sz="3600" dirty="0">
                <a:cs typeface="Calibri Light"/>
              </a:rPr>
              <a:t>Thank You for Attending </a:t>
            </a:r>
          </a:p>
        </p:txBody>
      </p:sp>
      <p:sp>
        <p:nvSpPr>
          <p:cNvPr id="5" name="Content Placeholder 4">
            <a:extLst>
              <a:ext uri="{FF2B5EF4-FFF2-40B4-BE49-F238E27FC236}">
                <a16:creationId xmlns:a16="http://schemas.microsoft.com/office/drawing/2014/main" id="{B7C0A050-984B-565E-ED75-D9AF38C3BBFE}"/>
              </a:ext>
            </a:extLst>
          </p:cNvPr>
          <p:cNvSpPr>
            <a:spLocks noGrp="1"/>
          </p:cNvSpPr>
          <p:nvPr>
            <p:ph idx="1"/>
          </p:nvPr>
        </p:nvSpPr>
        <p:spPr>
          <a:xfrm>
            <a:off x="1774556" y="2133600"/>
            <a:ext cx="9730056" cy="3500034"/>
          </a:xfrm>
        </p:spPr>
        <p:txBody>
          <a:bodyPr vert="horz" lIns="0" tIns="45720" rIns="0" bIns="45720" rtlCol="0" anchor="t">
            <a:normAutofit/>
          </a:bodyPr>
          <a:lstStyle/>
          <a:p>
            <a:pPr marL="0" indent="0">
              <a:buNone/>
            </a:pPr>
            <a:r>
              <a:rPr lang="en-US" sz="3200" dirty="0">
                <a:cs typeface="Calibri"/>
              </a:rPr>
              <a:t>Todays Presenters in order of Presentation....</a:t>
            </a:r>
          </a:p>
          <a:p>
            <a:pPr marL="457200" lvl="2" indent="0">
              <a:lnSpc>
                <a:spcPct val="150000"/>
              </a:lnSpc>
              <a:spcBef>
                <a:spcPts val="0"/>
              </a:spcBef>
              <a:buNone/>
            </a:pPr>
            <a:r>
              <a:rPr lang="en-US" sz="2400" dirty="0">
                <a:cs typeface="Calibri"/>
              </a:rPr>
              <a:t>Koffi Gnatsidji</a:t>
            </a:r>
          </a:p>
          <a:p>
            <a:pPr marL="457200" lvl="2" indent="0">
              <a:lnSpc>
                <a:spcPct val="150000"/>
              </a:lnSpc>
              <a:spcBef>
                <a:spcPts val="0"/>
              </a:spcBef>
              <a:buNone/>
            </a:pPr>
            <a:r>
              <a:rPr lang="en-US" sz="2400" dirty="0">
                <a:cs typeface="Calibri"/>
              </a:rPr>
              <a:t>Stephanie Chandler-Thompson</a:t>
            </a:r>
          </a:p>
          <a:p>
            <a:pPr marL="457200" lvl="2" indent="0">
              <a:lnSpc>
                <a:spcPct val="150000"/>
              </a:lnSpc>
              <a:spcBef>
                <a:spcPts val="0"/>
              </a:spcBef>
              <a:buNone/>
            </a:pPr>
            <a:r>
              <a:rPr lang="en-US" sz="2400" dirty="0">
                <a:cs typeface="Calibri"/>
              </a:rPr>
              <a:t>Julie Burger</a:t>
            </a:r>
          </a:p>
          <a:p>
            <a:pPr marL="457200" lvl="2" indent="0">
              <a:lnSpc>
                <a:spcPct val="150000"/>
              </a:lnSpc>
              <a:spcBef>
                <a:spcPts val="0"/>
              </a:spcBef>
              <a:buNone/>
            </a:pPr>
            <a:r>
              <a:rPr lang="en-US" sz="2400" dirty="0">
                <a:cs typeface="Calibri"/>
              </a:rPr>
              <a:t>Margaux Johnson</a:t>
            </a:r>
          </a:p>
          <a:p>
            <a:pPr marL="457200" lvl="2" indent="0">
              <a:lnSpc>
                <a:spcPct val="150000"/>
              </a:lnSpc>
              <a:spcBef>
                <a:spcPts val="0"/>
              </a:spcBef>
              <a:buNone/>
            </a:pPr>
            <a:r>
              <a:rPr lang="en-US" sz="2400" dirty="0">
                <a:cs typeface="Calibri"/>
              </a:rPr>
              <a:t>Brittany Vits</a:t>
            </a:r>
          </a:p>
          <a:p>
            <a:pPr marL="0" indent="0">
              <a:buNone/>
            </a:pPr>
            <a:endParaRPr lang="en-US" dirty="0">
              <a:cs typeface="Calibri"/>
            </a:endParaRPr>
          </a:p>
          <a:p>
            <a:pPr marL="0" indent="0">
              <a:buNone/>
            </a:pPr>
            <a:endParaRPr lang="en-US" dirty="0">
              <a:cs typeface="Calibri"/>
            </a:endParaRPr>
          </a:p>
        </p:txBody>
      </p:sp>
    </p:spTree>
    <p:extLst>
      <p:ext uri="{BB962C8B-B14F-4D97-AF65-F5344CB8AC3E}">
        <p14:creationId xmlns:p14="http://schemas.microsoft.com/office/powerpoint/2010/main" val="1104482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No Cost Extension (NCE)?</a:t>
            </a:r>
          </a:p>
        </p:txBody>
      </p:sp>
      <p:sp>
        <p:nvSpPr>
          <p:cNvPr id="3" name="Content Placeholder 2"/>
          <p:cNvSpPr>
            <a:spLocks noGrp="1"/>
          </p:cNvSpPr>
          <p:nvPr>
            <p:ph idx="1"/>
          </p:nvPr>
        </p:nvSpPr>
        <p:spPr>
          <a:xfrm>
            <a:off x="2210390" y="1904999"/>
            <a:ext cx="8915400" cy="4079241"/>
          </a:xfrm>
        </p:spPr>
        <p:txBody>
          <a:bodyPr>
            <a:normAutofit fontScale="92500" lnSpcReduction="20000"/>
          </a:bodyPr>
          <a:lstStyle/>
          <a:p>
            <a:pPr marL="0" indent="0">
              <a:buNone/>
            </a:pPr>
            <a:r>
              <a:rPr lang="en-US" dirty="0"/>
              <a:t>NIH defines a no-cost extension (NCE) as an extension of time to a project period to complete the work of the grant; allowing the Signing Official (SO) to request an extension up to 12 months.  </a:t>
            </a:r>
          </a:p>
          <a:p>
            <a:pPr marL="0" indent="0">
              <a:buNone/>
            </a:pPr>
            <a:r>
              <a:rPr lang="en-US" dirty="0"/>
              <a:t>Grantees may extend the final period of the project when the following conditions are met:</a:t>
            </a:r>
          </a:p>
          <a:p>
            <a:r>
              <a:rPr lang="en-US" dirty="0"/>
              <a:t>If no additional funds are required from the NIH awarding office</a:t>
            </a:r>
          </a:p>
          <a:p>
            <a:r>
              <a:rPr lang="en-US" dirty="0"/>
              <a:t>If there will be no change in the project’s originally approved scope</a:t>
            </a:r>
          </a:p>
          <a:p>
            <a:r>
              <a:rPr lang="en-US" dirty="0"/>
              <a:t>If there are no terms or conditions of the award that prohibits the extension</a:t>
            </a:r>
          </a:p>
          <a:p>
            <a:pPr marL="0" indent="0">
              <a:buNone/>
            </a:pPr>
            <a:endParaRPr lang="en-US" dirty="0"/>
          </a:p>
        </p:txBody>
      </p:sp>
      <p:sp>
        <p:nvSpPr>
          <p:cNvPr id="4" name="AutoShape 8" descr="Clip Art Free Clipart Time Clock - 5 O Clock Clipart, HD Png Download ,  Transparent Png Image - PNGite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10" descr="Clip Art Free Clipart Time Clock - 5 O Clock Clipart, HD Png Download ,  Transparent Png Image - PNGitem"/>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609374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4360" y="411479"/>
            <a:ext cx="5486400" cy="3291840"/>
          </a:xfrm>
        </p:spPr>
        <p:txBody>
          <a:bodyPr anchor="b">
            <a:normAutofit/>
          </a:bodyPr>
          <a:lstStyle/>
          <a:p>
            <a:r>
              <a:rPr lang="en-US" dirty="0"/>
              <a:t>Types of NCE Requests</a:t>
            </a:r>
          </a:p>
        </p:txBody>
      </p:sp>
      <p:sp>
        <p:nvSpPr>
          <p:cNvPr id="3" name="Content Placeholder 2"/>
          <p:cNvSpPr>
            <a:spLocks noGrp="1"/>
          </p:cNvSpPr>
          <p:nvPr>
            <p:ph type="body" sz="quarter" idx="11"/>
          </p:nvPr>
        </p:nvSpPr>
        <p:spPr>
          <a:xfrm>
            <a:off x="594360" y="4549552"/>
            <a:ext cx="5486400" cy="1645920"/>
          </a:xfrm>
        </p:spPr>
        <p:txBody>
          <a:bodyPr>
            <a:normAutofit/>
          </a:bodyPr>
          <a:lstStyle/>
          <a:p>
            <a:r>
              <a:rPr lang="en-US" dirty="0"/>
              <a:t>1</a:t>
            </a:r>
            <a:r>
              <a:rPr lang="en-US" baseline="30000" dirty="0"/>
              <a:t>st</a:t>
            </a:r>
            <a:r>
              <a:rPr lang="en-US" dirty="0"/>
              <a:t> no cost extension </a:t>
            </a:r>
          </a:p>
          <a:p>
            <a:r>
              <a:rPr lang="en-US" dirty="0"/>
              <a:t>2</a:t>
            </a:r>
            <a:r>
              <a:rPr lang="en-US" baseline="30000" dirty="0"/>
              <a:t>nd </a:t>
            </a:r>
            <a:r>
              <a:rPr lang="en-US" dirty="0"/>
              <a:t> and 3rd no cost extension </a:t>
            </a:r>
          </a:p>
        </p:txBody>
      </p:sp>
    </p:spTree>
    <p:extLst>
      <p:ext uri="{BB962C8B-B14F-4D97-AF65-F5344CB8AC3E}">
        <p14:creationId xmlns:p14="http://schemas.microsoft.com/office/powerpoint/2010/main" val="177757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NIH 1</a:t>
            </a:r>
            <a:r>
              <a:rPr lang="en-US" baseline="30000" dirty="0"/>
              <a:t>st</a:t>
            </a:r>
            <a:r>
              <a:rPr lang="en-US" dirty="0"/>
              <a:t> No Cost Extension Request</a:t>
            </a:r>
          </a:p>
        </p:txBody>
      </p:sp>
      <p:sp>
        <p:nvSpPr>
          <p:cNvPr id="3" name="Content Placeholder 2"/>
          <p:cNvSpPr>
            <a:spLocks noGrp="1"/>
          </p:cNvSpPr>
          <p:nvPr>
            <p:ph idx="1"/>
          </p:nvPr>
        </p:nvSpPr>
        <p:spPr>
          <a:xfrm>
            <a:off x="2592925" y="1905000"/>
            <a:ext cx="8915400" cy="3368040"/>
          </a:xfrm>
        </p:spPr>
        <p:txBody>
          <a:bodyPr/>
          <a:lstStyle/>
          <a:p>
            <a:pPr marL="0" indent="0">
              <a:buNone/>
            </a:pPr>
            <a:endParaRPr lang="en-US" dirty="0"/>
          </a:p>
          <a:p>
            <a:pPr marL="0" indent="0">
              <a:buNone/>
            </a:pPr>
            <a:r>
              <a:rPr lang="en-US" dirty="0"/>
              <a:t>The first no-cost extension for NIH grants may be approved by the institution unless otherwise stated in the Notice of Award. NCEs approved by the institution </a:t>
            </a:r>
            <a:r>
              <a:rPr lang="en-US" b="1" dirty="0"/>
              <a:t>must </a:t>
            </a:r>
            <a:r>
              <a:rPr lang="en-US" dirty="0"/>
              <a:t>be submitted by the OGC Signing Official (SO) between </a:t>
            </a:r>
            <a:r>
              <a:rPr lang="en-US" b="1" dirty="0"/>
              <a:t>90 and 10 business days</a:t>
            </a:r>
            <a:r>
              <a:rPr lang="en-US" dirty="0"/>
              <a:t> prior to the end of the project period. </a:t>
            </a:r>
          </a:p>
        </p:txBody>
      </p:sp>
    </p:spTree>
    <p:extLst>
      <p:ext uri="{BB962C8B-B14F-4D97-AF65-F5344CB8AC3E}">
        <p14:creationId xmlns:p14="http://schemas.microsoft.com/office/powerpoint/2010/main" val="2535886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 Cost Extension (NCE) Request Process</a:t>
            </a:r>
            <a:br>
              <a:rPr lang="en-US" dirty="0"/>
            </a:br>
            <a:endParaRPr lang="en-US" dirty="0"/>
          </a:p>
        </p:txBody>
      </p:sp>
      <p:sp>
        <p:nvSpPr>
          <p:cNvPr id="3" name="Content Placeholder 2"/>
          <p:cNvSpPr>
            <a:spLocks noGrp="1"/>
          </p:cNvSpPr>
          <p:nvPr>
            <p:ph idx="1"/>
          </p:nvPr>
        </p:nvSpPr>
        <p:spPr>
          <a:xfrm>
            <a:off x="2155371" y="1685109"/>
            <a:ext cx="9349241" cy="4924697"/>
          </a:xfrm>
        </p:spPr>
        <p:txBody>
          <a:bodyPr>
            <a:normAutofit fontScale="55000" lnSpcReduction="20000"/>
          </a:bodyPr>
          <a:lstStyle/>
          <a:p>
            <a:pPr marL="0" indent="0">
              <a:buNone/>
            </a:pPr>
            <a:r>
              <a:rPr lang="en-US" dirty="0"/>
              <a:t>The steps for the 1</a:t>
            </a:r>
            <a:r>
              <a:rPr lang="en-US" baseline="30000" dirty="0"/>
              <a:t>st</a:t>
            </a:r>
            <a:r>
              <a:rPr lang="en-US" dirty="0"/>
              <a:t> no cost extension: </a:t>
            </a:r>
          </a:p>
          <a:p>
            <a:endParaRPr lang="en-US" dirty="0"/>
          </a:p>
          <a:p>
            <a:r>
              <a:rPr lang="en-US" dirty="0"/>
              <a:t>The PI/Department Admin sends an email requesting the NCE to </a:t>
            </a:r>
            <a:r>
              <a:rPr lang="en-US" u="sng" dirty="0">
                <a:hlinkClick r:id="rId2"/>
              </a:rPr>
              <a:t>OGC.Postaward@ucdenver.edu</a:t>
            </a:r>
            <a:r>
              <a:rPr lang="en-US" dirty="0"/>
              <a:t> containing the following information:</a:t>
            </a:r>
          </a:p>
          <a:p>
            <a:pPr lvl="1"/>
            <a:r>
              <a:rPr lang="en-US" dirty="0"/>
              <a:t>Proposal Number</a:t>
            </a:r>
          </a:p>
          <a:p>
            <a:pPr lvl="1"/>
            <a:r>
              <a:rPr lang="en-US" dirty="0"/>
              <a:t>Brief (2-3 sentence) scientific justification for needing additional time</a:t>
            </a:r>
          </a:p>
          <a:p>
            <a:pPr lvl="1"/>
            <a:r>
              <a:rPr lang="en-US" dirty="0"/>
              <a:t>Project Number</a:t>
            </a:r>
          </a:p>
          <a:p>
            <a:pPr lvl="1"/>
            <a:r>
              <a:rPr lang="en-US" dirty="0"/>
              <a:t>NIH Grant Number</a:t>
            </a:r>
          </a:p>
          <a:p>
            <a:pPr lvl="1"/>
            <a:r>
              <a:rPr lang="en-US" dirty="0"/>
              <a:t>Length of Extension Requested (up to 12 Months)</a:t>
            </a:r>
            <a:br>
              <a:rPr lang="en-US" dirty="0"/>
            </a:br>
            <a:endParaRPr lang="en-US" dirty="0"/>
          </a:p>
          <a:p>
            <a:r>
              <a:rPr lang="en-US" dirty="0"/>
              <a:t>Signing Official (SO) reviews the NCE request</a:t>
            </a:r>
            <a:br>
              <a:rPr lang="en-US" dirty="0"/>
            </a:br>
            <a:endParaRPr lang="en-US" dirty="0"/>
          </a:p>
          <a:p>
            <a:r>
              <a:rPr lang="en-US" dirty="0"/>
              <a:t>SO extends the final budget period per the request for the grant via eRA Commons (only the SO can complete this step)</a:t>
            </a:r>
            <a:br>
              <a:rPr lang="en-US" dirty="0"/>
            </a:br>
            <a:endParaRPr lang="en-US" dirty="0"/>
          </a:p>
          <a:p>
            <a:r>
              <a:rPr lang="en-US" dirty="0"/>
              <a:t>The PI and SO will receive an automated email notification from eRA Commons of the revised project end date</a:t>
            </a:r>
            <a:br>
              <a:rPr lang="en-US" dirty="0"/>
            </a:br>
            <a:endParaRPr lang="en-US" dirty="0"/>
          </a:p>
          <a:p>
            <a:r>
              <a:rPr lang="en-US" dirty="0"/>
              <a:t>SO forwards the notification of the revised project end date to Awards Intake</a:t>
            </a:r>
            <a:br>
              <a:rPr lang="en-US" dirty="0"/>
            </a:br>
            <a:endParaRPr lang="en-US" dirty="0"/>
          </a:p>
          <a:p>
            <a:r>
              <a:rPr lang="en-US" dirty="0"/>
              <a:t>Awards Intake updates the project end date in InfoEd and PeopleSoft</a:t>
            </a:r>
          </a:p>
          <a:p>
            <a:endParaRPr lang="en-US" dirty="0"/>
          </a:p>
        </p:txBody>
      </p:sp>
    </p:spTree>
    <p:extLst>
      <p:ext uri="{BB962C8B-B14F-4D97-AF65-F5344CB8AC3E}">
        <p14:creationId xmlns:p14="http://schemas.microsoft.com/office/powerpoint/2010/main" val="339786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calcmode="lin" valueType="num">
                                      <p:cBhvr additive="base">
                                        <p:cTn id="3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 calcmode="lin" valueType="num">
                                      <p:cBhvr additive="base">
                                        <p:cTn id="4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 calcmode="lin" valueType="num">
                                      <p:cBhvr additive="base">
                                        <p:cTn id="5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anim calcmode="lin" valueType="num">
                                      <p:cBhvr additive="base">
                                        <p:cTn id="5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the Email Request</a:t>
            </a:r>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6C2D3B61-EDF6-4DA3-88C5-31923C385E05}"/>
                  </a:ext>
                </a:extLst>
              </p14:cNvPr>
              <p14:cNvContentPartPr/>
              <p14:nvPr/>
            </p14:nvContentPartPr>
            <p14:xfrm>
              <a:off x="1563381" y="2385026"/>
              <a:ext cx="2520" cy="360"/>
            </p14:xfrm>
          </p:contentPart>
        </mc:Choice>
        <mc:Fallback xmlns="">
          <p:pic>
            <p:nvPicPr>
              <p:cNvPr id="4" name="Ink 3">
                <a:extLst>
                  <a:ext uri="{FF2B5EF4-FFF2-40B4-BE49-F238E27FC236}">
                    <a16:creationId xmlns:a16="http://schemas.microsoft.com/office/drawing/2014/main" id="{6C2D3B61-EDF6-4DA3-88C5-31923C385E05}"/>
                  </a:ext>
                </a:extLst>
              </p:cNvPr>
              <p:cNvPicPr/>
              <p:nvPr/>
            </p:nvPicPr>
            <p:blipFill>
              <a:blip r:embed="rId4"/>
              <a:stretch>
                <a:fillRect/>
              </a:stretch>
            </p:blipFill>
            <p:spPr>
              <a:xfrm>
                <a:off x="1500381" y="2322386"/>
                <a:ext cx="128160" cy="126000"/>
              </a:xfrm>
              <a:prstGeom prst="rect">
                <a:avLst/>
              </a:prstGeom>
            </p:spPr>
          </p:pic>
        </mc:Fallback>
      </mc:AlternateContent>
      <p:pic>
        <p:nvPicPr>
          <p:cNvPr id="11" name="Picture 10">
            <a:extLst>
              <a:ext uri="{FF2B5EF4-FFF2-40B4-BE49-F238E27FC236}">
                <a16:creationId xmlns:a16="http://schemas.microsoft.com/office/drawing/2014/main" id="{119CA44F-00B8-1072-9B48-6AD220C17C12}"/>
              </a:ext>
            </a:extLst>
          </p:cNvPr>
          <p:cNvPicPr>
            <a:picLocks noChangeAspect="1"/>
          </p:cNvPicPr>
          <p:nvPr/>
        </p:nvPicPr>
        <p:blipFill>
          <a:blip r:embed="rId5"/>
          <a:stretch>
            <a:fillRect/>
          </a:stretch>
        </p:blipFill>
        <p:spPr>
          <a:xfrm>
            <a:off x="348955" y="1600106"/>
            <a:ext cx="9983766" cy="5034374"/>
          </a:xfrm>
          <a:prstGeom prst="rect">
            <a:avLst/>
          </a:prstGeom>
        </p:spPr>
      </p:pic>
    </p:spTree>
    <p:extLst>
      <p:ext uri="{BB962C8B-B14F-4D97-AF65-F5344CB8AC3E}">
        <p14:creationId xmlns:p14="http://schemas.microsoft.com/office/powerpoint/2010/main" val="4018009246"/>
      </p:ext>
    </p:extLst>
  </p:cSld>
  <p:clrMapOvr>
    <a:masterClrMapping/>
  </p:clrMapOvr>
</p:sld>
</file>

<file path=ppt/theme/theme1.xml><?xml version="1.0" encoding="utf-8"?>
<a:theme xmlns:a="http://schemas.openxmlformats.org/drawingml/2006/main" name="Custom">
  <a:themeElements>
    <a:clrScheme name="Swiss">
      <a:dk1>
        <a:srgbClr val="000000"/>
      </a:dk1>
      <a:lt1>
        <a:srgbClr val="FFFFFF"/>
      </a:lt1>
      <a:dk2>
        <a:srgbClr val="E4E4E4"/>
      </a:dk2>
      <a:lt2>
        <a:srgbClr val="7CA655"/>
      </a:lt2>
      <a:accent1>
        <a:srgbClr val="A9D4DB"/>
      </a:accent1>
      <a:accent2>
        <a:srgbClr val="FBE284"/>
      </a:accent2>
      <a:accent3>
        <a:srgbClr val="4495A2"/>
      </a:accent3>
      <a:accent4>
        <a:srgbClr val="AA5881"/>
      </a:accent4>
      <a:accent5>
        <a:srgbClr val="E06742"/>
      </a:accent5>
      <a:accent6>
        <a:srgbClr val="F9D448"/>
      </a:accent6>
      <a:hlink>
        <a:srgbClr val="4495A2"/>
      </a:hlink>
      <a:folHlink>
        <a:srgbClr val="AA5881"/>
      </a:folHlink>
    </a:clrScheme>
    <a:fontScheme name="Custom 175">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78853419_Win32_SL_V5" id="{958D2C9E-948D-4354-BF9D-DF8AE3C2B240}" vid="{22D4A967-05D2-4D72-8594-54CFF341483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F4B194E-8B30-4377-8C59-ECFB902D2A26}">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2.xml><?xml version="1.0" encoding="utf-8"?>
<ds:datastoreItem xmlns:ds="http://schemas.openxmlformats.org/officeDocument/2006/customXml" ds:itemID="{92DB9E12-8AC3-4138-BF4D-720A5525AB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21FFAC0-05A2-416A-B06C-C248395482CF}">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1581</TotalTime>
  <Words>3235</Words>
  <Application>Microsoft Office PowerPoint</Application>
  <PresentationFormat>Widescreen</PresentationFormat>
  <Paragraphs>339</Paragraphs>
  <Slides>49</Slides>
  <Notes>15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Courier New</vt:lpstr>
      <vt:lpstr>Franklin Gothic Book</vt:lpstr>
      <vt:lpstr>Franklin Gothic Demi</vt:lpstr>
      <vt:lpstr>LucidaSansUnicode</vt:lpstr>
      <vt:lpstr>Verdana</vt:lpstr>
      <vt:lpstr>Wingdings</vt:lpstr>
      <vt:lpstr>Custom</vt:lpstr>
      <vt:lpstr>Post Award  Hot Topics for Sponsored Projects</vt:lpstr>
      <vt:lpstr>Agenda</vt:lpstr>
      <vt:lpstr>We would like to take this opportunity to thank you all for your patience.   </vt:lpstr>
      <vt:lpstr>No Cost Extension Requests  </vt:lpstr>
      <vt:lpstr>What is a No Cost Extension (NCE)?</vt:lpstr>
      <vt:lpstr>Types of NCE Requests</vt:lpstr>
      <vt:lpstr>NIH 1st No Cost Extension Request</vt:lpstr>
      <vt:lpstr>No Cost Extension (NCE) Request Process </vt:lpstr>
      <vt:lpstr>Example of the Email Request</vt:lpstr>
      <vt:lpstr>eRA Commons Module</vt:lpstr>
      <vt:lpstr>eRA Commons Module</vt:lpstr>
      <vt:lpstr>NIH Email Notification of the submitted request</vt:lpstr>
      <vt:lpstr>NIH 2nd/3rd No Cost Extension Request</vt:lpstr>
      <vt:lpstr>NIH 2nd/3rd No Cost Extension Request</vt:lpstr>
      <vt:lpstr>No Cost Extension (NCE) Request</vt:lpstr>
      <vt:lpstr>eRA Commons-Prior Approval Module</vt:lpstr>
      <vt:lpstr>No Cost Extension (NCE) Request</vt:lpstr>
      <vt:lpstr>Carryover</vt:lpstr>
      <vt:lpstr>What is Carryover? </vt:lpstr>
      <vt:lpstr>NIH-Carryover Documentation Required</vt:lpstr>
      <vt:lpstr>Example of a Carryover Submission Notification</vt:lpstr>
      <vt:lpstr>eRA Prior Approval Module</vt:lpstr>
      <vt:lpstr>2023 NCE and Carryover Statistics</vt:lpstr>
      <vt:lpstr>Fiscal Year End</vt:lpstr>
      <vt:lpstr>2024 Fiscal Year End Calendar</vt:lpstr>
      <vt:lpstr>Preparing for Fiscal Year End</vt:lpstr>
      <vt:lpstr>Final Invoices</vt:lpstr>
      <vt:lpstr>Final Invoices</vt:lpstr>
      <vt:lpstr>Final Invoice Drafts</vt:lpstr>
      <vt:lpstr>Final Invoices</vt:lpstr>
      <vt:lpstr>Sponsor Invoice Templates</vt:lpstr>
      <vt:lpstr>Sponsor Invoice Templates</vt:lpstr>
      <vt:lpstr>FFR Due Dates </vt:lpstr>
      <vt:lpstr>Most Common Federal Agencies </vt:lpstr>
      <vt:lpstr>Federal Reporting Due Dates </vt:lpstr>
      <vt:lpstr>Federal Letter of Credit Best Practices for Closeout</vt:lpstr>
      <vt:lpstr>Federal Letter of Credit Risk/Issues</vt:lpstr>
      <vt:lpstr>Closeouts</vt:lpstr>
      <vt:lpstr>Agenda</vt:lpstr>
      <vt:lpstr>Project Status</vt:lpstr>
      <vt:lpstr>What is your Project Type?</vt:lpstr>
      <vt:lpstr>Cost Reimbursable Closeout - Best Practices</vt:lpstr>
      <vt:lpstr>Letter of Credit (LC) Closeout - Best Practices</vt:lpstr>
      <vt:lpstr>Installment Based (IB) Closeout - Best Practices</vt:lpstr>
      <vt:lpstr>Fixed Rate (FR) Closeout - Best Practices</vt:lpstr>
      <vt:lpstr>Summary - Best Practices for Closeout</vt:lpstr>
      <vt:lpstr>Summary - Closeout Tools</vt:lpstr>
      <vt:lpstr>Questions</vt:lpstr>
      <vt:lpstr>Thank You for Attending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presentation</dc:title>
  <dc:creator>Johnson, Margaux</dc:creator>
  <cp:lastModifiedBy>Vits, Brittany N</cp:lastModifiedBy>
  <cp:revision>34</cp:revision>
  <dcterms:created xsi:type="dcterms:W3CDTF">2024-06-05T16:53:35Z</dcterms:created>
  <dcterms:modified xsi:type="dcterms:W3CDTF">2024-06-13T16:29:45Z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