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 id="2147483889" r:id="rId2"/>
  </p:sldMasterIdLst>
  <p:notesMasterIdLst>
    <p:notesMasterId r:id="rId17"/>
  </p:notesMasterIdLst>
  <p:handoutMasterIdLst>
    <p:handoutMasterId r:id="rId18"/>
  </p:handoutMasterIdLst>
  <p:sldIdLst>
    <p:sldId id="346" r:id="rId3"/>
    <p:sldId id="348" r:id="rId4"/>
    <p:sldId id="260" r:id="rId5"/>
    <p:sldId id="334" r:id="rId6"/>
    <p:sldId id="347" r:id="rId7"/>
    <p:sldId id="287" r:id="rId8"/>
    <p:sldId id="337" r:id="rId9"/>
    <p:sldId id="341" r:id="rId10"/>
    <p:sldId id="343" r:id="rId11"/>
    <p:sldId id="349" r:id="rId12"/>
    <p:sldId id="317" r:id="rId13"/>
    <p:sldId id="338" r:id="rId14"/>
    <p:sldId id="344" r:id="rId15"/>
    <p:sldId id="345" r:id="rId16"/>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natsidji, Koffi" initials="GK"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A4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3E9264-0360-4319-BA96-20CBB056FE16}" v="29" dt="2025-05-14T15:18:53.3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623" autoAdjust="0"/>
    <p:restoredTop sz="94660"/>
  </p:normalViewPr>
  <p:slideViewPr>
    <p:cSldViewPr snapToGrid="0">
      <p:cViewPr varScale="1">
        <p:scale>
          <a:sx n="105" d="100"/>
          <a:sy n="105" d="100"/>
        </p:scale>
        <p:origin x="1392"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cierno, Ginger" userId="539f7e0f-badc-4d01-b96a-38b0aa9c27da" providerId="ADAL" clId="{0D3E9264-0360-4319-BA96-20CBB056FE16}"/>
    <pc:docChg chg="undo custSel addSld delSld modSld">
      <pc:chgData name="Acierno, Ginger" userId="539f7e0f-badc-4d01-b96a-38b0aa9c27da" providerId="ADAL" clId="{0D3E9264-0360-4319-BA96-20CBB056FE16}" dt="2025-05-19T15:59:50.235" v="1909" actId="20577"/>
      <pc:docMkLst>
        <pc:docMk/>
      </pc:docMkLst>
      <pc:sldChg chg="modSp mod">
        <pc:chgData name="Acierno, Ginger" userId="539f7e0f-badc-4d01-b96a-38b0aa9c27da" providerId="ADAL" clId="{0D3E9264-0360-4319-BA96-20CBB056FE16}" dt="2025-05-14T15:16:23.828" v="1383" actId="113"/>
        <pc:sldMkLst>
          <pc:docMk/>
          <pc:sldMk cId="3483857156" sldId="260"/>
        </pc:sldMkLst>
        <pc:spChg chg="mod">
          <ac:chgData name="Acierno, Ginger" userId="539f7e0f-badc-4d01-b96a-38b0aa9c27da" providerId="ADAL" clId="{0D3E9264-0360-4319-BA96-20CBB056FE16}" dt="2025-05-14T15:04:37.635" v="563" actId="2711"/>
          <ac:spMkLst>
            <pc:docMk/>
            <pc:sldMk cId="3483857156" sldId="260"/>
            <ac:spMk id="2" creationId="{31E1046C-DE2B-F8F0-FD5A-BBCA2BE721E5}"/>
          </ac:spMkLst>
        </pc:spChg>
        <pc:spChg chg="mod">
          <ac:chgData name="Acierno, Ginger" userId="539f7e0f-badc-4d01-b96a-38b0aa9c27da" providerId="ADAL" clId="{0D3E9264-0360-4319-BA96-20CBB056FE16}" dt="2025-05-14T15:16:23.828" v="1383" actId="113"/>
          <ac:spMkLst>
            <pc:docMk/>
            <pc:sldMk cId="3483857156" sldId="260"/>
            <ac:spMk id="3" creationId="{9188BECC-93F1-922A-8217-16D7EE6EC228}"/>
          </ac:spMkLst>
        </pc:spChg>
      </pc:sldChg>
      <pc:sldChg chg="modSp mod">
        <pc:chgData name="Acierno, Ginger" userId="539f7e0f-badc-4d01-b96a-38b0aa9c27da" providerId="ADAL" clId="{0D3E9264-0360-4319-BA96-20CBB056FE16}" dt="2025-05-14T15:16:47.018" v="1387" actId="113"/>
        <pc:sldMkLst>
          <pc:docMk/>
          <pc:sldMk cId="1330291749" sldId="334"/>
        </pc:sldMkLst>
        <pc:spChg chg="mod">
          <ac:chgData name="Acierno, Ginger" userId="539f7e0f-badc-4d01-b96a-38b0aa9c27da" providerId="ADAL" clId="{0D3E9264-0360-4319-BA96-20CBB056FE16}" dt="2025-05-14T15:16:47.018" v="1387" actId="113"/>
          <ac:spMkLst>
            <pc:docMk/>
            <pc:sldMk cId="1330291749" sldId="334"/>
            <ac:spMk id="2" creationId="{243E4134-5B8C-1363-58CF-73AAFE1CB2E3}"/>
          </ac:spMkLst>
        </pc:spChg>
        <pc:spChg chg="mod">
          <ac:chgData name="Acierno, Ginger" userId="539f7e0f-badc-4d01-b96a-38b0aa9c27da" providerId="ADAL" clId="{0D3E9264-0360-4319-BA96-20CBB056FE16}" dt="2025-05-14T15:04:57.596" v="565" actId="2711"/>
          <ac:spMkLst>
            <pc:docMk/>
            <pc:sldMk cId="1330291749" sldId="334"/>
            <ac:spMk id="3" creationId="{460C7A87-F93F-EF88-0CE3-BD2EBD81EB69}"/>
          </ac:spMkLst>
        </pc:spChg>
      </pc:sldChg>
      <pc:sldChg chg="modSp mod">
        <pc:chgData name="Acierno, Ginger" userId="539f7e0f-badc-4d01-b96a-38b0aa9c27da" providerId="ADAL" clId="{0D3E9264-0360-4319-BA96-20CBB056FE16}" dt="2025-05-14T15:05:46.298" v="573" actId="2711"/>
        <pc:sldMkLst>
          <pc:docMk/>
          <pc:sldMk cId="320926141" sldId="337"/>
        </pc:sldMkLst>
        <pc:spChg chg="mod">
          <ac:chgData name="Acierno, Ginger" userId="539f7e0f-badc-4d01-b96a-38b0aa9c27da" providerId="ADAL" clId="{0D3E9264-0360-4319-BA96-20CBB056FE16}" dt="2025-05-14T15:05:46.298" v="573" actId="2711"/>
          <ac:spMkLst>
            <pc:docMk/>
            <pc:sldMk cId="320926141" sldId="337"/>
            <ac:spMk id="3" creationId="{604EFA0B-9757-321D-09DD-9BBA68E6C719}"/>
          </ac:spMkLst>
        </pc:spChg>
        <pc:spChg chg="mod">
          <ac:chgData name="Acierno, Ginger" userId="539f7e0f-badc-4d01-b96a-38b0aa9c27da" providerId="ADAL" clId="{0D3E9264-0360-4319-BA96-20CBB056FE16}" dt="2025-05-14T15:05:40.862" v="572" actId="2711"/>
          <ac:spMkLst>
            <pc:docMk/>
            <pc:sldMk cId="320926141" sldId="337"/>
            <ac:spMk id="7" creationId="{EE1088BF-014A-D0DA-8C05-F5923B82B3DB}"/>
          </ac:spMkLst>
        </pc:spChg>
      </pc:sldChg>
      <pc:sldChg chg="modSp mod">
        <pc:chgData name="Acierno, Ginger" userId="539f7e0f-badc-4d01-b96a-38b0aa9c27da" providerId="ADAL" clId="{0D3E9264-0360-4319-BA96-20CBB056FE16}" dt="2025-05-14T15:18:21.021" v="1411" actId="207"/>
        <pc:sldMkLst>
          <pc:docMk/>
          <pc:sldMk cId="4235856909" sldId="338"/>
        </pc:sldMkLst>
        <pc:spChg chg="mod">
          <ac:chgData name="Acierno, Ginger" userId="539f7e0f-badc-4d01-b96a-38b0aa9c27da" providerId="ADAL" clId="{0D3E9264-0360-4319-BA96-20CBB056FE16}" dt="2025-05-14T15:18:21.021" v="1411" actId="207"/>
          <ac:spMkLst>
            <pc:docMk/>
            <pc:sldMk cId="4235856909" sldId="338"/>
            <ac:spMk id="2" creationId="{D554C548-9561-9C12-8E81-E42F5AE9A6C8}"/>
          </ac:spMkLst>
        </pc:spChg>
        <pc:spChg chg="mod">
          <ac:chgData name="Acierno, Ginger" userId="539f7e0f-badc-4d01-b96a-38b0aa9c27da" providerId="ADAL" clId="{0D3E9264-0360-4319-BA96-20CBB056FE16}" dt="2025-05-14T15:11:55.383" v="1248" actId="2711"/>
          <ac:spMkLst>
            <pc:docMk/>
            <pc:sldMk cId="4235856909" sldId="338"/>
            <ac:spMk id="3" creationId="{9F91DFD4-A1D4-38C6-FA87-3C07C99C26D1}"/>
          </ac:spMkLst>
        </pc:spChg>
      </pc:sldChg>
      <pc:sldChg chg="modSp del mod">
        <pc:chgData name="Acierno, Ginger" userId="539f7e0f-badc-4d01-b96a-38b0aa9c27da" providerId="ADAL" clId="{0D3E9264-0360-4319-BA96-20CBB056FE16}" dt="2025-05-14T15:06:34.953" v="577" actId="47"/>
        <pc:sldMkLst>
          <pc:docMk/>
          <pc:sldMk cId="3807294279" sldId="339"/>
        </pc:sldMkLst>
      </pc:sldChg>
      <pc:sldChg chg="modSp mod">
        <pc:chgData name="Acierno, Ginger" userId="539f7e0f-badc-4d01-b96a-38b0aa9c27da" providerId="ADAL" clId="{0D3E9264-0360-4319-BA96-20CBB056FE16}" dt="2025-05-14T15:18:53.361" v="1413" actId="14100"/>
        <pc:sldMkLst>
          <pc:docMk/>
          <pc:sldMk cId="3073652989" sldId="341"/>
        </pc:sldMkLst>
        <pc:spChg chg="mod">
          <ac:chgData name="Acierno, Ginger" userId="539f7e0f-badc-4d01-b96a-38b0aa9c27da" providerId="ADAL" clId="{0D3E9264-0360-4319-BA96-20CBB056FE16}" dt="2025-05-14T15:18:53.361" v="1413" actId="14100"/>
          <ac:spMkLst>
            <pc:docMk/>
            <pc:sldMk cId="3073652989" sldId="341"/>
            <ac:spMk id="2" creationId="{D3715025-83DA-E74D-DE5E-64ADE98B48BA}"/>
          </ac:spMkLst>
        </pc:spChg>
        <pc:spChg chg="mod">
          <ac:chgData name="Acierno, Ginger" userId="539f7e0f-badc-4d01-b96a-38b0aa9c27da" providerId="ADAL" clId="{0D3E9264-0360-4319-BA96-20CBB056FE16}" dt="2025-05-14T14:54:43.491" v="32" actId="20577"/>
          <ac:spMkLst>
            <pc:docMk/>
            <pc:sldMk cId="3073652989" sldId="341"/>
            <ac:spMk id="3" creationId="{3F6AFD3C-ABC6-DD45-620E-049D0531674C}"/>
          </ac:spMkLst>
        </pc:spChg>
      </pc:sldChg>
      <pc:sldChg chg="modSp mod">
        <pc:chgData name="Acierno, Ginger" userId="539f7e0f-badc-4d01-b96a-38b0aa9c27da" providerId="ADAL" clId="{0D3E9264-0360-4319-BA96-20CBB056FE16}" dt="2025-05-14T15:18:09.726" v="1410" actId="20577"/>
        <pc:sldMkLst>
          <pc:docMk/>
          <pc:sldMk cId="795294990" sldId="343"/>
        </pc:sldMkLst>
        <pc:spChg chg="mod">
          <ac:chgData name="Acierno, Ginger" userId="539f7e0f-badc-4d01-b96a-38b0aa9c27da" providerId="ADAL" clId="{0D3E9264-0360-4319-BA96-20CBB056FE16}" dt="2025-05-14T15:18:09.726" v="1410" actId="20577"/>
          <ac:spMkLst>
            <pc:docMk/>
            <pc:sldMk cId="795294990" sldId="343"/>
            <ac:spMk id="2" creationId="{223E9BDB-365A-8DBE-C9C3-F2622D617363}"/>
          </ac:spMkLst>
        </pc:spChg>
        <pc:spChg chg="mod">
          <ac:chgData name="Acierno, Ginger" userId="539f7e0f-badc-4d01-b96a-38b0aa9c27da" providerId="ADAL" clId="{0D3E9264-0360-4319-BA96-20CBB056FE16}" dt="2025-05-14T15:17:51.194" v="1399" actId="1076"/>
          <ac:spMkLst>
            <pc:docMk/>
            <pc:sldMk cId="795294990" sldId="343"/>
            <ac:spMk id="3" creationId="{A8EED662-3BC8-F962-BC67-82A3D93C1D20}"/>
          </ac:spMkLst>
        </pc:spChg>
      </pc:sldChg>
      <pc:sldChg chg="modSp mod">
        <pc:chgData name="Acierno, Ginger" userId="539f7e0f-badc-4d01-b96a-38b0aa9c27da" providerId="ADAL" clId="{0D3E9264-0360-4319-BA96-20CBB056FE16}" dt="2025-05-14T15:12:42.686" v="1255" actId="404"/>
        <pc:sldMkLst>
          <pc:docMk/>
          <pc:sldMk cId="1149834089" sldId="344"/>
        </pc:sldMkLst>
        <pc:spChg chg="mod">
          <ac:chgData name="Acierno, Ginger" userId="539f7e0f-badc-4d01-b96a-38b0aa9c27da" providerId="ADAL" clId="{0D3E9264-0360-4319-BA96-20CBB056FE16}" dt="2025-05-14T15:12:42.686" v="1255" actId="404"/>
          <ac:spMkLst>
            <pc:docMk/>
            <pc:sldMk cId="1149834089" sldId="344"/>
            <ac:spMk id="2" creationId="{5440C6D4-A243-81AB-2EE7-08E42433151C}"/>
          </ac:spMkLst>
        </pc:spChg>
      </pc:sldChg>
      <pc:sldChg chg="modSp mod">
        <pc:chgData name="Acierno, Ginger" userId="539f7e0f-badc-4d01-b96a-38b0aa9c27da" providerId="ADAL" clId="{0D3E9264-0360-4319-BA96-20CBB056FE16}" dt="2025-05-14T15:18:27.494" v="1412" actId="207"/>
        <pc:sldMkLst>
          <pc:docMk/>
          <pc:sldMk cId="1770068786" sldId="345"/>
        </pc:sldMkLst>
        <pc:spChg chg="mod">
          <ac:chgData name="Acierno, Ginger" userId="539f7e0f-badc-4d01-b96a-38b0aa9c27da" providerId="ADAL" clId="{0D3E9264-0360-4319-BA96-20CBB056FE16}" dt="2025-05-14T15:18:27.494" v="1412" actId="207"/>
          <ac:spMkLst>
            <pc:docMk/>
            <pc:sldMk cId="1770068786" sldId="345"/>
            <ac:spMk id="2" creationId="{3B6A4A3E-DA8C-1097-5638-EFF0C62CBE3D}"/>
          </ac:spMkLst>
        </pc:spChg>
        <pc:spChg chg="mod">
          <ac:chgData name="Acierno, Ginger" userId="539f7e0f-badc-4d01-b96a-38b0aa9c27da" providerId="ADAL" clId="{0D3E9264-0360-4319-BA96-20CBB056FE16}" dt="2025-05-14T15:13:27.534" v="1268" actId="2711"/>
          <ac:spMkLst>
            <pc:docMk/>
            <pc:sldMk cId="1770068786" sldId="345"/>
            <ac:spMk id="3" creationId="{77AC7C01-F139-FCC5-2FEC-9A7AFB663CF9}"/>
          </ac:spMkLst>
        </pc:spChg>
      </pc:sldChg>
      <pc:sldChg chg="addSp delSp modSp mod delAnim">
        <pc:chgData name="Acierno, Ginger" userId="539f7e0f-badc-4d01-b96a-38b0aa9c27da" providerId="ADAL" clId="{0D3E9264-0360-4319-BA96-20CBB056FE16}" dt="2025-05-14T15:16:37.971" v="1386" actId="207"/>
        <pc:sldMkLst>
          <pc:docMk/>
          <pc:sldMk cId="917531915" sldId="346"/>
        </pc:sldMkLst>
        <pc:spChg chg="mod">
          <ac:chgData name="Acierno, Ginger" userId="539f7e0f-badc-4d01-b96a-38b0aa9c27da" providerId="ADAL" clId="{0D3E9264-0360-4319-BA96-20CBB056FE16}" dt="2025-05-14T15:16:37.971" v="1386" actId="207"/>
          <ac:spMkLst>
            <pc:docMk/>
            <pc:sldMk cId="917531915" sldId="346"/>
            <ac:spMk id="3" creationId="{CCAC23BB-88DF-1C90-3961-B2C491EC207E}"/>
          </ac:spMkLst>
        </pc:spChg>
      </pc:sldChg>
      <pc:sldChg chg="modSp mod">
        <pc:chgData name="Acierno, Ginger" userId="539f7e0f-badc-4d01-b96a-38b0aa9c27da" providerId="ADAL" clId="{0D3E9264-0360-4319-BA96-20CBB056FE16}" dt="2025-05-14T15:05:15.566" v="570" actId="404"/>
        <pc:sldMkLst>
          <pc:docMk/>
          <pc:sldMk cId="2567863351" sldId="347"/>
        </pc:sldMkLst>
        <pc:spChg chg="mod">
          <ac:chgData name="Acierno, Ginger" userId="539f7e0f-badc-4d01-b96a-38b0aa9c27da" providerId="ADAL" clId="{0D3E9264-0360-4319-BA96-20CBB056FE16}" dt="2025-05-14T15:05:15.566" v="570" actId="404"/>
          <ac:spMkLst>
            <pc:docMk/>
            <pc:sldMk cId="2567863351" sldId="347"/>
            <ac:spMk id="2" creationId="{76072FAC-7D22-E529-4C43-37D5704AA0FB}"/>
          </ac:spMkLst>
        </pc:spChg>
      </pc:sldChg>
      <pc:sldChg chg="modSp mod">
        <pc:chgData name="Acierno, Ginger" userId="539f7e0f-badc-4d01-b96a-38b0aa9c27da" providerId="ADAL" clId="{0D3E9264-0360-4319-BA96-20CBB056FE16}" dt="2025-05-14T15:16:31.217" v="1385" actId="207"/>
        <pc:sldMkLst>
          <pc:docMk/>
          <pc:sldMk cId="2892846492" sldId="348"/>
        </pc:sldMkLst>
        <pc:spChg chg="mod">
          <ac:chgData name="Acierno, Ginger" userId="539f7e0f-badc-4d01-b96a-38b0aa9c27da" providerId="ADAL" clId="{0D3E9264-0360-4319-BA96-20CBB056FE16}" dt="2025-05-14T15:16:31.217" v="1385" actId="207"/>
          <ac:spMkLst>
            <pc:docMk/>
            <pc:sldMk cId="2892846492" sldId="348"/>
            <ac:spMk id="4" creationId="{34843C5E-A06D-4169-D754-D4A3430C0E41}"/>
          </ac:spMkLst>
        </pc:spChg>
        <pc:spChg chg="mod">
          <ac:chgData name="Acierno, Ginger" userId="539f7e0f-badc-4d01-b96a-38b0aa9c27da" providerId="ADAL" clId="{0D3E9264-0360-4319-BA96-20CBB056FE16}" dt="2025-05-14T15:14:36.831" v="1375" actId="20577"/>
          <ac:spMkLst>
            <pc:docMk/>
            <pc:sldMk cId="2892846492" sldId="348"/>
            <ac:spMk id="5" creationId="{B77F14B7-D726-7653-3B86-76402C01AB46}"/>
          </ac:spMkLst>
        </pc:spChg>
      </pc:sldChg>
      <pc:sldChg chg="addSp modSp add mod">
        <pc:chgData name="Acierno, Ginger" userId="539f7e0f-badc-4d01-b96a-38b0aa9c27da" providerId="ADAL" clId="{0D3E9264-0360-4319-BA96-20CBB056FE16}" dt="2025-05-19T15:59:50.235" v="1909" actId="20577"/>
        <pc:sldMkLst>
          <pc:docMk/>
          <pc:sldMk cId="1243038157" sldId="349"/>
        </pc:sldMkLst>
        <pc:spChg chg="add mod">
          <ac:chgData name="Acierno, Ginger" userId="539f7e0f-badc-4d01-b96a-38b0aa9c27da" providerId="ADAL" clId="{0D3E9264-0360-4319-BA96-20CBB056FE16}" dt="2025-05-19T15:59:50.235" v="1909" actId="20577"/>
          <ac:spMkLst>
            <pc:docMk/>
            <pc:sldMk cId="1243038157" sldId="349"/>
            <ac:spMk id="2" creationId="{5352E875-D167-1769-E16F-8C98BDCFCE53}"/>
          </ac:spMkLst>
        </pc:spChg>
        <pc:spChg chg="mod">
          <ac:chgData name="Acierno, Ginger" userId="539f7e0f-badc-4d01-b96a-38b0aa9c27da" providerId="ADAL" clId="{0D3E9264-0360-4319-BA96-20CBB056FE16}" dt="2025-05-14T15:01:41.507" v="539" actId="27636"/>
          <ac:spMkLst>
            <pc:docMk/>
            <pc:sldMk cId="1243038157" sldId="349"/>
            <ac:spMk id="3" creationId="{076AD38A-4325-2D84-F257-4A2430E800E3}"/>
          </ac:spMkLst>
        </pc:spChg>
        <pc:spChg chg="mod">
          <ac:chgData name="Acierno, Ginger" userId="539f7e0f-badc-4d01-b96a-38b0aa9c27da" providerId="ADAL" clId="{0D3E9264-0360-4319-BA96-20CBB056FE16}" dt="2025-05-14T15:01:16.716" v="536" actId="6549"/>
          <ac:spMkLst>
            <pc:docMk/>
            <pc:sldMk cId="1243038157" sldId="349"/>
            <ac:spMk id="7" creationId="{4B394E4C-F6D9-1029-B6A5-9B49791C6C9E}"/>
          </ac:spMkLst>
        </pc:spChg>
      </pc:sldChg>
      <pc:sldChg chg="add del">
        <pc:chgData name="Acierno, Ginger" userId="539f7e0f-badc-4d01-b96a-38b0aa9c27da" providerId="ADAL" clId="{0D3E9264-0360-4319-BA96-20CBB056FE16}" dt="2025-05-14T15:00:27.327" v="492"/>
        <pc:sldMkLst>
          <pc:docMk/>
          <pc:sldMk cId="2698811477" sldId="349"/>
        </pc:sldMkLst>
      </pc:sldChg>
      <pc:sldChg chg="add del">
        <pc:chgData name="Acierno, Ginger" userId="539f7e0f-badc-4d01-b96a-38b0aa9c27da" providerId="ADAL" clId="{0D3E9264-0360-4319-BA96-20CBB056FE16}" dt="2025-05-14T15:02:31.577" v="546" actId="2696"/>
        <pc:sldMkLst>
          <pc:docMk/>
          <pc:sldMk cId="3870320240" sldId="35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367" cy="466088"/>
          </a:xfrm>
          <a:prstGeom prst="rect">
            <a:avLst/>
          </a:prstGeom>
        </p:spPr>
        <p:txBody>
          <a:bodyPr vert="horz" lIns="91129" tIns="45565" rIns="91129" bIns="45565" rtlCol="0"/>
          <a:lstStyle>
            <a:lvl1pPr algn="l">
              <a:defRPr sz="1200"/>
            </a:lvl1pPr>
          </a:lstStyle>
          <a:p>
            <a:endParaRPr lang="en-US"/>
          </a:p>
        </p:txBody>
      </p:sp>
      <p:sp>
        <p:nvSpPr>
          <p:cNvPr id="3" name="Date Placeholder 2"/>
          <p:cNvSpPr>
            <a:spLocks noGrp="1"/>
          </p:cNvSpPr>
          <p:nvPr>
            <p:ph type="dt" sz="quarter" idx="1"/>
          </p:nvPr>
        </p:nvSpPr>
        <p:spPr>
          <a:xfrm>
            <a:off x="3971456" y="1"/>
            <a:ext cx="3037366" cy="466088"/>
          </a:xfrm>
          <a:prstGeom prst="rect">
            <a:avLst/>
          </a:prstGeom>
        </p:spPr>
        <p:txBody>
          <a:bodyPr vert="horz" lIns="91129" tIns="45565" rIns="91129" bIns="45565" rtlCol="0"/>
          <a:lstStyle>
            <a:lvl1pPr algn="r">
              <a:defRPr sz="1200"/>
            </a:lvl1pPr>
          </a:lstStyle>
          <a:p>
            <a:fld id="{7F396C1F-C43A-4775-935E-53389C00713B}" type="datetimeFigureOut">
              <a:rPr lang="en-US" smtClean="0"/>
              <a:t>5/19/2025</a:t>
            </a:fld>
            <a:endParaRPr lang="en-US"/>
          </a:p>
        </p:txBody>
      </p:sp>
      <p:sp>
        <p:nvSpPr>
          <p:cNvPr id="4" name="Footer Placeholder 3"/>
          <p:cNvSpPr>
            <a:spLocks noGrp="1"/>
          </p:cNvSpPr>
          <p:nvPr>
            <p:ph type="ftr" sz="quarter" idx="2"/>
          </p:nvPr>
        </p:nvSpPr>
        <p:spPr>
          <a:xfrm>
            <a:off x="0" y="8830312"/>
            <a:ext cx="3037367" cy="466088"/>
          </a:xfrm>
          <a:prstGeom prst="rect">
            <a:avLst/>
          </a:prstGeom>
        </p:spPr>
        <p:txBody>
          <a:bodyPr vert="horz" lIns="91129" tIns="45565" rIns="91129" bIns="45565" rtlCol="0" anchor="b"/>
          <a:lstStyle>
            <a:lvl1pPr algn="l">
              <a:defRPr sz="1200"/>
            </a:lvl1pPr>
          </a:lstStyle>
          <a:p>
            <a:endParaRPr lang="en-US"/>
          </a:p>
        </p:txBody>
      </p:sp>
      <p:sp>
        <p:nvSpPr>
          <p:cNvPr id="5" name="Slide Number Placeholder 4"/>
          <p:cNvSpPr>
            <a:spLocks noGrp="1"/>
          </p:cNvSpPr>
          <p:nvPr>
            <p:ph type="sldNum" sz="quarter" idx="3"/>
          </p:nvPr>
        </p:nvSpPr>
        <p:spPr>
          <a:xfrm>
            <a:off x="3971456" y="8830312"/>
            <a:ext cx="3037366" cy="466088"/>
          </a:xfrm>
          <a:prstGeom prst="rect">
            <a:avLst/>
          </a:prstGeom>
        </p:spPr>
        <p:txBody>
          <a:bodyPr vert="horz" lIns="91129" tIns="45565" rIns="91129" bIns="45565" rtlCol="0" anchor="b"/>
          <a:lstStyle>
            <a:lvl1pPr algn="r">
              <a:defRPr sz="1200"/>
            </a:lvl1pPr>
          </a:lstStyle>
          <a:p>
            <a:fld id="{B45380EA-4F9C-4B36-BAC9-0ACAC24F069D}" type="slidenum">
              <a:rPr lang="en-US" smtClean="0"/>
              <a:t>‹#›</a:t>
            </a:fld>
            <a:endParaRPr lang="en-US"/>
          </a:p>
        </p:txBody>
      </p:sp>
    </p:spTree>
    <p:extLst>
      <p:ext uri="{BB962C8B-B14F-4D97-AF65-F5344CB8AC3E}">
        <p14:creationId xmlns:p14="http://schemas.microsoft.com/office/powerpoint/2010/main" val="18266693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79" tIns="46590" rIns="93179" bIns="46590" rtlCol="0"/>
          <a:lstStyle>
            <a:lvl1pPr algn="l">
              <a:defRPr sz="1200"/>
            </a:lvl1pPr>
          </a:lstStyle>
          <a:p>
            <a:endParaRPr lang="en-US"/>
          </a:p>
        </p:txBody>
      </p:sp>
      <p:sp>
        <p:nvSpPr>
          <p:cNvPr id="3" name="Date Placeholder 2"/>
          <p:cNvSpPr>
            <a:spLocks noGrp="1"/>
          </p:cNvSpPr>
          <p:nvPr>
            <p:ph type="dt" idx="1"/>
          </p:nvPr>
        </p:nvSpPr>
        <p:spPr>
          <a:xfrm>
            <a:off x="3970938" y="0"/>
            <a:ext cx="3037840" cy="466435"/>
          </a:xfrm>
          <a:prstGeom prst="rect">
            <a:avLst/>
          </a:prstGeom>
        </p:spPr>
        <p:txBody>
          <a:bodyPr vert="horz" lIns="93179" tIns="46590" rIns="93179" bIns="46590" rtlCol="0"/>
          <a:lstStyle>
            <a:lvl1pPr algn="r">
              <a:defRPr sz="1200"/>
            </a:lvl1pPr>
          </a:lstStyle>
          <a:p>
            <a:fld id="{2607136B-72A6-4994-A653-43CFA5D70B59}" type="datetimeFigureOut">
              <a:rPr lang="en-US" smtClean="0"/>
              <a:t>5/19/2025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9" tIns="46590" rIns="93179" bIns="46590" rtlCol="0" anchor="ctr"/>
          <a:lstStyle/>
          <a:p>
            <a:endParaRPr lang="en-US"/>
          </a:p>
        </p:txBody>
      </p:sp>
      <p:sp>
        <p:nvSpPr>
          <p:cNvPr id="5" name="Notes Placeholder 4"/>
          <p:cNvSpPr>
            <a:spLocks noGrp="1"/>
          </p:cNvSpPr>
          <p:nvPr>
            <p:ph type="body" sz="quarter" idx="3"/>
          </p:nvPr>
        </p:nvSpPr>
        <p:spPr>
          <a:xfrm>
            <a:off x="701040" y="4473892"/>
            <a:ext cx="5608320" cy="3660457"/>
          </a:xfrm>
          <a:prstGeom prst="rect">
            <a:avLst/>
          </a:prstGeom>
        </p:spPr>
        <p:txBody>
          <a:bodyPr vert="horz" lIns="93179" tIns="46590" rIns="93179" bIns="4659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4"/>
          </a:xfrm>
          <a:prstGeom prst="rect">
            <a:avLst/>
          </a:prstGeom>
        </p:spPr>
        <p:txBody>
          <a:bodyPr vert="horz" lIns="93179" tIns="46590" rIns="93179" bIns="4659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8"/>
            <a:ext cx="3037840" cy="466434"/>
          </a:xfrm>
          <a:prstGeom prst="rect">
            <a:avLst/>
          </a:prstGeom>
        </p:spPr>
        <p:txBody>
          <a:bodyPr vert="horz" lIns="93179" tIns="46590" rIns="93179" bIns="46590" rtlCol="0" anchor="b"/>
          <a:lstStyle>
            <a:lvl1pPr algn="r">
              <a:defRPr sz="1200"/>
            </a:lvl1pPr>
          </a:lstStyle>
          <a:p>
            <a:fld id="{B4788E84-9A57-4548-958C-DC285316FD77}" type="slidenum">
              <a:rPr lang="en-US" smtClean="0"/>
              <a:t>‹#›</a:t>
            </a:fld>
            <a:endParaRPr lang="en-US"/>
          </a:p>
        </p:txBody>
      </p:sp>
    </p:spTree>
    <p:extLst>
      <p:ext uri="{BB962C8B-B14F-4D97-AF65-F5344CB8AC3E}">
        <p14:creationId xmlns:p14="http://schemas.microsoft.com/office/powerpoint/2010/main" val="877668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35901" rtl="0" eaLnBrk="0" fontAlgn="base" latinLnBrk="0" hangingPunct="0">
              <a:lnSpc>
                <a:spcPct val="100000"/>
              </a:lnSpc>
              <a:spcBef>
                <a:spcPct val="0"/>
              </a:spcBef>
              <a:spcAft>
                <a:spcPct val="0"/>
              </a:spcAft>
              <a:buClrTx/>
              <a:buSzTx/>
              <a:buFontTx/>
              <a:buNone/>
              <a:tabLst/>
              <a:defRPr/>
            </a:pPr>
            <a:fld id="{6BB59E13-8434-AE46-A01A-5834BA16C253}" type="slidenum">
              <a:rPr kumimoji="0" lang="en-US" sz="1200" b="0" i="0" u="none" strike="noStrike" kern="1200" cap="none" spc="0" normalizeH="0" baseline="0" noProof="0">
                <a:ln>
                  <a:noFill/>
                </a:ln>
                <a:solidFill>
                  <a:srgbClr val="000000"/>
                </a:solidFill>
                <a:effectLst/>
                <a:uLnTx/>
                <a:uFillTx/>
                <a:latin typeface="Times" charset="0"/>
                <a:ea typeface="Osaka" charset="0"/>
                <a:cs typeface="+mn-cs"/>
              </a:rPr>
              <a:pPr marL="0" marR="0" lvl="0" indent="0" algn="r" defTabSz="935901" rtl="0" eaLnBrk="0" fontAlgn="base" latinLnBrk="0" hangingPunct="0">
                <a:lnSpc>
                  <a:spcPct val="100000"/>
                </a:lnSpc>
                <a:spcBef>
                  <a:spcPct val="0"/>
                </a:spcBef>
                <a:spcAft>
                  <a:spcPct val="0"/>
                </a:spcAft>
                <a:buClrTx/>
                <a:buSzTx/>
                <a:buFontTx/>
                <a:buNone/>
                <a:tabLst/>
                <a:defRPr/>
              </a:pPr>
              <a:t>3</a:t>
            </a:fld>
            <a:endParaRPr kumimoji="0" lang="en-US" sz="1200" b="0" i="0" u="none" strike="noStrike" kern="1200" cap="none" spc="0" normalizeH="0" baseline="0" noProof="0">
              <a:ln>
                <a:noFill/>
              </a:ln>
              <a:solidFill>
                <a:srgbClr val="000000"/>
              </a:solidFill>
              <a:effectLst/>
              <a:uLnTx/>
              <a:uFillTx/>
              <a:latin typeface="Times" charset="0"/>
              <a:ea typeface="Osaka" charset="0"/>
              <a:cs typeface="+mn-cs"/>
            </a:endParaRPr>
          </a:p>
        </p:txBody>
      </p:sp>
    </p:spTree>
    <p:extLst>
      <p:ext uri="{BB962C8B-B14F-4D97-AF65-F5344CB8AC3E}">
        <p14:creationId xmlns:p14="http://schemas.microsoft.com/office/powerpoint/2010/main" val="375989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BB59E13-8434-AE46-A01A-5834BA16C2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37479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lgn="l">
              <a:defRPr/>
            </a:lvl1pPr>
          </a:lstStyle>
          <a:p>
            <a:fld id="{96DFF08F-DC6B-4601-B491-B0F83F6DD2DA}" type="datetimeFigureOut">
              <a:rPr lang="en-US" dirty="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13">
            <a:extLst>
              <a:ext uri="{FF2B5EF4-FFF2-40B4-BE49-F238E27FC236}">
                <a16:creationId xmlns:a16="http://schemas.microsoft.com/office/drawing/2014/main" id="{29CD8246-5038-F7C6-80FF-F78D171289CF}"/>
              </a:ext>
            </a:extLst>
          </p:cNvPr>
          <p:cNvSpPr>
            <a:spLocks noChangeArrowheads="1"/>
          </p:cNvSpPr>
          <p:nvPr userDrawn="1"/>
        </p:nvSpPr>
        <p:spPr bwMode="auto">
          <a:xfrm>
            <a:off x="0" y="-76200"/>
            <a:ext cx="9144000" cy="5791200"/>
          </a:xfrm>
          <a:prstGeom prst="rect">
            <a:avLst/>
          </a:prstGeom>
          <a:gradFill rotWithShape="0">
            <a:gsLst>
              <a:gs pos="0">
                <a:schemeClr val="tx1"/>
              </a:gs>
              <a:gs pos="100000">
                <a:srgbClr val="333333"/>
              </a:gs>
            </a:gsLst>
            <a:lin ang="5400000" scaled="1"/>
          </a:gradFill>
          <a:ln w="9525">
            <a:noFill/>
            <a:miter lim="800000"/>
            <a:headEnd/>
            <a:tailEnd/>
          </a:ln>
          <a:effectLst/>
        </p:spPr>
        <p:txBody>
          <a:bodyPr wrap="none" anchor="ctr"/>
          <a:lstStyle/>
          <a:p>
            <a:endParaRPr lang="en-US" sz="1215"/>
          </a:p>
        </p:txBody>
      </p:sp>
      <p:sp>
        <p:nvSpPr>
          <p:cNvPr id="11" name="Rectangle 7">
            <a:extLst>
              <a:ext uri="{FF2B5EF4-FFF2-40B4-BE49-F238E27FC236}">
                <a16:creationId xmlns:a16="http://schemas.microsoft.com/office/drawing/2014/main" id="{6C9C4050-6C41-1968-7A08-9B8F9EDFD110}"/>
              </a:ext>
            </a:extLst>
          </p:cNvPr>
          <p:cNvSpPr>
            <a:spLocks noChangeArrowheads="1"/>
          </p:cNvSpPr>
          <p:nvPr userDrawn="1"/>
        </p:nvSpPr>
        <p:spPr bwMode="auto">
          <a:xfrm>
            <a:off x="0" y="5638800"/>
            <a:ext cx="9144000" cy="1219200"/>
          </a:xfrm>
          <a:prstGeom prst="rect">
            <a:avLst/>
          </a:prstGeom>
          <a:solidFill>
            <a:schemeClr val="tx1"/>
          </a:solidFill>
          <a:ln w="9525">
            <a:noFill/>
            <a:miter lim="800000"/>
            <a:headEnd/>
            <a:tailEnd/>
          </a:ln>
          <a:effectLst/>
        </p:spPr>
        <p:txBody>
          <a:bodyPr wrap="none" anchor="ctr"/>
          <a:lstStyle/>
          <a:p>
            <a:endParaRPr lang="en-US" sz="1215"/>
          </a:p>
        </p:txBody>
      </p:sp>
      <p:sp>
        <p:nvSpPr>
          <p:cNvPr id="12" name="Line 10">
            <a:extLst>
              <a:ext uri="{FF2B5EF4-FFF2-40B4-BE49-F238E27FC236}">
                <a16:creationId xmlns:a16="http://schemas.microsoft.com/office/drawing/2014/main" id="{ABC77C88-5D65-000E-CB79-42C9302E1A5F}"/>
              </a:ext>
            </a:extLst>
          </p:cNvPr>
          <p:cNvSpPr>
            <a:spLocks noChangeShapeType="1"/>
          </p:cNvSpPr>
          <p:nvPr userDrawn="1"/>
        </p:nvSpPr>
        <p:spPr bwMode="auto">
          <a:xfrm>
            <a:off x="0" y="5638800"/>
            <a:ext cx="9144000" cy="0"/>
          </a:xfrm>
          <a:prstGeom prst="line">
            <a:avLst/>
          </a:prstGeom>
          <a:noFill/>
          <a:ln w="6350">
            <a:solidFill>
              <a:srgbClr val="4D4D4D"/>
            </a:solidFill>
            <a:round/>
            <a:headEnd/>
            <a:tailEnd/>
          </a:ln>
          <a:effectLst/>
        </p:spPr>
        <p:txBody>
          <a:bodyPr wrap="none" anchor="ctr"/>
          <a:lstStyle/>
          <a:p>
            <a:pPr>
              <a:defRPr/>
            </a:pPr>
            <a:endParaRPr lang="en-US" sz="1215">
              <a:ea typeface="Osaka" charset="-128"/>
              <a:cs typeface="Osaka" charset="-128"/>
            </a:endParaRPr>
          </a:p>
        </p:txBody>
      </p:sp>
      <p:pic>
        <p:nvPicPr>
          <p:cNvPr id="13" name="Picture 12">
            <a:extLst>
              <a:ext uri="{FF2B5EF4-FFF2-40B4-BE49-F238E27FC236}">
                <a16:creationId xmlns:a16="http://schemas.microsoft.com/office/drawing/2014/main" id="{392B5877-A7C2-AC26-099D-A41DB5B3898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59833" y="5999742"/>
            <a:ext cx="5024338" cy="497323"/>
          </a:xfrm>
          <a:prstGeom prst="rect">
            <a:avLst/>
          </a:prstGeom>
        </p:spPr>
      </p:pic>
      <p:sp>
        <p:nvSpPr>
          <p:cNvPr id="14" name="Rectangle 7">
            <a:extLst>
              <a:ext uri="{FF2B5EF4-FFF2-40B4-BE49-F238E27FC236}">
                <a16:creationId xmlns:a16="http://schemas.microsoft.com/office/drawing/2014/main" id="{93AB41A4-CAF0-EDB9-E4CD-6DC1051AA771}"/>
              </a:ext>
            </a:extLst>
          </p:cNvPr>
          <p:cNvSpPr>
            <a:spLocks noChangeArrowheads="1"/>
          </p:cNvSpPr>
          <p:nvPr userDrawn="1"/>
        </p:nvSpPr>
        <p:spPr bwMode="auto">
          <a:xfrm>
            <a:off x="0" y="5562600"/>
            <a:ext cx="9144000" cy="76200"/>
          </a:xfrm>
          <a:prstGeom prst="rect">
            <a:avLst/>
          </a:prstGeom>
          <a:solidFill>
            <a:srgbClr val="CFB87C"/>
          </a:solidFill>
          <a:ln w="9525">
            <a:noFill/>
            <a:miter lim="800000"/>
            <a:headEnd/>
            <a:tailEnd/>
          </a:ln>
          <a:effectLst/>
        </p:spPr>
        <p:txBody>
          <a:bodyPr wrap="none" anchor="ctr"/>
          <a:lstStyle/>
          <a:p>
            <a:endParaRPr lang="en-US" sz="1215"/>
          </a:p>
        </p:txBody>
      </p:sp>
    </p:spTree>
    <p:extLst>
      <p:ext uri="{BB962C8B-B14F-4D97-AF65-F5344CB8AC3E}">
        <p14:creationId xmlns:p14="http://schemas.microsoft.com/office/powerpoint/2010/main" val="1604252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Managing employees with health conditions</a:t>
            </a:r>
          </a:p>
        </p:txBody>
      </p:sp>
      <p:sp>
        <p:nvSpPr>
          <p:cNvPr id="6" name="Slide Number Placeholder 5"/>
          <p:cNvSpPr>
            <a:spLocks noGrp="1"/>
          </p:cNvSpPr>
          <p:nvPr>
            <p:ph type="sldNum" sz="quarter" idx="12"/>
          </p:nvPr>
        </p:nvSpPr>
        <p:spPr/>
        <p:txBody>
          <a:bodyPr/>
          <a:lstStyle/>
          <a:p>
            <a:fld id="{2577227C-FE81-1C4D-9648-168F6ADCE5DD}" type="slidenum">
              <a:rPr lang="en-US" smtClean="0"/>
              <a:pPr/>
              <a:t>‹#›</a:t>
            </a:fld>
            <a:endParaRPr lang="en-US"/>
          </a:p>
        </p:txBody>
      </p:sp>
    </p:spTree>
    <p:extLst>
      <p:ext uri="{BB962C8B-B14F-4D97-AF65-F5344CB8AC3E}">
        <p14:creationId xmlns:p14="http://schemas.microsoft.com/office/powerpoint/2010/main" val="2026966903"/>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Managing employees with health conditions</a:t>
            </a:r>
          </a:p>
        </p:txBody>
      </p:sp>
      <p:sp>
        <p:nvSpPr>
          <p:cNvPr id="6" name="Slide Number Placeholder 5"/>
          <p:cNvSpPr>
            <a:spLocks noGrp="1"/>
          </p:cNvSpPr>
          <p:nvPr>
            <p:ph type="sldNum" sz="quarter" idx="12"/>
          </p:nvPr>
        </p:nvSpPr>
        <p:spPr/>
        <p:txBody>
          <a:bodyPr/>
          <a:lstStyle/>
          <a:p>
            <a:fld id="{2577227C-FE81-1C4D-9648-168F6ADCE5DD}" type="slidenum">
              <a:rPr lang="en-US" smtClean="0"/>
              <a:pPr/>
              <a:t>‹#›</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321790"/>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828800"/>
            <a:ext cx="3886200" cy="3886200"/>
          </a:xfrm>
        </p:spPr>
        <p:txBody>
          <a:bodyPr/>
          <a:lstStyle>
            <a:lvl1pPr marL="231458" indent="-231458">
              <a:buClr>
                <a:srgbClr val="B99B49"/>
              </a:buClr>
              <a:buFont typeface="Wingdings" charset="2"/>
              <a:buChar char="§"/>
              <a:defRPr sz="1620"/>
            </a:lvl1pPr>
            <a:lvl2pPr marL="501491" indent="-192881">
              <a:buClr>
                <a:srgbClr val="B99B49"/>
              </a:buClr>
              <a:buFont typeface="Lucida Grande"/>
              <a:buChar char="»"/>
              <a:defRPr sz="1215"/>
            </a:lvl2pPr>
            <a:lvl3pPr marL="771525" indent="-154305">
              <a:buClr>
                <a:srgbClr val="B99B49"/>
              </a:buClr>
              <a:buFont typeface="Wingdings" charset="2"/>
              <a:buChar char="§"/>
              <a:defRPr sz="1215"/>
            </a:lvl3pPr>
            <a:lvl4pPr marL="1080135" indent="-154305">
              <a:buClr>
                <a:srgbClr val="B99B49"/>
              </a:buClr>
              <a:buFont typeface="Lucida Grande"/>
              <a:buChar char="»"/>
              <a:defRPr sz="1215"/>
            </a:lvl4pPr>
            <a:lvl5pPr marL="1388745" indent="-154305">
              <a:buClr>
                <a:srgbClr val="B99B49"/>
              </a:buClr>
              <a:buFont typeface="Wingdings" charset="2"/>
              <a:buChar char="§"/>
              <a:defRPr sz="1215"/>
            </a:lvl5pPr>
            <a:lvl6pPr>
              <a:defRPr sz="1215"/>
            </a:lvl6pPr>
            <a:lvl7pPr>
              <a:defRPr sz="1215"/>
            </a:lvl7pPr>
            <a:lvl8pPr>
              <a:defRPr sz="1215"/>
            </a:lvl8pPr>
            <a:lvl9pPr>
              <a:defRPr sz="121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3886200" cy="3886200"/>
          </a:xfrm>
        </p:spPr>
        <p:txBody>
          <a:bodyPr/>
          <a:lstStyle>
            <a:lvl1pPr marL="231458" indent="-231458">
              <a:buClr>
                <a:srgbClr val="B99B49"/>
              </a:buClr>
              <a:buFont typeface="Wingdings" charset="2"/>
              <a:buChar char="§"/>
              <a:defRPr sz="1620"/>
            </a:lvl1pPr>
            <a:lvl2pPr marL="501491" indent="-192881">
              <a:buClr>
                <a:srgbClr val="B99B49"/>
              </a:buClr>
              <a:buFont typeface="Lucida Grande"/>
              <a:buChar char="»"/>
              <a:defRPr sz="1215"/>
            </a:lvl2pPr>
            <a:lvl3pPr marL="771525" indent="-154305">
              <a:buClr>
                <a:srgbClr val="B99B49"/>
              </a:buClr>
              <a:buFont typeface="Wingdings" charset="2"/>
              <a:buChar char="§"/>
              <a:defRPr sz="1215"/>
            </a:lvl3pPr>
            <a:lvl4pPr marL="1080135" indent="-154305">
              <a:buClr>
                <a:srgbClr val="B99B49"/>
              </a:buClr>
              <a:buFont typeface="Lucida Grande"/>
              <a:buChar char="»"/>
              <a:defRPr sz="1215"/>
            </a:lvl4pPr>
            <a:lvl5pPr marL="1388745" indent="-154305">
              <a:buClr>
                <a:srgbClr val="B99B49"/>
              </a:buClr>
              <a:buFont typeface="Wingdings" charset="2"/>
              <a:buChar char="§"/>
              <a:defRPr sz="1215"/>
            </a:lvl5pPr>
            <a:lvl6pPr>
              <a:defRPr sz="1215"/>
            </a:lvl6pPr>
            <a:lvl7pPr>
              <a:defRPr sz="1215"/>
            </a:lvl7pPr>
            <a:lvl8pPr>
              <a:defRPr sz="1215"/>
            </a:lvl8pPr>
            <a:lvl9pPr>
              <a:defRPr sz="121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r>
              <a:rPr lang="en-US"/>
              <a:t>Presentation Title or Audience</a:t>
            </a:r>
          </a:p>
        </p:txBody>
      </p:sp>
      <p:sp>
        <p:nvSpPr>
          <p:cNvPr id="6" name="Rectangle 6"/>
          <p:cNvSpPr>
            <a:spLocks noGrp="1" noChangeArrowheads="1"/>
          </p:cNvSpPr>
          <p:nvPr>
            <p:ph type="sldNum" sz="quarter" idx="11"/>
          </p:nvPr>
        </p:nvSpPr>
        <p:spPr>
          <a:ln/>
        </p:spPr>
        <p:txBody>
          <a:bodyPr/>
          <a:lstStyle>
            <a:lvl1pPr>
              <a:defRPr/>
            </a:lvl1pPr>
          </a:lstStyle>
          <a:p>
            <a:fld id="{D7C5EAAF-A4DC-4B47-A05B-449AA1DDE4BD}" type="slidenum">
              <a:rPr lang="en-US"/>
              <a:pPr/>
              <a:t>‹#›</a:t>
            </a:fld>
            <a:endParaRPr lang="en-US"/>
          </a:p>
        </p:txBody>
      </p:sp>
      <p:sp>
        <p:nvSpPr>
          <p:cNvPr id="7" name="Rectangle 18"/>
          <p:cNvSpPr>
            <a:spLocks noGrp="1" noChangeArrowheads="1"/>
          </p:cNvSpPr>
          <p:nvPr>
            <p:ph type="dt" sz="half" idx="12"/>
          </p:nvPr>
        </p:nvSpPr>
        <p:spPr>
          <a:ln/>
        </p:spPr>
        <p:txBody>
          <a:bodyPr/>
          <a:lstStyle>
            <a:lvl1pPr>
              <a:defRPr/>
            </a:lvl1pPr>
          </a:lstStyle>
          <a:p>
            <a:endParaRPr lang="en-US"/>
          </a:p>
        </p:txBody>
      </p:sp>
      <p:sp>
        <p:nvSpPr>
          <p:cNvPr id="8" name="Title 1"/>
          <p:cNvSpPr>
            <a:spLocks noGrp="1"/>
          </p:cNvSpPr>
          <p:nvPr>
            <p:ph type="title" hasCustomPrompt="1"/>
          </p:nvPr>
        </p:nvSpPr>
        <p:spPr>
          <a:xfrm>
            <a:off x="609600" y="1005840"/>
            <a:ext cx="8001000" cy="685800"/>
          </a:xfrm>
        </p:spPr>
        <p:txBody>
          <a:bodyPr lIns="0"/>
          <a:lstStyle>
            <a:lvl1pPr>
              <a:defRPr sz="2295"/>
            </a:lvl1pPr>
          </a:lstStyle>
          <a:p>
            <a:r>
              <a:rPr lang="en-US"/>
              <a:t>Click to edit Subhead</a:t>
            </a:r>
          </a:p>
        </p:txBody>
      </p:sp>
      <p:sp>
        <p:nvSpPr>
          <p:cNvPr id="9" name="Text Placeholder 8"/>
          <p:cNvSpPr>
            <a:spLocks noGrp="1"/>
          </p:cNvSpPr>
          <p:nvPr>
            <p:ph type="body" sz="quarter" idx="13" hasCustomPrompt="1"/>
          </p:nvPr>
        </p:nvSpPr>
        <p:spPr>
          <a:xfrm>
            <a:off x="609600" y="685800"/>
            <a:ext cx="8001000" cy="274320"/>
          </a:xfrm>
        </p:spPr>
        <p:txBody>
          <a:bodyPr lIns="0" tIns="0" rIns="0" bIns="0" anchor="ctr" anchorCtr="0"/>
          <a:lstStyle>
            <a:lvl1pPr marL="0" indent="0">
              <a:buNone/>
              <a:defRPr sz="1080" b="1" i="0" cap="all" baseline="0">
                <a:solidFill>
                  <a:srgbClr val="B99B49"/>
                </a:solidFill>
              </a:defRPr>
            </a:lvl1pPr>
          </a:lstStyle>
          <a:p>
            <a:pPr lvl="0"/>
            <a:r>
              <a:rPr lang="en-US"/>
              <a:t>Click to edit Heading</a:t>
            </a:r>
          </a:p>
        </p:txBody>
      </p:sp>
    </p:spTree>
    <p:extLst>
      <p:ext uri="{BB962C8B-B14F-4D97-AF65-F5344CB8AC3E}">
        <p14:creationId xmlns:p14="http://schemas.microsoft.com/office/powerpoint/2010/main" val="19275082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13"/>
          <p:cNvSpPr>
            <a:spLocks noChangeArrowheads="1"/>
          </p:cNvSpPr>
          <p:nvPr userDrawn="1"/>
        </p:nvSpPr>
        <p:spPr bwMode="auto">
          <a:xfrm>
            <a:off x="0" y="-76200"/>
            <a:ext cx="9144000" cy="5791200"/>
          </a:xfrm>
          <a:prstGeom prst="rect">
            <a:avLst/>
          </a:prstGeom>
          <a:gradFill rotWithShape="0">
            <a:gsLst>
              <a:gs pos="0">
                <a:schemeClr val="tx1"/>
              </a:gs>
              <a:gs pos="100000">
                <a:srgbClr val="333333"/>
              </a:gs>
            </a:gsLst>
            <a:lin ang="5400000" scaled="1"/>
          </a:gradFill>
          <a:ln w="9525">
            <a:noFill/>
            <a:miter lim="800000"/>
            <a:headEnd/>
            <a:tailEnd/>
          </a:ln>
          <a:effectLst/>
        </p:spPr>
        <p:txBody>
          <a:bodyPr wrap="none" anchor="ctr"/>
          <a:lstStyle/>
          <a:p>
            <a:endParaRPr lang="en-US" sz="1215"/>
          </a:p>
        </p:txBody>
      </p:sp>
      <p:sp>
        <p:nvSpPr>
          <p:cNvPr id="5" name="Rectangle 7"/>
          <p:cNvSpPr>
            <a:spLocks noChangeArrowheads="1"/>
          </p:cNvSpPr>
          <p:nvPr userDrawn="1"/>
        </p:nvSpPr>
        <p:spPr bwMode="auto">
          <a:xfrm>
            <a:off x="0" y="5638800"/>
            <a:ext cx="9144000" cy="1219200"/>
          </a:xfrm>
          <a:prstGeom prst="rect">
            <a:avLst/>
          </a:prstGeom>
          <a:solidFill>
            <a:schemeClr val="tx1"/>
          </a:solidFill>
          <a:ln w="9525">
            <a:noFill/>
            <a:miter lim="800000"/>
            <a:headEnd/>
            <a:tailEnd/>
          </a:ln>
          <a:effectLst/>
        </p:spPr>
        <p:txBody>
          <a:bodyPr wrap="none" anchor="ctr"/>
          <a:lstStyle/>
          <a:p>
            <a:endParaRPr lang="en-US" sz="1215"/>
          </a:p>
        </p:txBody>
      </p:sp>
      <p:sp>
        <p:nvSpPr>
          <p:cNvPr id="6" name="Line 10"/>
          <p:cNvSpPr>
            <a:spLocks noChangeShapeType="1"/>
          </p:cNvSpPr>
          <p:nvPr userDrawn="1"/>
        </p:nvSpPr>
        <p:spPr bwMode="auto">
          <a:xfrm>
            <a:off x="0" y="5638800"/>
            <a:ext cx="9144000" cy="0"/>
          </a:xfrm>
          <a:prstGeom prst="line">
            <a:avLst/>
          </a:prstGeom>
          <a:noFill/>
          <a:ln w="6350">
            <a:solidFill>
              <a:srgbClr val="4D4D4D"/>
            </a:solidFill>
            <a:round/>
            <a:headEnd/>
            <a:tailEnd/>
          </a:ln>
          <a:effectLst/>
        </p:spPr>
        <p:txBody>
          <a:bodyPr wrap="none" anchor="ctr"/>
          <a:lstStyle/>
          <a:p>
            <a:pPr>
              <a:defRPr/>
            </a:pPr>
            <a:endParaRPr lang="en-US" sz="1215">
              <a:ea typeface="Osaka" charset="-128"/>
              <a:cs typeface="Osaka" charset="-128"/>
            </a:endParaRPr>
          </a:p>
        </p:txBody>
      </p:sp>
      <p:sp>
        <p:nvSpPr>
          <p:cNvPr id="9" name="Rectangle 7"/>
          <p:cNvSpPr>
            <a:spLocks noChangeArrowheads="1"/>
          </p:cNvSpPr>
          <p:nvPr userDrawn="1"/>
        </p:nvSpPr>
        <p:spPr bwMode="auto">
          <a:xfrm>
            <a:off x="0" y="5562600"/>
            <a:ext cx="9144000" cy="76200"/>
          </a:xfrm>
          <a:prstGeom prst="rect">
            <a:avLst/>
          </a:prstGeom>
          <a:solidFill>
            <a:srgbClr val="CFB87C"/>
          </a:solidFill>
          <a:ln w="9525">
            <a:noFill/>
            <a:miter lim="800000"/>
            <a:headEnd/>
            <a:tailEnd/>
          </a:ln>
          <a:effectLst/>
        </p:spPr>
        <p:txBody>
          <a:bodyPr wrap="none" anchor="ctr"/>
          <a:lstStyle/>
          <a:p>
            <a:endParaRPr lang="en-US" sz="1215"/>
          </a:p>
        </p:txBody>
      </p:sp>
      <p:sp>
        <p:nvSpPr>
          <p:cNvPr id="10" name="Rectangle 2"/>
          <p:cNvSpPr>
            <a:spLocks noGrp="1" noChangeArrowheads="1"/>
          </p:cNvSpPr>
          <p:nvPr>
            <p:ph type="ctrTitle"/>
          </p:nvPr>
        </p:nvSpPr>
        <p:spPr>
          <a:xfrm>
            <a:off x="685800" y="1600200"/>
            <a:ext cx="7772400" cy="1143000"/>
          </a:xfrm>
        </p:spPr>
        <p:txBody>
          <a:bodyPr anchor="ctr"/>
          <a:lstStyle>
            <a:lvl1pPr algn="ctr">
              <a:defRPr sz="1890">
                <a:solidFill>
                  <a:srgbClr val="CFB87C"/>
                </a:solidFill>
              </a:defRPr>
            </a:lvl1pPr>
          </a:lstStyle>
          <a:p>
            <a:r>
              <a:rPr lang="en-US"/>
              <a:t>Click to edit Master title style</a:t>
            </a:r>
          </a:p>
        </p:txBody>
      </p:sp>
      <p:sp>
        <p:nvSpPr>
          <p:cNvPr id="11" name="Rectangle 3"/>
          <p:cNvSpPr>
            <a:spLocks noGrp="1" noChangeArrowheads="1"/>
          </p:cNvSpPr>
          <p:nvPr>
            <p:ph type="subTitle" idx="1"/>
          </p:nvPr>
        </p:nvSpPr>
        <p:spPr>
          <a:xfrm>
            <a:off x="1371600" y="3200400"/>
            <a:ext cx="6400800" cy="1752600"/>
          </a:xfrm>
        </p:spPr>
        <p:txBody>
          <a:bodyPr/>
          <a:lstStyle>
            <a:lvl1pPr marL="0" indent="0" algn="ctr">
              <a:spcBef>
                <a:spcPts val="1350"/>
              </a:spcBef>
              <a:buFont typeface="Wingdings" charset="2"/>
              <a:buNone/>
              <a:defRPr sz="1215">
                <a:solidFill>
                  <a:srgbClr val="CCCCCC"/>
                </a:solidFill>
              </a:defRPr>
            </a:lvl1pPr>
          </a:lstStyle>
          <a:p>
            <a:r>
              <a:rPr lang="en-US"/>
              <a:t>Click to edit Master subtitle style</a:t>
            </a:r>
          </a:p>
        </p:txBody>
      </p:sp>
    </p:spTree>
    <p:extLst>
      <p:ext uri="{BB962C8B-B14F-4D97-AF65-F5344CB8AC3E}">
        <p14:creationId xmlns:p14="http://schemas.microsoft.com/office/powerpoint/2010/main" val="30598201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1005840"/>
            <a:ext cx="8001000" cy="685800"/>
          </a:xfrm>
        </p:spPr>
        <p:txBody>
          <a:bodyPr lIns="0"/>
          <a:lstStyle>
            <a:lvl1pPr>
              <a:defRPr sz="2295"/>
            </a:lvl1pPr>
          </a:lstStyle>
          <a:p>
            <a:r>
              <a:rPr lang="en-US"/>
              <a:t>Click to edit Subhead</a:t>
            </a:r>
          </a:p>
        </p:txBody>
      </p:sp>
      <p:sp>
        <p:nvSpPr>
          <p:cNvPr id="3" name="Content Placeholder 2"/>
          <p:cNvSpPr>
            <a:spLocks noGrp="1"/>
          </p:cNvSpPr>
          <p:nvPr>
            <p:ph idx="1" hasCustomPrompt="1"/>
          </p:nvPr>
        </p:nvSpPr>
        <p:spPr>
          <a:xfrm>
            <a:off x="609600" y="1828800"/>
            <a:ext cx="8001000" cy="3886200"/>
          </a:xfrm>
        </p:spPr>
        <p:txBody>
          <a:bodyPr/>
          <a:lstStyle>
            <a:lvl1pPr marL="231458" indent="-231458">
              <a:spcBef>
                <a:spcPts val="675"/>
              </a:spcBef>
              <a:buClr>
                <a:srgbClr val="B99B49"/>
              </a:buClr>
              <a:buFont typeface="Wingdings" charset="2"/>
              <a:buChar char="§"/>
              <a:defRPr/>
            </a:lvl1pPr>
            <a:lvl2pPr marL="501491" indent="-192881">
              <a:spcBef>
                <a:spcPts val="675"/>
              </a:spcBef>
              <a:buClr>
                <a:srgbClr val="B99B49"/>
              </a:buClr>
              <a:buFont typeface="Lucida Grande"/>
              <a:buChar char="»"/>
              <a:defRPr/>
            </a:lvl2pPr>
            <a:lvl3pPr marL="771525" indent="-154305">
              <a:spcBef>
                <a:spcPts val="675"/>
              </a:spcBef>
              <a:buClr>
                <a:srgbClr val="B99B49"/>
              </a:buClr>
              <a:buFont typeface="Wingdings" charset="2"/>
              <a:buChar char="§"/>
              <a:defRPr/>
            </a:lvl3pPr>
            <a:lvl4pPr marL="1080135" indent="-154305">
              <a:spcBef>
                <a:spcPts val="675"/>
              </a:spcBef>
              <a:buClr>
                <a:srgbClr val="B99B49"/>
              </a:buClr>
              <a:buFont typeface="Lucida Grande"/>
              <a:buChar char="»"/>
              <a:defRPr/>
            </a:lvl4pPr>
            <a:lvl5pPr marL="1388745" indent="-154305">
              <a:spcBef>
                <a:spcPts val="675"/>
              </a:spcBef>
              <a:buClr>
                <a:srgbClr val="B99B49"/>
              </a:buClr>
              <a:buFont typeface="Wingdings" charset="2"/>
              <a:buChar char="§"/>
              <a:defRPr/>
            </a:lvl5pPr>
          </a:lstStyle>
          <a:p>
            <a:pPr lvl="0"/>
            <a:r>
              <a:rPr lang="en-US"/>
              <a:t>Click to edit content</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r>
              <a:rPr lang="en-US"/>
              <a:t>Managing Employees with Health Conditions</a:t>
            </a:r>
          </a:p>
        </p:txBody>
      </p:sp>
      <p:sp>
        <p:nvSpPr>
          <p:cNvPr id="5" name="Rectangle 6"/>
          <p:cNvSpPr>
            <a:spLocks noGrp="1" noChangeArrowheads="1"/>
          </p:cNvSpPr>
          <p:nvPr>
            <p:ph type="sldNum" sz="quarter" idx="11"/>
          </p:nvPr>
        </p:nvSpPr>
        <p:spPr>
          <a:ln/>
        </p:spPr>
        <p:txBody>
          <a:bodyPr/>
          <a:lstStyle>
            <a:lvl1pPr>
              <a:defRPr/>
            </a:lvl1pPr>
          </a:lstStyle>
          <a:p>
            <a:fld id="{9708802B-CECE-C644-A6A3-3C9AAC922203}" type="slidenum">
              <a:rPr lang="en-US"/>
              <a:pPr/>
              <a:t>‹#›</a:t>
            </a:fld>
            <a:endParaRPr lang="en-US"/>
          </a:p>
        </p:txBody>
      </p:sp>
    </p:spTree>
    <p:extLst>
      <p:ext uri="{BB962C8B-B14F-4D97-AF65-F5344CB8AC3E}">
        <p14:creationId xmlns:p14="http://schemas.microsoft.com/office/powerpoint/2010/main" val="8499445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1005840"/>
            <a:ext cx="8001000" cy="685800"/>
          </a:xfrm>
        </p:spPr>
        <p:txBody>
          <a:bodyPr lIns="0"/>
          <a:lstStyle>
            <a:lvl1pPr>
              <a:defRPr sz="2295"/>
            </a:lvl1pPr>
          </a:lstStyle>
          <a:p>
            <a:r>
              <a:rPr lang="en-US"/>
              <a:t>Click to edit Subhead</a:t>
            </a:r>
          </a:p>
        </p:txBody>
      </p:sp>
      <p:sp>
        <p:nvSpPr>
          <p:cNvPr id="3" name="Content Placeholder 2"/>
          <p:cNvSpPr>
            <a:spLocks noGrp="1"/>
          </p:cNvSpPr>
          <p:nvPr>
            <p:ph idx="1" hasCustomPrompt="1"/>
          </p:nvPr>
        </p:nvSpPr>
        <p:spPr>
          <a:xfrm>
            <a:off x="609600" y="1828800"/>
            <a:ext cx="8001000" cy="3886200"/>
          </a:xfrm>
        </p:spPr>
        <p:txBody>
          <a:bodyPr/>
          <a:lstStyle>
            <a:lvl1pPr marL="231458" indent="-231458">
              <a:spcBef>
                <a:spcPts val="675"/>
              </a:spcBef>
              <a:buClr>
                <a:srgbClr val="B99B49"/>
              </a:buClr>
              <a:buFont typeface="Wingdings" charset="2"/>
              <a:buChar char="§"/>
              <a:defRPr/>
            </a:lvl1pPr>
            <a:lvl2pPr marL="501491" indent="-192881">
              <a:spcBef>
                <a:spcPts val="675"/>
              </a:spcBef>
              <a:buClr>
                <a:srgbClr val="B99B49"/>
              </a:buClr>
              <a:buFont typeface="Lucida Grande"/>
              <a:buChar char="»"/>
              <a:defRPr/>
            </a:lvl2pPr>
            <a:lvl3pPr marL="771525" indent="-154305">
              <a:spcBef>
                <a:spcPts val="675"/>
              </a:spcBef>
              <a:buClr>
                <a:srgbClr val="B99B49"/>
              </a:buClr>
              <a:buFont typeface="Wingdings" charset="2"/>
              <a:buChar char="§"/>
              <a:defRPr/>
            </a:lvl3pPr>
            <a:lvl4pPr marL="1080135" indent="-154305">
              <a:spcBef>
                <a:spcPts val="675"/>
              </a:spcBef>
              <a:buClr>
                <a:srgbClr val="B99B49"/>
              </a:buClr>
              <a:buFont typeface="Lucida Grande"/>
              <a:buChar char="»"/>
              <a:defRPr/>
            </a:lvl4pPr>
            <a:lvl5pPr marL="1388745" indent="-154305">
              <a:spcBef>
                <a:spcPts val="675"/>
              </a:spcBef>
              <a:buClr>
                <a:srgbClr val="B99B49"/>
              </a:buClr>
              <a:buFont typeface="Wingdings" charset="2"/>
              <a:buChar char="§"/>
              <a:defRPr/>
            </a:lvl5pPr>
          </a:lstStyle>
          <a:p>
            <a:pPr lvl="0"/>
            <a:r>
              <a:rPr lang="en-US"/>
              <a:t>Click to edit content</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r>
              <a:rPr lang="en-US"/>
              <a:t>Presentation Title or Audience</a:t>
            </a:r>
          </a:p>
        </p:txBody>
      </p:sp>
      <p:sp>
        <p:nvSpPr>
          <p:cNvPr id="5" name="Rectangle 6"/>
          <p:cNvSpPr>
            <a:spLocks noGrp="1" noChangeArrowheads="1"/>
          </p:cNvSpPr>
          <p:nvPr>
            <p:ph type="sldNum" sz="quarter" idx="11"/>
          </p:nvPr>
        </p:nvSpPr>
        <p:spPr>
          <a:ln/>
        </p:spPr>
        <p:txBody>
          <a:bodyPr/>
          <a:lstStyle>
            <a:lvl1pPr>
              <a:defRPr/>
            </a:lvl1pPr>
          </a:lstStyle>
          <a:p>
            <a:fld id="{9708802B-CECE-C644-A6A3-3C9AAC922203}" type="slidenum">
              <a:rPr lang="en-US"/>
              <a:pPr/>
              <a:t>‹#›</a:t>
            </a:fld>
            <a:endParaRPr lang="en-US"/>
          </a:p>
        </p:txBody>
      </p:sp>
      <p:sp>
        <p:nvSpPr>
          <p:cNvPr id="6" name="Rectangle 18"/>
          <p:cNvSpPr>
            <a:spLocks noGrp="1" noChangeArrowheads="1"/>
          </p:cNvSpPr>
          <p:nvPr>
            <p:ph type="dt" sz="half" idx="12"/>
          </p:nvPr>
        </p:nvSpPr>
        <p:spPr>
          <a:xfrm>
            <a:off x="6553200" y="-45720"/>
            <a:ext cx="2057400" cy="365760"/>
          </a:xfrm>
          <a:ln/>
        </p:spPr>
        <p:txBody>
          <a:bodyPr rIns="0"/>
          <a:lstStyle>
            <a:lvl1pPr>
              <a:defRPr/>
            </a:lvl1pPr>
          </a:lstStyle>
          <a:p>
            <a:endParaRPr lang="en-US"/>
          </a:p>
        </p:txBody>
      </p:sp>
      <p:sp>
        <p:nvSpPr>
          <p:cNvPr id="9" name="Text Placeholder 8"/>
          <p:cNvSpPr>
            <a:spLocks noGrp="1"/>
          </p:cNvSpPr>
          <p:nvPr>
            <p:ph type="body" sz="quarter" idx="13" hasCustomPrompt="1"/>
          </p:nvPr>
        </p:nvSpPr>
        <p:spPr>
          <a:xfrm>
            <a:off x="609600" y="685800"/>
            <a:ext cx="8001000" cy="274320"/>
          </a:xfrm>
        </p:spPr>
        <p:txBody>
          <a:bodyPr lIns="0" tIns="0" rIns="0" bIns="0" anchor="ctr" anchorCtr="0"/>
          <a:lstStyle>
            <a:lvl1pPr marL="0" indent="0">
              <a:buNone/>
              <a:defRPr sz="1080" b="1" i="0" cap="all" baseline="0">
                <a:solidFill>
                  <a:srgbClr val="B99B49"/>
                </a:solidFill>
              </a:defRPr>
            </a:lvl1pPr>
          </a:lstStyle>
          <a:p>
            <a:pPr lvl="0"/>
            <a:r>
              <a:rPr lang="en-US"/>
              <a:t>Click to edit Heading</a:t>
            </a:r>
          </a:p>
        </p:txBody>
      </p:sp>
    </p:spTree>
    <p:extLst>
      <p:ext uri="{BB962C8B-B14F-4D97-AF65-F5344CB8AC3E}">
        <p14:creationId xmlns:p14="http://schemas.microsoft.com/office/powerpoint/2010/main" val="921258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828800"/>
            <a:ext cx="3886200" cy="3886200"/>
          </a:xfrm>
        </p:spPr>
        <p:txBody>
          <a:bodyPr/>
          <a:lstStyle>
            <a:lvl1pPr marL="308610" indent="-308610">
              <a:buClr>
                <a:srgbClr val="B99B49"/>
              </a:buClr>
              <a:buFont typeface="Wingdings" charset="2"/>
              <a:buChar char="§"/>
              <a:defRPr sz="2160"/>
            </a:lvl1pPr>
            <a:lvl2pPr marL="668655" indent="-257175">
              <a:buClr>
                <a:srgbClr val="B99B49"/>
              </a:buClr>
              <a:buFont typeface="Lucida Grande"/>
              <a:buChar char="»"/>
              <a:defRPr sz="1620"/>
            </a:lvl2pPr>
            <a:lvl3pPr marL="1028700" indent="-205740">
              <a:buClr>
                <a:srgbClr val="B99B49"/>
              </a:buClr>
              <a:buFont typeface="Wingdings" charset="2"/>
              <a:buChar char="§"/>
              <a:defRPr sz="1620"/>
            </a:lvl3pPr>
            <a:lvl4pPr marL="1440180" indent="-205740">
              <a:buClr>
                <a:srgbClr val="B99B49"/>
              </a:buClr>
              <a:buFont typeface="Lucida Grande"/>
              <a:buChar char="»"/>
              <a:defRPr sz="1620"/>
            </a:lvl4pPr>
            <a:lvl5pPr marL="1851660" indent="-205740">
              <a:buClr>
                <a:srgbClr val="B99B49"/>
              </a:buClr>
              <a:buFont typeface="Wingdings" charset="2"/>
              <a:buChar char="§"/>
              <a:defRPr sz="1620"/>
            </a:lvl5pPr>
            <a:lvl6pPr>
              <a:defRPr sz="1620"/>
            </a:lvl6pPr>
            <a:lvl7pPr>
              <a:defRPr sz="1620"/>
            </a:lvl7pPr>
            <a:lvl8pPr>
              <a:defRPr sz="1620"/>
            </a:lvl8pPr>
            <a:lvl9pPr>
              <a:defRPr sz="16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828800"/>
            <a:ext cx="3886200" cy="3886200"/>
          </a:xfrm>
        </p:spPr>
        <p:txBody>
          <a:bodyPr/>
          <a:lstStyle>
            <a:lvl1pPr marL="308610" indent="-308610">
              <a:buClr>
                <a:srgbClr val="B99B49"/>
              </a:buClr>
              <a:buFont typeface="Wingdings" charset="2"/>
              <a:buChar char="§"/>
              <a:defRPr sz="2160"/>
            </a:lvl1pPr>
            <a:lvl2pPr marL="668655" indent="-257175">
              <a:buClr>
                <a:srgbClr val="B99B49"/>
              </a:buClr>
              <a:buFont typeface="Lucida Grande"/>
              <a:buChar char="»"/>
              <a:defRPr sz="1620"/>
            </a:lvl2pPr>
            <a:lvl3pPr marL="1028700" indent="-205740">
              <a:buClr>
                <a:srgbClr val="B99B49"/>
              </a:buClr>
              <a:buFont typeface="Wingdings" charset="2"/>
              <a:buChar char="§"/>
              <a:defRPr sz="1620"/>
            </a:lvl3pPr>
            <a:lvl4pPr marL="1440180" indent="-205740">
              <a:buClr>
                <a:srgbClr val="B99B49"/>
              </a:buClr>
              <a:buFont typeface="Lucida Grande"/>
              <a:buChar char="»"/>
              <a:defRPr sz="1620"/>
            </a:lvl4pPr>
            <a:lvl5pPr marL="1851660" indent="-205740">
              <a:buClr>
                <a:srgbClr val="B99B49"/>
              </a:buClr>
              <a:buFont typeface="Wingdings" charset="2"/>
              <a:buChar char="§"/>
              <a:defRPr sz="1620"/>
            </a:lvl5pPr>
            <a:lvl6pPr>
              <a:defRPr sz="1620"/>
            </a:lvl6pPr>
            <a:lvl7pPr>
              <a:defRPr sz="1620"/>
            </a:lvl7pPr>
            <a:lvl8pPr>
              <a:defRPr sz="1620"/>
            </a:lvl8pPr>
            <a:lvl9pPr>
              <a:defRPr sz="16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5"/>
          <p:cNvSpPr>
            <a:spLocks noGrp="1" noChangeArrowheads="1"/>
          </p:cNvSpPr>
          <p:nvPr>
            <p:ph type="ftr" sz="quarter" idx="10"/>
          </p:nvPr>
        </p:nvSpPr>
        <p:spPr>
          <a:ln/>
        </p:spPr>
        <p:txBody>
          <a:bodyPr/>
          <a:lstStyle>
            <a:lvl1pPr>
              <a:defRPr/>
            </a:lvl1pPr>
          </a:lstStyle>
          <a:p>
            <a:r>
              <a:rPr lang="en-US" dirty="0"/>
              <a:t>Presentation Title or Audience</a:t>
            </a:r>
          </a:p>
        </p:txBody>
      </p:sp>
      <p:sp>
        <p:nvSpPr>
          <p:cNvPr id="6" name="Rectangle 6"/>
          <p:cNvSpPr>
            <a:spLocks noGrp="1" noChangeArrowheads="1"/>
          </p:cNvSpPr>
          <p:nvPr>
            <p:ph type="sldNum" sz="quarter" idx="11"/>
          </p:nvPr>
        </p:nvSpPr>
        <p:spPr>
          <a:ln/>
        </p:spPr>
        <p:txBody>
          <a:bodyPr/>
          <a:lstStyle>
            <a:lvl1pPr>
              <a:defRPr/>
            </a:lvl1pPr>
          </a:lstStyle>
          <a:p>
            <a:fld id="{D7C5EAAF-A4DC-4B47-A05B-449AA1DDE4BD}" type="slidenum">
              <a:rPr lang="en-US"/>
              <a:pPr/>
              <a:t>‹#›</a:t>
            </a:fld>
            <a:endParaRPr lang="en-US" dirty="0"/>
          </a:p>
        </p:txBody>
      </p:sp>
      <p:sp>
        <p:nvSpPr>
          <p:cNvPr id="7" name="Rectangle 18"/>
          <p:cNvSpPr>
            <a:spLocks noGrp="1" noChangeArrowheads="1"/>
          </p:cNvSpPr>
          <p:nvPr>
            <p:ph type="dt" sz="half" idx="12"/>
          </p:nvPr>
        </p:nvSpPr>
        <p:spPr>
          <a:ln/>
        </p:spPr>
        <p:txBody>
          <a:bodyPr/>
          <a:lstStyle>
            <a:lvl1pPr>
              <a:defRPr/>
            </a:lvl1pPr>
          </a:lstStyle>
          <a:p>
            <a:endParaRPr lang="en-US" dirty="0"/>
          </a:p>
        </p:txBody>
      </p:sp>
      <p:sp>
        <p:nvSpPr>
          <p:cNvPr id="8" name="Title 1"/>
          <p:cNvSpPr>
            <a:spLocks noGrp="1"/>
          </p:cNvSpPr>
          <p:nvPr>
            <p:ph type="title" hasCustomPrompt="1"/>
          </p:nvPr>
        </p:nvSpPr>
        <p:spPr>
          <a:xfrm>
            <a:off x="609600" y="1005840"/>
            <a:ext cx="8001000" cy="685800"/>
          </a:xfrm>
        </p:spPr>
        <p:txBody>
          <a:bodyPr lIns="0"/>
          <a:lstStyle>
            <a:lvl1pPr>
              <a:defRPr sz="3060"/>
            </a:lvl1pPr>
          </a:lstStyle>
          <a:p>
            <a:r>
              <a:rPr lang="en-US" dirty="0"/>
              <a:t>Click to edit Subhead</a:t>
            </a:r>
          </a:p>
        </p:txBody>
      </p:sp>
      <p:sp>
        <p:nvSpPr>
          <p:cNvPr id="9" name="Text Placeholder 8"/>
          <p:cNvSpPr>
            <a:spLocks noGrp="1"/>
          </p:cNvSpPr>
          <p:nvPr>
            <p:ph type="body" sz="quarter" idx="13" hasCustomPrompt="1"/>
          </p:nvPr>
        </p:nvSpPr>
        <p:spPr>
          <a:xfrm>
            <a:off x="609600" y="685800"/>
            <a:ext cx="8001000" cy="274320"/>
          </a:xfrm>
        </p:spPr>
        <p:txBody>
          <a:bodyPr lIns="0" tIns="0" rIns="0" bIns="0" anchor="ctr" anchorCtr="0"/>
          <a:lstStyle>
            <a:lvl1pPr marL="0" indent="0">
              <a:buNone/>
              <a:defRPr sz="1440" b="1" i="0" cap="all" baseline="0">
                <a:solidFill>
                  <a:srgbClr val="B99B49"/>
                </a:solidFill>
              </a:defRPr>
            </a:lvl1pPr>
          </a:lstStyle>
          <a:p>
            <a:pPr lvl="0"/>
            <a:r>
              <a:rPr lang="en-US" dirty="0"/>
              <a:t>Click to edit Heading</a:t>
            </a:r>
          </a:p>
        </p:txBody>
      </p:sp>
    </p:spTree>
    <p:extLst>
      <p:ext uri="{BB962C8B-B14F-4D97-AF65-F5344CB8AC3E}">
        <p14:creationId xmlns:p14="http://schemas.microsoft.com/office/powerpoint/2010/main" val="22494148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r>
              <a:rPr lang="en-US" dirty="0"/>
              <a:t>Presentation Title or Audience</a:t>
            </a:r>
          </a:p>
        </p:txBody>
      </p:sp>
      <p:sp>
        <p:nvSpPr>
          <p:cNvPr id="4" name="Rectangle 6"/>
          <p:cNvSpPr>
            <a:spLocks noGrp="1" noChangeArrowheads="1"/>
          </p:cNvSpPr>
          <p:nvPr>
            <p:ph type="sldNum" sz="quarter" idx="11"/>
          </p:nvPr>
        </p:nvSpPr>
        <p:spPr>
          <a:ln/>
        </p:spPr>
        <p:txBody>
          <a:bodyPr/>
          <a:lstStyle>
            <a:lvl1pPr>
              <a:defRPr/>
            </a:lvl1pPr>
          </a:lstStyle>
          <a:p>
            <a:fld id="{8C17B027-94AA-734A-ACC9-170E40BA2B18}" type="slidenum">
              <a:rPr lang="en-US"/>
              <a:pPr/>
              <a:t>‹#›</a:t>
            </a:fld>
            <a:endParaRPr lang="en-US" dirty="0"/>
          </a:p>
        </p:txBody>
      </p:sp>
      <p:sp>
        <p:nvSpPr>
          <p:cNvPr id="5" name="Rectangle 18"/>
          <p:cNvSpPr>
            <a:spLocks noGrp="1" noChangeArrowheads="1"/>
          </p:cNvSpPr>
          <p:nvPr>
            <p:ph type="dt" sz="half" idx="12"/>
          </p:nvPr>
        </p:nvSpPr>
        <p:spPr>
          <a:ln/>
        </p:spPr>
        <p:txBody>
          <a:bodyPr/>
          <a:lstStyle>
            <a:lvl1pPr>
              <a:defRPr/>
            </a:lvl1pPr>
          </a:lstStyle>
          <a:p>
            <a:endParaRPr lang="en-US" dirty="0"/>
          </a:p>
        </p:txBody>
      </p:sp>
    </p:spTree>
    <p:extLst>
      <p:ext uri="{BB962C8B-B14F-4D97-AF65-F5344CB8AC3E}">
        <p14:creationId xmlns:p14="http://schemas.microsoft.com/office/powerpoint/2010/main" val="28260547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1005840"/>
            <a:ext cx="8001000" cy="685800"/>
          </a:xfrm>
        </p:spPr>
        <p:txBody>
          <a:bodyPr lIns="0"/>
          <a:lstStyle>
            <a:lvl1pPr>
              <a:defRPr sz="3060"/>
            </a:lvl1pPr>
          </a:lstStyle>
          <a:p>
            <a:r>
              <a:rPr lang="en-US" dirty="0"/>
              <a:t>Click to edit Subhead</a:t>
            </a:r>
          </a:p>
        </p:txBody>
      </p:sp>
      <p:sp>
        <p:nvSpPr>
          <p:cNvPr id="3" name="Content Placeholder 2"/>
          <p:cNvSpPr>
            <a:spLocks noGrp="1"/>
          </p:cNvSpPr>
          <p:nvPr>
            <p:ph idx="1" hasCustomPrompt="1"/>
          </p:nvPr>
        </p:nvSpPr>
        <p:spPr>
          <a:xfrm>
            <a:off x="609600" y="1828800"/>
            <a:ext cx="8001000" cy="3886200"/>
          </a:xfrm>
        </p:spPr>
        <p:txBody>
          <a:bodyPr/>
          <a:lstStyle>
            <a:lvl1pPr marL="308610" indent="-308610">
              <a:spcBef>
                <a:spcPts val="900"/>
              </a:spcBef>
              <a:buClr>
                <a:srgbClr val="B99B49"/>
              </a:buClr>
              <a:buFont typeface="Wingdings" charset="2"/>
              <a:buChar char="§"/>
              <a:defRPr/>
            </a:lvl1pPr>
            <a:lvl2pPr marL="668655" indent="-257175">
              <a:spcBef>
                <a:spcPts val="900"/>
              </a:spcBef>
              <a:buClr>
                <a:srgbClr val="B99B49"/>
              </a:buClr>
              <a:buFont typeface="Lucida Grande"/>
              <a:buChar char="»"/>
              <a:defRPr/>
            </a:lvl2pPr>
            <a:lvl3pPr marL="1028700" indent="-205740">
              <a:spcBef>
                <a:spcPts val="900"/>
              </a:spcBef>
              <a:buClr>
                <a:srgbClr val="B99B49"/>
              </a:buClr>
              <a:buFont typeface="Wingdings" charset="2"/>
              <a:buChar char="§"/>
              <a:defRPr/>
            </a:lvl3pPr>
            <a:lvl4pPr marL="1440180" indent="-205740">
              <a:spcBef>
                <a:spcPts val="900"/>
              </a:spcBef>
              <a:buClr>
                <a:srgbClr val="B99B49"/>
              </a:buClr>
              <a:buFont typeface="Lucida Grande"/>
              <a:buChar char="»"/>
              <a:defRPr/>
            </a:lvl4pPr>
            <a:lvl5pPr marL="1851660" indent="-205740">
              <a:spcBef>
                <a:spcPts val="900"/>
              </a:spcBef>
              <a:buClr>
                <a:srgbClr val="B99B49"/>
              </a:buClr>
              <a:buFont typeface="Wingdings" charset="2"/>
              <a:buChar char="§"/>
              <a:defRPr/>
            </a:lvl5pPr>
          </a:lstStyle>
          <a:p>
            <a:pPr lvl="0"/>
            <a:r>
              <a:rPr lang="en-US" dirty="0"/>
              <a:t>Click to edit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ftr" sz="quarter" idx="10"/>
          </p:nvPr>
        </p:nvSpPr>
        <p:spPr>
          <a:ln/>
        </p:spPr>
        <p:txBody>
          <a:bodyPr/>
          <a:lstStyle>
            <a:lvl1pPr>
              <a:defRPr/>
            </a:lvl1pPr>
          </a:lstStyle>
          <a:p>
            <a:r>
              <a:rPr lang="en-US" dirty="0"/>
              <a:t>Presentation Title or Audience</a:t>
            </a:r>
          </a:p>
        </p:txBody>
      </p:sp>
      <p:sp>
        <p:nvSpPr>
          <p:cNvPr id="5" name="Rectangle 6"/>
          <p:cNvSpPr>
            <a:spLocks noGrp="1" noChangeArrowheads="1"/>
          </p:cNvSpPr>
          <p:nvPr>
            <p:ph type="sldNum" sz="quarter" idx="11"/>
          </p:nvPr>
        </p:nvSpPr>
        <p:spPr>
          <a:ln/>
        </p:spPr>
        <p:txBody>
          <a:bodyPr/>
          <a:lstStyle>
            <a:lvl1pPr>
              <a:defRPr/>
            </a:lvl1pPr>
          </a:lstStyle>
          <a:p>
            <a:fld id="{9708802B-CECE-C644-A6A3-3C9AAC922203}" type="slidenum">
              <a:rPr lang="en-US"/>
              <a:pPr/>
              <a:t>‹#›</a:t>
            </a:fld>
            <a:endParaRPr lang="en-US" dirty="0"/>
          </a:p>
        </p:txBody>
      </p:sp>
      <p:sp>
        <p:nvSpPr>
          <p:cNvPr id="6" name="Rectangle 18"/>
          <p:cNvSpPr>
            <a:spLocks noGrp="1" noChangeArrowheads="1"/>
          </p:cNvSpPr>
          <p:nvPr>
            <p:ph type="dt" sz="half" idx="12"/>
          </p:nvPr>
        </p:nvSpPr>
        <p:spPr>
          <a:xfrm>
            <a:off x="6553200" y="-45720"/>
            <a:ext cx="2057400" cy="365760"/>
          </a:xfrm>
          <a:ln/>
        </p:spPr>
        <p:txBody>
          <a:bodyPr rIns="0"/>
          <a:lstStyle>
            <a:lvl1pPr>
              <a:defRPr/>
            </a:lvl1pPr>
          </a:lstStyle>
          <a:p>
            <a:endParaRPr lang="en-US" dirty="0"/>
          </a:p>
        </p:txBody>
      </p:sp>
    </p:spTree>
    <p:extLst>
      <p:ext uri="{BB962C8B-B14F-4D97-AF65-F5344CB8AC3E}">
        <p14:creationId xmlns:p14="http://schemas.microsoft.com/office/powerpoint/2010/main" val="19128423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13"/>
          <p:cNvSpPr>
            <a:spLocks noChangeArrowheads="1"/>
          </p:cNvSpPr>
          <p:nvPr userDrawn="1"/>
        </p:nvSpPr>
        <p:spPr bwMode="auto">
          <a:xfrm>
            <a:off x="0" y="-76200"/>
            <a:ext cx="9144000" cy="5791200"/>
          </a:xfrm>
          <a:prstGeom prst="rect">
            <a:avLst/>
          </a:prstGeom>
          <a:gradFill rotWithShape="0">
            <a:gsLst>
              <a:gs pos="0">
                <a:schemeClr val="tx1"/>
              </a:gs>
              <a:gs pos="100000">
                <a:srgbClr val="333333"/>
              </a:gs>
            </a:gsLst>
            <a:lin ang="5400000" scaled="1"/>
          </a:gradFill>
          <a:ln w="9525">
            <a:noFill/>
            <a:miter lim="800000"/>
            <a:headEnd/>
            <a:tailEnd/>
          </a:ln>
          <a:effectLst/>
        </p:spPr>
        <p:txBody>
          <a:bodyPr wrap="none" anchor="ctr"/>
          <a:lstStyle/>
          <a:p>
            <a:endParaRPr lang="en-US" sz="2160" dirty="0"/>
          </a:p>
        </p:txBody>
      </p:sp>
      <p:sp>
        <p:nvSpPr>
          <p:cNvPr id="5" name="Rectangle 7"/>
          <p:cNvSpPr>
            <a:spLocks noChangeArrowheads="1"/>
          </p:cNvSpPr>
          <p:nvPr userDrawn="1"/>
        </p:nvSpPr>
        <p:spPr bwMode="auto">
          <a:xfrm>
            <a:off x="0" y="5638800"/>
            <a:ext cx="9144000" cy="1219200"/>
          </a:xfrm>
          <a:prstGeom prst="rect">
            <a:avLst/>
          </a:prstGeom>
          <a:solidFill>
            <a:schemeClr val="tx1"/>
          </a:solidFill>
          <a:ln w="9525">
            <a:noFill/>
            <a:miter lim="800000"/>
            <a:headEnd/>
            <a:tailEnd/>
          </a:ln>
          <a:effectLst/>
        </p:spPr>
        <p:txBody>
          <a:bodyPr wrap="none" anchor="ctr"/>
          <a:lstStyle/>
          <a:p>
            <a:endParaRPr lang="en-US" sz="2160" dirty="0"/>
          </a:p>
        </p:txBody>
      </p:sp>
      <p:sp>
        <p:nvSpPr>
          <p:cNvPr id="6" name="Line 10"/>
          <p:cNvSpPr>
            <a:spLocks noChangeShapeType="1"/>
          </p:cNvSpPr>
          <p:nvPr userDrawn="1"/>
        </p:nvSpPr>
        <p:spPr bwMode="auto">
          <a:xfrm>
            <a:off x="0" y="5638800"/>
            <a:ext cx="9144000" cy="0"/>
          </a:xfrm>
          <a:prstGeom prst="line">
            <a:avLst/>
          </a:prstGeom>
          <a:noFill/>
          <a:ln w="6350">
            <a:solidFill>
              <a:srgbClr val="4D4D4D"/>
            </a:solidFill>
            <a:round/>
            <a:headEnd/>
            <a:tailEnd/>
          </a:ln>
          <a:effectLst/>
        </p:spPr>
        <p:txBody>
          <a:bodyPr wrap="none" anchor="ctr"/>
          <a:lstStyle/>
          <a:p>
            <a:pPr>
              <a:defRPr/>
            </a:pPr>
            <a:endParaRPr lang="en-US" sz="2160" dirty="0">
              <a:ea typeface="Osaka" charset="-128"/>
              <a:cs typeface="Osaka" charset="-128"/>
            </a:endParaRPr>
          </a:p>
        </p:txBody>
      </p:sp>
      <p:sp>
        <p:nvSpPr>
          <p:cNvPr id="3074" name="Rectangle 2"/>
          <p:cNvSpPr>
            <a:spLocks noGrp="1" noChangeArrowheads="1"/>
          </p:cNvSpPr>
          <p:nvPr>
            <p:ph type="ctrTitle"/>
          </p:nvPr>
        </p:nvSpPr>
        <p:spPr>
          <a:xfrm>
            <a:off x="685800" y="1600200"/>
            <a:ext cx="7772400" cy="1143000"/>
          </a:xfrm>
        </p:spPr>
        <p:txBody>
          <a:bodyPr anchor="ctr"/>
          <a:lstStyle>
            <a:lvl1pPr algn="ctr">
              <a:defRPr sz="2520">
                <a:solidFill>
                  <a:srgbClr val="CFB87C"/>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1371600" y="3200400"/>
            <a:ext cx="6400800" cy="1752600"/>
          </a:xfrm>
        </p:spPr>
        <p:txBody>
          <a:bodyPr/>
          <a:lstStyle>
            <a:lvl1pPr marL="0" indent="0" algn="ctr">
              <a:spcBef>
                <a:spcPts val="1800"/>
              </a:spcBef>
              <a:buFont typeface="Wingdings" charset="2"/>
              <a:buNone/>
              <a:defRPr sz="1620">
                <a:solidFill>
                  <a:srgbClr val="CCCCCC"/>
                </a:solidFill>
              </a:defRPr>
            </a:lvl1pPr>
          </a:lstStyle>
          <a:p>
            <a:r>
              <a:rPr lang="en-US"/>
              <a:t>Click to edit Master subtitle style</a:t>
            </a: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59832" y="5958839"/>
            <a:ext cx="5024338" cy="579122"/>
          </a:xfrm>
          <a:prstGeom prst="rect">
            <a:avLst/>
          </a:prstGeom>
        </p:spPr>
      </p:pic>
      <p:sp>
        <p:nvSpPr>
          <p:cNvPr id="9" name="Rectangle 7"/>
          <p:cNvSpPr>
            <a:spLocks noChangeArrowheads="1"/>
          </p:cNvSpPr>
          <p:nvPr userDrawn="1"/>
        </p:nvSpPr>
        <p:spPr bwMode="auto">
          <a:xfrm>
            <a:off x="0" y="5562600"/>
            <a:ext cx="9144000" cy="76200"/>
          </a:xfrm>
          <a:prstGeom prst="rect">
            <a:avLst/>
          </a:prstGeom>
          <a:solidFill>
            <a:srgbClr val="CFB87C"/>
          </a:solidFill>
          <a:ln w="9525">
            <a:noFill/>
            <a:miter lim="800000"/>
            <a:headEnd/>
            <a:tailEnd/>
          </a:ln>
          <a:effectLst/>
        </p:spPr>
        <p:txBody>
          <a:bodyPr wrap="none" anchor="ctr"/>
          <a:lstStyle/>
          <a:p>
            <a:endParaRPr lang="en-US" sz="2160" dirty="0"/>
          </a:p>
        </p:txBody>
      </p:sp>
    </p:spTree>
    <p:extLst>
      <p:ext uri="{BB962C8B-B14F-4D97-AF65-F5344CB8AC3E}">
        <p14:creationId xmlns:p14="http://schemas.microsoft.com/office/powerpoint/2010/main" val="2407161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DFF08F-DC6B-4601-B491-B0F83F6DD2DA}" type="datetimeFigureOut">
              <a:rPr lang="en-US" dirty="0"/>
              <a:t>5/19/2025</a:t>
            </a:fld>
            <a:endParaRPr lang="en-US"/>
          </a:p>
        </p:txBody>
      </p:sp>
      <p:sp>
        <p:nvSpPr>
          <p:cNvPr id="5" name="Footer Placeholder 4"/>
          <p:cNvSpPr>
            <a:spLocks noGrp="1"/>
          </p:cNvSpPr>
          <p:nvPr>
            <p:ph type="ftr" sz="quarter" idx="11"/>
          </p:nvPr>
        </p:nvSpPr>
        <p:spPr/>
        <p:txBody>
          <a:bodyPr/>
          <a:lstStyle/>
          <a:p>
            <a:r>
              <a:rPr lang="en-US"/>
              <a:t>Managing Employees with Health Conditions</a:t>
            </a:r>
          </a:p>
        </p:txBody>
      </p:sp>
      <p:sp>
        <p:nvSpPr>
          <p:cNvPr id="6" name="Slide Number Placeholder 5"/>
          <p:cNvSpPr>
            <a:spLocks noGrp="1"/>
          </p:cNvSpPr>
          <p:nvPr>
            <p:ph type="sldNum" sz="quarter" idx="12"/>
          </p:nvPr>
        </p:nvSpPr>
        <p:spPr/>
        <p:txBody>
          <a:bodyPr/>
          <a:lstStyle/>
          <a:p>
            <a:fld id="{9708802B-CECE-C644-A6A3-3C9AAC922203}" type="slidenum">
              <a:rPr lang="en-US" smtClean="0"/>
              <a:pPr/>
              <a:t>‹#›</a:t>
            </a:fld>
            <a:endParaRPr lang="en-US"/>
          </a:p>
        </p:txBody>
      </p:sp>
    </p:spTree>
    <p:extLst>
      <p:ext uri="{BB962C8B-B14F-4D97-AF65-F5344CB8AC3E}">
        <p14:creationId xmlns:p14="http://schemas.microsoft.com/office/powerpoint/2010/main" val="1114604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Managing employees with health conditions</a:t>
            </a:r>
          </a:p>
        </p:txBody>
      </p:sp>
      <p:sp>
        <p:nvSpPr>
          <p:cNvPr id="6" name="Slide Number Placeholder 5"/>
          <p:cNvSpPr>
            <a:spLocks noGrp="1"/>
          </p:cNvSpPr>
          <p:nvPr>
            <p:ph type="sldNum" sz="quarter" idx="12"/>
          </p:nvPr>
        </p:nvSpPr>
        <p:spPr/>
        <p:txBody>
          <a:bodyPr/>
          <a:lstStyle/>
          <a:p>
            <a:fld id="{2577227C-FE81-1C4D-9648-168F6ADCE5DD}"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1517765"/>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p>
        </p:txBody>
      </p:sp>
      <p:sp>
        <p:nvSpPr>
          <p:cNvPr id="3" name="Content Placeholder 2"/>
          <p:cNvSpPr>
            <a:spLocks noGrp="1"/>
          </p:cNvSpPr>
          <p:nvPr>
            <p:ph sz="half" idx="1"/>
          </p:nvPr>
        </p:nvSpPr>
        <p:spPr>
          <a:xfrm>
            <a:off x="768096"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1990"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Managing employees with health conditions</a:t>
            </a:r>
          </a:p>
        </p:txBody>
      </p:sp>
      <p:sp>
        <p:nvSpPr>
          <p:cNvPr id="7" name="Slide Number Placeholder 6"/>
          <p:cNvSpPr>
            <a:spLocks noGrp="1"/>
          </p:cNvSpPr>
          <p:nvPr>
            <p:ph type="sldNum" sz="quarter" idx="12"/>
          </p:nvPr>
        </p:nvSpPr>
        <p:spPr/>
        <p:txBody>
          <a:bodyPr/>
          <a:lstStyle/>
          <a:p>
            <a:fld id="{2577227C-FE81-1C4D-9648-168F6ADCE5DD}" type="slidenum">
              <a:rPr lang="en-US" smtClean="0"/>
              <a:pPr/>
              <a:t>‹#›</a:t>
            </a:fld>
            <a:endParaRPr lang="en-US"/>
          </a:p>
        </p:txBody>
      </p:sp>
    </p:spTree>
    <p:extLst>
      <p:ext uri="{BB962C8B-B14F-4D97-AF65-F5344CB8AC3E}">
        <p14:creationId xmlns:p14="http://schemas.microsoft.com/office/powerpoint/2010/main" val="2127930150"/>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2FCBE9-A838-49B8-9956-9C0CE586E3BA}" type="datetimeFigureOut">
              <a:rPr lang="en-US" smtClean="0"/>
              <a:t>5/19/2025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99E01D-6859-425E-AA80-C9940A5AD063}" type="slidenum">
              <a:rPr lang="en-US" smtClean="0"/>
              <a:t>‹#›</a:t>
            </a:fld>
            <a:endParaRPr lang="en-US"/>
          </a:p>
        </p:txBody>
      </p:sp>
    </p:spTree>
    <p:extLst>
      <p:ext uri="{BB962C8B-B14F-4D97-AF65-F5344CB8AC3E}">
        <p14:creationId xmlns:p14="http://schemas.microsoft.com/office/powerpoint/2010/main" val="1311918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Presentation Title or Audience</a:t>
            </a:r>
          </a:p>
        </p:txBody>
      </p:sp>
      <p:sp>
        <p:nvSpPr>
          <p:cNvPr id="5" name="Slide Number Placeholder 4"/>
          <p:cNvSpPr>
            <a:spLocks noGrp="1"/>
          </p:cNvSpPr>
          <p:nvPr>
            <p:ph type="sldNum" sz="quarter" idx="12"/>
          </p:nvPr>
        </p:nvSpPr>
        <p:spPr/>
        <p:txBody>
          <a:bodyPr/>
          <a:lstStyle/>
          <a:p>
            <a:fld id="{8C17B027-94AA-734A-ACC9-170E40BA2B18}" type="slidenum">
              <a:rPr lang="en-US" smtClean="0"/>
              <a:pPr/>
              <a:t>‹#›</a:t>
            </a:fld>
            <a:endParaRPr lang="en-US"/>
          </a:p>
        </p:txBody>
      </p:sp>
    </p:spTree>
    <p:extLst>
      <p:ext uri="{BB962C8B-B14F-4D97-AF65-F5344CB8AC3E}">
        <p14:creationId xmlns:p14="http://schemas.microsoft.com/office/powerpoint/2010/main" val="1644478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Presentation Title or Audience</a:t>
            </a:r>
          </a:p>
        </p:txBody>
      </p:sp>
      <p:sp>
        <p:nvSpPr>
          <p:cNvPr id="4" name="Slide Number Placeholder 3"/>
          <p:cNvSpPr>
            <a:spLocks noGrp="1"/>
          </p:cNvSpPr>
          <p:nvPr>
            <p:ph type="sldNum" sz="quarter" idx="12"/>
          </p:nvPr>
        </p:nvSpPr>
        <p:spPr/>
        <p:txBody>
          <a:bodyPr/>
          <a:lstStyle/>
          <a:p>
            <a:fld id="{CC9B0832-ECD8-1F4A-ACBB-61CA5D9140CF}" type="slidenum">
              <a:rPr lang="en-US" smtClean="0"/>
              <a:pPr/>
              <a:t>‹#›</a:t>
            </a:fld>
            <a:endParaRPr lang="en-US"/>
          </a:p>
        </p:txBody>
      </p:sp>
    </p:spTree>
    <p:extLst>
      <p:ext uri="{BB962C8B-B14F-4D97-AF65-F5344CB8AC3E}">
        <p14:creationId xmlns:p14="http://schemas.microsoft.com/office/powerpoint/2010/main" val="488256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Managing employees with health conditions</a:t>
            </a:r>
          </a:p>
        </p:txBody>
      </p:sp>
      <p:sp>
        <p:nvSpPr>
          <p:cNvPr id="7" name="Slide Number Placeholder 6"/>
          <p:cNvSpPr>
            <a:spLocks noGrp="1"/>
          </p:cNvSpPr>
          <p:nvPr>
            <p:ph type="sldNum" sz="quarter" idx="12"/>
          </p:nvPr>
        </p:nvSpPr>
        <p:spPr/>
        <p:txBody>
          <a:bodyPr/>
          <a:lstStyle/>
          <a:p>
            <a:fld id="{2577227C-FE81-1C4D-9648-168F6ADCE5DD}" type="slidenum">
              <a:rPr lang="en-US" smtClean="0"/>
              <a:pPr/>
              <a:t>‹#›</a:t>
            </a:fld>
            <a:endParaRPr lang="en-US"/>
          </a:p>
        </p:txBody>
      </p:sp>
    </p:spTree>
    <p:extLst>
      <p:ext uri="{BB962C8B-B14F-4D97-AF65-F5344CB8AC3E}">
        <p14:creationId xmlns:p14="http://schemas.microsoft.com/office/powerpoint/2010/main" val="2975778999"/>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Managing employees with health conditions</a:t>
            </a:r>
          </a:p>
        </p:txBody>
      </p:sp>
      <p:sp>
        <p:nvSpPr>
          <p:cNvPr id="7" name="Slide Number Placeholder 6"/>
          <p:cNvSpPr>
            <a:spLocks noGrp="1"/>
          </p:cNvSpPr>
          <p:nvPr>
            <p:ph type="sldNum" sz="quarter" idx="12"/>
          </p:nvPr>
        </p:nvSpPr>
        <p:spPr/>
        <p:txBody>
          <a:bodyPr/>
          <a:lstStyle/>
          <a:p>
            <a:fld id="{2577227C-FE81-1C4D-9648-168F6ADCE5DD}"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2468219"/>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2D6E202-B606-4609-B914-27C9371A1F6D}" type="datetime1">
              <a:rPr lang="en-US" smtClean="0"/>
              <a:t>5/19/2025</a:t>
            </a:fld>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A98EE3D-8CD1-4C3F-BD1C-C98C9596463C}" type="slidenum">
              <a:rPr lang="en-US" smtClean="0"/>
              <a:t>‹#›</a:t>
            </a:fld>
            <a:endParaRPr 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Rectangle 10">
            <a:extLst>
              <a:ext uri="{FF2B5EF4-FFF2-40B4-BE49-F238E27FC236}">
                <a16:creationId xmlns:a16="http://schemas.microsoft.com/office/drawing/2014/main" id="{A83B8670-61E9-F12A-1BE6-DF2CC261CE82}"/>
              </a:ext>
            </a:extLst>
          </p:cNvPr>
          <p:cNvSpPr>
            <a:spLocks noChangeArrowheads="1"/>
          </p:cNvSpPr>
          <p:nvPr userDrawn="1"/>
        </p:nvSpPr>
        <p:spPr bwMode="auto">
          <a:xfrm>
            <a:off x="0" y="-42861"/>
            <a:ext cx="8839200" cy="347663"/>
          </a:xfrm>
          <a:prstGeom prst="rect">
            <a:avLst/>
          </a:prstGeom>
          <a:gradFill rotWithShape="0">
            <a:gsLst>
              <a:gs pos="0">
                <a:srgbClr val="333333"/>
              </a:gs>
              <a:gs pos="100000">
                <a:schemeClr val="tx1"/>
              </a:gs>
            </a:gsLst>
            <a:lin ang="5400000" scaled="1"/>
          </a:gradFill>
          <a:ln w="9525">
            <a:noFill/>
            <a:miter lim="800000"/>
            <a:headEnd/>
            <a:tailEnd/>
          </a:ln>
          <a:effectLst/>
        </p:spPr>
        <p:txBody>
          <a:bodyPr wrap="none" anchor="ctr" anchorCtr="0"/>
          <a:lstStyle/>
          <a:p>
            <a:endParaRPr lang="en-US" sz="1215"/>
          </a:p>
        </p:txBody>
      </p:sp>
    </p:spTree>
    <p:extLst>
      <p:ext uri="{BB962C8B-B14F-4D97-AF65-F5344CB8AC3E}">
        <p14:creationId xmlns:p14="http://schemas.microsoft.com/office/powerpoint/2010/main" val="3447070467"/>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 id="2147483888" r:id="rId12"/>
    <p:sldLayoutId id="2147483664" r:id="rId13"/>
    <p:sldLayoutId id="2147483707" r:id="rId14"/>
    <p:sldLayoutId id="2147483666" r:id="rId15"/>
  </p:sldLayoutIdLst>
  <p:hf sldNum="0" hdr="0" ftr="0" dt="0"/>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0F0F0"/>
        </a:solidFill>
        <a:effectLst/>
      </p:bgPr>
    </p:bg>
    <p:spTree>
      <p:nvGrpSpPr>
        <p:cNvPr id="1" name=""/>
        <p:cNvGrpSpPr/>
        <p:nvPr/>
      </p:nvGrpSpPr>
      <p:grpSpPr>
        <a:xfrm>
          <a:off x="0" y="0"/>
          <a:ext cx="0" cy="0"/>
          <a:chOff x="0" y="0"/>
          <a:chExt cx="0" cy="0"/>
        </a:xfrm>
      </p:grpSpPr>
      <p:sp>
        <p:nvSpPr>
          <p:cNvPr id="3" name="Rounded Rectangle 2"/>
          <p:cNvSpPr/>
          <p:nvPr/>
        </p:nvSpPr>
        <p:spPr bwMode="auto">
          <a:xfrm>
            <a:off x="-152400" y="6263640"/>
            <a:ext cx="9448800" cy="457200"/>
          </a:xfrm>
          <a:prstGeom prst="roundRect">
            <a:avLst>
              <a:gd name="adj" fmla="val 0"/>
            </a:avLst>
          </a:prstGeom>
          <a:gradFill flip="none" rotWithShape="1">
            <a:gsLst>
              <a:gs pos="76000">
                <a:schemeClr val="tx1"/>
              </a:gs>
              <a:gs pos="40000">
                <a:schemeClr val="tx1">
                  <a:alpha val="10000"/>
                </a:schemeClr>
              </a:gs>
            </a:gsLst>
            <a:lin ang="0" scaled="1"/>
            <a:tileRect/>
          </a:gradFill>
          <a:ln w="9525" cap="flat" cmpd="sng" algn="ctr">
            <a:solidFill>
              <a:schemeClr val="bg1"/>
            </a:solidFill>
            <a:prstDash val="solid"/>
            <a:round/>
            <a:headEnd type="none" w="med" len="med"/>
            <a:tailEnd type="none" w="med" len="med"/>
          </a:ln>
          <a:effectLst/>
        </p:spPr>
        <p:txBody>
          <a:bodyPr vert="horz" wrap="square" lIns="82296" tIns="41148" rIns="82296" bIns="41148" numCol="1" rtlCol="0" anchor="t" anchorCtr="0" compatLnSpc="1">
            <a:prstTxWarp prst="textNoShape">
              <a:avLst/>
            </a:prstTxWarp>
          </a:bodyPr>
          <a:lstStyle/>
          <a:p>
            <a:pPr marL="0" marR="0" indent="0" algn="l" defTabSz="822960" rtl="0" eaLnBrk="0" fontAlgn="base" latinLnBrk="0" hangingPunct="0">
              <a:lnSpc>
                <a:spcPct val="100000"/>
              </a:lnSpc>
              <a:spcBef>
                <a:spcPct val="0"/>
              </a:spcBef>
              <a:spcAft>
                <a:spcPct val="0"/>
              </a:spcAft>
              <a:buClrTx/>
              <a:buSzTx/>
              <a:buFontTx/>
              <a:buNone/>
              <a:tabLst/>
            </a:pPr>
            <a:endParaRPr kumimoji="0" lang="en-US" sz="2160" b="0" i="0" u="none" strike="noStrike" cap="none" normalizeH="0" baseline="0" dirty="0">
              <a:ln>
                <a:noFill/>
              </a:ln>
              <a:solidFill>
                <a:schemeClr val="tx1"/>
              </a:solidFill>
              <a:effectLst/>
              <a:latin typeface="Times" charset="0"/>
              <a:ea typeface="Osaka" charset="-128"/>
              <a:cs typeface="Osaka" charset="-128"/>
            </a:endParaRPr>
          </a:p>
        </p:txBody>
      </p:sp>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57800" y="6299660"/>
            <a:ext cx="3341632" cy="385165"/>
          </a:xfrm>
          <a:prstGeom prst="rect">
            <a:avLst/>
          </a:prstGeom>
        </p:spPr>
      </p:pic>
      <p:sp>
        <p:nvSpPr>
          <p:cNvPr id="1034" name="Rectangle 10"/>
          <p:cNvSpPr>
            <a:spLocks noChangeArrowheads="1"/>
          </p:cNvSpPr>
          <p:nvPr/>
        </p:nvSpPr>
        <p:spPr bwMode="auto">
          <a:xfrm>
            <a:off x="0" y="-42861"/>
            <a:ext cx="8839200" cy="347663"/>
          </a:xfrm>
          <a:prstGeom prst="rect">
            <a:avLst/>
          </a:prstGeom>
          <a:gradFill rotWithShape="0">
            <a:gsLst>
              <a:gs pos="0">
                <a:srgbClr val="333333"/>
              </a:gs>
              <a:gs pos="100000">
                <a:schemeClr val="tx1"/>
              </a:gs>
            </a:gsLst>
            <a:lin ang="5400000" scaled="1"/>
          </a:gradFill>
          <a:ln w="9525">
            <a:noFill/>
            <a:miter lim="800000"/>
            <a:headEnd/>
            <a:tailEnd/>
          </a:ln>
          <a:effectLst/>
        </p:spPr>
        <p:txBody>
          <a:bodyPr wrap="none" anchor="ctr" anchorCtr="0"/>
          <a:lstStyle/>
          <a:p>
            <a:endParaRPr lang="en-US" sz="2160" dirty="0"/>
          </a:p>
        </p:txBody>
      </p:sp>
      <p:sp>
        <p:nvSpPr>
          <p:cNvPr id="1027" name="Rectangle 2"/>
          <p:cNvSpPr>
            <a:spLocks noGrp="1" noChangeArrowheads="1"/>
          </p:cNvSpPr>
          <p:nvPr>
            <p:ph type="title"/>
          </p:nvPr>
        </p:nvSpPr>
        <p:spPr bwMode="auto">
          <a:xfrm>
            <a:off x="609600" y="1005840"/>
            <a:ext cx="8001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45720" rIns="91440" bIns="45720" numCol="1" anchor="t" anchorCtr="0" compatLnSpc="1">
            <a:prstTxWarp prst="textNoShape">
              <a:avLst/>
            </a:prstTxWarp>
          </a:bodyPr>
          <a:lstStyle/>
          <a:p>
            <a:pPr lvl="0"/>
            <a:r>
              <a:rPr lang="en-US" dirty="0"/>
              <a:t>Click to edit heading</a:t>
            </a:r>
          </a:p>
        </p:txBody>
      </p:sp>
      <p:sp>
        <p:nvSpPr>
          <p:cNvPr id="1028" name="Rectangle 3"/>
          <p:cNvSpPr>
            <a:spLocks noGrp="1" noChangeArrowheads="1"/>
          </p:cNvSpPr>
          <p:nvPr>
            <p:ph type="body" idx="1"/>
          </p:nvPr>
        </p:nvSpPr>
        <p:spPr bwMode="auto">
          <a:xfrm>
            <a:off x="609600" y="1828800"/>
            <a:ext cx="8001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45720" rIns="91440" bIns="45720" numCol="1" anchor="t" anchorCtr="0" compatLnSpc="1">
            <a:prstTxWarp prst="textNoShape">
              <a:avLst/>
            </a:prstTxWarp>
          </a:bodyPr>
          <a:lstStyle/>
          <a:p>
            <a:pPr lvl="0"/>
            <a:r>
              <a:rPr lang="en-US" dirty="0"/>
              <a:t>Click to edit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9" name="Rectangle 5"/>
          <p:cNvSpPr>
            <a:spLocks noGrp="1" noChangeArrowheads="1"/>
          </p:cNvSpPr>
          <p:nvPr>
            <p:ph type="ftr" sz="quarter" idx="3"/>
          </p:nvPr>
        </p:nvSpPr>
        <p:spPr bwMode="auto">
          <a:xfrm>
            <a:off x="76200" y="-45720"/>
            <a:ext cx="5638800" cy="365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sz="720" kern="0" cap="all" spc="90">
                <a:solidFill>
                  <a:srgbClr val="CFBA7D"/>
                </a:solidFill>
                <a:latin typeface="Arial" charset="0"/>
              </a:defRPr>
            </a:lvl1pPr>
          </a:lstStyle>
          <a:p>
            <a:r>
              <a:rPr lang="en-US" dirty="0"/>
              <a:t>Presentation Title or Audience</a:t>
            </a:r>
          </a:p>
        </p:txBody>
      </p:sp>
      <p:sp>
        <p:nvSpPr>
          <p:cNvPr id="1042" name="Rectangle 18"/>
          <p:cNvSpPr>
            <a:spLocks noGrp="1" noChangeArrowheads="1"/>
          </p:cNvSpPr>
          <p:nvPr>
            <p:ph type="dt" sz="half" idx="2"/>
          </p:nvPr>
        </p:nvSpPr>
        <p:spPr bwMode="auto">
          <a:xfrm>
            <a:off x="6553200" y="-45720"/>
            <a:ext cx="2057400" cy="365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720">
                <a:solidFill>
                  <a:srgbClr val="808080"/>
                </a:solidFill>
                <a:latin typeface="Arial" charset="0"/>
              </a:defRPr>
            </a:lvl1pPr>
          </a:lstStyle>
          <a:p>
            <a:endParaRPr lang="en-US" dirty="0"/>
          </a:p>
        </p:txBody>
      </p:sp>
      <p:sp>
        <p:nvSpPr>
          <p:cNvPr id="11" name="Rectangle 10"/>
          <p:cNvSpPr>
            <a:spLocks noChangeArrowheads="1"/>
          </p:cNvSpPr>
          <p:nvPr/>
        </p:nvSpPr>
        <p:spPr bwMode="auto">
          <a:xfrm>
            <a:off x="8839200" y="-42861"/>
            <a:ext cx="304800" cy="347663"/>
          </a:xfrm>
          <a:prstGeom prst="rect">
            <a:avLst/>
          </a:prstGeom>
          <a:solidFill>
            <a:srgbClr val="CFBA7D"/>
          </a:solidFill>
          <a:ln w="9525">
            <a:noFill/>
            <a:miter lim="800000"/>
            <a:headEnd/>
            <a:tailEnd/>
          </a:ln>
          <a:effectLst/>
        </p:spPr>
        <p:txBody>
          <a:bodyPr wrap="none" anchor="ctr" anchorCtr="0"/>
          <a:lstStyle/>
          <a:p>
            <a:endParaRPr lang="en-US" sz="2160" dirty="0"/>
          </a:p>
        </p:txBody>
      </p:sp>
      <p:sp>
        <p:nvSpPr>
          <p:cNvPr id="1030" name="Rectangle 6"/>
          <p:cNvSpPr>
            <a:spLocks noGrp="1" noChangeArrowheads="1"/>
          </p:cNvSpPr>
          <p:nvPr>
            <p:ph type="sldNum" sz="quarter" idx="4"/>
          </p:nvPr>
        </p:nvSpPr>
        <p:spPr bwMode="auto">
          <a:xfrm>
            <a:off x="8839200" y="-45720"/>
            <a:ext cx="304800" cy="365760"/>
          </a:xfrm>
          <a:prstGeom prst="rect">
            <a:avLst/>
          </a:prstGeom>
          <a:noFill/>
          <a:ln w="9525">
            <a:noFill/>
            <a:miter lim="800000"/>
            <a:headEnd/>
            <a:tailEnd/>
          </a:ln>
          <a:effectLst/>
        </p:spPr>
        <p:txBody>
          <a:bodyPr vert="horz" wrap="none" lIns="91440" tIns="45720" rIns="91440" bIns="45720" numCol="1" anchor="ctr" anchorCtr="1" compatLnSpc="1">
            <a:prstTxWarp prst="textNoShape">
              <a:avLst/>
            </a:prstTxWarp>
          </a:bodyPr>
          <a:lstStyle>
            <a:lvl1pPr algn="r">
              <a:defRPr sz="1080" b="0">
                <a:solidFill>
                  <a:schemeClr val="bg1"/>
                </a:solidFill>
                <a:latin typeface="Arial" charset="0"/>
              </a:defRPr>
            </a:lvl1pPr>
          </a:lstStyle>
          <a:p>
            <a:fld id="{2577227C-FE81-1C4D-9648-168F6ADCE5DD}" type="slidenum">
              <a:rPr lang="en-US" smtClean="0"/>
              <a:pPr/>
              <a:t>‹#›</a:t>
            </a:fld>
            <a:endParaRPr lang="en-US" dirty="0"/>
          </a:p>
        </p:txBody>
      </p:sp>
    </p:spTree>
    <p:extLst>
      <p:ext uri="{BB962C8B-B14F-4D97-AF65-F5344CB8AC3E}">
        <p14:creationId xmlns:p14="http://schemas.microsoft.com/office/powerpoint/2010/main" val="2945094396"/>
      </p:ext>
    </p:extLst>
  </p:cSld>
  <p:clrMap bg1="lt1" tx1="dk1" bg2="lt2" tx2="dk2" accent1="accent1" accent2="accent2" accent3="accent3" accent4="accent4" accent5="accent5" accent6="accent6" hlink="hlink" folHlink="folHlink"/>
  <p:sldLayoutIdLst>
    <p:sldLayoutId id="2147483890" r:id="rId1"/>
    <p:sldLayoutId id="2147483891" r:id="rId2"/>
    <p:sldLayoutId id="2147483892" r:id="rId3"/>
    <p:sldLayoutId id="2147483893" r:id="rId4"/>
  </p:sldLayoutIdLst>
  <p:hf hdr="0"/>
  <p:txStyles>
    <p:titleStyle>
      <a:lvl1pPr algn="l" rtl="0" eaLnBrk="1" fontAlgn="base" hangingPunct="1">
        <a:spcBef>
          <a:spcPct val="0"/>
        </a:spcBef>
        <a:spcAft>
          <a:spcPct val="0"/>
        </a:spcAft>
        <a:defRPr sz="2550" baseline="0">
          <a:solidFill>
            <a:schemeClr val="tx1"/>
          </a:solidFill>
          <a:latin typeface="+mj-lt"/>
          <a:ea typeface="+mj-ea"/>
          <a:cs typeface="+mj-cs"/>
        </a:defRPr>
      </a:lvl1pPr>
      <a:lvl2pPr algn="l" rtl="0" eaLnBrk="1" fontAlgn="base" hangingPunct="1">
        <a:spcBef>
          <a:spcPct val="0"/>
        </a:spcBef>
        <a:spcAft>
          <a:spcPct val="0"/>
        </a:spcAft>
        <a:defRPr sz="2700">
          <a:solidFill>
            <a:schemeClr val="tx1"/>
          </a:solidFill>
          <a:latin typeface="Arial" charset="0"/>
          <a:ea typeface="Osaka" charset="-128"/>
          <a:cs typeface="Osaka" charset="-128"/>
        </a:defRPr>
      </a:lvl2pPr>
      <a:lvl3pPr algn="l" rtl="0" eaLnBrk="1" fontAlgn="base" hangingPunct="1">
        <a:spcBef>
          <a:spcPct val="0"/>
        </a:spcBef>
        <a:spcAft>
          <a:spcPct val="0"/>
        </a:spcAft>
        <a:defRPr sz="2700">
          <a:solidFill>
            <a:schemeClr val="tx1"/>
          </a:solidFill>
          <a:latin typeface="Arial" charset="0"/>
          <a:ea typeface="Osaka" charset="-128"/>
          <a:cs typeface="Osaka" charset="-128"/>
        </a:defRPr>
      </a:lvl3pPr>
      <a:lvl4pPr algn="l" rtl="0" eaLnBrk="1" fontAlgn="base" hangingPunct="1">
        <a:spcBef>
          <a:spcPct val="0"/>
        </a:spcBef>
        <a:spcAft>
          <a:spcPct val="0"/>
        </a:spcAft>
        <a:defRPr sz="2700">
          <a:solidFill>
            <a:schemeClr val="tx1"/>
          </a:solidFill>
          <a:latin typeface="Arial" charset="0"/>
          <a:ea typeface="Osaka" charset="-128"/>
          <a:cs typeface="Osaka" charset="-128"/>
        </a:defRPr>
      </a:lvl4pPr>
      <a:lvl5pPr algn="l" rtl="0" eaLnBrk="1" fontAlgn="base" hangingPunct="1">
        <a:spcBef>
          <a:spcPct val="0"/>
        </a:spcBef>
        <a:spcAft>
          <a:spcPct val="0"/>
        </a:spcAft>
        <a:defRPr sz="2700">
          <a:solidFill>
            <a:schemeClr val="tx1"/>
          </a:solidFill>
          <a:latin typeface="Arial" charset="0"/>
          <a:ea typeface="Osaka" charset="-128"/>
          <a:cs typeface="Osaka" charset="-128"/>
        </a:defRPr>
      </a:lvl5pPr>
      <a:lvl6pPr marL="342900" algn="l" rtl="0" eaLnBrk="1" fontAlgn="base" hangingPunct="1">
        <a:spcBef>
          <a:spcPct val="0"/>
        </a:spcBef>
        <a:spcAft>
          <a:spcPct val="0"/>
        </a:spcAft>
        <a:defRPr sz="2700">
          <a:solidFill>
            <a:schemeClr val="tx1"/>
          </a:solidFill>
          <a:latin typeface="Arial" charset="0"/>
          <a:ea typeface="Osaka" charset="-128"/>
          <a:cs typeface="Osaka" charset="-128"/>
        </a:defRPr>
      </a:lvl6pPr>
      <a:lvl7pPr marL="685800" algn="l" rtl="0" eaLnBrk="1" fontAlgn="base" hangingPunct="1">
        <a:spcBef>
          <a:spcPct val="0"/>
        </a:spcBef>
        <a:spcAft>
          <a:spcPct val="0"/>
        </a:spcAft>
        <a:defRPr sz="2700">
          <a:solidFill>
            <a:schemeClr val="tx1"/>
          </a:solidFill>
          <a:latin typeface="Arial" charset="0"/>
          <a:ea typeface="Osaka" charset="-128"/>
          <a:cs typeface="Osaka" charset="-128"/>
        </a:defRPr>
      </a:lvl7pPr>
      <a:lvl8pPr marL="1028700" algn="l" rtl="0" eaLnBrk="1" fontAlgn="base" hangingPunct="1">
        <a:spcBef>
          <a:spcPct val="0"/>
        </a:spcBef>
        <a:spcAft>
          <a:spcPct val="0"/>
        </a:spcAft>
        <a:defRPr sz="2700">
          <a:solidFill>
            <a:schemeClr val="tx1"/>
          </a:solidFill>
          <a:latin typeface="Arial" charset="0"/>
          <a:ea typeface="Osaka" charset="-128"/>
          <a:cs typeface="Osaka" charset="-128"/>
        </a:defRPr>
      </a:lvl8pPr>
      <a:lvl9pPr marL="1371600" algn="l" rtl="0" eaLnBrk="1" fontAlgn="base" hangingPunct="1">
        <a:spcBef>
          <a:spcPct val="0"/>
        </a:spcBef>
        <a:spcAft>
          <a:spcPct val="0"/>
        </a:spcAft>
        <a:defRPr sz="2700">
          <a:solidFill>
            <a:schemeClr val="tx1"/>
          </a:solidFill>
          <a:latin typeface="Arial" charset="0"/>
          <a:ea typeface="Osaka" charset="-128"/>
          <a:cs typeface="Osaka" charset="-128"/>
        </a:defRPr>
      </a:lvl9pPr>
    </p:titleStyle>
    <p:bodyStyle>
      <a:lvl1pPr marL="257175" indent="-257175" algn="l" rtl="0" eaLnBrk="1" fontAlgn="base" hangingPunct="1">
        <a:spcBef>
          <a:spcPts val="750"/>
        </a:spcBef>
        <a:spcAft>
          <a:spcPct val="0"/>
        </a:spcAft>
        <a:buClr>
          <a:srgbClr val="B99B49"/>
        </a:buClr>
        <a:buFont typeface="Wingdings" charset="0"/>
        <a:buChar char="§"/>
        <a:defRPr sz="1800">
          <a:solidFill>
            <a:schemeClr val="tx1"/>
          </a:solidFill>
          <a:latin typeface="+mn-lt"/>
          <a:ea typeface="+mn-ea"/>
          <a:cs typeface="+mn-cs"/>
        </a:defRPr>
      </a:lvl1pPr>
      <a:lvl2pPr marL="557213" indent="-214313" algn="l" rtl="0" eaLnBrk="1" fontAlgn="base" hangingPunct="1">
        <a:spcBef>
          <a:spcPts val="750"/>
        </a:spcBef>
        <a:spcAft>
          <a:spcPct val="0"/>
        </a:spcAft>
        <a:buClr>
          <a:srgbClr val="B99B49"/>
        </a:buClr>
        <a:buFont typeface="Wingdings" charset="2"/>
        <a:buChar char="Ø"/>
        <a:defRPr>
          <a:solidFill>
            <a:schemeClr val="tx1"/>
          </a:solidFill>
          <a:latin typeface="+mn-lt"/>
          <a:ea typeface="+mn-ea"/>
          <a:cs typeface="+mn-cs"/>
        </a:defRPr>
      </a:lvl2pPr>
      <a:lvl3pPr marL="857250" indent="-171450" algn="l" rtl="0" eaLnBrk="1" fontAlgn="base" hangingPunct="1">
        <a:spcBef>
          <a:spcPts val="750"/>
        </a:spcBef>
        <a:spcAft>
          <a:spcPct val="0"/>
        </a:spcAft>
        <a:buClr>
          <a:srgbClr val="B99B49"/>
        </a:buClr>
        <a:buFont typeface="Wingdings" charset="2"/>
        <a:buChar char=""/>
        <a:defRPr>
          <a:solidFill>
            <a:schemeClr val="tx1"/>
          </a:solidFill>
          <a:latin typeface="+mn-lt"/>
          <a:ea typeface="+mn-ea"/>
          <a:cs typeface="+mn-cs"/>
        </a:defRPr>
      </a:lvl3pPr>
      <a:lvl4pPr marL="1200150" indent="-171450" algn="l" rtl="0" eaLnBrk="1" fontAlgn="base" hangingPunct="1">
        <a:spcBef>
          <a:spcPts val="750"/>
        </a:spcBef>
        <a:spcAft>
          <a:spcPct val="0"/>
        </a:spcAft>
        <a:buClr>
          <a:srgbClr val="B99B49"/>
        </a:buClr>
        <a:buFont typeface="Arial"/>
        <a:buChar char="•"/>
        <a:defRPr>
          <a:solidFill>
            <a:schemeClr val="tx1"/>
          </a:solidFill>
          <a:latin typeface="+mn-lt"/>
          <a:ea typeface="+mn-ea"/>
          <a:cs typeface="+mn-cs"/>
        </a:defRPr>
      </a:lvl4pPr>
      <a:lvl5pPr marL="1543050" indent="-171450" algn="l" rtl="0" eaLnBrk="1" fontAlgn="base" hangingPunct="1">
        <a:spcBef>
          <a:spcPts val="750"/>
        </a:spcBef>
        <a:spcAft>
          <a:spcPct val="0"/>
        </a:spcAft>
        <a:buClr>
          <a:srgbClr val="B99B49"/>
        </a:buClr>
        <a:buFont typeface="Wingdings" charset="2"/>
        <a:buChar char="§"/>
        <a:defRPr>
          <a:solidFill>
            <a:schemeClr val="tx1"/>
          </a:solidFill>
          <a:latin typeface="+mn-lt"/>
          <a:ea typeface="+mn-ea"/>
          <a:cs typeface="+mn-cs"/>
        </a:defRPr>
      </a:lvl5pPr>
      <a:lvl6pPr marL="1885950" indent="-171450" algn="l" rtl="0" eaLnBrk="1" fontAlgn="base" hangingPunct="1">
        <a:spcBef>
          <a:spcPct val="20000"/>
        </a:spcBef>
        <a:spcAft>
          <a:spcPct val="0"/>
        </a:spcAft>
        <a:buClr>
          <a:srgbClr val="2675B4"/>
        </a:buClr>
        <a:buFont typeface="Wingdings" charset="2"/>
        <a:buChar char="§"/>
        <a:defRPr>
          <a:solidFill>
            <a:schemeClr val="tx1"/>
          </a:solidFill>
          <a:latin typeface="+mn-lt"/>
          <a:ea typeface="+mn-ea"/>
          <a:cs typeface="+mn-cs"/>
        </a:defRPr>
      </a:lvl6pPr>
      <a:lvl7pPr marL="2228850" indent="-171450" algn="l" rtl="0" eaLnBrk="1" fontAlgn="base" hangingPunct="1">
        <a:spcBef>
          <a:spcPct val="20000"/>
        </a:spcBef>
        <a:spcAft>
          <a:spcPct val="0"/>
        </a:spcAft>
        <a:buClr>
          <a:srgbClr val="2675B4"/>
        </a:buClr>
        <a:buFont typeface="Wingdings" charset="2"/>
        <a:buChar char="§"/>
        <a:defRPr>
          <a:solidFill>
            <a:schemeClr val="tx1"/>
          </a:solidFill>
          <a:latin typeface="+mn-lt"/>
          <a:ea typeface="+mn-ea"/>
          <a:cs typeface="+mn-cs"/>
        </a:defRPr>
      </a:lvl7pPr>
      <a:lvl8pPr marL="2571750" indent="-171450" algn="l" rtl="0" eaLnBrk="1" fontAlgn="base" hangingPunct="1">
        <a:spcBef>
          <a:spcPct val="20000"/>
        </a:spcBef>
        <a:spcAft>
          <a:spcPct val="0"/>
        </a:spcAft>
        <a:buClr>
          <a:srgbClr val="2675B4"/>
        </a:buClr>
        <a:buFont typeface="Wingdings" charset="2"/>
        <a:buChar char="§"/>
        <a:defRPr>
          <a:solidFill>
            <a:schemeClr val="tx1"/>
          </a:solidFill>
          <a:latin typeface="+mn-lt"/>
          <a:ea typeface="+mn-ea"/>
          <a:cs typeface="+mn-cs"/>
        </a:defRPr>
      </a:lvl8pPr>
      <a:lvl9pPr marL="2914650" indent="-171450" algn="l" rtl="0" eaLnBrk="1" fontAlgn="base" hangingPunct="1">
        <a:spcBef>
          <a:spcPct val="20000"/>
        </a:spcBef>
        <a:spcAft>
          <a:spcPct val="0"/>
        </a:spcAft>
        <a:buClr>
          <a:srgbClr val="2675B4"/>
        </a:buClr>
        <a:buFont typeface="Wingdings" charset="2"/>
        <a:buChar char="§"/>
        <a:defRPr>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nam02.safelinks.protection.outlook.com/?url=https%3A%2F%2Fwww.nsf.gov%2Fupdates-on-priorities&amp;data=05%7C02%7Cginger.acierno%40cuanschutz.edu%7Ce5013d00537647ac0eba08dd8f18d9a4%7C563337caa517421aaae01aa5b414fd7f%7C0%7C0%7C638824059085481488%7CUnknown%7CTWFpbGZsb3d8eyJFbXB0eU1hcGkiOnRydWUsIlYiOiIwLjAuMDAwMCIsIlAiOiJXaW4zMiIsIkFOIjoiTWFpbCIsIldUIjoyfQ%3D%3D%7C0%7C%7C%7C&amp;sdata=QahDRAkXDhhCBUdqqgabdiyC5Qpnh%2BTdASqVZ2ssna4%3D&amp;reserved=0" TargetMode="External"/><Relationship Id="rId2" Type="http://schemas.openxmlformats.org/officeDocument/2006/relationships/hyperlink" Target="mailto:dgafinalcosts@nsf.gov" TargetMode="External"/><Relationship Id="rId1" Type="http://schemas.openxmlformats.org/officeDocument/2006/relationships/slideLayout" Target="../slideLayouts/slideLayout17.xml"/><Relationship Id="rId4" Type="http://schemas.openxmlformats.org/officeDocument/2006/relationships/hyperlink" Target="https://nam02.safelinks.protection.outlook.com/?url=https%3A%2F%2Fwww.nsf.gov%2Fpolicies%2Fpappg%2F24-1&amp;data=05%7C02%7Cginger.acierno%40cuanschutz.edu%7Ce5013d00537647ac0eba08dd8f18d9a4%7C563337caa517421aaae01aa5b414fd7f%7C0%7C0%7C638824059085514208%7CUnknown%7CTWFpbGZsb3d8eyJFbXB0eU1hcGkiOnRydWUsIlYiOiIwLjAuMDAwMCIsIlAiOiJXaW4zMiIsIkFOIjoiTWFpbCIsIldUIjoyfQ%3D%3D%7C0%7C%7C%7C&amp;sdata=ijo7x%2FI9K%2B7fYnJcL%2FmrHXUNsAx93RpTtqmfDafiqHE%3D&amp;reserved=0"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hyperlink" Target="https://www.era.nih.gov/erahelp/commons/commons/status/NCE.ht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grants.nih.gov/grants/guide/notice-files/NOT-OD-25-110.html" TargetMode="External"/><Relationship Id="rId4" Type="http://schemas.openxmlformats.org/officeDocument/2006/relationships/hyperlink" Target="https://www.era.nih.gov/erahelp/commons/commons/prior_approval%20module/Request_NCE.htm"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mailto:OGC.Postaward@ucdenver.edu" TargetMode="External"/><Relationship Id="rId2" Type="http://schemas.openxmlformats.org/officeDocument/2006/relationships/hyperlink" Target="https://research.cuanschutz.edu/ogc/home/ogc-teams/award-set-up/no-cost-extensions" TargetMode="Externa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grants.nih.gov/grants/guide/notice-files/NOT-OD-24-055.html" TargetMode="Externa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research.cuanschutz.edu/ogc/home/ogc-teams/post-award/closeout-procedures" TargetMode="External"/><Relationship Id="rId2" Type="http://schemas.openxmlformats.org/officeDocument/2006/relationships/hyperlink" Target="https://www.ucdenver.edu/docs/librariesprovider148/ogc_documents/gm02-and-gm03-close-out-checklist-3-19-19.pdf?sfvrsn=544e06b9_0" TargetMode="External"/><Relationship Id="rId1" Type="http://schemas.openxmlformats.org/officeDocument/2006/relationships/slideLayout" Target="../slideLayouts/slideLayout18.xml"/><Relationship Id="rId4" Type="http://schemas.openxmlformats.org/officeDocument/2006/relationships/hyperlink" Target="https://www.ucdenver.edu/docs/librariesprovider148/ogc_documents/closeout-sponsored-projectsd55e97e5302864d9a5bfff0a001ce385.pdf?sfvrsn=1a76f3b9_0"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mailto:DefendTheSpend@hhs.gov" TargetMode="External"/><Relationship Id="rId2" Type="http://schemas.openxmlformats.org/officeDocument/2006/relationships/hyperlink" Target="https://www.whitehouse.gov/presidential-actions/2025/02/implementing-the-presidents-department-of-government-efficiency-workforce-optimization-initiative/" TargetMode="Externa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CAC23BB-88DF-1C90-3961-B2C491EC207E}"/>
              </a:ext>
            </a:extLst>
          </p:cNvPr>
          <p:cNvSpPr>
            <a:spLocks noGrp="1"/>
          </p:cNvSpPr>
          <p:nvPr>
            <p:ph type="subTitle" idx="1"/>
          </p:nvPr>
        </p:nvSpPr>
        <p:spPr>
          <a:xfrm>
            <a:off x="1166812" y="1645437"/>
            <a:ext cx="6810376" cy="2745588"/>
          </a:xfrm>
        </p:spPr>
        <p:txBody>
          <a:bodyPr anchor="t">
            <a:normAutofit/>
          </a:bodyPr>
          <a:lstStyle/>
          <a:p>
            <a:pPr algn="ctr"/>
            <a:r>
              <a:rPr lang="en-US" sz="6000" dirty="0">
                <a:solidFill>
                  <a:srgbClr val="B6A472"/>
                </a:solidFill>
                <a:latin typeface="Arial" panose="020B0604020202020204" pitchFamily="34" charset="0"/>
                <a:cs typeface="Arial" panose="020B0604020202020204" pitchFamily="34" charset="0"/>
              </a:rPr>
              <a:t>Postaward Updates</a:t>
            </a:r>
            <a:endParaRPr lang="en-US" sz="1700" dirty="0">
              <a:solidFill>
                <a:srgbClr val="B6A472"/>
              </a:solidFill>
              <a:latin typeface="Arial" panose="020B0604020202020204" pitchFamily="34" charset="0"/>
              <a:cs typeface="Arial" panose="020B0604020202020204" pitchFamily="34" charset="0"/>
            </a:endParaRPr>
          </a:p>
          <a:p>
            <a:pPr algn="ctr"/>
            <a:r>
              <a:rPr lang="en-US" sz="1700" dirty="0">
                <a:solidFill>
                  <a:schemeClr val="bg1"/>
                </a:solidFill>
                <a:latin typeface="Arial" panose="020B0604020202020204" pitchFamily="34" charset="0"/>
                <a:cs typeface="Arial" panose="020B0604020202020204" pitchFamily="34" charset="0"/>
              </a:rPr>
              <a:t>May 19th 2025</a:t>
            </a:r>
          </a:p>
        </p:txBody>
      </p:sp>
    </p:spTree>
    <p:extLst>
      <p:ext uri="{BB962C8B-B14F-4D97-AF65-F5344CB8AC3E}">
        <p14:creationId xmlns:p14="http://schemas.microsoft.com/office/powerpoint/2010/main" val="917531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1000"/>
                                  </p:stCondLst>
                                  <p:iterate type="wd">
                                    <p:tmPct val="15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C0314-9DB0-5926-48C0-E5BCB54ED93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6AD38A-4325-2D84-F257-4A2430E800E3}"/>
              </a:ext>
            </a:extLst>
          </p:cNvPr>
          <p:cNvSpPr>
            <a:spLocks noGrp="1"/>
          </p:cNvSpPr>
          <p:nvPr>
            <p:ph type="subTitle" idx="1"/>
          </p:nvPr>
        </p:nvSpPr>
        <p:spPr>
          <a:xfrm>
            <a:off x="304800" y="1647826"/>
            <a:ext cx="8534399" cy="3752850"/>
          </a:xfrm>
          <a:ln w="19050">
            <a:noFill/>
            <a:prstDash val="dash"/>
          </a:ln>
        </p:spPr>
        <p:txBody>
          <a:bodyPr vert="horz" lIns="91440" tIns="45720" rIns="91440" bIns="45720" rtlCol="0" anchor="t">
            <a:normAutofit/>
          </a:bodyPr>
          <a:lstStyle/>
          <a:p>
            <a:pPr marL="514350" lvl="2" algn="l">
              <a:lnSpc>
                <a:spcPct val="100000"/>
              </a:lnSpc>
              <a:spcBef>
                <a:spcPts val="0"/>
              </a:spcBef>
              <a:spcAft>
                <a:spcPts val="0"/>
              </a:spcAft>
            </a:pPr>
            <a:endParaRPr lang="en-US" sz="1400" dirty="0">
              <a:solidFill>
                <a:schemeClr val="bg1"/>
              </a:solidFill>
              <a:latin typeface="Franklin Gothic Book"/>
            </a:endParaRPr>
          </a:p>
          <a:p>
            <a:endParaRPr lang="en-US" sz="1400" dirty="0">
              <a:solidFill>
                <a:schemeClr val="bg1"/>
              </a:solidFill>
            </a:endParaRPr>
          </a:p>
        </p:txBody>
      </p:sp>
      <p:sp>
        <p:nvSpPr>
          <p:cNvPr id="7" name="Title 1">
            <a:extLst>
              <a:ext uri="{FF2B5EF4-FFF2-40B4-BE49-F238E27FC236}">
                <a16:creationId xmlns:a16="http://schemas.microsoft.com/office/drawing/2014/main" id="{4B394E4C-F6D9-1029-B6A5-9B49791C6C9E}"/>
              </a:ext>
            </a:extLst>
          </p:cNvPr>
          <p:cNvSpPr txBox="1">
            <a:spLocks/>
          </p:cNvSpPr>
          <p:nvPr/>
        </p:nvSpPr>
        <p:spPr>
          <a:xfrm>
            <a:off x="304800" y="222539"/>
            <a:ext cx="8734598" cy="514350"/>
          </a:xfrm>
          <a:prstGeom prst="rect">
            <a:avLst/>
          </a:prstGeom>
        </p:spPr>
        <p:txBody>
          <a:bodyPr vert="horz" lIns="91440" tIns="45720" rIns="91440" bIns="45720" rtlCol="0" anchor="t">
            <a:noAutofit/>
          </a:bodyPr>
          <a:lstStyle>
            <a:lvl1pPr algn="l" defTabSz="342900" rtl="0" eaLnBrk="1" latinLnBrk="0" hangingPunct="1">
              <a:spcBef>
                <a:spcPct val="0"/>
              </a:spcBef>
              <a:buNone/>
              <a:defRPr sz="27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spcBef>
                <a:spcPts val="750"/>
              </a:spcBef>
            </a:pPr>
            <a:r>
              <a:rPr lang="en-US" sz="2800" b="1" dirty="0">
                <a:solidFill>
                  <a:srgbClr val="B6A472"/>
                </a:solidFill>
              </a:rPr>
              <a:t>HHS Payment Request (LOC Draw)- Impact</a:t>
            </a:r>
            <a:br>
              <a:rPr lang="en-US" sz="2600" b="1" dirty="0">
                <a:solidFill>
                  <a:srgbClr val="B6A472"/>
                </a:solidFill>
              </a:rPr>
            </a:br>
            <a:endParaRPr lang="en-US" sz="2600" b="1" dirty="0"/>
          </a:p>
        </p:txBody>
      </p:sp>
      <p:sp>
        <p:nvSpPr>
          <p:cNvPr id="2" name="Content Placeholder 2">
            <a:extLst>
              <a:ext uri="{FF2B5EF4-FFF2-40B4-BE49-F238E27FC236}">
                <a16:creationId xmlns:a16="http://schemas.microsoft.com/office/drawing/2014/main" id="{5352E875-D167-1769-E16F-8C98BDCFCE53}"/>
              </a:ext>
            </a:extLst>
          </p:cNvPr>
          <p:cNvSpPr txBox="1">
            <a:spLocks/>
          </p:cNvSpPr>
          <p:nvPr/>
        </p:nvSpPr>
        <p:spPr bwMode="auto">
          <a:xfrm>
            <a:off x="463296" y="1160526"/>
            <a:ext cx="8001000" cy="4049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t" anchorCtr="0" compatLnSpc="1">
            <a:prstTxWarp prst="textNoShape">
              <a:avLst/>
            </a:prstTxWarp>
            <a:normAutofit lnSpcReduction="10000"/>
          </a:bodyPr>
          <a:lstStyle>
            <a:lvl1pPr marL="0" indent="0" algn="ctr" rtl="0" eaLnBrk="1" fontAlgn="base" hangingPunct="1">
              <a:spcBef>
                <a:spcPts val="1800"/>
              </a:spcBef>
              <a:spcAft>
                <a:spcPct val="0"/>
              </a:spcAft>
              <a:buClr>
                <a:srgbClr val="B99B49"/>
              </a:buClr>
              <a:buFont typeface="Wingdings" charset="2"/>
              <a:buNone/>
              <a:defRPr sz="1620">
                <a:solidFill>
                  <a:srgbClr val="CCCCCC"/>
                </a:solidFill>
                <a:latin typeface="+mn-lt"/>
                <a:ea typeface="+mn-ea"/>
                <a:cs typeface="+mn-cs"/>
              </a:defRPr>
            </a:lvl1pPr>
            <a:lvl2pPr marL="557213" indent="-214313" algn="l" rtl="0" eaLnBrk="1" fontAlgn="base" hangingPunct="1">
              <a:spcBef>
                <a:spcPts val="750"/>
              </a:spcBef>
              <a:spcAft>
                <a:spcPct val="0"/>
              </a:spcAft>
              <a:buClr>
                <a:srgbClr val="B99B49"/>
              </a:buClr>
              <a:buFont typeface="Wingdings" charset="2"/>
              <a:buChar char="Ø"/>
              <a:defRPr>
                <a:solidFill>
                  <a:schemeClr val="tx1"/>
                </a:solidFill>
                <a:latin typeface="+mn-lt"/>
                <a:ea typeface="+mn-ea"/>
                <a:cs typeface="+mn-cs"/>
              </a:defRPr>
            </a:lvl2pPr>
            <a:lvl3pPr marL="857250" indent="-171450" algn="l" rtl="0" eaLnBrk="1" fontAlgn="base" hangingPunct="1">
              <a:spcBef>
                <a:spcPts val="750"/>
              </a:spcBef>
              <a:spcAft>
                <a:spcPct val="0"/>
              </a:spcAft>
              <a:buClr>
                <a:srgbClr val="B99B49"/>
              </a:buClr>
              <a:buFont typeface="Wingdings" charset="2"/>
              <a:buChar char=""/>
              <a:defRPr>
                <a:solidFill>
                  <a:schemeClr val="tx1"/>
                </a:solidFill>
                <a:latin typeface="+mn-lt"/>
                <a:ea typeface="+mn-ea"/>
                <a:cs typeface="+mn-cs"/>
              </a:defRPr>
            </a:lvl3pPr>
            <a:lvl4pPr marL="1200150" indent="-171450" algn="l" rtl="0" eaLnBrk="1" fontAlgn="base" hangingPunct="1">
              <a:spcBef>
                <a:spcPts val="750"/>
              </a:spcBef>
              <a:spcAft>
                <a:spcPct val="0"/>
              </a:spcAft>
              <a:buClr>
                <a:srgbClr val="B99B49"/>
              </a:buClr>
              <a:buFont typeface="Arial"/>
              <a:buChar char="•"/>
              <a:defRPr>
                <a:solidFill>
                  <a:schemeClr val="tx1"/>
                </a:solidFill>
                <a:latin typeface="+mn-lt"/>
                <a:ea typeface="+mn-ea"/>
                <a:cs typeface="+mn-cs"/>
              </a:defRPr>
            </a:lvl4pPr>
            <a:lvl5pPr marL="1543050" indent="-171450" algn="l" rtl="0" eaLnBrk="1" fontAlgn="base" hangingPunct="1">
              <a:spcBef>
                <a:spcPts val="750"/>
              </a:spcBef>
              <a:spcAft>
                <a:spcPct val="0"/>
              </a:spcAft>
              <a:buClr>
                <a:srgbClr val="B99B49"/>
              </a:buClr>
              <a:buFont typeface="Wingdings" charset="2"/>
              <a:buChar char="§"/>
              <a:defRPr>
                <a:solidFill>
                  <a:schemeClr val="tx1"/>
                </a:solidFill>
                <a:latin typeface="+mn-lt"/>
                <a:ea typeface="+mn-ea"/>
                <a:cs typeface="+mn-cs"/>
              </a:defRPr>
            </a:lvl5pPr>
            <a:lvl6pPr marL="1885950" indent="-171450" algn="l" rtl="0" eaLnBrk="1" fontAlgn="base" hangingPunct="1">
              <a:spcBef>
                <a:spcPct val="20000"/>
              </a:spcBef>
              <a:spcAft>
                <a:spcPct val="0"/>
              </a:spcAft>
              <a:buClr>
                <a:srgbClr val="2675B4"/>
              </a:buClr>
              <a:buFont typeface="Wingdings" charset="2"/>
              <a:buChar char="§"/>
              <a:defRPr>
                <a:solidFill>
                  <a:schemeClr val="tx1"/>
                </a:solidFill>
                <a:latin typeface="+mn-lt"/>
                <a:ea typeface="+mn-ea"/>
                <a:cs typeface="+mn-cs"/>
              </a:defRPr>
            </a:lvl6pPr>
            <a:lvl7pPr marL="2228850" indent="-171450" algn="l" rtl="0" eaLnBrk="1" fontAlgn="base" hangingPunct="1">
              <a:spcBef>
                <a:spcPct val="20000"/>
              </a:spcBef>
              <a:spcAft>
                <a:spcPct val="0"/>
              </a:spcAft>
              <a:buClr>
                <a:srgbClr val="2675B4"/>
              </a:buClr>
              <a:buFont typeface="Wingdings" charset="2"/>
              <a:buChar char="§"/>
              <a:defRPr>
                <a:solidFill>
                  <a:schemeClr val="tx1"/>
                </a:solidFill>
                <a:latin typeface="+mn-lt"/>
                <a:ea typeface="+mn-ea"/>
                <a:cs typeface="+mn-cs"/>
              </a:defRPr>
            </a:lvl7pPr>
            <a:lvl8pPr marL="2571750" indent="-171450" algn="l" rtl="0" eaLnBrk="1" fontAlgn="base" hangingPunct="1">
              <a:spcBef>
                <a:spcPct val="20000"/>
              </a:spcBef>
              <a:spcAft>
                <a:spcPct val="0"/>
              </a:spcAft>
              <a:buClr>
                <a:srgbClr val="2675B4"/>
              </a:buClr>
              <a:buFont typeface="Wingdings" charset="2"/>
              <a:buChar char="§"/>
              <a:defRPr>
                <a:solidFill>
                  <a:schemeClr val="tx1"/>
                </a:solidFill>
                <a:latin typeface="+mn-lt"/>
                <a:ea typeface="+mn-ea"/>
                <a:cs typeface="+mn-cs"/>
              </a:defRPr>
            </a:lvl8pPr>
            <a:lvl9pPr marL="2914650" indent="-171450" algn="l" rtl="0" eaLnBrk="1" fontAlgn="base" hangingPunct="1">
              <a:spcBef>
                <a:spcPct val="20000"/>
              </a:spcBef>
              <a:spcAft>
                <a:spcPct val="0"/>
              </a:spcAft>
              <a:buClr>
                <a:srgbClr val="2675B4"/>
              </a:buClr>
              <a:buFont typeface="Wingdings" charset="2"/>
              <a:buChar char="§"/>
              <a:defRPr>
                <a:solidFill>
                  <a:schemeClr val="tx1"/>
                </a:solidFill>
                <a:latin typeface="+mn-lt"/>
                <a:ea typeface="+mn-ea"/>
                <a:cs typeface="+mn-cs"/>
              </a:defRPr>
            </a:lvl9pPr>
          </a:lstStyle>
          <a:p>
            <a:pPr marL="285750" indent="-285750" algn="l" defTabSz="914400">
              <a:buFont typeface="Arial" panose="020B0604020202020204" pitchFamily="34" charset="0"/>
              <a:buChar char="•"/>
            </a:pPr>
            <a:r>
              <a:rPr lang="en-US" sz="1600" kern="0" dirty="0">
                <a:solidFill>
                  <a:schemeClr val="bg1"/>
                </a:solidFill>
                <a:latin typeface="+mj-lt"/>
              </a:rPr>
              <a:t>1000 Characters field for Payment Request Justification</a:t>
            </a:r>
            <a:endParaRPr lang="en-US" sz="2400" kern="0" dirty="0">
              <a:solidFill>
                <a:schemeClr val="bg1"/>
              </a:solidFill>
              <a:latin typeface="+mj-lt"/>
            </a:endParaRPr>
          </a:p>
          <a:p>
            <a:pPr marL="856932" lvl="2" indent="-213995" defTabSz="914400">
              <a:buFont typeface="Courier New" charset="2"/>
              <a:buChar char="o"/>
            </a:pPr>
            <a:r>
              <a:rPr lang="en-US" sz="1200" kern="0" dirty="0">
                <a:solidFill>
                  <a:schemeClr val="bg1"/>
                </a:solidFill>
                <a:latin typeface="+mj-lt"/>
              </a:rPr>
              <a:t>We are now required to provide a justification for each award we are drawing for in a mandatory 1,000-character comment field.  If further clarification is required, we will receive and email from </a:t>
            </a:r>
            <a:r>
              <a:rPr lang="en-US" sz="1200" b="1" kern="0" dirty="0">
                <a:solidFill>
                  <a:schemeClr val="bg1"/>
                </a:solidFill>
                <a:latin typeface="+mj-lt"/>
              </a:rPr>
              <a:t>“Defend the Spend”</a:t>
            </a:r>
            <a:r>
              <a:rPr lang="en-US" sz="1200" kern="0" dirty="0">
                <a:solidFill>
                  <a:schemeClr val="bg1"/>
                </a:solidFill>
                <a:latin typeface="+mj-lt"/>
              </a:rPr>
              <a:t> which will require we submit additional details via a link to the doge.gov website. </a:t>
            </a:r>
          </a:p>
          <a:p>
            <a:pPr marL="285750" indent="-285750" algn="l" defTabSz="914400">
              <a:buFont typeface="Arial" panose="020B0604020202020204" pitchFamily="34" charset="0"/>
              <a:buChar char="•"/>
            </a:pPr>
            <a:r>
              <a:rPr lang="en-US" sz="1600" kern="0" dirty="0">
                <a:solidFill>
                  <a:schemeClr val="bg1"/>
                </a:solidFill>
                <a:latin typeface="+mj-lt"/>
              </a:rPr>
              <a:t>Based on Agency we may be required to provide: </a:t>
            </a:r>
          </a:p>
          <a:p>
            <a:pPr marL="856932" lvl="2" indent="-213995" defTabSz="914400">
              <a:spcBef>
                <a:spcPts val="0"/>
              </a:spcBef>
              <a:buFont typeface="Courier New" charset="2"/>
              <a:buChar char="o"/>
            </a:pPr>
            <a:r>
              <a:rPr lang="en-US" sz="1200" kern="0" dirty="0">
                <a:solidFill>
                  <a:schemeClr val="bg1"/>
                </a:solidFill>
                <a:latin typeface="+mj-lt"/>
              </a:rPr>
              <a:t>Program title</a:t>
            </a:r>
          </a:p>
          <a:p>
            <a:pPr marL="856932" lvl="2" indent="-213995" defTabSz="914400">
              <a:spcBef>
                <a:spcPts val="0"/>
              </a:spcBef>
              <a:buFont typeface="Courier New" charset="2"/>
              <a:buChar char="o"/>
            </a:pPr>
            <a:r>
              <a:rPr lang="en-US" sz="1200" kern="0" dirty="0">
                <a:solidFill>
                  <a:schemeClr val="bg1"/>
                </a:solidFill>
                <a:latin typeface="+mj-lt"/>
              </a:rPr>
              <a:t>Claim period for the expenses</a:t>
            </a:r>
          </a:p>
          <a:p>
            <a:pPr marL="856932" lvl="2" indent="-213995" defTabSz="914400">
              <a:spcBef>
                <a:spcPts val="0"/>
              </a:spcBef>
              <a:buFont typeface="Courier New" charset="2"/>
              <a:buChar char="o"/>
            </a:pPr>
            <a:r>
              <a:rPr lang="en-US" sz="1200" kern="0" dirty="0">
                <a:solidFill>
                  <a:schemeClr val="bg1"/>
                </a:solidFill>
                <a:latin typeface="+mj-lt"/>
              </a:rPr>
              <a:t>Expense Summary by budget category </a:t>
            </a:r>
          </a:p>
          <a:p>
            <a:pPr marL="856932" lvl="2" indent="-213995" defTabSz="914400">
              <a:spcBef>
                <a:spcPts val="0"/>
              </a:spcBef>
              <a:buFont typeface="Courier New" charset="2"/>
              <a:buChar char="o"/>
            </a:pPr>
            <a:r>
              <a:rPr lang="en-US" sz="1200" kern="0" dirty="0">
                <a:solidFill>
                  <a:schemeClr val="bg1"/>
                </a:solidFill>
                <a:latin typeface="+mj-lt"/>
              </a:rPr>
              <a:t>Justifications for Expenses included in Payment Request</a:t>
            </a:r>
          </a:p>
          <a:p>
            <a:pPr marL="856932" lvl="2" indent="-213995" defTabSz="914400">
              <a:spcBef>
                <a:spcPts val="0"/>
              </a:spcBef>
              <a:buFont typeface="Courier New" charset="2"/>
              <a:buChar char="o"/>
            </a:pPr>
            <a:r>
              <a:rPr lang="en-US" sz="1200" kern="0" dirty="0">
                <a:solidFill>
                  <a:schemeClr val="bg1"/>
                </a:solidFill>
                <a:latin typeface="+mj-lt"/>
              </a:rPr>
              <a:t>Increased requirements for CDC who also require Federal Opportunity Number and A Justification by expense category.</a:t>
            </a:r>
          </a:p>
          <a:p>
            <a:pPr marL="856932" lvl="2" indent="-213995" defTabSz="914400">
              <a:spcBef>
                <a:spcPts val="0"/>
              </a:spcBef>
              <a:buFont typeface="Courier New" charset="2"/>
              <a:buChar char="o"/>
            </a:pPr>
            <a:r>
              <a:rPr lang="en-US" sz="1200" kern="0" dirty="0">
                <a:solidFill>
                  <a:schemeClr val="bg1"/>
                </a:solidFill>
                <a:latin typeface="+mj-lt"/>
              </a:rPr>
              <a:t>NIH, AHRQ are requiring only a justification comment and are not requiring a summary at this time, however we expect each agency to adjust requirements.  </a:t>
            </a:r>
          </a:p>
          <a:p>
            <a:pPr marL="285750" indent="-285750" algn="l" defTabSz="914400">
              <a:buFont typeface="Arial" panose="020B0604020202020204" pitchFamily="34" charset="0"/>
              <a:buChar char="•"/>
            </a:pPr>
            <a:r>
              <a:rPr lang="en-US" sz="1600" kern="0" dirty="0">
                <a:solidFill>
                  <a:schemeClr val="bg1"/>
                </a:solidFill>
                <a:latin typeface="+mj-lt"/>
              </a:rPr>
              <a:t>Due to the new requirements the timing of the draws may are impacted. </a:t>
            </a:r>
          </a:p>
          <a:p>
            <a:pPr marL="842963" lvl="1" indent="-285750" defTabSz="914400">
              <a:buFont typeface="Courier New" panose="02070309020205020404" pitchFamily="49" charset="0"/>
              <a:buChar char="o"/>
            </a:pPr>
            <a:r>
              <a:rPr lang="en-US" sz="1200" kern="0" dirty="0">
                <a:solidFill>
                  <a:schemeClr val="bg1"/>
                </a:solidFill>
                <a:latin typeface="+mj-lt"/>
              </a:rPr>
              <a:t>These agencies are now being drawn monthly, this started in April for most and will start for NIH in May.</a:t>
            </a:r>
          </a:p>
          <a:p>
            <a:pPr marL="842963" lvl="1" indent="-285750" defTabSz="914400">
              <a:spcBef>
                <a:spcPts val="0"/>
              </a:spcBef>
              <a:buFont typeface="Courier New" panose="02070309020205020404" pitchFamily="49" charset="0"/>
              <a:buChar char="o"/>
            </a:pPr>
            <a:r>
              <a:rPr lang="en-US" sz="1200" kern="0" dirty="0">
                <a:solidFill>
                  <a:schemeClr val="bg1"/>
                </a:solidFill>
                <a:latin typeface="+mj-lt"/>
              </a:rPr>
              <a:t>We are also seeing large delays in HHS/NIH draws. Payment request to receipt has been taking 2-3 weeks for the last mass </a:t>
            </a:r>
            <a:r>
              <a:rPr lang="en-US" sz="1200" kern="0">
                <a:solidFill>
                  <a:schemeClr val="bg1"/>
                </a:solidFill>
                <a:latin typeface="+mj-lt"/>
              </a:rPr>
              <a:t>draw requests.  </a:t>
            </a:r>
            <a:endParaRPr lang="en-US" sz="1200" kern="0" dirty="0">
              <a:solidFill>
                <a:schemeClr val="bg1"/>
              </a:solidFill>
              <a:latin typeface="+mj-lt"/>
            </a:endParaRPr>
          </a:p>
          <a:p>
            <a:pPr algn="l" defTabSz="914400"/>
            <a:endParaRPr lang="en-US" sz="1600" kern="0" dirty="0">
              <a:solidFill>
                <a:schemeClr val="bg1"/>
              </a:solidFill>
              <a:latin typeface="+mj-lt"/>
            </a:endParaRPr>
          </a:p>
          <a:p>
            <a:pPr marL="411480" lvl="1" indent="0" defTabSz="914400">
              <a:buFont typeface="Wingdings" charset="2"/>
              <a:buNone/>
            </a:pPr>
            <a:endParaRPr lang="en-US" sz="1600" kern="0" dirty="0">
              <a:latin typeface="Aptos"/>
            </a:endParaRPr>
          </a:p>
          <a:p>
            <a:pPr defTabSz="914400"/>
            <a:endParaRPr lang="en-US" kern="0" dirty="0"/>
          </a:p>
          <a:p>
            <a:pPr lvl="2" indent="-213995" defTabSz="914400">
              <a:buFont typeface="Wingdings" charset="2"/>
              <a:buChar char="§"/>
            </a:pPr>
            <a:endParaRPr lang="en-US" kern="0" dirty="0">
              <a:highlight>
                <a:srgbClr val="FFFF00"/>
              </a:highlight>
            </a:endParaRPr>
          </a:p>
        </p:txBody>
      </p:sp>
    </p:spTree>
    <p:extLst>
      <p:ext uri="{BB962C8B-B14F-4D97-AF65-F5344CB8AC3E}">
        <p14:creationId xmlns:p14="http://schemas.microsoft.com/office/powerpoint/2010/main" val="1243038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 screenshot of a computer&#10;&#10;AI-generated content may be incorrect.">
            <a:extLst>
              <a:ext uri="{FF2B5EF4-FFF2-40B4-BE49-F238E27FC236}">
                <a16:creationId xmlns:a16="http://schemas.microsoft.com/office/drawing/2014/main" id="{521276C0-7A09-EB52-A3B4-79A13C127BF9}"/>
              </a:ext>
            </a:extLst>
          </p:cNvPr>
          <p:cNvPicPr>
            <a:picLocks noGrp="1" noChangeAspect="1"/>
          </p:cNvPicPr>
          <p:nvPr>
            <p:ph idx="1"/>
          </p:nvPr>
        </p:nvPicPr>
        <p:blipFill>
          <a:blip r:embed="rId3"/>
          <a:stretch>
            <a:fillRect/>
          </a:stretch>
        </p:blipFill>
        <p:spPr>
          <a:xfrm>
            <a:off x="1768102" y="2680080"/>
            <a:ext cx="5607796" cy="2110461"/>
          </a:xfrm>
          <a:prstGeom prst="rect">
            <a:avLst/>
          </a:prstGeom>
        </p:spPr>
      </p:pic>
      <p:sp>
        <p:nvSpPr>
          <p:cNvPr id="8" name="TextBox 7">
            <a:extLst>
              <a:ext uri="{FF2B5EF4-FFF2-40B4-BE49-F238E27FC236}">
                <a16:creationId xmlns:a16="http://schemas.microsoft.com/office/drawing/2014/main" id="{F455D0F4-50A0-D468-B485-BA736991C141}"/>
              </a:ext>
            </a:extLst>
          </p:cNvPr>
          <p:cNvSpPr txBox="1"/>
          <p:nvPr/>
        </p:nvSpPr>
        <p:spPr>
          <a:xfrm>
            <a:off x="228600" y="427787"/>
            <a:ext cx="7124700" cy="707886"/>
          </a:xfrm>
          <a:prstGeom prst="rect">
            <a:avLst/>
          </a:prstGeom>
          <a:noFill/>
        </p:spPr>
        <p:txBody>
          <a:bodyPr wrap="square" rtlCol="0">
            <a:spAutoFit/>
          </a:bodyPr>
          <a:lstStyle/>
          <a:p>
            <a:r>
              <a:rPr lang="en-US" sz="2400" b="1" dirty="0">
                <a:solidFill>
                  <a:srgbClr val="B6A472"/>
                </a:solidFill>
              </a:rPr>
              <a:t>Other Sponsors - Payment Requests</a:t>
            </a:r>
            <a:endParaRPr lang="en-US" sz="2400" dirty="0"/>
          </a:p>
          <a:p>
            <a:r>
              <a:rPr lang="en-US" sz="1600" dirty="0"/>
              <a:t>     Automated Standard Application for Payments (ASAP)</a:t>
            </a:r>
          </a:p>
        </p:txBody>
      </p:sp>
      <p:sp>
        <p:nvSpPr>
          <p:cNvPr id="9" name="TextBox 8">
            <a:extLst>
              <a:ext uri="{FF2B5EF4-FFF2-40B4-BE49-F238E27FC236}">
                <a16:creationId xmlns:a16="http://schemas.microsoft.com/office/drawing/2014/main" id="{D7CD0405-8460-4CD2-C2B2-6B72DB6CBB76}"/>
              </a:ext>
            </a:extLst>
          </p:cNvPr>
          <p:cNvSpPr txBox="1"/>
          <p:nvPr/>
        </p:nvSpPr>
        <p:spPr>
          <a:xfrm>
            <a:off x="161926" y="4800094"/>
            <a:ext cx="8705850" cy="1384995"/>
          </a:xfrm>
          <a:prstGeom prst="rect">
            <a:avLst/>
          </a:prstGeom>
          <a:noFill/>
        </p:spPr>
        <p:txBody>
          <a:bodyPr wrap="square">
            <a:spAutoFit/>
          </a:bodyPr>
          <a:lstStyle/>
          <a:p>
            <a:pPr marL="342900" lvl="1"/>
            <a:r>
              <a:rPr lang="en-US" sz="1400" dirty="0"/>
              <a:t>University Impact</a:t>
            </a:r>
          </a:p>
          <a:p>
            <a:pPr lvl="2" indent="-213995">
              <a:buFont typeface="Wingdings" charset="2"/>
              <a:buChar char="§"/>
            </a:pPr>
            <a:r>
              <a:rPr lang="en-US" sz="1400" dirty="0"/>
              <a:t>Effective Monday, May 19, 2025, all payment requests submitted in ASAP.gov require a justification.</a:t>
            </a:r>
          </a:p>
          <a:p>
            <a:pPr lvl="2" indent="-213995">
              <a:buFont typeface="Wingdings" charset="2"/>
              <a:buChar char="§"/>
            </a:pPr>
            <a:r>
              <a:rPr lang="en-US" sz="1400" dirty="0"/>
              <a:t>This field is mandatory and will be required in the first step of the payment request process.</a:t>
            </a:r>
          </a:p>
          <a:p>
            <a:pPr lvl="2" indent="-213995">
              <a:buFont typeface="Wingdings" charset="2"/>
              <a:buChar char="§"/>
            </a:pPr>
            <a:r>
              <a:rPr lang="en-US" sz="1400" dirty="0"/>
              <a:t>This new field will allow you to submit a justification that is no longer than 300 characters.</a:t>
            </a:r>
          </a:p>
          <a:p>
            <a:pPr lvl="2" indent="-213995">
              <a:buFont typeface="Wingdings" charset="2"/>
              <a:buChar char="§"/>
            </a:pPr>
            <a:r>
              <a:rPr lang="en-US" sz="1400" dirty="0"/>
              <a:t>OGC may reach out to obtain payment justification from department partners.</a:t>
            </a:r>
          </a:p>
        </p:txBody>
      </p:sp>
      <p:sp>
        <p:nvSpPr>
          <p:cNvPr id="13" name="TextBox 12">
            <a:extLst>
              <a:ext uri="{FF2B5EF4-FFF2-40B4-BE49-F238E27FC236}">
                <a16:creationId xmlns:a16="http://schemas.microsoft.com/office/drawing/2014/main" id="{BE023A5C-C94D-48BC-408A-B6BBE382DF30}"/>
              </a:ext>
            </a:extLst>
          </p:cNvPr>
          <p:cNvSpPr txBox="1"/>
          <p:nvPr/>
        </p:nvSpPr>
        <p:spPr>
          <a:xfrm>
            <a:off x="323850" y="1547883"/>
            <a:ext cx="8820149" cy="1015663"/>
          </a:xfrm>
          <a:prstGeom prst="rect">
            <a:avLst/>
          </a:prstGeom>
          <a:noFill/>
        </p:spPr>
        <p:txBody>
          <a:bodyPr wrap="square" numCol="2">
            <a:spAutoFit/>
          </a:bodyPr>
          <a:lstStyle/>
          <a:p>
            <a:pPr marL="1428750" lvl="2" indent="-212725">
              <a:buFont typeface="Wingdings" charset="2"/>
              <a:buChar char="§"/>
            </a:pPr>
            <a:r>
              <a:rPr lang="en-US" sz="1200" dirty="0"/>
              <a:t>Bureau of Land Management (BLM)</a:t>
            </a:r>
          </a:p>
          <a:p>
            <a:pPr marL="1428750" lvl="2" indent="-212725">
              <a:buFont typeface="Wingdings" charset="2"/>
              <a:buChar char="§"/>
            </a:pPr>
            <a:r>
              <a:rPr lang="en-US" sz="1200" dirty="0"/>
              <a:t>Department of Energy (DOE)</a:t>
            </a:r>
          </a:p>
          <a:p>
            <a:pPr marL="1428750" lvl="2" indent="-212725">
              <a:buFont typeface="Wingdings" charset="2"/>
              <a:buChar char="§"/>
            </a:pPr>
            <a:r>
              <a:rPr lang="en-US" sz="1200" dirty="0"/>
              <a:t>Department of Justice (DOJ)</a:t>
            </a:r>
          </a:p>
          <a:p>
            <a:pPr marL="1428750" lvl="2" indent="-212725">
              <a:buFont typeface="Wingdings" charset="2"/>
              <a:buChar char="§"/>
            </a:pPr>
            <a:r>
              <a:rPr lang="en-US" sz="1200" dirty="0"/>
              <a:t>Department of Interior (DOI)</a:t>
            </a:r>
          </a:p>
          <a:p>
            <a:pPr marL="1428750" lvl="2" indent="-212725">
              <a:buFont typeface="Wingdings" charset="2"/>
              <a:buChar char="§"/>
            </a:pPr>
            <a:r>
              <a:rPr lang="en-US" sz="1200" dirty="0"/>
              <a:t>US Geological Survey (USGS)</a:t>
            </a:r>
          </a:p>
          <a:p>
            <a:pPr marL="228600" lvl="2" indent="-212725">
              <a:buFont typeface="Wingdings" charset="2"/>
              <a:buChar char="§"/>
            </a:pPr>
            <a:r>
              <a:rPr lang="en-US" sz="1200" dirty="0"/>
              <a:t>Economic Development Administration</a:t>
            </a:r>
          </a:p>
          <a:p>
            <a:pPr marL="228600" lvl="2" indent="-212725">
              <a:buFont typeface="Wingdings" charset="2"/>
              <a:buChar char="§"/>
            </a:pPr>
            <a:r>
              <a:rPr lang="en-US" sz="1200" dirty="0"/>
              <a:t>National Institute of Standard (NIST)</a:t>
            </a:r>
          </a:p>
          <a:p>
            <a:pPr marL="228600" lvl="2" indent="-212725">
              <a:buFont typeface="Wingdings" charset="2"/>
              <a:buChar char="§"/>
            </a:pPr>
            <a:r>
              <a:rPr lang="en-US" sz="1200" dirty="0"/>
              <a:t>National Park Service (NPS)</a:t>
            </a:r>
          </a:p>
          <a:p>
            <a:pPr marL="228600" lvl="2" indent="-212725">
              <a:buFont typeface="Wingdings" charset="2"/>
              <a:buChar char="§"/>
            </a:pPr>
            <a:r>
              <a:rPr lang="en-US" sz="1200" dirty="0"/>
              <a:t>Joint Fire Science Program</a:t>
            </a:r>
          </a:p>
        </p:txBody>
      </p:sp>
    </p:spTree>
    <p:extLst>
      <p:ext uri="{BB962C8B-B14F-4D97-AF65-F5344CB8AC3E}">
        <p14:creationId xmlns:p14="http://schemas.microsoft.com/office/powerpoint/2010/main" val="1556555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4C548-9561-9C12-8E81-E42F5AE9A6C8}"/>
              </a:ext>
            </a:extLst>
          </p:cNvPr>
          <p:cNvSpPr>
            <a:spLocks noGrp="1"/>
          </p:cNvSpPr>
          <p:nvPr>
            <p:ph type="ctrTitle"/>
          </p:nvPr>
        </p:nvSpPr>
        <p:spPr>
          <a:xfrm>
            <a:off x="-195453" y="202590"/>
            <a:ext cx="5829300" cy="1463040"/>
          </a:xfrm>
        </p:spPr>
        <p:txBody>
          <a:bodyPr>
            <a:normAutofit/>
          </a:bodyPr>
          <a:lstStyle/>
          <a:p>
            <a:r>
              <a:rPr lang="en-US" sz="3600" dirty="0">
                <a:solidFill>
                  <a:srgbClr val="B6A472"/>
                </a:solidFill>
                <a:latin typeface="Arial" panose="020B0604020202020204" pitchFamily="34" charset="0"/>
                <a:cs typeface="Arial" panose="020B0604020202020204" pitchFamily="34" charset="0"/>
              </a:rPr>
              <a:t>Terminations - NIH</a:t>
            </a:r>
          </a:p>
        </p:txBody>
      </p:sp>
      <p:sp>
        <p:nvSpPr>
          <p:cNvPr id="3" name="Content Placeholder 2">
            <a:extLst>
              <a:ext uri="{FF2B5EF4-FFF2-40B4-BE49-F238E27FC236}">
                <a16:creationId xmlns:a16="http://schemas.microsoft.com/office/drawing/2014/main" id="{9F91DFD4-A1D4-38C6-FA87-3C07C99C26D1}"/>
              </a:ext>
            </a:extLst>
          </p:cNvPr>
          <p:cNvSpPr>
            <a:spLocks noGrp="1"/>
          </p:cNvSpPr>
          <p:nvPr>
            <p:ph type="subTitle" idx="1"/>
          </p:nvPr>
        </p:nvSpPr>
        <p:spPr>
          <a:xfrm>
            <a:off x="352425" y="1555902"/>
            <a:ext cx="8477250" cy="3968597"/>
          </a:xfrm>
        </p:spPr>
        <p:txBody>
          <a:bodyPr vert="horz" lIns="91440" tIns="45720" rIns="91440" bIns="45720" rtlCol="0" anchor="t">
            <a:noAutofit/>
          </a:bodyPr>
          <a:lstStyle/>
          <a:p>
            <a:pPr>
              <a:lnSpc>
                <a:spcPct val="100000"/>
              </a:lnSpc>
              <a:spcBef>
                <a:spcPts val="750"/>
              </a:spcBef>
              <a:spcAft>
                <a:spcPts val="0"/>
              </a:spcAft>
            </a:pPr>
            <a:r>
              <a:rPr lang="en-US" sz="1400" dirty="0">
                <a:solidFill>
                  <a:schemeClr val="bg1"/>
                </a:solidFill>
                <a:latin typeface="Arial" panose="020B0604020202020204" pitchFamily="34" charset="0"/>
                <a:cs typeface="Arial" panose="020B0604020202020204" pitchFamily="34" charset="0"/>
              </a:rPr>
              <a:t>Work with </a:t>
            </a:r>
            <a:r>
              <a:rPr lang="en-US" sz="1400" b="1" dirty="0">
                <a:solidFill>
                  <a:schemeClr val="bg1"/>
                </a:solidFill>
                <a:latin typeface="Arial" panose="020B0604020202020204" pitchFamily="34" charset="0"/>
                <a:cs typeface="Arial" panose="020B0604020202020204" pitchFamily="34" charset="0"/>
              </a:rPr>
              <a:t>OPERA </a:t>
            </a:r>
            <a:r>
              <a:rPr lang="en-US" sz="1300" dirty="0">
                <a:solidFill>
                  <a:schemeClr val="bg1"/>
                </a:solidFill>
                <a:latin typeface="Arial" panose="020B0604020202020204" pitchFamily="34" charset="0"/>
                <a:cs typeface="Arial" panose="020B0604020202020204" pitchFamily="34" charset="0"/>
              </a:rPr>
              <a:t>(</a:t>
            </a:r>
            <a:r>
              <a:rPr lang="en-US" sz="1300" dirty="0">
                <a:solidFill>
                  <a:schemeClr val="bg1"/>
                </a:solidFill>
                <a:latin typeface="Arial" panose="020B0604020202020204" pitchFamily="34" charset="0"/>
                <a:ea typeface="Calibri"/>
                <a:cs typeface="Arial" panose="020B0604020202020204" pitchFamily="34" charset="0"/>
              </a:rPr>
              <a:t>Office of Policy for Extramural Research Administration)</a:t>
            </a:r>
            <a:r>
              <a:rPr lang="en-US" sz="1300" dirty="0">
                <a:solidFill>
                  <a:schemeClr val="bg1"/>
                </a:solidFill>
                <a:latin typeface="Arial" panose="020B0604020202020204" pitchFamily="34" charset="0"/>
                <a:cs typeface="Arial" panose="020B0604020202020204" pitchFamily="34" charset="0"/>
              </a:rPr>
              <a:t> </a:t>
            </a:r>
            <a:r>
              <a:rPr lang="en-US" sz="1400" dirty="0">
                <a:solidFill>
                  <a:schemeClr val="bg1"/>
                </a:solidFill>
                <a:latin typeface="Arial" panose="020B0604020202020204" pitchFamily="34" charset="0"/>
                <a:cs typeface="Arial" panose="020B0604020202020204" pitchFamily="34" charset="0"/>
              </a:rPr>
              <a:t>on Final Draws </a:t>
            </a:r>
          </a:p>
          <a:p>
            <a:pPr>
              <a:lnSpc>
                <a:spcPct val="100000"/>
              </a:lnSpc>
              <a:spcBef>
                <a:spcPts val="750"/>
              </a:spcBef>
              <a:spcAft>
                <a:spcPts val="0"/>
              </a:spcAft>
            </a:pPr>
            <a:r>
              <a:rPr lang="en-US" sz="1400" dirty="0">
                <a:solidFill>
                  <a:schemeClr val="bg1"/>
                </a:solidFill>
                <a:latin typeface="Arial" panose="020B0604020202020204" pitchFamily="34" charset="0"/>
                <a:cs typeface="Arial" panose="020B0604020202020204" pitchFamily="34" charset="0"/>
              </a:rPr>
              <a:t>Recipients are required to request approval from OPERA before any draw that occurs after the termination. The request must include details related to human subjects or animal welfare and provide supporting documentation. These are the only approvals that will be issued. After approval is issued, the recipient can request the drawdown in PMS. </a:t>
            </a:r>
            <a:r>
              <a:rPr lang="en-US" sz="1400" b="1" dirty="0">
                <a:solidFill>
                  <a:schemeClr val="bg1"/>
                </a:solidFill>
                <a:latin typeface="Arial" panose="020B0604020202020204" pitchFamily="34" charset="0"/>
                <a:cs typeface="Arial" panose="020B0604020202020204" pitchFamily="34" charset="0"/>
              </a:rPr>
              <a:t>Note: Any other costs that are not related to human subject protection or animal welfare will not be approved. No exceptions. </a:t>
            </a:r>
            <a:endParaRPr lang="en-US" sz="1400" dirty="0">
              <a:solidFill>
                <a:schemeClr val="bg1"/>
              </a:solidFill>
              <a:latin typeface="Arial" panose="020B0604020202020204" pitchFamily="34" charset="0"/>
              <a:cs typeface="Arial" panose="020B0604020202020204" pitchFamily="34" charset="0"/>
            </a:endParaRPr>
          </a:p>
          <a:p>
            <a:pPr>
              <a:lnSpc>
                <a:spcPct val="100000"/>
              </a:lnSpc>
              <a:spcBef>
                <a:spcPts val="750"/>
              </a:spcBef>
              <a:spcAft>
                <a:spcPts val="0"/>
              </a:spcAft>
            </a:pPr>
            <a:r>
              <a:rPr lang="en-US" sz="1400" dirty="0">
                <a:solidFill>
                  <a:schemeClr val="bg1"/>
                </a:solidFill>
                <a:latin typeface="Arial" panose="020B0604020202020204" pitchFamily="34" charset="0"/>
                <a:cs typeface="Arial" panose="020B0604020202020204" pitchFamily="34" charset="0"/>
              </a:rPr>
              <a:t>For costs incurred on or before the date of the termination, as well as approved closeout costs, with supporting documentation, OPERA will work with PMS to lift the restriction as appropriate.</a:t>
            </a:r>
          </a:p>
          <a:p>
            <a:pPr>
              <a:lnSpc>
                <a:spcPct val="100000"/>
              </a:lnSpc>
              <a:spcBef>
                <a:spcPts val="750"/>
              </a:spcBef>
              <a:spcAft>
                <a:spcPts val="0"/>
              </a:spcAft>
            </a:pPr>
            <a:r>
              <a:rPr lang="en-US" sz="1400" dirty="0">
                <a:solidFill>
                  <a:schemeClr val="bg1"/>
                </a:solidFill>
                <a:latin typeface="Arial" panose="020B0604020202020204" pitchFamily="34" charset="0"/>
                <a:cs typeface="Arial" panose="020B0604020202020204" pitchFamily="34" charset="0"/>
              </a:rPr>
              <a:t>When recipients draw funds in PMS, they normally request funds from multiple awards within a single draw request. For awards terminated as a result of agency priorities and HHS authorities, recipients cannot request funds from multiple awards within a single draw request. Each draw request must contain only one terminated award.</a:t>
            </a:r>
          </a:p>
          <a:p>
            <a:pPr>
              <a:lnSpc>
                <a:spcPct val="100000"/>
              </a:lnSpc>
              <a:spcBef>
                <a:spcPts val="750"/>
              </a:spcBef>
              <a:spcAft>
                <a:spcPts val="0"/>
              </a:spcAft>
            </a:pPr>
            <a:r>
              <a:rPr lang="en-US" sz="1400" dirty="0">
                <a:solidFill>
                  <a:schemeClr val="bg1"/>
                </a:solidFill>
                <a:latin typeface="Arial" panose="020B0604020202020204" pitchFamily="34" charset="0"/>
                <a:cs typeface="Arial" panose="020B0604020202020204" pitchFamily="34" charset="0"/>
              </a:rPr>
              <a:t>Prepare to provide financial details for final draws and justification for all expenses.</a:t>
            </a:r>
          </a:p>
          <a:p>
            <a:endParaRPr lang="en-US" dirty="0">
              <a:solidFill>
                <a:schemeClr val="bg1"/>
              </a:solidFill>
            </a:endParaRPr>
          </a:p>
        </p:txBody>
      </p:sp>
    </p:spTree>
    <p:extLst>
      <p:ext uri="{BB962C8B-B14F-4D97-AF65-F5344CB8AC3E}">
        <p14:creationId xmlns:p14="http://schemas.microsoft.com/office/powerpoint/2010/main" val="4235856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0C6D4-A243-81AB-2EE7-08E42433151C}"/>
              </a:ext>
            </a:extLst>
          </p:cNvPr>
          <p:cNvSpPr>
            <a:spLocks noGrp="1"/>
          </p:cNvSpPr>
          <p:nvPr>
            <p:ph type="title"/>
          </p:nvPr>
        </p:nvSpPr>
        <p:spPr>
          <a:xfrm>
            <a:off x="466725" y="643890"/>
            <a:ext cx="8001000" cy="685800"/>
          </a:xfrm>
        </p:spPr>
        <p:txBody>
          <a:bodyPr/>
          <a:lstStyle/>
          <a:p>
            <a:r>
              <a:rPr lang="en-US" sz="3600" dirty="0">
                <a:solidFill>
                  <a:srgbClr val="B6A472"/>
                </a:solidFill>
              </a:rPr>
              <a:t>TERMINATIONS – NSF</a:t>
            </a:r>
          </a:p>
        </p:txBody>
      </p:sp>
      <p:sp>
        <p:nvSpPr>
          <p:cNvPr id="3" name="Content Placeholder 2">
            <a:extLst>
              <a:ext uri="{FF2B5EF4-FFF2-40B4-BE49-F238E27FC236}">
                <a16:creationId xmlns:a16="http://schemas.microsoft.com/office/drawing/2014/main" id="{D58BECB9-95EE-7A1A-E6E6-8C0C94343316}"/>
              </a:ext>
            </a:extLst>
          </p:cNvPr>
          <p:cNvSpPr>
            <a:spLocks noGrp="1"/>
          </p:cNvSpPr>
          <p:nvPr>
            <p:ph idx="4294967295"/>
          </p:nvPr>
        </p:nvSpPr>
        <p:spPr>
          <a:xfrm>
            <a:off x="466725" y="1905000"/>
            <a:ext cx="8001000" cy="3778250"/>
          </a:xfrm>
        </p:spPr>
        <p:txBody>
          <a:bodyPr vert="horz" lIns="91440" tIns="45720" rIns="91440" bIns="45720" rtlCol="0" anchor="t">
            <a:normAutofit/>
          </a:bodyPr>
          <a:lstStyle/>
          <a:p>
            <a:r>
              <a:rPr lang="en-US" b="1" dirty="0">
                <a:latin typeface="+mj-lt"/>
              </a:rPr>
              <a:t>30 Days</a:t>
            </a:r>
            <a:endParaRPr lang="en-US" sz="2400" dirty="0">
              <a:latin typeface="+mj-lt"/>
            </a:endParaRPr>
          </a:p>
          <a:p>
            <a:pPr marL="556895" lvl="1" indent="-213995">
              <a:buFont typeface="Courier New" charset="2"/>
              <a:buChar char="o"/>
            </a:pPr>
            <a:r>
              <a:rPr lang="en-US" sz="1600" b="1" dirty="0">
                <a:latin typeface="+mj-lt"/>
              </a:rPr>
              <a:t>Notification:</a:t>
            </a:r>
            <a:r>
              <a:rPr lang="en-US" sz="1600" dirty="0">
                <a:latin typeface="+mj-lt"/>
              </a:rPr>
              <a:t> NSF sends a </a:t>
            </a:r>
            <a:r>
              <a:rPr lang="en-US" sz="1600" b="1" dirty="0">
                <a:latin typeface="+mj-lt"/>
              </a:rPr>
              <a:t>termination email</a:t>
            </a:r>
            <a:r>
              <a:rPr lang="en-US" sz="1600" dirty="0">
                <a:latin typeface="+mj-lt"/>
              </a:rPr>
              <a:t> for an award to the awardee institution. This is the email that says: “In accordance with your award terms and conditions, you have 30 days from the termination date to furnish a summary of progress under the award and an itemized accounting of allowable costs…”</a:t>
            </a:r>
          </a:p>
          <a:p>
            <a:pPr marL="556895" lvl="1" indent="-213995">
              <a:buFont typeface="Courier New" charset="2"/>
              <a:buChar char="o"/>
            </a:pPr>
            <a:endParaRPr lang="en-US" sz="1600" dirty="0">
              <a:latin typeface="+mj-lt"/>
            </a:endParaRPr>
          </a:p>
          <a:p>
            <a:pPr marL="556895" lvl="1" indent="-213995">
              <a:buFont typeface="Courier New" charset="2"/>
              <a:buChar char="o"/>
            </a:pPr>
            <a:r>
              <a:rPr lang="en-US" sz="1600" b="1" dirty="0">
                <a:latin typeface="+mj-lt"/>
              </a:rPr>
              <a:t>Action:</a:t>
            </a:r>
            <a:r>
              <a:rPr lang="en-US" sz="1600" dirty="0">
                <a:latin typeface="+mj-lt"/>
              </a:rPr>
              <a:t> Working with your SRO/AOR, there are 30 days to drawdown, providing an itemized accounting of allowable costs. Email these to </a:t>
            </a:r>
            <a:r>
              <a:rPr lang="en-US" sz="1600" i="1" dirty="0">
                <a:latin typeface="+mj-lt"/>
                <a:hlinkClick r:id="rId2"/>
              </a:rPr>
              <a:t>dgafinalcosts@nsf.gov</a:t>
            </a:r>
            <a:r>
              <a:rPr lang="en-US" sz="1600" dirty="0">
                <a:latin typeface="+mj-lt"/>
              </a:rPr>
              <a:t>.  See </a:t>
            </a:r>
            <a:r>
              <a:rPr lang="en-US" sz="1600" dirty="0">
                <a:latin typeface="+mj-lt"/>
                <a:hlinkClick r:id="rId3"/>
              </a:rPr>
              <a:t>FAQ 14</a:t>
            </a:r>
            <a:r>
              <a:rPr lang="en-US" sz="1600" dirty="0">
                <a:latin typeface="+mj-lt"/>
              </a:rPr>
              <a:t>.  The language “summary of progress” is related to the financial drawdown. See </a:t>
            </a:r>
            <a:r>
              <a:rPr lang="en-US" sz="1600" dirty="0">
                <a:latin typeface="+mj-lt"/>
                <a:hlinkClick r:id="rId4"/>
              </a:rPr>
              <a:t>PAPPG 24-1 p. XII-1</a:t>
            </a:r>
            <a:r>
              <a:rPr lang="en-US" sz="1600" dirty="0">
                <a:latin typeface="+mj-lt"/>
              </a:rPr>
              <a:t>, for context and check with your SRO. Note that the “summary of progress” is </a:t>
            </a:r>
            <a:r>
              <a:rPr lang="en-US" sz="1600" b="1" dirty="0">
                <a:latin typeface="+mj-lt"/>
              </a:rPr>
              <a:t>not </a:t>
            </a:r>
            <a:r>
              <a:rPr lang="en-US" sz="1600" dirty="0">
                <a:latin typeface="+mj-lt"/>
              </a:rPr>
              <a:t>the Final Report on award activities. </a:t>
            </a:r>
          </a:p>
        </p:txBody>
      </p:sp>
    </p:spTree>
    <p:extLst>
      <p:ext uri="{BB962C8B-B14F-4D97-AF65-F5344CB8AC3E}">
        <p14:creationId xmlns:p14="http://schemas.microsoft.com/office/powerpoint/2010/main" val="1149834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A4A3E-DA8C-1097-5638-EFF0C62CBE3D}"/>
              </a:ext>
            </a:extLst>
          </p:cNvPr>
          <p:cNvSpPr>
            <a:spLocks noGrp="1"/>
          </p:cNvSpPr>
          <p:nvPr>
            <p:ph type="ctrTitle"/>
          </p:nvPr>
        </p:nvSpPr>
        <p:spPr>
          <a:xfrm>
            <a:off x="1571625" y="1965960"/>
            <a:ext cx="5829300" cy="1463040"/>
          </a:xfrm>
        </p:spPr>
        <p:txBody>
          <a:bodyPr>
            <a:noAutofit/>
          </a:bodyPr>
          <a:lstStyle/>
          <a:p>
            <a:pPr algn="ctr"/>
            <a:r>
              <a:rPr lang="en-US" sz="6000" dirty="0">
                <a:solidFill>
                  <a:srgbClr val="B6A472"/>
                </a:solidFill>
                <a:latin typeface="Arial" panose="020B0604020202020204" pitchFamily="34" charset="0"/>
                <a:cs typeface="Arial" panose="020B0604020202020204" pitchFamily="34" charset="0"/>
              </a:rPr>
              <a:t>QUESTIONS?</a:t>
            </a:r>
          </a:p>
        </p:txBody>
      </p:sp>
      <p:sp>
        <p:nvSpPr>
          <p:cNvPr id="3" name="TextBox 2">
            <a:extLst>
              <a:ext uri="{FF2B5EF4-FFF2-40B4-BE49-F238E27FC236}">
                <a16:creationId xmlns:a16="http://schemas.microsoft.com/office/drawing/2014/main" id="{77AC7C01-F139-FCC5-2FEC-9A7AFB663CF9}"/>
              </a:ext>
            </a:extLst>
          </p:cNvPr>
          <p:cNvSpPr txBox="1"/>
          <p:nvPr/>
        </p:nvSpPr>
        <p:spPr>
          <a:xfrm>
            <a:off x="6994779" y="4429125"/>
            <a:ext cx="2066925" cy="1107996"/>
          </a:xfrm>
          <a:prstGeom prst="rect">
            <a:avLst/>
          </a:prstGeom>
          <a:noFill/>
        </p:spPr>
        <p:txBody>
          <a:bodyPr wrap="square" rtlCol="0">
            <a:spAutoFit/>
          </a:bodyPr>
          <a:lstStyle/>
          <a:p>
            <a:pPr algn="r"/>
            <a:r>
              <a:rPr lang="en-US" dirty="0">
                <a:solidFill>
                  <a:schemeClr val="bg1"/>
                </a:solidFill>
                <a:latin typeface="Arial" panose="020B0604020202020204" pitchFamily="34" charset="0"/>
                <a:cs typeface="Arial" panose="020B0604020202020204" pitchFamily="34" charset="0"/>
              </a:rPr>
              <a:t>Presented by</a:t>
            </a:r>
          </a:p>
          <a:p>
            <a:pPr algn="r"/>
            <a:r>
              <a:rPr lang="en-US" sz="1600" dirty="0">
                <a:solidFill>
                  <a:schemeClr val="bg1"/>
                </a:solidFill>
                <a:latin typeface="Arial" panose="020B0604020202020204" pitchFamily="34" charset="0"/>
                <a:cs typeface="Arial" panose="020B0604020202020204" pitchFamily="34" charset="0"/>
              </a:rPr>
              <a:t>Ginger Acierno</a:t>
            </a:r>
          </a:p>
          <a:p>
            <a:pPr algn="r"/>
            <a:r>
              <a:rPr lang="en-US" sz="1600" dirty="0">
                <a:solidFill>
                  <a:schemeClr val="bg1"/>
                </a:solidFill>
                <a:latin typeface="Arial" panose="020B0604020202020204" pitchFamily="34" charset="0"/>
                <a:cs typeface="Arial" panose="020B0604020202020204" pitchFamily="34" charset="0"/>
              </a:rPr>
              <a:t>Margaux Johnson</a:t>
            </a:r>
          </a:p>
          <a:p>
            <a:pPr algn="r"/>
            <a:r>
              <a:rPr lang="en-US" sz="1600" dirty="0">
                <a:solidFill>
                  <a:schemeClr val="bg1"/>
                </a:solidFill>
                <a:latin typeface="Arial" panose="020B0604020202020204" pitchFamily="34" charset="0"/>
                <a:cs typeface="Arial" panose="020B0604020202020204" pitchFamily="34" charset="0"/>
              </a:rPr>
              <a:t>Brittany Vits</a:t>
            </a:r>
          </a:p>
        </p:txBody>
      </p:sp>
    </p:spTree>
    <p:extLst>
      <p:ext uri="{BB962C8B-B14F-4D97-AF65-F5344CB8AC3E}">
        <p14:creationId xmlns:p14="http://schemas.microsoft.com/office/powerpoint/2010/main" val="1770068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77F14B7-D726-7653-3B86-76402C01AB46}"/>
              </a:ext>
            </a:extLst>
          </p:cNvPr>
          <p:cNvSpPr>
            <a:spLocks noGrp="1"/>
          </p:cNvSpPr>
          <p:nvPr>
            <p:ph sz="half" idx="1"/>
          </p:nvPr>
        </p:nvSpPr>
        <p:spPr>
          <a:xfrm>
            <a:off x="933450" y="2571750"/>
            <a:ext cx="7115175" cy="3886200"/>
          </a:xfrm>
        </p:spPr>
        <p:txBody>
          <a:bodyPr/>
          <a:lstStyle/>
          <a:p>
            <a:r>
              <a:rPr lang="en-US" dirty="0"/>
              <a:t>NIH Update for NCE Requests</a:t>
            </a:r>
          </a:p>
          <a:p>
            <a:r>
              <a:rPr lang="en-US" dirty="0"/>
              <a:t>NIH Closeout Policy Reminder</a:t>
            </a:r>
          </a:p>
          <a:p>
            <a:r>
              <a:rPr lang="en-US" dirty="0"/>
              <a:t>Closeout of Sponsored Speedtypes/Projects</a:t>
            </a:r>
          </a:p>
          <a:p>
            <a:r>
              <a:rPr lang="en-US" dirty="0"/>
              <a:t>HHS and Other Sponsor Payment Request Update</a:t>
            </a:r>
          </a:p>
          <a:p>
            <a:r>
              <a:rPr lang="en-US" dirty="0"/>
              <a:t>Terminations and Final Payment/FFR</a:t>
            </a:r>
          </a:p>
          <a:p>
            <a:endParaRPr lang="en-US" dirty="0"/>
          </a:p>
          <a:p>
            <a:endParaRPr lang="en-US" dirty="0"/>
          </a:p>
          <a:p>
            <a:endParaRPr lang="en-US" dirty="0"/>
          </a:p>
        </p:txBody>
      </p:sp>
      <p:sp>
        <p:nvSpPr>
          <p:cNvPr id="4" name="Title 3">
            <a:extLst>
              <a:ext uri="{FF2B5EF4-FFF2-40B4-BE49-F238E27FC236}">
                <a16:creationId xmlns:a16="http://schemas.microsoft.com/office/drawing/2014/main" id="{34843C5E-A06D-4169-D754-D4A3430C0E41}"/>
              </a:ext>
            </a:extLst>
          </p:cNvPr>
          <p:cNvSpPr>
            <a:spLocks noGrp="1"/>
          </p:cNvSpPr>
          <p:nvPr>
            <p:ph type="title"/>
          </p:nvPr>
        </p:nvSpPr>
        <p:spPr>
          <a:xfrm>
            <a:off x="933450" y="1491615"/>
            <a:ext cx="8001000" cy="685800"/>
          </a:xfrm>
        </p:spPr>
        <p:txBody>
          <a:bodyPr/>
          <a:lstStyle/>
          <a:p>
            <a:r>
              <a:rPr lang="en-US" b="1" dirty="0">
                <a:solidFill>
                  <a:srgbClr val="B6A472"/>
                </a:solidFill>
              </a:rPr>
              <a:t>Agenda</a:t>
            </a:r>
          </a:p>
        </p:txBody>
      </p:sp>
    </p:spTree>
    <p:extLst>
      <p:ext uri="{BB962C8B-B14F-4D97-AF65-F5344CB8AC3E}">
        <p14:creationId xmlns:p14="http://schemas.microsoft.com/office/powerpoint/2010/main" val="2892846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1E1046C-DE2B-F8F0-FD5A-BBCA2BE721E5}"/>
              </a:ext>
            </a:extLst>
          </p:cNvPr>
          <p:cNvSpPr txBox="1"/>
          <p:nvPr/>
        </p:nvSpPr>
        <p:spPr>
          <a:xfrm>
            <a:off x="565011" y="1648698"/>
            <a:ext cx="8013976" cy="38164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57175" indent="-257175">
              <a:spcBef>
                <a:spcPts val="750"/>
              </a:spcBef>
            </a:pPr>
            <a:r>
              <a:rPr lang="en-US" sz="1400" dirty="0">
                <a:solidFill>
                  <a:schemeClr val="bg1"/>
                </a:solidFill>
                <a:latin typeface="Arial" panose="020B0604020202020204" pitchFamily="34" charset="0"/>
                <a:cs typeface="Arial" panose="020B0604020202020204" pitchFamily="34" charset="0"/>
              </a:rPr>
              <a:t>This notice alerts the extramural community that NIH has temporarily disabled the </a:t>
            </a:r>
            <a:r>
              <a:rPr lang="en-US" sz="1400" dirty="0">
                <a:solidFill>
                  <a:schemeClr val="bg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No-Cost Extension functionality</a:t>
            </a:r>
            <a:r>
              <a:rPr lang="en-US" sz="1400" dirty="0">
                <a:solidFill>
                  <a:schemeClr val="bg1"/>
                </a:solidFill>
                <a:latin typeface="Arial" panose="020B0604020202020204" pitchFamily="34" charset="0"/>
                <a:cs typeface="Arial" panose="020B0604020202020204" pitchFamily="34" charset="0"/>
              </a:rPr>
              <a:t> in eRA Commons. The Director of NIH has directed NIH staff to review all existing grants and cooperative agreements to ensure that NIH awards do not fund off-mission activities or projects. Therefore, temporarily disabling the NCE functionality in eRA Commons will allow NIH staff to review and assess all NCE requests to confirm that the activities proposed during the extension align with the NIH mission and agency priorities.</a:t>
            </a:r>
          </a:p>
          <a:p>
            <a:pPr marL="285750" indent="-285750">
              <a:spcBef>
                <a:spcPts val="750"/>
              </a:spcBef>
              <a:buFont typeface="Arial"/>
              <a:buChar char="•"/>
            </a:pPr>
            <a:r>
              <a:rPr lang="en-US" sz="1400" dirty="0">
                <a:solidFill>
                  <a:schemeClr val="bg1"/>
                </a:solidFill>
                <a:latin typeface="Arial" panose="020B0604020202020204" pitchFamily="34" charset="0"/>
                <a:cs typeface="Arial" panose="020B0604020202020204" pitchFamily="34" charset="0"/>
              </a:rPr>
              <a:t>At this time, all requests for NCEs must be submitted as a </a:t>
            </a:r>
            <a:r>
              <a:rPr lang="en-US" sz="1400" dirty="0">
                <a:solidFill>
                  <a:schemeClr val="bg1"/>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prior approval request</a:t>
            </a:r>
            <a:r>
              <a:rPr lang="en-US" sz="1400" dirty="0">
                <a:solidFill>
                  <a:schemeClr val="bg1"/>
                </a:solidFill>
                <a:latin typeface="Arial" panose="020B0604020202020204" pitchFamily="34" charset="0"/>
                <a:cs typeface="Arial" panose="020B0604020202020204" pitchFamily="34" charset="0"/>
              </a:rPr>
              <a:t> in eRA Commons, by OGC Signing Official (SO) for NIH review and approval. Requests for activities that do not align with the NIH mission and agency priorities will not be approved.</a:t>
            </a:r>
          </a:p>
          <a:p>
            <a:pPr marL="285750" indent="-285750">
              <a:spcBef>
                <a:spcPts val="750"/>
              </a:spcBef>
              <a:buFont typeface="Arial"/>
              <a:buChar char="•"/>
            </a:pPr>
            <a:r>
              <a:rPr lang="en-US" sz="1400" dirty="0">
                <a:solidFill>
                  <a:schemeClr val="bg1"/>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https://grants.nih.gov/grants/guide/notice-files/NOT-OD-25-110.html</a:t>
            </a:r>
            <a:r>
              <a:rPr lang="en-US" sz="1400" dirty="0">
                <a:solidFill>
                  <a:schemeClr val="bg1"/>
                </a:solidFill>
                <a:latin typeface="Arial" panose="020B0604020202020204" pitchFamily="34" charset="0"/>
                <a:cs typeface="Arial" panose="020B0604020202020204" pitchFamily="34" charset="0"/>
              </a:rPr>
              <a:t> </a:t>
            </a:r>
          </a:p>
          <a:p>
            <a:pPr marL="285750" indent="-285750">
              <a:spcBef>
                <a:spcPts val="750"/>
              </a:spcBef>
              <a:buFont typeface="Arial"/>
              <a:buChar char="•"/>
            </a:pPr>
            <a:r>
              <a:rPr lang="en-US" sz="1400" dirty="0">
                <a:solidFill>
                  <a:schemeClr val="bg1"/>
                </a:solidFill>
                <a:latin typeface="Arial" panose="020B0604020202020204" pitchFamily="34" charset="0"/>
                <a:cs typeface="Arial" panose="020B0604020202020204" pitchFamily="34" charset="0"/>
              </a:rPr>
              <a:t>We are requesting that the process begins between </a:t>
            </a:r>
            <a:r>
              <a:rPr lang="en-US" sz="1400" b="1" dirty="0">
                <a:solidFill>
                  <a:schemeClr val="bg1"/>
                </a:solidFill>
                <a:latin typeface="Arial" panose="020B0604020202020204" pitchFamily="34" charset="0"/>
                <a:cs typeface="Arial" panose="020B0604020202020204" pitchFamily="34" charset="0"/>
              </a:rPr>
              <a:t>90 and 60 business days</a:t>
            </a:r>
            <a:r>
              <a:rPr lang="en-US" sz="1400" dirty="0">
                <a:solidFill>
                  <a:schemeClr val="bg1"/>
                </a:solidFill>
                <a:latin typeface="Arial" panose="020B0604020202020204" pitchFamily="34" charset="0"/>
                <a:cs typeface="Arial" panose="020B0604020202020204" pitchFamily="34" charset="0"/>
              </a:rPr>
              <a:t> prior to the end of the project period. </a:t>
            </a:r>
            <a:endParaRPr lang="en-US" dirty="0">
              <a:solidFill>
                <a:schemeClr val="bg1"/>
              </a:solidFill>
              <a:latin typeface="Arial" panose="020B0604020202020204" pitchFamily="34" charset="0"/>
              <a:cs typeface="Arial" panose="020B0604020202020204" pitchFamily="34" charset="0"/>
            </a:endParaRPr>
          </a:p>
          <a:p>
            <a:pPr marL="228600" indent="-228600">
              <a:buFont typeface=""/>
              <a:buChar char="•"/>
            </a:pPr>
            <a:endParaRPr lang="en-US" dirty="0">
              <a:solidFill>
                <a:schemeClr val="bg1"/>
              </a:solidFill>
              <a:cs typeface="Arial"/>
            </a:endParaRPr>
          </a:p>
          <a:p>
            <a:pPr marL="228600" indent="-228600">
              <a:buFont typeface=""/>
              <a:buChar char="•"/>
            </a:pPr>
            <a:endParaRPr lang="en-US" dirty="0">
              <a:solidFill>
                <a:schemeClr val="bg1"/>
              </a:solidFill>
              <a:cs typeface="Arial"/>
            </a:endParaRPr>
          </a:p>
          <a:p>
            <a:endParaRPr lang="en-US" dirty="0">
              <a:solidFill>
                <a:schemeClr val="bg1"/>
              </a:solidFill>
            </a:endParaRPr>
          </a:p>
        </p:txBody>
      </p:sp>
      <p:sp>
        <p:nvSpPr>
          <p:cNvPr id="3" name="TextBox 2">
            <a:extLst>
              <a:ext uri="{FF2B5EF4-FFF2-40B4-BE49-F238E27FC236}">
                <a16:creationId xmlns:a16="http://schemas.microsoft.com/office/drawing/2014/main" id="{9188BECC-93F1-922A-8217-16D7EE6EC228}"/>
              </a:ext>
            </a:extLst>
          </p:cNvPr>
          <p:cNvSpPr txBox="1"/>
          <p:nvPr/>
        </p:nvSpPr>
        <p:spPr>
          <a:xfrm>
            <a:off x="363843" y="491831"/>
            <a:ext cx="8013977" cy="5078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700" b="1" dirty="0">
                <a:solidFill>
                  <a:srgbClr val="B6A472"/>
                </a:solidFill>
                <a:latin typeface="Arial" panose="020B0604020202020204" pitchFamily="34" charset="0"/>
                <a:cs typeface="Arial" panose="020B0604020202020204" pitchFamily="34" charset="0"/>
              </a:rPr>
              <a:t>Updated NIH Processes for No-Cost Extensions</a:t>
            </a:r>
            <a:endParaRPr lang="en-US" b="1" dirty="0">
              <a:solidFill>
                <a:srgbClr val="B6A47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3857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E4134-5B8C-1363-58CF-73AAFE1CB2E3}"/>
              </a:ext>
            </a:extLst>
          </p:cNvPr>
          <p:cNvSpPr>
            <a:spLocks noGrp="1"/>
          </p:cNvSpPr>
          <p:nvPr>
            <p:ph type="title"/>
          </p:nvPr>
        </p:nvSpPr>
        <p:spPr/>
        <p:txBody>
          <a:bodyPr wrap="square" anchor="t">
            <a:normAutofit/>
          </a:bodyPr>
          <a:lstStyle/>
          <a:p>
            <a:pPr>
              <a:lnSpc>
                <a:spcPct val="90000"/>
              </a:lnSpc>
            </a:pPr>
            <a:r>
              <a:rPr lang="en-US" sz="2100" b="1" dirty="0">
                <a:solidFill>
                  <a:srgbClr val="B6A472"/>
                </a:solidFill>
              </a:rPr>
              <a:t>Prior Approval Process</a:t>
            </a:r>
          </a:p>
        </p:txBody>
      </p:sp>
      <p:sp>
        <p:nvSpPr>
          <p:cNvPr id="10" name="Footer Placeholder 3">
            <a:extLst>
              <a:ext uri="{FF2B5EF4-FFF2-40B4-BE49-F238E27FC236}">
                <a16:creationId xmlns:a16="http://schemas.microsoft.com/office/drawing/2014/main" id="{E6A1B1A2-4C83-6578-4F7D-011609EA8D36}"/>
              </a:ext>
            </a:extLst>
          </p:cNvPr>
          <p:cNvSpPr>
            <a:spLocks noGrp="1"/>
          </p:cNvSpPr>
          <p:nvPr>
            <p:ph type="ftr" sz="quarter" idx="10"/>
          </p:nvPr>
        </p:nvSpPr>
        <p:spPr/>
        <p:txBody>
          <a:bodyPr/>
          <a:lstStyle/>
          <a:p>
            <a:pPr>
              <a:spcAft>
                <a:spcPts val="600"/>
              </a:spcAft>
            </a:pPr>
            <a:r>
              <a:rPr lang="en-US"/>
              <a:t>Presentation Title or Audience</a:t>
            </a:r>
          </a:p>
        </p:txBody>
      </p:sp>
      <p:sp>
        <p:nvSpPr>
          <p:cNvPr id="12" name="Slide Number Placeholder 4">
            <a:extLst>
              <a:ext uri="{FF2B5EF4-FFF2-40B4-BE49-F238E27FC236}">
                <a16:creationId xmlns:a16="http://schemas.microsoft.com/office/drawing/2014/main" id="{CF2A57A4-51B2-DE1B-9768-2E9A8AAB3536}"/>
              </a:ext>
            </a:extLst>
          </p:cNvPr>
          <p:cNvSpPr>
            <a:spLocks noGrp="1"/>
          </p:cNvSpPr>
          <p:nvPr>
            <p:ph type="sldNum" sz="quarter" idx="11"/>
          </p:nvPr>
        </p:nvSpPr>
        <p:spPr/>
        <p:txBody>
          <a:bodyPr/>
          <a:lstStyle/>
          <a:p>
            <a:pPr>
              <a:spcAft>
                <a:spcPts val="600"/>
              </a:spcAft>
            </a:pPr>
            <a:fld id="{D7C5EAAF-A4DC-4B47-A05B-449AA1DDE4BD}" type="slidenum">
              <a:rPr lang="en-US"/>
              <a:pPr>
                <a:spcAft>
                  <a:spcPts val="600"/>
                </a:spcAft>
              </a:pPr>
              <a:t>4</a:t>
            </a:fld>
            <a:endParaRPr lang="en-US"/>
          </a:p>
        </p:txBody>
      </p:sp>
      <p:sp>
        <p:nvSpPr>
          <p:cNvPr id="14" name="Date Placeholder 5">
            <a:extLst>
              <a:ext uri="{FF2B5EF4-FFF2-40B4-BE49-F238E27FC236}">
                <a16:creationId xmlns:a16="http://schemas.microsoft.com/office/drawing/2014/main" id="{AE7FD293-8055-33E3-95A2-F28D4AAB5709}"/>
              </a:ext>
            </a:extLst>
          </p:cNvPr>
          <p:cNvSpPr>
            <a:spLocks noGrp="1"/>
          </p:cNvSpPr>
          <p:nvPr>
            <p:ph type="dt" sz="half" idx="12"/>
          </p:nvPr>
        </p:nvSpPr>
        <p:spPr/>
        <p:txBody>
          <a:bodyPr/>
          <a:lstStyle/>
          <a:p>
            <a:endParaRPr lang="en-US"/>
          </a:p>
        </p:txBody>
      </p:sp>
      <p:sp>
        <p:nvSpPr>
          <p:cNvPr id="16" name="Text Placeholder 7">
            <a:extLst>
              <a:ext uri="{FF2B5EF4-FFF2-40B4-BE49-F238E27FC236}">
                <a16:creationId xmlns:a16="http://schemas.microsoft.com/office/drawing/2014/main" id="{BE295A4F-1C8A-2B57-3954-6B0A8B4542DB}"/>
              </a:ext>
            </a:extLst>
          </p:cNvPr>
          <p:cNvSpPr>
            <a:spLocks noGrp="1"/>
          </p:cNvSpPr>
          <p:nvPr>
            <p:ph type="body" sz="quarter" idx="4294967295"/>
          </p:nvPr>
        </p:nvSpPr>
        <p:spPr>
          <a:xfrm>
            <a:off x="952500" y="1348740"/>
            <a:ext cx="8001000" cy="274638"/>
          </a:xfrm>
        </p:spPr>
        <p:txBody>
          <a:bodyPr/>
          <a:lstStyle/>
          <a:p>
            <a:pPr marL="0" indent="0">
              <a:buNone/>
            </a:pPr>
            <a:r>
              <a:rPr lang="en-US" sz="1600" dirty="0">
                <a:cs typeface="Arial"/>
              </a:rPr>
              <a:t>1</a:t>
            </a:r>
            <a:r>
              <a:rPr lang="en-US" sz="1600" baseline="30000" dirty="0">
                <a:cs typeface="Arial"/>
              </a:rPr>
              <a:t>st</a:t>
            </a:r>
            <a:r>
              <a:rPr lang="en-US" sz="1600" dirty="0">
                <a:cs typeface="Arial"/>
              </a:rPr>
              <a:t> No Cost Extension (NCE) - Update </a:t>
            </a:r>
          </a:p>
        </p:txBody>
      </p:sp>
      <p:sp>
        <p:nvSpPr>
          <p:cNvPr id="3" name="Content Placeholder 2">
            <a:extLst>
              <a:ext uri="{FF2B5EF4-FFF2-40B4-BE49-F238E27FC236}">
                <a16:creationId xmlns:a16="http://schemas.microsoft.com/office/drawing/2014/main" id="{460C7A87-F93F-EF88-0CE3-BD2EBD81EB69}"/>
              </a:ext>
            </a:extLst>
          </p:cNvPr>
          <p:cNvSpPr>
            <a:spLocks noGrp="1"/>
          </p:cNvSpPr>
          <p:nvPr>
            <p:ph sz="half" idx="4294967295"/>
          </p:nvPr>
        </p:nvSpPr>
        <p:spPr>
          <a:xfrm>
            <a:off x="952500" y="1908810"/>
            <a:ext cx="7334250" cy="3886200"/>
          </a:xfrm>
        </p:spPr>
        <p:txBody>
          <a:bodyPr wrap="square" anchor="t">
            <a:normAutofit/>
          </a:bodyPr>
          <a:lstStyle/>
          <a:p>
            <a:pPr>
              <a:spcAft>
                <a:spcPts val="0"/>
              </a:spcAft>
            </a:pPr>
            <a:r>
              <a:rPr lang="en-US" sz="1400" dirty="0"/>
              <a:t>Currently both the 1st and 2nd No Cost Extension requests need to be submitted as a </a:t>
            </a:r>
            <a:r>
              <a:rPr lang="en-US" sz="1400" b="1" dirty="0"/>
              <a:t>Prior approval NCE. </a:t>
            </a:r>
            <a:r>
              <a:rPr lang="en-US" sz="1400" dirty="0"/>
              <a:t>Previously this was only required for</a:t>
            </a:r>
            <a:r>
              <a:rPr lang="en-US" sz="1400" b="1" dirty="0"/>
              <a:t> </a:t>
            </a:r>
            <a:r>
              <a:rPr lang="en-US" sz="1400" dirty="0"/>
              <a:t>2</a:t>
            </a:r>
            <a:r>
              <a:rPr lang="en-US" sz="1400" baseline="30000" dirty="0"/>
              <a:t>nd</a:t>
            </a:r>
            <a:r>
              <a:rPr lang="en-US" sz="1400" dirty="0"/>
              <a:t> NCE. </a:t>
            </a:r>
          </a:p>
          <a:p>
            <a:pPr>
              <a:spcAft>
                <a:spcPts val="0"/>
              </a:spcAft>
            </a:pPr>
            <a:r>
              <a:rPr lang="en-US" sz="1400" dirty="0">
                <a:hlinkClick r:id="rId2"/>
              </a:rPr>
              <a:t>https://research.cuanschutz.edu/ogc/home/ogc-teams/award-set-up/no-cost-extensions</a:t>
            </a:r>
            <a:r>
              <a:rPr lang="en-US" sz="1400" dirty="0">
                <a:solidFill>
                  <a:srgbClr val="404040"/>
                </a:solidFill>
              </a:rPr>
              <a:t> </a:t>
            </a:r>
          </a:p>
          <a:p>
            <a:pPr marL="480060" lvl="1" indent="-171450">
              <a:spcAft>
                <a:spcPts val="0"/>
              </a:spcAft>
            </a:pPr>
            <a:r>
              <a:rPr lang="en-US" sz="1200" b="1" dirty="0">
                <a:solidFill>
                  <a:srgbClr val="404040"/>
                </a:solidFill>
              </a:rPr>
              <a:t>Progress Report that covers last year of work</a:t>
            </a:r>
            <a:endParaRPr lang="en-US" sz="1200" dirty="0"/>
          </a:p>
          <a:p>
            <a:pPr marL="480060" lvl="1" indent="-171450">
              <a:spcAft>
                <a:spcPts val="0"/>
              </a:spcAft>
            </a:pPr>
            <a:r>
              <a:rPr lang="en-US" sz="1200" b="1" dirty="0">
                <a:solidFill>
                  <a:srgbClr val="404040"/>
                </a:solidFill>
              </a:rPr>
              <a:t>Scientific Justification on need for NCE on dept/school </a:t>
            </a:r>
            <a:endParaRPr lang="en-US" sz="1200" dirty="0"/>
          </a:p>
          <a:p>
            <a:pPr marL="480060" lvl="1" indent="-171450">
              <a:spcAft>
                <a:spcPts val="0"/>
              </a:spcAft>
            </a:pPr>
            <a:r>
              <a:rPr lang="en-US" sz="1200" b="1" dirty="0">
                <a:solidFill>
                  <a:srgbClr val="404040"/>
                </a:solidFill>
              </a:rPr>
              <a:t>Budget for NCE</a:t>
            </a:r>
            <a:endParaRPr lang="en-US" sz="1200" dirty="0"/>
          </a:p>
          <a:p>
            <a:pPr marL="480060" lvl="1" indent="-171450">
              <a:spcAft>
                <a:spcPts val="0"/>
              </a:spcAft>
            </a:pPr>
            <a:r>
              <a:rPr lang="en-US" sz="1200" b="1" dirty="0">
                <a:solidFill>
                  <a:srgbClr val="404040"/>
                </a:solidFill>
              </a:rPr>
              <a:t>In the Email:</a:t>
            </a:r>
            <a:endParaRPr lang="en-US" sz="1200" dirty="0"/>
          </a:p>
          <a:p>
            <a:pPr lvl="2">
              <a:spcAft>
                <a:spcPts val="0"/>
              </a:spcAft>
            </a:pPr>
            <a:r>
              <a:rPr lang="en-US" sz="1100" b="1" dirty="0">
                <a:solidFill>
                  <a:srgbClr val="404040"/>
                </a:solidFill>
              </a:rPr>
              <a:t>How many months being requested</a:t>
            </a:r>
            <a:endParaRPr lang="en-US" sz="1100" dirty="0"/>
          </a:p>
          <a:p>
            <a:pPr lvl="2">
              <a:spcAft>
                <a:spcPts val="0"/>
              </a:spcAft>
            </a:pPr>
            <a:r>
              <a:rPr lang="en-US" sz="1100" b="1" dirty="0">
                <a:solidFill>
                  <a:srgbClr val="404040"/>
                </a:solidFill>
              </a:rPr>
              <a:t>Is the PI maintaining measurable effort</a:t>
            </a:r>
            <a:endParaRPr lang="en-US" sz="1100" dirty="0"/>
          </a:p>
          <a:p>
            <a:pPr lvl="2">
              <a:spcAft>
                <a:spcPts val="0"/>
              </a:spcAft>
            </a:pPr>
            <a:r>
              <a:rPr lang="en-US" sz="1100" b="1" dirty="0">
                <a:solidFill>
                  <a:srgbClr val="404040"/>
                </a:solidFill>
              </a:rPr>
              <a:t>Last IRB/IACUC approval</a:t>
            </a:r>
            <a:endParaRPr lang="en-US" sz="1100" dirty="0"/>
          </a:p>
          <a:p>
            <a:pPr marL="902970" indent="-285750">
              <a:spcAft>
                <a:spcPts val="0"/>
              </a:spcAft>
            </a:pPr>
            <a:endParaRPr lang="en-US" sz="1400" dirty="0"/>
          </a:p>
          <a:p>
            <a:pPr>
              <a:spcAft>
                <a:spcPts val="0"/>
              </a:spcAft>
            </a:pPr>
            <a:r>
              <a:rPr lang="en-US" sz="1400" dirty="0">
                <a:solidFill>
                  <a:srgbClr val="404040"/>
                </a:solidFill>
              </a:rPr>
              <a:t>Please continue to send your request with the above documents to the </a:t>
            </a:r>
            <a:r>
              <a:rPr lang="en-US" sz="1400" dirty="0">
                <a:hlinkClick r:id="rId3"/>
              </a:rPr>
              <a:t>OGC.Postaward@ucdenver.edu</a:t>
            </a:r>
            <a:r>
              <a:rPr lang="en-US" sz="1400" dirty="0">
                <a:solidFill>
                  <a:srgbClr val="404040"/>
                </a:solidFill>
              </a:rPr>
              <a:t> </a:t>
            </a:r>
            <a:endParaRPr lang="en-US" sz="1400" dirty="0"/>
          </a:p>
          <a:p>
            <a:pPr marL="231140" indent="-231140">
              <a:lnSpc>
                <a:spcPct val="90000"/>
              </a:lnSpc>
            </a:pPr>
            <a:endParaRPr lang="en-US" sz="1600" dirty="0"/>
          </a:p>
          <a:p>
            <a:pPr marL="0" indent="0">
              <a:lnSpc>
                <a:spcPct val="90000"/>
              </a:lnSpc>
              <a:buNone/>
            </a:pPr>
            <a:endParaRPr lang="en-US" b="1" dirty="0"/>
          </a:p>
          <a:p>
            <a:pPr marL="231140" indent="-231140">
              <a:lnSpc>
                <a:spcPct val="90000"/>
              </a:lnSpc>
            </a:pPr>
            <a:endParaRPr lang="en-US" dirty="0"/>
          </a:p>
          <a:p>
            <a:pPr marL="0" indent="0">
              <a:lnSpc>
                <a:spcPct val="90000"/>
              </a:lnSpc>
              <a:buNone/>
            </a:pPr>
            <a:endParaRPr lang="en-US" dirty="0"/>
          </a:p>
          <a:p>
            <a:pPr marL="231140" indent="-231140">
              <a:lnSpc>
                <a:spcPct val="90000"/>
              </a:lnSpc>
            </a:pPr>
            <a:endParaRPr lang="en-US" dirty="0"/>
          </a:p>
        </p:txBody>
      </p:sp>
    </p:spTree>
    <p:extLst>
      <p:ext uri="{BB962C8B-B14F-4D97-AF65-F5344CB8AC3E}">
        <p14:creationId xmlns:p14="http://schemas.microsoft.com/office/powerpoint/2010/main" val="1330291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72FAC-7D22-E529-4C43-37D5704AA0FB}"/>
              </a:ext>
            </a:extLst>
          </p:cNvPr>
          <p:cNvSpPr>
            <a:spLocks noGrp="1"/>
          </p:cNvSpPr>
          <p:nvPr>
            <p:ph type="ctrTitle"/>
          </p:nvPr>
        </p:nvSpPr>
        <p:spPr>
          <a:xfrm>
            <a:off x="285750" y="101435"/>
            <a:ext cx="8669338" cy="1463040"/>
          </a:xfrm>
        </p:spPr>
        <p:txBody>
          <a:bodyPr>
            <a:normAutofit/>
          </a:bodyPr>
          <a:lstStyle/>
          <a:p>
            <a:r>
              <a:rPr lang="en-US" sz="2800" dirty="0">
                <a:solidFill>
                  <a:schemeClr val="bg1"/>
                </a:solidFill>
                <a:latin typeface="Arial" panose="020B0604020202020204" pitchFamily="34" charset="0"/>
                <a:cs typeface="Arial" panose="020B0604020202020204" pitchFamily="34" charset="0"/>
              </a:rPr>
              <a:t>NCE Prior Approval Module</a:t>
            </a:r>
          </a:p>
        </p:txBody>
      </p:sp>
      <p:pic>
        <p:nvPicPr>
          <p:cNvPr id="4" name="Content Placeholder 3" descr="A screenshot of a computer&#10;&#10;AI-generated content may be incorrect.">
            <a:extLst>
              <a:ext uri="{FF2B5EF4-FFF2-40B4-BE49-F238E27FC236}">
                <a16:creationId xmlns:a16="http://schemas.microsoft.com/office/drawing/2014/main" id="{0BB92456-38A6-A35F-14B4-523453F6F1C7}"/>
              </a:ext>
            </a:extLst>
          </p:cNvPr>
          <p:cNvPicPr>
            <a:picLocks noGrp="1" noChangeAspect="1"/>
          </p:cNvPicPr>
          <p:nvPr>
            <p:ph idx="4294967295"/>
          </p:nvPr>
        </p:nvPicPr>
        <p:blipFill>
          <a:blip r:embed="rId2"/>
          <a:stretch>
            <a:fillRect/>
          </a:stretch>
        </p:blipFill>
        <p:spPr>
          <a:xfrm>
            <a:off x="112711" y="1195387"/>
            <a:ext cx="8952033" cy="4071937"/>
          </a:xfrm>
        </p:spPr>
      </p:pic>
    </p:spTree>
    <p:extLst>
      <p:ext uri="{BB962C8B-B14F-4D97-AF65-F5344CB8AC3E}">
        <p14:creationId xmlns:p14="http://schemas.microsoft.com/office/powerpoint/2010/main" val="2567863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324" y="786765"/>
            <a:ext cx="8001000" cy="822960"/>
          </a:xfrm>
        </p:spPr>
        <p:txBody>
          <a:bodyPr vert="horz" lIns="91440" tIns="45720" rIns="91440" bIns="45720" rtlCol="0" anchor="t">
            <a:noAutofit/>
          </a:bodyPr>
          <a:lstStyle/>
          <a:p>
            <a:pPr>
              <a:spcBef>
                <a:spcPts val="750"/>
              </a:spcBef>
            </a:pPr>
            <a:r>
              <a:rPr lang="en-US" sz="2600" b="1" dirty="0">
                <a:solidFill>
                  <a:srgbClr val="B6A472"/>
                </a:solidFill>
              </a:rPr>
              <a:t>NIH Award Closeout - Policy</a:t>
            </a:r>
            <a:br>
              <a:rPr lang="en-US" sz="2600" b="1" dirty="0">
                <a:solidFill>
                  <a:srgbClr val="B6A472"/>
                </a:solidFill>
              </a:rPr>
            </a:br>
            <a:r>
              <a:rPr lang="en-US" sz="1700" dirty="0">
                <a:solidFill>
                  <a:schemeClr val="tx2">
                    <a:lumMod val="75000"/>
                  </a:schemeClr>
                </a:solidFill>
                <a:latin typeface="Franklin Gothic Book"/>
              </a:rPr>
              <a:t>NIH mandate to process closeouts in timely manner on NIH Segment.</a:t>
            </a:r>
            <a:endParaRPr lang="en-US" sz="2600" b="1" dirty="0">
              <a:solidFill>
                <a:schemeClr val="tx2">
                  <a:lumMod val="75000"/>
                </a:schemeClr>
              </a:solidFill>
            </a:endParaRPr>
          </a:p>
          <a:p>
            <a:endParaRPr lang="en-US" sz="2600" b="1" dirty="0"/>
          </a:p>
        </p:txBody>
      </p:sp>
      <p:sp>
        <p:nvSpPr>
          <p:cNvPr id="4" name="Slide Number Placeholder 3"/>
          <p:cNvSpPr>
            <a:spLocks noGrp="1"/>
          </p:cNvSpPr>
          <p:nvPr>
            <p:ph type="sldNum" sz="quarter" idx="11"/>
          </p:nvPr>
        </p:nvSpPr>
        <p:spPr/>
        <p:txBody>
          <a:bodyPr/>
          <a:lstStyle/>
          <a:p>
            <a:fld id="{9708802B-CECE-C644-A6A3-3C9AAC922203}" type="slidenum">
              <a:rPr lang="en-US" smtClean="0">
                <a:solidFill>
                  <a:prstClr val="white"/>
                </a:solidFill>
              </a:rPr>
              <a:pPr/>
              <a:t>6</a:t>
            </a:fld>
            <a:endParaRPr lang="en-US">
              <a:solidFill>
                <a:prstClr val="white"/>
              </a:solidFill>
            </a:endParaRPr>
          </a:p>
        </p:txBody>
      </p:sp>
      <p:sp>
        <p:nvSpPr>
          <p:cNvPr id="3" name="Content Placeholder 2"/>
          <p:cNvSpPr>
            <a:spLocks noGrp="1"/>
          </p:cNvSpPr>
          <p:nvPr>
            <p:ph idx="4294967295"/>
          </p:nvPr>
        </p:nvSpPr>
        <p:spPr>
          <a:xfrm>
            <a:off x="314324" y="2124074"/>
            <a:ext cx="8439151" cy="4348163"/>
          </a:xfrm>
        </p:spPr>
        <p:txBody>
          <a:bodyPr vert="horz" lIns="91440" tIns="45720" rIns="91440" bIns="45720" rtlCol="0" anchor="t">
            <a:normAutofit/>
          </a:bodyPr>
          <a:lstStyle/>
          <a:p>
            <a:r>
              <a:rPr lang="en-US" sz="1400" dirty="0">
                <a:solidFill>
                  <a:schemeClr val="tx2">
                    <a:lumMod val="75000"/>
                  </a:schemeClr>
                </a:solidFill>
              </a:rPr>
              <a:t>NIH policy has long indicated closeout at 120 days from end date. They began releasing notices regarding closeout timelines in 2017 to enforce 120 day closeout (</a:t>
            </a:r>
            <a:r>
              <a:rPr lang="en-US" sz="1400" dirty="0">
                <a:solidFill>
                  <a:schemeClr val="tx2">
                    <a:lumMod val="75000"/>
                  </a:schemeClr>
                </a:solidFill>
                <a:ea typeface="+mn-lt"/>
                <a:cs typeface="+mn-lt"/>
                <a:hlinkClick r:id="rId2">
                  <a:extLst>
                    <a:ext uri="{A12FA001-AC4F-418D-AE19-62706E023703}">
                      <ahyp:hlinkClr xmlns:ahyp="http://schemas.microsoft.com/office/drawing/2018/hyperlinkcolor" val="tx"/>
                    </a:ext>
                  </a:extLst>
                </a:hlinkClick>
              </a:rPr>
              <a:t>NOT-OD-24-055</a:t>
            </a:r>
            <a:r>
              <a:rPr lang="en-US" sz="1400" dirty="0">
                <a:solidFill>
                  <a:schemeClr val="tx2">
                    <a:lumMod val="75000"/>
                  </a:schemeClr>
                </a:solidFill>
              </a:rPr>
              <a:t>)</a:t>
            </a:r>
          </a:p>
          <a:p>
            <a:pPr lvl="1"/>
            <a:r>
              <a:rPr lang="en-US" sz="1400" dirty="0">
                <a:solidFill>
                  <a:schemeClr val="tx2">
                    <a:lumMod val="75000"/>
                  </a:schemeClr>
                </a:solidFill>
                <a:ea typeface="+mn-lt"/>
                <a:cs typeface="+mn-lt"/>
              </a:rPr>
              <a:t>NIH is committed to addressing and reducing grant closeout delays and to enhance compliance with Federal regulations and NIH policies.</a:t>
            </a:r>
          </a:p>
          <a:p>
            <a:pPr lvl="1"/>
            <a:r>
              <a:rPr lang="en-US" sz="1400" dirty="0">
                <a:solidFill>
                  <a:schemeClr val="tx2">
                    <a:lumMod val="75000"/>
                  </a:schemeClr>
                </a:solidFill>
                <a:ea typeface="+mn-lt"/>
                <a:cs typeface="+mn-lt"/>
              </a:rPr>
              <a:t> </a:t>
            </a:r>
            <a:r>
              <a:rPr lang="en-US" sz="1400" b="1" dirty="0">
                <a:solidFill>
                  <a:schemeClr val="tx2">
                    <a:lumMod val="75000"/>
                  </a:schemeClr>
                </a:solidFill>
                <a:ea typeface="+mn-lt"/>
                <a:cs typeface="+mn-lt"/>
              </a:rPr>
              <a:t>NIH will strictly enforce its closeout policies</a:t>
            </a:r>
            <a:r>
              <a:rPr lang="en-US" sz="1400" dirty="0">
                <a:solidFill>
                  <a:schemeClr val="tx2">
                    <a:lumMod val="75000"/>
                  </a:schemeClr>
                </a:solidFill>
                <a:ea typeface="+mn-lt"/>
                <a:cs typeface="+mn-lt"/>
              </a:rPr>
              <a:t>. </a:t>
            </a:r>
          </a:p>
          <a:p>
            <a:pPr lvl="1"/>
            <a:r>
              <a:rPr lang="en-US" sz="1400" dirty="0">
                <a:solidFill>
                  <a:schemeClr val="tx2">
                    <a:lumMod val="75000"/>
                  </a:schemeClr>
                </a:solidFill>
                <a:ea typeface="+mn-lt"/>
                <a:cs typeface="+mn-lt"/>
              </a:rPr>
              <a:t>When recipients fail to submit timely reports, NIH will initiate unilateral closeout. If a recipient does not submit all required closeout reports within a year of the period of performance end date, NIH will unilaterally close the award and report the recipient's failure to comply with the terms and conditions of award in SAM.gov. </a:t>
            </a:r>
          </a:p>
          <a:p>
            <a:pPr lvl="1"/>
            <a:r>
              <a:rPr lang="en-US" sz="1400" dirty="0">
                <a:solidFill>
                  <a:schemeClr val="tx2">
                    <a:lumMod val="75000"/>
                  </a:schemeClr>
                </a:solidFill>
                <a:ea typeface="+mn-lt"/>
                <a:cs typeface="+mn-lt"/>
              </a:rPr>
              <a:t>Failure to correct recurring reporting problems may cause NIH to take one or more </a:t>
            </a:r>
            <a:r>
              <a:rPr lang="en-US" sz="1400" b="1" dirty="0">
                <a:solidFill>
                  <a:schemeClr val="tx2">
                    <a:lumMod val="75000"/>
                  </a:schemeClr>
                </a:solidFill>
                <a:ea typeface="+mn-lt"/>
                <a:cs typeface="+mn-lt"/>
              </a:rPr>
              <a:t>actions that may include, but are not limited to, per Section 8.5.2 of the NIH GPS.</a:t>
            </a:r>
          </a:p>
          <a:p>
            <a:pPr lvl="2"/>
            <a:r>
              <a:rPr lang="en-US" sz="1100" b="1" dirty="0">
                <a:solidFill>
                  <a:schemeClr val="tx2">
                    <a:lumMod val="75000"/>
                  </a:schemeClr>
                </a:solidFill>
                <a:ea typeface="+mn-lt"/>
                <a:cs typeface="+mn-lt"/>
              </a:rPr>
              <a:t>Corrective actions </a:t>
            </a:r>
          </a:p>
          <a:p>
            <a:pPr lvl="2"/>
            <a:r>
              <a:rPr lang="en-US" sz="1100" b="1" dirty="0">
                <a:solidFill>
                  <a:schemeClr val="tx2">
                    <a:lumMod val="75000"/>
                  </a:schemeClr>
                </a:solidFill>
                <a:ea typeface="+mn-lt"/>
                <a:cs typeface="+mn-lt"/>
              </a:rPr>
              <a:t>Withholding of further awards</a:t>
            </a:r>
          </a:p>
          <a:p>
            <a:pPr lvl="2"/>
            <a:r>
              <a:rPr lang="en-US" sz="1100" b="1" dirty="0">
                <a:solidFill>
                  <a:schemeClr val="tx2">
                    <a:lumMod val="75000"/>
                  </a:schemeClr>
                </a:solidFill>
                <a:ea typeface="+mn-lt"/>
                <a:cs typeface="+mn-lt"/>
              </a:rPr>
              <a:t>Suspension</a:t>
            </a:r>
          </a:p>
          <a:p>
            <a:pPr lvl="2"/>
            <a:r>
              <a:rPr lang="en-US" sz="1100" b="1" dirty="0">
                <a:solidFill>
                  <a:schemeClr val="tx2">
                    <a:lumMod val="75000"/>
                  </a:schemeClr>
                </a:solidFill>
                <a:ea typeface="+mn-lt"/>
                <a:cs typeface="+mn-lt"/>
              </a:rPr>
              <a:t>Termination</a:t>
            </a:r>
            <a:r>
              <a:rPr lang="en-US" sz="1100" dirty="0">
                <a:solidFill>
                  <a:schemeClr val="tx2">
                    <a:lumMod val="75000"/>
                  </a:schemeClr>
                </a:solidFill>
                <a:ea typeface="+mn-lt"/>
                <a:cs typeface="+mn-lt"/>
              </a:rPr>
              <a:t> </a:t>
            </a:r>
            <a:endParaRPr lang="en-US" sz="1100" dirty="0">
              <a:solidFill>
                <a:schemeClr val="tx2">
                  <a:lumMod val="75000"/>
                </a:schemeClr>
              </a:solidFill>
            </a:endParaRPr>
          </a:p>
          <a:p>
            <a:pPr marL="411480" lvl="1" indent="0">
              <a:buNone/>
            </a:pPr>
            <a:endParaRPr lang="en-US" dirty="0"/>
          </a:p>
          <a:p>
            <a:endParaRPr lang="en-US" dirty="0"/>
          </a:p>
        </p:txBody>
      </p:sp>
    </p:spTree>
    <p:extLst>
      <p:ext uri="{BB962C8B-B14F-4D97-AF65-F5344CB8AC3E}">
        <p14:creationId xmlns:p14="http://schemas.microsoft.com/office/powerpoint/2010/main" val="1464598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4EFA0B-9757-321D-09DD-9BBA68E6C719}"/>
              </a:ext>
            </a:extLst>
          </p:cNvPr>
          <p:cNvSpPr>
            <a:spLocks noGrp="1"/>
          </p:cNvSpPr>
          <p:nvPr>
            <p:ph type="subTitle" idx="1"/>
          </p:nvPr>
        </p:nvSpPr>
        <p:spPr>
          <a:xfrm>
            <a:off x="304800" y="1647826"/>
            <a:ext cx="8534399" cy="3752850"/>
          </a:xfrm>
          <a:ln w="19050">
            <a:noFill/>
            <a:prstDash val="dash"/>
          </a:ln>
        </p:spPr>
        <p:txBody>
          <a:bodyPr vert="horz" lIns="91440" tIns="45720" rIns="91440" bIns="45720" rtlCol="0" anchor="t">
            <a:normAutofit fontScale="77500" lnSpcReduction="20000"/>
          </a:bodyPr>
          <a:lstStyle/>
          <a:p>
            <a:pPr marL="57150" lvl="1" algn="l">
              <a:lnSpc>
                <a:spcPct val="90000"/>
              </a:lnSpc>
              <a:spcBef>
                <a:spcPts val="600"/>
              </a:spcBef>
              <a:buClr>
                <a:srgbClr val="B6A472"/>
              </a:buClr>
            </a:pPr>
            <a:r>
              <a:rPr lang="en-US" sz="1600" dirty="0">
                <a:solidFill>
                  <a:schemeClr val="bg1"/>
                </a:solidFill>
                <a:latin typeface="Arial" panose="020B0604020202020204" pitchFamily="34" charset="0"/>
                <a:cs typeface="Arial" panose="020B0604020202020204" pitchFamily="34" charset="0"/>
              </a:rPr>
              <a:t>Late expenses –</a:t>
            </a:r>
          </a:p>
          <a:p>
            <a:pPr marL="514350" lvl="1" indent="-171450" algn="l">
              <a:lnSpc>
                <a:spcPct val="90000"/>
              </a:lnSpc>
              <a:spcBef>
                <a:spcPts val="600"/>
              </a:spcBef>
              <a:buClr>
                <a:srgbClr val="B6A472"/>
              </a:buClr>
              <a:buFont typeface="Arial" panose="020B0604020202020204" pitchFamily="34" charset="0"/>
              <a:buChar char="•"/>
            </a:pPr>
            <a:r>
              <a:rPr lang="en-US" sz="1600" dirty="0">
                <a:solidFill>
                  <a:schemeClr val="bg1"/>
                </a:solidFill>
                <a:latin typeface="Arial" panose="020B0604020202020204" pitchFamily="34" charset="0"/>
                <a:cs typeface="Arial" panose="020B0604020202020204" pitchFamily="34" charset="0"/>
              </a:rPr>
              <a:t>Allowing late expenses to post in Reporting Status’ may not be finalized </a:t>
            </a:r>
            <a:r>
              <a:rPr lang="en-US" dirty="0">
                <a:solidFill>
                  <a:schemeClr val="bg1"/>
                </a:solidFill>
                <a:latin typeface="Arial" panose="020B0604020202020204" pitchFamily="34" charset="0"/>
                <a:cs typeface="Arial" panose="020B0604020202020204" pitchFamily="34" charset="0"/>
              </a:rPr>
              <a:t>in</a:t>
            </a:r>
            <a:r>
              <a:rPr lang="en-US" sz="1600" dirty="0">
                <a:solidFill>
                  <a:schemeClr val="bg1"/>
                </a:solidFill>
                <a:latin typeface="Arial" panose="020B0604020202020204" pitchFamily="34" charset="0"/>
                <a:cs typeface="Arial" panose="020B0604020202020204" pitchFamily="34" charset="0"/>
              </a:rPr>
              <a:t> time for regular draw process. </a:t>
            </a:r>
          </a:p>
          <a:p>
            <a:pPr marL="514350" lvl="1" indent="-171450" algn="l">
              <a:lnSpc>
                <a:spcPct val="90000"/>
              </a:lnSpc>
              <a:spcBef>
                <a:spcPts val="600"/>
              </a:spcBef>
              <a:buClr>
                <a:srgbClr val="B6A472"/>
              </a:buClr>
              <a:buFont typeface="Arial" panose="020B0604020202020204" pitchFamily="34" charset="0"/>
              <a:buChar char="•"/>
            </a:pPr>
            <a:r>
              <a:rPr lang="en-US" sz="1600" dirty="0">
                <a:solidFill>
                  <a:schemeClr val="bg1"/>
                </a:solidFill>
                <a:latin typeface="Arial" panose="020B0604020202020204" pitchFamily="34" charset="0"/>
                <a:cs typeface="Arial" panose="020B0604020202020204" pitchFamily="34" charset="0"/>
              </a:rPr>
              <a:t>Expenses booked to project &gt;90 days after end date must be a unique occurrence and must be coordinated with your OGC POD. </a:t>
            </a:r>
          </a:p>
          <a:p>
            <a:pPr marL="1028700" lvl="3" indent="-171450" algn="l">
              <a:lnSpc>
                <a:spcPct val="90000"/>
              </a:lnSpc>
              <a:spcBef>
                <a:spcPts val="600"/>
              </a:spcBef>
              <a:buClr>
                <a:srgbClr val="B6A472"/>
              </a:buClr>
              <a:buFont typeface="Arial" panose="020B0604020202020204" pitchFamily="34" charset="0"/>
              <a:buChar char="•"/>
            </a:pPr>
            <a:r>
              <a:rPr lang="en-US" sz="1400" dirty="0">
                <a:solidFill>
                  <a:schemeClr val="bg1"/>
                </a:solidFill>
                <a:latin typeface="Arial" panose="020B0604020202020204" pitchFamily="34" charset="0"/>
                <a:cs typeface="Arial" panose="020B0604020202020204" pitchFamily="34" charset="0"/>
              </a:rPr>
              <a:t>Payment requests are at risk and payment may not be granted. </a:t>
            </a:r>
          </a:p>
          <a:p>
            <a:pPr marL="1028700" lvl="2" indent="-171450" algn="l">
              <a:lnSpc>
                <a:spcPct val="90000"/>
              </a:lnSpc>
              <a:spcBef>
                <a:spcPts val="600"/>
              </a:spcBef>
              <a:buClr>
                <a:srgbClr val="B6A472"/>
              </a:buClr>
              <a:buFont typeface="Arial" panose="020B0604020202020204" pitchFamily="34" charset="0"/>
              <a:buChar char="•"/>
            </a:pPr>
            <a:r>
              <a:rPr lang="en-US" sz="1400" dirty="0">
                <a:solidFill>
                  <a:schemeClr val="bg1"/>
                </a:solidFill>
                <a:latin typeface="Arial" panose="020B0604020202020204" pitchFamily="34" charset="0"/>
                <a:cs typeface="Arial" panose="020B0604020202020204" pitchFamily="34" charset="0"/>
              </a:rPr>
              <a:t>Expenses booked to project &gt; 120 days will not be able to be requested for payment due to expired funds. </a:t>
            </a:r>
          </a:p>
          <a:p>
            <a:pPr marL="57150" lvl="1" algn="l">
              <a:lnSpc>
                <a:spcPct val="100000"/>
              </a:lnSpc>
              <a:spcBef>
                <a:spcPts val="0"/>
              </a:spcBef>
              <a:spcAft>
                <a:spcPts val="0"/>
              </a:spcAft>
              <a:buClr>
                <a:srgbClr val="B6A472"/>
              </a:buClr>
            </a:pPr>
            <a:endParaRPr lang="en-US" dirty="0">
              <a:solidFill>
                <a:schemeClr val="bg1"/>
              </a:solidFill>
              <a:latin typeface="Arial" panose="020B0604020202020204" pitchFamily="34" charset="0"/>
              <a:cs typeface="Arial" panose="020B0604020202020204" pitchFamily="34" charset="0"/>
            </a:endParaRPr>
          </a:p>
          <a:p>
            <a:pPr marL="57150" lvl="1" algn="l">
              <a:lnSpc>
                <a:spcPct val="100000"/>
              </a:lnSpc>
              <a:spcBef>
                <a:spcPts val="0"/>
              </a:spcBef>
              <a:spcAft>
                <a:spcPts val="0"/>
              </a:spcAft>
              <a:buClr>
                <a:srgbClr val="B6A472"/>
              </a:buClr>
            </a:pPr>
            <a:r>
              <a:rPr lang="en-US" dirty="0">
                <a:solidFill>
                  <a:schemeClr val="bg1"/>
                </a:solidFill>
                <a:latin typeface="Arial" panose="020B0604020202020204" pitchFamily="34" charset="0"/>
                <a:cs typeface="Arial" panose="020B0604020202020204" pitchFamily="34" charset="0"/>
              </a:rPr>
              <a:t>Late payroll or PETS - </a:t>
            </a:r>
          </a:p>
          <a:p>
            <a:pPr marL="571500" lvl="3" indent="-171450" algn="l">
              <a:lnSpc>
                <a:spcPct val="100000"/>
              </a:lnSpc>
              <a:spcBef>
                <a:spcPts val="0"/>
              </a:spcBef>
              <a:spcAft>
                <a:spcPts val="0"/>
              </a:spcAft>
              <a:buClr>
                <a:srgbClr val="B6A472"/>
              </a:buClr>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When late payroll posts in same month that funds expire i.e.&gt;90 days after the end date, this does not allow time for fringe allocations to post for reporting. Fringe allocations only run at month end close.</a:t>
            </a:r>
          </a:p>
          <a:p>
            <a:pPr marL="1028700" lvl="4" indent="-171450" algn="l">
              <a:lnSpc>
                <a:spcPct val="100000"/>
              </a:lnSpc>
              <a:spcBef>
                <a:spcPts val="0"/>
              </a:spcBef>
              <a:spcAft>
                <a:spcPts val="0"/>
              </a:spcAft>
              <a:buClr>
                <a:srgbClr val="B6A472"/>
              </a:buClr>
              <a:buFont typeface="Arial" panose="020B0604020202020204" pitchFamily="34" charset="0"/>
              <a:buChar char="•"/>
            </a:pPr>
            <a:r>
              <a:rPr lang="en-US" sz="1400" dirty="0">
                <a:solidFill>
                  <a:schemeClr val="bg1"/>
                </a:solidFill>
                <a:latin typeface="Arial" panose="020B0604020202020204" pitchFamily="34" charset="0"/>
                <a:cs typeface="Arial" panose="020B0604020202020204" pitchFamily="34" charset="0"/>
              </a:rPr>
              <a:t>Department will have to cover all fringe allocations for salary booked in same period the FFR is due if an exception is made to allow the late PET charges.</a:t>
            </a:r>
          </a:p>
          <a:p>
            <a:pPr marL="1257300" lvl="4" indent="-285750" algn="l">
              <a:lnSpc>
                <a:spcPct val="100000"/>
              </a:lnSpc>
              <a:spcBef>
                <a:spcPts val="0"/>
              </a:spcBef>
              <a:spcAft>
                <a:spcPts val="0"/>
              </a:spcAft>
              <a:buClr>
                <a:srgbClr val="B6A472"/>
              </a:buClr>
              <a:buFont typeface="Arial" panose="020B0604020202020204" pitchFamily="34" charset="0"/>
              <a:buChar char="•"/>
            </a:pPr>
            <a:endParaRPr lang="en-US" sz="1400" dirty="0">
              <a:solidFill>
                <a:schemeClr val="bg1"/>
              </a:solidFill>
              <a:latin typeface="Arial" panose="020B0604020202020204" pitchFamily="34" charset="0"/>
              <a:cs typeface="Arial" panose="020B0604020202020204" pitchFamily="34" charset="0"/>
            </a:endParaRPr>
          </a:p>
          <a:p>
            <a:pPr marL="57150" lvl="1" algn="l">
              <a:lnSpc>
                <a:spcPct val="100000"/>
              </a:lnSpc>
              <a:spcBef>
                <a:spcPts val="0"/>
              </a:spcBef>
              <a:spcAft>
                <a:spcPts val="0"/>
              </a:spcAft>
              <a:buClr>
                <a:srgbClr val="B6A472"/>
              </a:buClr>
            </a:pPr>
            <a:r>
              <a:rPr lang="en-US" dirty="0">
                <a:solidFill>
                  <a:schemeClr val="bg1"/>
                </a:solidFill>
                <a:latin typeface="Arial" panose="020B0604020202020204" pitchFamily="34" charset="0"/>
                <a:cs typeface="Arial" panose="020B0604020202020204" pitchFamily="34" charset="0"/>
              </a:rPr>
              <a:t>Late Subcontract invoices - </a:t>
            </a:r>
          </a:p>
          <a:p>
            <a:pPr marL="571500" lvl="2" indent="-171450" algn="l">
              <a:lnSpc>
                <a:spcPct val="100000"/>
              </a:lnSpc>
              <a:spcBef>
                <a:spcPts val="0"/>
              </a:spcBef>
              <a:spcAft>
                <a:spcPts val="0"/>
              </a:spcAft>
              <a:buClr>
                <a:srgbClr val="B6A472"/>
              </a:buClr>
              <a:buFont typeface="Arial" panose="020B0604020202020204" pitchFamily="34" charset="0"/>
              <a:buChar char="•"/>
            </a:pPr>
            <a:r>
              <a:rPr lang="en-US" dirty="0">
                <a:solidFill>
                  <a:schemeClr val="bg1"/>
                </a:solidFill>
                <a:latin typeface="Arial" panose="020B0604020202020204" pitchFamily="34" charset="0"/>
                <a:cs typeface="Arial" panose="020B0604020202020204" pitchFamily="34" charset="0"/>
              </a:rPr>
              <a:t>If we allow a hold on our FFR for a subcontract, we may risk not being able to draw.</a:t>
            </a:r>
          </a:p>
          <a:p>
            <a:pPr marL="1028700" lvl="3" indent="-171450" algn="l">
              <a:lnSpc>
                <a:spcPct val="100000"/>
              </a:lnSpc>
              <a:spcBef>
                <a:spcPts val="0"/>
              </a:spcBef>
              <a:spcAft>
                <a:spcPts val="0"/>
              </a:spcAft>
              <a:buClr>
                <a:srgbClr val="B6A472"/>
              </a:buClr>
              <a:buFont typeface="Arial" panose="020B0604020202020204" pitchFamily="34" charset="0"/>
              <a:buChar char="•"/>
            </a:pPr>
            <a:r>
              <a:rPr lang="en-US" sz="1400" dirty="0">
                <a:solidFill>
                  <a:schemeClr val="bg1"/>
                </a:solidFill>
                <a:latin typeface="Arial" panose="020B0604020202020204" pitchFamily="34" charset="0"/>
                <a:cs typeface="Arial" panose="020B0604020202020204" pitchFamily="34" charset="0"/>
              </a:rPr>
              <a:t>Our Subcontract final invoice terms are typically within 60 days after our award end date. </a:t>
            </a:r>
          </a:p>
          <a:p>
            <a:pPr marL="1028700" lvl="3" indent="-171450" algn="l">
              <a:lnSpc>
                <a:spcPct val="100000"/>
              </a:lnSpc>
              <a:spcBef>
                <a:spcPts val="0"/>
              </a:spcBef>
              <a:spcAft>
                <a:spcPts val="0"/>
              </a:spcAft>
              <a:buClr>
                <a:srgbClr val="B6A472"/>
              </a:buClr>
              <a:buFont typeface="Arial" panose="020B0604020202020204" pitchFamily="34" charset="0"/>
              <a:buChar char="•"/>
            </a:pPr>
            <a:r>
              <a:rPr lang="en-US" sz="1400" dirty="0">
                <a:solidFill>
                  <a:schemeClr val="bg1"/>
                </a:solidFill>
                <a:latin typeface="Arial" panose="020B0604020202020204" pitchFamily="34" charset="0"/>
                <a:cs typeface="Arial" panose="020B0604020202020204" pitchFamily="34" charset="0"/>
              </a:rPr>
              <a:t>It is the responsibility of the PI dept to ensure invoices are received and paid by 90 days after the end date to ensure we can request payment for the expense. </a:t>
            </a:r>
          </a:p>
          <a:p>
            <a:pPr marL="1028700" lvl="3" indent="-171450" algn="l">
              <a:lnSpc>
                <a:spcPct val="100000"/>
              </a:lnSpc>
              <a:spcBef>
                <a:spcPts val="0"/>
              </a:spcBef>
              <a:spcAft>
                <a:spcPts val="0"/>
              </a:spcAft>
              <a:buClr>
                <a:srgbClr val="B6A472"/>
              </a:buClr>
              <a:buFont typeface="Arial" panose="020B0604020202020204" pitchFamily="34" charset="0"/>
              <a:buChar char="•"/>
            </a:pPr>
            <a:endParaRPr lang="en-US" sz="1400" dirty="0">
              <a:solidFill>
                <a:schemeClr val="bg1"/>
              </a:solidFill>
              <a:latin typeface="Arial" panose="020B0604020202020204" pitchFamily="34" charset="0"/>
              <a:cs typeface="Arial" panose="020B0604020202020204" pitchFamily="34" charset="0"/>
            </a:endParaRPr>
          </a:p>
          <a:p>
            <a:pPr marL="57150" lvl="1" algn="l">
              <a:lnSpc>
                <a:spcPct val="90000"/>
              </a:lnSpc>
              <a:spcBef>
                <a:spcPts val="600"/>
              </a:spcBef>
              <a:buClr>
                <a:srgbClr val="B6A472"/>
              </a:buClr>
            </a:pPr>
            <a:r>
              <a:rPr lang="en-US" sz="1600" b="1" dirty="0">
                <a:solidFill>
                  <a:schemeClr val="bg1"/>
                </a:solidFill>
                <a:latin typeface="Arial" panose="020B0604020202020204" pitchFamily="34" charset="0"/>
                <a:cs typeface="Arial" panose="020B0604020202020204" pitchFamily="34" charset="0"/>
              </a:rPr>
              <a:t>HHS direct awards cuts off draws at 90 days even with FFR due at 120 days. </a:t>
            </a:r>
            <a:r>
              <a:rPr lang="en-US" sz="1600" dirty="0">
                <a:solidFill>
                  <a:schemeClr val="bg1"/>
                </a:solidFill>
                <a:latin typeface="Arial" panose="020B0604020202020204" pitchFamily="34" charset="0"/>
                <a:cs typeface="Arial" panose="020B0604020202020204" pitchFamily="34" charset="0"/>
              </a:rPr>
              <a:t>FFR due at 120 days. </a:t>
            </a:r>
          </a:p>
          <a:p>
            <a:pPr marL="57150" lvl="1" algn="l">
              <a:lnSpc>
                <a:spcPct val="90000"/>
              </a:lnSpc>
              <a:spcBef>
                <a:spcPts val="600"/>
              </a:spcBef>
              <a:buClr>
                <a:srgbClr val="B6A472"/>
              </a:buClr>
            </a:pPr>
            <a:r>
              <a:rPr lang="en-US" sz="1600" dirty="0">
                <a:solidFill>
                  <a:schemeClr val="bg1"/>
                </a:solidFill>
                <a:latin typeface="Arial" panose="020B0604020202020204" pitchFamily="34" charset="0"/>
                <a:cs typeface="Arial" panose="020B0604020202020204" pitchFamily="34" charset="0"/>
              </a:rPr>
              <a:t>Sponsors with shorter FFR deadlines will be result in funds moving to expired sooner. </a:t>
            </a:r>
          </a:p>
          <a:p>
            <a:pPr marL="514350" lvl="2" algn="l">
              <a:lnSpc>
                <a:spcPct val="100000"/>
              </a:lnSpc>
              <a:spcBef>
                <a:spcPts val="0"/>
              </a:spcBef>
              <a:spcAft>
                <a:spcPts val="0"/>
              </a:spcAft>
            </a:pPr>
            <a:endParaRPr lang="en-US" sz="1400" dirty="0">
              <a:solidFill>
                <a:schemeClr val="bg1"/>
              </a:solidFill>
              <a:latin typeface="Franklin Gothic Book"/>
            </a:endParaRPr>
          </a:p>
          <a:p>
            <a:endParaRPr lang="en-US" sz="1400" dirty="0">
              <a:solidFill>
                <a:schemeClr val="bg1"/>
              </a:solidFill>
            </a:endParaRPr>
          </a:p>
        </p:txBody>
      </p:sp>
      <p:sp>
        <p:nvSpPr>
          <p:cNvPr id="7" name="Title 1">
            <a:extLst>
              <a:ext uri="{FF2B5EF4-FFF2-40B4-BE49-F238E27FC236}">
                <a16:creationId xmlns:a16="http://schemas.microsoft.com/office/drawing/2014/main" id="{EE1088BF-014A-D0DA-8C05-F5923B82B3DB}"/>
              </a:ext>
            </a:extLst>
          </p:cNvPr>
          <p:cNvSpPr txBox="1">
            <a:spLocks/>
          </p:cNvSpPr>
          <p:nvPr/>
        </p:nvSpPr>
        <p:spPr>
          <a:xfrm>
            <a:off x="304800" y="222539"/>
            <a:ext cx="8734598" cy="514350"/>
          </a:xfrm>
          <a:prstGeom prst="rect">
            <a:avLst/>
          </a:prstGeom>
        </p:spPr>
        <p:txBody>
          <a:bodyPr vert="horz" lIns="91440" tIns="45720" rIns="91440" bIns="45720" rtlCol="0" anchor="t">
            <a:noAutofit/>
          </a:bodyPr>
          <a:lstStyle>
            <a:lvl1pPr algn="l" defTabSz="342900" rtl="0" eaLnBrk="1" latinLnBrk="0" hangingPunct="1">
              <a:spcBef>
                <a:spcPct val="0"/>
              </a:spcBef>
              <a:buNone/>
              <a:defRPr sz="27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spcBef>
                <a:spcPts val="750"/>
              </a:spcBef>
            </a:pPr>
            <a:r>
              <a:rPr lang="en-US" sz="2800" b="1" dirty="0">
                <a:solidFill>
                  <a:srgbClr val="B6A472"/>
                </a:solidFill>
                <a:latin typeface="Arial" panose="020B0604020202020204" pitchFamily="34" charset="0"/>
                <a:cs typeface="Arial" panose="020B0604020202020204" pitchFamily="34" charset="0"/>
              </a:rPr>
              <a:t>NIH Award Closeout - Impact</a:t>
            </a:r>
            <a:br>
              <a:rPr lang="en-US" sz="2600" b="1" dirty="0">
                <a:solidFill>
                  <a:srgbClr val="B6A472"/>
                </a:solidFill>
                <a:latin typeface="Arial" panose="020B0604020202020204" pitchFamily="34" charset="0"/>
                <a:cs typeface="Arial" panose="020B0604020202020204" pitchFamily="34" charset="0"/>
              </a:rPr>
            </a:br>
            <a:r>
              <a:rPr lang="en-US" sz="1400" dirty="0">
                <a:solidFill>
                  <a:schemeClr val="bg1"/>
                </a:solidFill>
                <a:latin typeface="Arial" panose="020B0604020202020204" pitchFamily="34" charset="0"/>
                <a:cs typeface="Arial" panose="020B0604020202020204" pitchFamily="34" charset="0"/>
              </a:rPr>
              <a:t>NIH mandate to process closeouts in timely manner on NIH Segment</a:t>
            </a:r>
            <a:r>
              <a:rPr lang="en-US" sz="1700" dirty="0">
                <a:solidFill>
                  <a:schemeClr val="tx2">
                    <a:lumMod val="75000"/>
                  </a:schemeClr>
                </a:solidFill>
                <a:latin typeface="Arial" panose="020B0604020202020204" pitchFamily="34" charset="0"/>
                <a:cs typeface="Arial" panose="020B0604020202020204" pitchFamily="34" charset="0"/>
              </a:rPr>
              <a:t>.</a:t>
            </a:r>
            <a:endParaRPr lang="en-US" sz="2600" b="1" dirty="0">
              <a:solidFill>
                <a:schemeClr val="tx2">
                  <a:lumMod val="75000"/>
                </a:schemeClr>
              </a:solidFill>
              <a:latin typeface="Arial" panose="020B0604020202020204" pitchFamily="34" charset="0"/>
              <a:cs typeface="Arial" panose="020B0604020202020204" pitchFamily="34" charset="0"/>
            </a:endParaRPr>
          </a:p>
          <a:p>
            <a:endParaRPr lang="en-US" sz="2600" b="1" dirty="0"/>
          </a:p>
        </p:txBody>
      </p:sp>
    </p:spTree>
    <p:extLst>
      <p:ext uri="{BB962C8B-B14F-4D97-AF65-F5344CB8AC3E}">
        <p14:creationId xmlns:p14="http://schemas.microsoft.com/office/powerpoint/2010/main" val="320926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15025-83DA-E74D-DE5E-64ADE98B48BA}"/>
              </a:ext>
            </a:extLst>
          </p:cNvPr>
          <p:cNvSpPr>
            <a:spLocks noGrp="1"/>
          </p:cNvSpPr>
          <p:nvPr>
            <p:ph type="title"/>
          </p:nvPr>
        </p:nvSpPr>
        <p:spPr>
          <a:xfrm>
            <a:off x="609600" y="868680"/>
            <a:ext cx="8439150" cy="537210"/>
          </a:xfrm>
        </p:spPr>
        <p:txBody>
          <a:bodyPr/>
          <a:lstStyle/>
          <a:p>
            <a:r>
              <a:rPr lang="en-US" sz="2400" b="1" dirty="0">
                <a:solidFill>
                  <a:srgbClr val="B6A472"/>
                </a:solidFill>
              </a:rPr>
              <a:t>Timely Closing of Sponsored Project Speedtypes</a:t>
            </a:r>
          </a:p>
        </p:txBody>
      </p:sp>
      <p:sp>
        <p:nvSpPr>
          <p:cNvPr id="3" name="Content Placeholder 2">
            <a:extLst>
              <a:ext uri="{FF2B5EF4-FFF2-40B4-BE49-F238E27FC236}">
                <a16:creationId xmlns:a16="http://schemas.microsoft.com/office/drawing/2014/main" id="{3F6AFD3C-ABC6-DD45-620E-049D0531674C}"/>
              </a:ext>
            </a:extLst>
          </p:cNvPr>
          <p:cNvSpPr>
            <a:spLocks noGrp="1"/>
          </p:cNvSpPr>
          <p:nvPr>
            <p:ph idx="1"/>
          </p:nvPr>
        </p:nvSpPr>
        <p:spPr>
          <a:xfrm>
            <a:off x="609600" y="1828799"/>
            <a:ext cx="8001000" cy="4238625"/>
          </a:xfrm>
        </p:spPr>
        <p:txBody>
          <a:bodyPr vert="horz" lIns="91440" tIns="45720" rIns="91440" bIns="45720" rtlCol="0" anchor="t">
            <a:normAutofit fontScale="77500" lnSpcReduction="20000"/>
          </a:bodyPr>
          <a:lstStyle/>
          <a:p>
            <a:pPr>
              <a:lnSpc>
                <a:spcPct val="120000"/>
              </a:lnSpc>
              <a:spcBef>
                <a:spcPts val="0"/>
              </a:spcBef>
            </a:pPr>
            <a:r>
              <a:rPr lang="en-US" b="1" dirty="0"/>
              <a:t>GM01 GM 02 and GM03 Grant Management Reports</a:t>
            </a:r>
          </a:p>
          <a:p>
            <a:pPr lvl="1">
              <a:lnSpc>
                <a:spcPct val="120000"/>
              </a:lnSpc>
              <a:spcBef>
                <a:spcPts val="0"/>
              </a:spcBef>
            </a:pPr>
            <a:r>
              <a:rPr lang="en-US" dirty="0"/>
              <a:t>Closeout begins 90/60/30 Days prior to end date </a:t>
            </a:r>
          </a:p>
          <a:p>
            <a:pPr lvl="1">
              <a:lnSpc>
                <a:spcPct val="120000"/>
              </a:lnSpc>
              <a:spcBef>
                <a:spcPts val="0"/>
              </a:spcBef>
            </a:pPr>
            <a:r>
              <a:rPr lang="en-US" dirty="0"/>
              <a:t>Reporting begins 30/60/90 Days After the end date</a:t>
            </a:r>
          </a:p>
          <a:p>
            <a:pPr lvl="2">
              <a:lnSpc>
                <a:spcPct val="120000"/>
              </a:lnSpc>
              <a:spcBef>
                <a:spcPts val="0"/>
              </a:spcBef>
            </a:pPr>
            <a:r>
              <a:rPr lang="en-US" dirty="0"/>
              <a:t>The GM reports provide details on the General ledger for Departments to reconcile for Reporting and Closeout. </a:t>
            </a:r>
          </a:p>
          <a:p>
            <a:pPr lvl="2">
              <a:lnSpc>
                <a:spcPct val="120000"/>
              </a:lnSpc>
              <a:spcBef>
                <a:spcPts val="0"/>
              </a:spcBef>
            </a:pPr>
            <a:endParaRPr lang="en-US" dirty="0"/>
          </a:p>
          <a:p>
            <a:pPr>
              <a:lnSpc>
                <a:spcPct val="120000"/>
              </a:lnSpc>
              <a:spcBef>
                <a:spcPts val="0"/>
              </a:spcBef>
            </a:pPr>
            <a:r>
              <a:rPr lang="en-US" b="1" dirty="0"/>
              <a:t>Roles and Responsibilities</a:t>
            </a:r>
          </a:p>
          <a:p>
            <a:pPr lvl="1">
              <a:lnSpc>
                <a:spcPct val="120000"/>
              </a:lnSpc>
              <a:spcBef>
                <a:spcPts val="0"/>
              </a:spcBef>
            </a:pPr>
            <a:r>
              <a:rPr lang="en-US" dirty="0"/>
              <a:t>It is the responsibility of the Department to prepare the sponsored ST for closeout</a:t>
            </a:r>
          </a:p>
          <a:p>
            <a:pPr lvl="2">
              <a:lnSpc>
                <a:spcPct val="120000"/>
              </a:lnSpc>
              <a:spcBef>
                <a:spcPts val="0"/>
              </a:spcBef>
            </a:pPr>
            <a:r>
              <a:rPr lang="en-US" dirty="0"/>
              <a:t>The Closeout Checklist provides details on what is needed to properly closeout the Speedtype in a timely manner. </a:t>
            </a:r>
          </a:p>
          <a:p>
            <a:pPr marL="1328420" lvl="3" indent="-213995">
              <a:lnSpc>
                <a:spcPct val="120000"/>
              </a:lnSpc>
              <a:spcBef>
                <a:spcPts val="0"/>
              </a:spcBef>
              <a:buFont typeface="Courier New" charset="2"/>
              <a:buChar char="o"/>
            </a:pPr>
            <a:r>
              <a:rPr lang="en-US" dirty="0">
                <a:hlinkClick r:id="rId2"/>
              </a:rPr>
              <a:t>Closeout Checklist</a:t>
            </a:r>
            <a:endParaRPr lang="en-US" dirty="0"/>
          </a:p>
          <a:p>
            <a:pPr marL="556895" lvl="1" indent="-213995">
              <a:lnSpc>
                <a:spcPct val="120000"/>
              </a:lnSpc>
              <a:spcBef>
                <a:spcPts val="0"/>
              </a:spcBef>
              <a:buFont typeface="Courier New" charset="2"/>
              <a:buChar char="o"/>
            </a:pPr>
            <a:endParaRPr lang="en-US" dirty="0"/>
          </a:p>
          <a:p>
            <a:pPr>
              <a:lnSpc>
                <a:spcPct val="120000"/>
              </a:lnSpc>
              <a:spcBef>
                <a:spcPts val="0"/>
              </a:spcBef>
            </a:pPr>
            <a:r>
              <a:rPr lang="en-US" b="1" dirty="0"/>
              <a:t>DFA Communications on Past due Closeout numbers</a:t>
            </a:r>
          </a:p>
          <a:p>
            <a:pPr lvl="1">
              <a:lnSpc>
                <a:spcPct val="120000"/>
              </a:lnSpc>
              <a:spcBef>
                <a:spcPts val="0"/>
              </a:spcBef>
            </a:pPr>
            <a:r>
              <a:rPr lang="en-US" dirty="0"/>
              <a:t>Past due is defined as projects over 180 days after end date and not yet closed</a:t>
            </a:r>
          </a:p>
          <a:p>
            <a:pPr lvl="1">
              <a:lnSpc>
                <a:spcPct val="120000"/>
              </a:lnSpc>
              <a:spcBef>
                <a:spcPts val="0"/>
              </a:spcBef>
            </a:pPr>
            <a:r>
              <a:rPr lang="en-US" dirty="0"/>
              <a:t>Koffi will be reaching out to communicate and work on past due closeouts. </a:t>
            </a:r>
          </a:p>
          <a:p>
            <a:pPr lvl="1">
              <a:lnSpc>
                <a:spcPct val="120000"/>
              </a:lnSpc>
              <a:spcBef>
                <a:spcPts val="0"/>
              </a:spcBef>
            </a:pPr>
            <a:r>
              <a:rPr lang="en-US" dirty="0"/>
              <a:t>Prepare a plan to share on how to cover deficits</a:t>
            </a:r>
          </a:p>
          <a:p>
            <a:pPr>
              <a:lnSpc>
                <a:spcPct val="120000"/>
              </a:lnSpc>
              <a:spcBef>
                <a:spcPts val="0"/>
              </a:spcBef>
            </a:pPr>
            <a:endParaRPr lang="en-US" dirty="0"/>
          </a:p>
          <a:p>
            <a:pPr>
              <a:lnSpc>
                <a:spcPct val="120000"/>
              </a:lnSpc>
              <a:spcBef>
                <a:spcPts val="0"/>
              </a:spcBef>
            </a:pPr>
            <a:r>
              <a:rPr lang="en-US" dirty="0">
                <a:hlinkClick r:id="rId3"/>
              </a:rPr>
              <a:t>Closeout Web page</a:t>
            </a:r>
          </a:p>
          <a:p>
            <a:pPr>
              <a:lnSpc>
                <a:spcPct val="120000"/>
              </a:lnSpc>
              <a:spcBef>
                <a:spcPts val="0"/>
              </a:spcBef>
            </a:pPr>
            <a:r>
              <a:rPr lang="en-US" dirty="0">
                <a:hlinkClick r:id="rId4"/>
              </a:rPr>
              <a:t>Closeout Policy Link</a:t>
            </a:r>
            <a:endParaRPr lang="en-US" dirty="0"/>
          </a:p>
          <a:p>
            <a:endParaRPr lang="en-US" dirty="0"/>
          </a:p>
        </p:txBody>
      </p:sp>
    </p:spTree>
    <p:extLst>
      <p:ext uri="{BB962C8B-B14F-4D97-AF65-F5344CB8AC3E}">
        <p14:creationId xmlns:p14="http://schemas.microsoft.com/office/powerpoint/2010/main" val="3073652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E9BDB-365A-8DBE-C9C3-F2622D617363}"/>
              </a:ext>
            </a:extLst>
          </p:cNvPr>
          <p:cNvSpPr>
            <a:spLocks noGrp="1"/>
          </p:cNvSpPr>
          <p:nvPr>
            <p:ph type="title"/>
          </p:nvPr>
        </p:nvSpPr>
        <p:spPr>
          <a:xfrm>
            <a:off x="372618" y="880872"/>
            <a:ext cx="8001000" cy="685800"/>
          </a:xfrm>
        </p:spPr>
        <p:txBody>
          <a:bodyPr/>
          <a:lstStyle/>
          <a:p>
            <a:pPr>
              <a:spcBef>
                <a:spcPts val="750"/>
              </a:spcBef>
            </a:pPr>
            <a:r>
              <a:rPr lang="en-US" sz="2400" b="1" dirty="0">
                <a:solidFill>
                  <a:srgbClr val="B6A472"/>
                </a:solidFill>
              </a:rPr>
              <a:t>HHS Payment Request (LOC Draw)- Update</a:t>
            </a:r>
            <a:br>
              <a:rPr lang="en-US" dirty="0"/>
            </a:br>
            <a:r>
              <a:rPr lang="en-US" sz="1400" dirty="0">
                <a:solidFill>
                  <a:srgbClr val="404040"/>
                </a:solidFill>
              </a:rPr>
              <a:t>Implemented based on Executive Order 1422 </a:t>
            </a:r>
            <a:endParaRPr lang="en-US" sz="1800" dirty="0"/>
          </a:p>
          <a:p>
            <a:br>
              <a:rPr lang="en-US" dirty="0"/>
            </a:br>
            <a:endParaRPr lang="en-US" dirty="0"/>
          </a:p>
          <a:p>
            <a:endParaRPr lang="en-US" dirty="0"/>
          </a:p>
        </p:txBody>
      </p:sp>
      <p:sp>
        <p:nvSpPr>
          <p:cNvPr id="3" name="Content Placeholder 2">
            <a:extLst>
              <a:ext uri="{FF2B5EF4-FFF2-40B4-BE49-F238E27FC236}">
                <a16:creationId xmlns:a16="http://schemas.microsoft.com/office/drawing/2014/main" id="{A8EED662-3BC8-F962-BC67-82A3D93C1D20}"/>
              </a:ext>
            </a:extLst>
          </p:cNvPr>
          <p:cNvSpPr>
            <a:spLocks noGrp="1"/>
          </p:cNvSpPr>
          <p:nvPr>
            <p:ph idx="1"/>
          </p:nvPr>
        </p:nvSpPr>
        <p:spPr>
          <a:xfrm>
            <a:off x="481584" y="1836801"/>
            <a:ext cx="8001000" cy="3886200"/>
          </a:xfrm>
        </p:spPr>
        <p:txBody>
          <a:bodyPr vert="horz" lIns="91440" tIns="45720" rIns="91440" bIns="45720" rtlCol="0" anchor="t">
            <a:normAutofit/>
          </a:bodyPr>
          <a:lstStyle/>
          <a:p>
            <a:pPr>
              <a:lnSpc>
                <a:spcPct val="100000"/>
              </a:lnSpc>
              <a:spcBef>
                <a:spcPts val="750"/>
              </a:spcBef>
              <a:spcAft>
                <a:spcPts val="0"/>
              </a:spcAft>
            </a:pPr>
            <a:r>
              <a:rPr lang="en-US" sz="1400" dirty="0">
                <a:solidFill>
                  <a:srgbClr val="404040"/>
                </a:solidFill>
                <a:latin typeface="Arial" panose="020B0604020202020204" pitchFamily="34" charset="0"/>
                <a:cs typeface="Arial" panose="020B0604020202020204" pitchFamily="34" charset="0"/>
              </a:rPr>
              <a:t>Implementing the President’s Executive Order- DOGE "</a:t>
            </a:r>
            <a:r>
              <a:rPr lang="en-US" sz="1400" dirty="0">
                <a:latin typeface="Arial" panose="020B0604020202020204" pitchFamily="34" charset="0"/>
                <a:cs typeface="Arial" panose="020B0604020202020204" pitchFamily="34" charset="0"/>
                <a:hlinkClick r:id="rId2"/>
              </a:rPr>
              <a:t>Department of Government Efficiency</a:t>
            </a:r>
            <a:r>
              <a:rPr lang="en-US" sz="1400" dirty="0">
                <a:solidFill>
                  <a:srgbClr val="404040"/>
                </a:solidFill>
                <a:latin typeface="Arial" panose="020B0604020202020204" pitchFamily="34" charset="0"/>
                <a:cs typeface="Arial" panose="020B0604020202020204" pitchFamily="34" charset="0"/>
              </a:rPr>
              <a:t>" Cost Efficiency Initiative, a new process has been created to enhance transparency and accountability for federal funding.</a:t>
            </a:r>
            <a:endParaRPr lang="en-US" dirty="0">
              <a:latin typeface="Arial" panose="020B0604020202020204" pitchFamily="34" charset="0"/>
              <a:cs typeface="Arial" panose="020B0604020202020204" pitchFamily="34" charset="0"/>
            </a:endParaRPr>
          </a:p>
          <a:p>
            <a:pPr>
              <a:lnSpc>
                <a:spcPct val="100000"/>
              </a:lnSpc>
              <a:spcBef>
                <a:spcPts val="750"/>
              </a:spcBef>
              <a:spcAft>
                <a:spcPts val="0"/>
              </a:spcAft>
            </a:pPr>
            <a:r>
              <a:rPr lang="en-US" sz="1400" dirty="0">
                <a:solidFill>
                  <a:srgbClr val="404040"/>
                </a:solidFill>
                <a:latin typeface="Arial" panose="020B0604020202020204" pitchFamily="34" charset="0"/>
                <a:cs typeface="Arial" panose="020B0604020202020204" pitchFamily="34" charset="0"/>
              </a:rPr>
              <a:t>As of March 17th, the Payment Management System (PMS) has introduced a new, mandatory payment justification field on the payment request screen. Justifications should include a brief description of how the requested funds were/will be used. The agency will review these justifications to assess whether costs are reasonable and appropriate. If more information is needed, OGC receives a message from </a:t>
            </a:r>
            <a:r>
              <a:rPr lang="en-US" sz="1400" dirty="0">
                <a:latin typeface="Arial" panose="020B0604020202020204" pitchFamily="34" charset="0"/>
                <a:cs typeface="Arial" panose="020B0604020202020204" pitchFamily="34" charset="0"/>
                <a:hlinkClick r:id="rId3"/>
              </a:rPr>
              <a:t>DefendTheSpend@hhs.gov </a:t>
            </a:r>
            <a:r>
              <a:rPr lang="en-US" sz="1400" dirty="0">
                <a:solidFill>
                  <a:srgbClr val="404040"/>
                </a:solidFill>
                <a:latin typeface="Arial" panose="020B0604020202020204" pitchFamily="34" charset="0"/>
                <a:cs typeface="Arial" panose="020B0604020202020204" pitchFamily="34" charset="0"/>
              </a:rPr>
              <a:t>requesting clarification; the specific information being requested will be available after clicking through the link in the message. </a:t>
            </a:r>
            <a:endParaRPr lang="en-US" sz="1400" dirty="0">
              <a:latin typeface="Arial" panose="020B0604020202020204" pitchFamily="34" charset="0"/>
              <a:cs typeface="Arial" panose="020B0604020202020204" pitchFamily="34" charset="0"/>
            </a:endParaRPr>
          </a:p>
          <a:p>
            <a:pPr>
              <a:lnSpc>
                <a:spcPct val="100000"/>
              </a:lnSpc>
              <a:spcBef>
                <a:spcPts val="750"/>
              </a:spcBef>
              <a:spcAft>
                <a:spcPts val="0"/>
              </a:spcAft>
            </a:pPr>
            <a:r>
              <a:rPr lang="en-US" sz="1400" b="1" dirty="0">
                <a:solidFill>
                  <a:srgbClr val="404040"/>
                </a:solidFill>
                <a:latin typeface="Arial" panose="020B0604020202020204" pitchFamily="34" charset="0"/>
                <a:cs typeface="Arial" panose="020B0604020202020204" pitchFamily="34" charset="0"/>
              </a:rPr>
              <a:t>Payment justifications may be made public</a:t>
            </a:r>
            <a:r>
              <a:rPr lang="en-US" sz="1400" dirty="0">
                <a:solidFill>
                  <a:srgbClr val="404040"/>
                </a:solidFill>
                <a:latin typeface="Arial" panose="020B0604020202020204" pitchFamily="34" charset="0"/>
                <a:cs typeface="Arial" panose="020B0604020202020204" pitchFamily="34" charset="0"/>
              </a:rPr>
              <a:t>. For this reason, we recommend discussing activities at a high level of generality and in a manner to protect personally identifiable, sensitive, or proprietary data or information.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52949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CUAnschutz_pres_0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ank Presentation">
      <a:majorFont>
        <a:latin typeface="Arial"/>
        <a:ea typeface="Osaka"/>
        <a:cs typeface="Osaka"/>
      </a:majorFont>
      <a:minorFont>
        <a:latin typeface="Arial"/>
        <a:ea typeface="Osaka"/>
        <a:cs typeface="Osak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Osaka" charset="-128"/>
            <a:cs typeface="Osaka"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Osaka" charset="-128"/>
            <a:cs typeface="Osaka"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43</TotalTime>
  <Words>1838</Words>
  <Application>Microsoft Office PowerPoint</Application>
  <PresentationFormat>On-screen Show (4:3)</PresentationFormat>
  <Paragraphs>135</Paragraphs>
  <Slides>14</Slides>
  <Notes>2</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14</vt:i4>
      </vt:variant>
    </vt:vector>
  </HeadingPairs>
  <TitlesOfParts>
    <vt:vector size="28" baseType="lpstr">
      <vt:lpstr>Aptos</vt:lpstr>
      <vt:lpstr>Arial</vt:lpstr>
      <vt:lpstr>Calibri</vt:lpstr>
      <vt:lpstr>Courier New</vt:lpstr>
      <vt:lpstr>Franklin Gothic Book</vt:lpstr>
      <vt:lpstr>Lucida Grande</vt:lpstr>
      <vt:lpstr>Osaka</vt:lpstr>
      <vt:lpstr>Times</vt:lpstr>
      <vt:lpstr>Tw Cen MT</vt:lpstr>
      <vt:lpstr>Tw Cen MT Condensed</vt:lpstr>
      <vt:lpstr>Wingdings</vt:lpstr>
      <vt:lpstr>Wingdings 3</vt:lpstr>
      <vt:lpstr>Integral</vt:lpstr>
      <vt:lpstr>CUAnschutz_pres_01</vt:lpstr>
      <vt:lpstr>PowerPoint Presentation</vt:lpstr>
      <vt:lpstr>Agenda</vt:lpstr>
      <vt:lpstr>PowerPoint Presentation</vt:lpstr>
      <vt:lpstr>Prior Approval Process</vt:lpstr>
      <vt:lpstr>NCE Prior Approval Module</vt:lpstr>
      <vt:lpstr>NIH Award Closeout - Policy NIH mandate to process closeouts in timely manner on NIH Segment. </vt:lpstr>
      <vt:lpstr>PowerPoint Presentation</vt:lpstr>
      <vt:lpstr>Timely Closing of Sponsored Project Speedtypes</vt:lpstr>
      <vt:lpstr>HHS Payment Request (LOC Draw)- Update Implemented based on Executive Order 1422    </vt:lpstr>
      <vt:lpstr>PowerPoint Presentation</vt:lpstr>
      <vt:lpstr>PowerPoint Presentation</vt:lpstr>
      <vt:lpstr>Terminations - NIH</vt:lpstr>
      <vt:lpstr>TERMINATIONS – NSF</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OGC Team Talks April 2016</dc:title>
  <dc:creator>Administrator</dc:creator>
  <cp:lastModifiedBy>Acierno, Ginger</cp:lastModifiedBy>
  <cp:revision>6</cp:revision>
  <cp:lastPrinted>2017-10-04T21:48:42Z</cp:lastPrinted>
  <dcterms:created xsi:type="dcterms:W3CDTF">2017-04-23T23:35:34Z</dcterms:created>
  <dcterms:modified xsi:type="dcterms:W3CDTF">2025-05-19T15:59:51Z</dcterms:modified>
</cp:coreProperties>
</file>