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9" r:id="rId4"/>
    <p:sldId id="257" r:id="rId5"/>
    <p:sldId id="275" r:id="rId6"/>
    <p:sldId id="266" r:id="rId7"/>
    <p:sldId id="265" r:id="rId8"/>
    <p:sldId id="273" r:id="rId9"/>
    <p:sldId id="274" r:id="rId10"/>
    <p:sldId id="268" r:id="rId11"/>
    <p:sldId id="263" r:id="rId12"/>
    <p:sldId id="259" r:id="rId13"/>
    <p:sldId id="271" r:id="rId14"/>
    <p:sldId id="272" r:id="rId15"/>
    <p:sldId id="270" r:id="rId16"/>
    <p:sldId id="261" r:id="rId17"/>
    <p:sldId id="260" r:id="rId18"/>
    <p:sldId id="277" r:id="rId19"/>
    <p:sldId id="25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17B930-4F57-21B3-7732-196566DC6DB1}" name="Quane, Caroline" initials="CQ" userId="S::caroline.quane@cuanschutz.edu::2abce5c8-bb98-4c15-ba24-25cdec4fb4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1" Type="http://schemas.openxmlformats.org/officeDocument/2006/relationships/hyperlink" Target="mailto:epers@ucdenver.edu"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1" Type="http://schemas.openxmlformats.org/officeDocument/2006/relationships/hyperlink" Target="mailto:epers@ucdenver.ed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8EF44A-15E0-4918-AAA4-B8469BEDE02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DB9B045-74EA-4021-A49C-71E1918F538C}">
      <dgm:prSet/>
      <dgm:spPr/>
      <dgm:t>
        <a:bodyPr/>
        <a:lstStyle/>
        <a:p>
          <a:pPr>
            <a:lnSpc>
              <a:spcPct val="100000"/>
            </a:lnSpc>
          </a:pPr>
          <a:r>
            <a:rPr lang="en-US" dirty="0"/>
            <a:t>Overview of Guidance</a:t>
          </a:r>
        </a:p>
      </dgm:t>
    </dgm:pt>
    <dgm:pt modelId="{65FC2970-0597-429B-BE04-2F710519E9E9}" type="parTrans" cxnId="{7D1470C9-D6EC-487C-984A-590D38D9C4E4}">
      <dgm:prSet/>
      <dgm:spPr/>
      <dgm:t>
        <a:bodyPr/>
        <a:lstStyle/>
        <a:p>
          <a:endParaRPr lang="en-US"/>
        </a:p>
      </dgm:t>
    </dgm:pt>
    <dgm:pt modelId="{CAA4F05F-CB61-452C-AFDF-7FBB8973E49F}" type="sibTrans" cxnId="{7D1470C9-D6EC-487C-984A-590D38D9C4E4}">
      <dgm:prSet/>
      <dgm:spPr/>
      <dgm:t>
        <a:bodyPr/>
        <a:lstStyle/>
        <a:p>
          <a:pPr>
            <a:lnSpc>
              <a:spcPct val="100000"/>
            </a:lnSpc>
          </a:pPr>
          <a:endParaRPr lang="en-US"/>
        </a:p>
      </dgm:t>
    </dgm:pt>
    <dgm:pt modelId="{6EB0CCB5-BFFE-48D6-9C18-869C20A8969E}">
      <dgm:prSet/>
      <dgm:spPr/>
      <dgm:t>
        <a:bodyPr/>
        <a:lstStyle/>
        <a:p>
          <a:pPr>
            <a:lnSpc>
              <a:spcPct val="100000"/>
            </a:lnSpc>
            <a:spcAft>
              <a:spcPts val="0"/>
            </a:spcAft>
          </a:pPr>
          <a:r>
            <a:rPr lang="en-US" dirty="0"/>
            <a:t>Effort Reporting </a:t>
          </a:r>
        </a:p>
        <a:p>
          <a:pPr>
            <a:lnSpc>
              <a:spcPct val="100000"/>
            </a:lnSpc>
            <a:spcAft>
              <a:spcPts val="0"/>
            </a:spcAft>
          </a:pPr>
          <a:r>
            <a:rPr lang="en-US" dirty="0"/>
            <a:t>Internal Audit</a:t>
          </a:r>
        </a:p>
      </dgm:t>
    </dgm:pt>
    <dgm:pt modelId="{E63C201D-0644-4BD1-99D0-56722B8422E2}" type="parTrans" cxnId="{FE04733E-F8F7-4FCD-96B5-7B7BF6799738}">
      <dgm:prSet/>
      <dgm:spPr/>
      <dgm:t>
        <a:bodyPr/>
        <a:lstStyle/>
        <a:p>
          <a:endParaRPr lang="en-US"/>
        </a:p>
      </dgm:t>
    </dgm:pt>
    <dgm:pt modelId="{04AB484F-B9BD-4830-AA61-575F21C6B3A2}" type="sibTrans" cxnId="{FE04733E-F8F7-4FCD-96B5-7B7BF6799738}">
      <dgm:prSet/>
      <dgm:spPr/>
      <dgm:t>
        <a:bodyPr/>
        <a:lstStyle/>
        <a:p>
          <a:pPr>
            <a:lnSpc>
              <a:spcPct val="100000"/>
            </a:lnSpc>
          </a:pPr>
          <a:endParaRPr lang="en-US"/>
        </a:p>
      </dgm:t>
    </dgm:pt>
    <dgm:pt modelId="{C24BFFC8-33D3-4DE0-AFD9-2CE74F4DBE39}">
      <dgm:prSet/>
      <dgm:spPr/>
      <dgm:t>
        <a:bodyPr/>
        <a:lstStyle/>
        <a:p>
          <a:pPr>
            <a:lnSpc>
              <a:spcPct val="100000"/>
            </a:lnSpc>
            <a:spcAft>
              <a:spcPts val="0"/>
            </a:spcAft>
          </a:pPr>
          <a:r>
            <a:rPr lang="en-US" dirty="0"/>
            <a:t>Cost Transfer &amp; </a:t>
          </a:r>
        </a:p>
        <a:p>
          <a:pPr>
            <a:lnSpc>
              <a:spcPct val="100000"/>
            </a:lnSpc>
            <a:spcAft>
              <a:spcPct val="35000"/>
            </a:spcAft>
          </a:pPr>
          <a:r>
            <a:rPr lang="en-US" dirty="0"/>
            <a:t>PET Reminders</a:t>
          </a:r>
        </a:p>
      </dgm:t>
    </dgm:pt>
    <dgm:pt modelId="{7C5D91C0-2601-4CD3-A3A3-0620983C363D}" type="parTrans" cxnId="{C07F59D6-4947-4ED6-A7DA-A232C03F8C55}">
      <dgm:prSet/>
      <dgm:spPr/>
      <dgm:t>
        <a:bodyPr/>
        <a:lstStyle/>
        <a:p>
          <a:endParaRPr lang="en-US"/>
        </a:p>
      </dgm:t>
    </dgm:pt>
    <dgm:pt modelId="{6B02409D-B7E1-4580-9D63-0B596E580708}" type="sibTrans" cxnId="{C07F59D6-4947-4ED6-A7DA-A232C03F8C55}">
      <dgm:prSet/>
      <dgm:spPr/>
      <dgm:t>
        <a:bodyPr/>
        <a:lstStyle/>
        <a:p>
          <a:pPr>
            <a:lnSpc>
              <a:spcPct val="100000"/>
            </a:lnSpc>
          </a:pPr>
          <a:endParaRPr lang="en-US"/>
        </a:p>
      </dgm:t>
    </dgm:pt>
    <dgm:pt modelId="{7E418DCA-1EA8-4C4A-A750-22F119C645BC}">
      <dgm:prSet/>
      <dgm:spPr/>
      <dgm:t>
        <a:bodyPr/>
        <a:lstStyle/>
        <a:p>
          <a:pPr>
            <a:lnSpc>
              <a:spcPct val="100000"/>
            </a:lnSpc>
          </a:pPr>
          <a:r>
            <a:rPr lang="en-US" dirty="0"/>
            <a:t>Resources &amp; Questions</a:t>
          </a:r>
        </a:p>
      </dgm:t>
    </dgm:pt>
    <dgm:pt modelId="{DE4960E8-DEE9-48E9-87A3-463B73DD022D}" type="parTrans" cxnId="{126BCFAD-B333-4A11-8BD3-FB03D0AD4A46}">
      <dgm:prSet/>
      <dgm:spPr/>
      <dgm:t>
        <a:bodyPr/>
        <a:lstStyle/>
        <a:p>
          <a:endParaRPr lang="en-US"/>
        </a:p>
      </dgm:t>
    </dgm:pt>
    <dgm:pt modelId="{4B47CF56-8412-453D-A66C-B28D3A0658A2}" type="sibTrans" cxnId="{126BCFAD-B333-4A11-8BD3-FB03D0AD4A46}">
      <dgm:prSet/>
      <dgm:spPr/>
      <dgm:t>
        <a:bodyPr/>
        <a:lstStyle/>
        <a:p>
          <a:endParaRPr lang="en-US"/>
        </a:p>
      </dgm:t>
    </dgm:pt>
    <dgm:pt modelId="{76FDF1B2-AD82-47D7-B1A5-DBBFEEB4120B}" type="pres">
      <dgm:prSet presAssocID="{138EF44A-15E0-4918-AAA4-B8469BEDE02C}" presName="root" presStyleCnt="0">
        <dgm:presLayoutVars>
          <dgm:dir/>
          <dgm:resizeHandles val="exact"/>
        </dgm:presLayoutVars>
      </dgm:prSet>
      <dgm:spPr/>
    </dgm:pt>
    <dgm:pt modelId="{9E8E28D4-41DC-41BD-BD77-A882EEF72CE6}" type="pres">
      <dgm:prSet presAssocID="{138EF44A-15E0-4918-AAA4-B8469BEDE02C}" presName="container" presStyleCnt="0">
        <dgm:presLayoutVars>
          <dgm:dir/>
          <dgm:resizeHandles val="exact"/>
        </dgm:presLayoutVars>
      </dgm:prSet>
      <dgm:spPr/>
    </dgm:pt>
    <dgm:pt modelId="{F149CB7F-17A1-4EF8-80B7-40A246F64A49}" type="pres">
      <dgm:prSet presAssocID="{4DB9B045-74EA-4021-A49C-71E1918F538C}" presName="compNode" presStyleCnt="0"/>
      <dgm:spPr/>
    </dgm:pt>
    <dgm:pt modelId="{BA92ECE0-4359-49D6-8367-ED571743666B}" type="pres">
      <dgm:prSet presAssocID="{4DB9B045-74EA-4021-A49C-71E1918F538C}" presName="iconBgRect" presStyleLbl="bgShp" presStyleIdx="0" presStyleCnt="4"/>
      <dgm:spPr/>
    </dgm:pt>
    <dgm:pt modelId="{7C0C9B3D-7B61-4BD2-B46C-40EB92EA14C2}" type="pres">
      <dgm:prSet presAssocID="{4DB9B045-74EA-4021-A49C-71E1918F53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20E97A6E-13D5-4702-BD04-C9E69E1D295B}" type="pres">
      <dgm:prSet presAssocID="{4DB9B045-74EA-4021-A49C-71E1918F538C}" presName="spaceRect" presStyleCnt="0"/>
      <dgm:spPr/>
    </dgm:pt>
    <dgm:pt modelId="{F993529E-97A1-4560-8E58-AEEBC651F970}" type="pres">
      <dgm:prSet presAssocID="{4DB9B045-74EA-4021-A49C-71E1918F538C}" presName="textRect" presStyleLbl="revTx" presStyleIdx="0" presStyleCnt="4">
        <dgm:presLayoutVars>
          <dgm:chMax val="1"/>
          <dgm:chPref val="1"/>
        </dgm:presLayoutVars>
      </dgm:prSet>
      <dgm:spPr/>
    </dgm:pt>
    <dgm:pt modelId="{23BD1E74-4E6A-472B-8726-EBAEF05F78FC}" type="pres">
      <dgm:prSet presAssocID="{CAA4F05F-CB61-452C-AFDF-7FBB8973E49F}" presName="sibTrans" presStyleLbl="sibTrans2D1" presStyleIdx="0" presStyleCnt="0"/>
      <dgm:spPr/>
    </dgm:pt>
    <dgm:pt modelId="{13D0CB5C-95A3-46A2-871A-C655D55ECCF9}" type="pres">
      <dgm:prSet presAssocID="{6EB0CCB5-BFFE-48D6-9C18-869C20A8969E}" presName="compNode" presStyleCnt="0"/>
      <dgm:spPr/>
    </dgm:pt>
    <dgm:pt modelId="{28F541D3-6EF7-4CAB-BC93-0FAC79836793}" type="pres">
      <dgm:prSet presAssocID="{6EB0CCB5-BFFE-48D6-9C18-869C20A8969E}" presName="iconBgRect" presStyleLbl="bgShp" presStyleIdx="1" presStyleCnt="4"/>
      <dgm:spPr/>
    </dgm:pt>
    <dgm:pt modelId="{328285E9-5047-4FB2-82F2-09975C64A4D4}" type="pres">
      <dgm:prSet presAssocID="{6EB0CCB5-BFFE-48D6-9C18-869C20A8969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ument with solid fill"/>
        </a:ext>
      </dgm:extLst>
    </dgm:pt>
    <dgm:pt modelId="{5B28531B-FEE3-437A-8FFA-49CBCF7CF569}" type="pres">
      <dgm:prSet presAssocID="{6EB0CCB5-BFFE-48D6-9C18-869C20A8969E}" presName="spaceRect" presStyleCnt="0"/>
      <dgm:spPr/>
    </dgm:pt>
    <dgm:pt modelId="{A9936CF4-71FB-4BF0-8FAC-6A3C2099DCEC}" type="pres">
      <dgm:prSet presAssocID="{6EB0CCB5-BFFE-48D6-9C18-869C20A8969E}" presName="textRect" presStyleLbl="revTx" presStyleIdx="1" presStyleCnt="4">
        <dgm:presLayoutVars>
          <dgm:chMax val="1"/>
          <dgm:chPref val="1"/>
        </dgm:presLayoutVars>
      </dgm:prSet>
      <dgm:spPr/>
    </dgm:pt>
    <dgm:pt modelId="{147FE7E9-C33C-46A5-A72F-6C0B732B78BE}" type="pres">
      <dgm:prSet presAssocID="{04AB484F-B9BD-4830-AA61-575F21C6B3A2}" presName="sibTrans" presStyleLbl="sibTrans2D1" presStyleIdx="0" presStyleCnt="0"/>
      <dgm:spPr/>
    </dgm:pt>
    <dgm:pt modelId="{CB7AAA42-7089-4EF2-875B-2FFD6E55AC61}" type="pres">
      <dgm:prSet presAssocID="{C24BFFC8-33D3-4DE0-AFD9-2CE74F4DBE39}" presName="compNode" presStyleCnt="0"/>
      <dgm:spPr/>
    </dgm:pt>
    <dgm:pt modelId="{AD33B1A8-F560-4E55-88B5-CB419E3E830B}" type="pres">
      <dgm:prSet presAssocID="{C24BFFC8-33D3-4DE0-AFD9-2CE74F4DBE39}" presName="iconBgRect" presStyleLbl="bgShp" presStyleIdx="2" presStyleCnt="4"/>
      <dgm:spPr/>
    </dgm:pt>
    <dgm:pt modelId="{5D025D5D-2964-4E48-9C0F-937AA13413FF}" type="pres">
      <dgm:prSet presAssocID="{C24BFFC8-33D3-4DE0-AFD9-2CE74F4DBE39}"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ransfer1 with solid fill"/>
        </a:ext>
      </dgm:extLst>
    </dgm:pt>
    <dgm:pt modelId="{7CE3D5AE-E781-4F4C-AF18-771560BADEE9}" type="pres">
      <dgm:prSet presAssocID="{C24BFFC8-33D3-4DE0-AFD9-2CE74F4DBE39}" presName="spaceRect" presStyleCnt="0"/>
      <dgm:spPr/>
    </dgm:pt>
    <dgm:pt modelId="{A42368D8-1D2E-472E-B73D-73F110D7A49F}" type="pres">
      <dgm:prSet presAssocID="{C24BFFC8-33D3-4DE0-AFD9-2CE74F4DBE39}" presName="textRect" presStyleLbl="revTx" presStyleIdx="2" presStyleCnt="4">
        <dgm:presLayoutVars>
          <dgm:chMax val="1"/>
          <dgm:chPref val="1"/>
        </dgm:presLayoutVars>
      </dgm:prSet>
      <dgm:spPr/>
    </dgm:pt>
    <dgm:pt modelId="{6EE8F1D2-4DDB-4223-9397-43E5A3223C2B}" type="pres">
      <dgm:prSet presAssocID="{6B02409D-B7E1-4580-9D63-0B596E580708}" presName="sibTrans" presStyleLbl="sibTrans2D1" presStyleIdx="0" presStyleCnt="0"/>
      <dgm:spPr/>
    </dgm:pt>
    <dgm:pt modelId="{21FCF5CC-1587-47CF-A11C-4EB9F7922801}" type="pres">
      <dgm:prSet presAssocID="{7E418DCA-1EA8-4C4A-A750-22F119C645BC}" presName="compNode" presStyleCnt="0"/>
      <dgm:spPr/>
    </dgm:pt>
    <dgm:pt modelId="{C3761D3F-CB51-4969-A39F-2A25D53D6A7E}" type="pres">
      <dgm:prSet presAssocID="{7E418DCA-1EA8-4C4A-A750-22F119C645BC}" presName="iconBgRect" presStyleLbl="bgShp" presStyleIdx="3" presStyleCnt="4"/>
      <dgm:spPr/>
    </dgm:pt>
    <dgm:pt modelId="{9202DFE9-F7E3-41B4-88C4-D248AA49EBC6}" type="pres">
      <dgm:prSet presAssocID="{7E418DCA-1EA8-4C4A-A750-22F119C645B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lp"/>
        </a:ext>
      </dgm:extLst>
    </dgm:pt>
    <dgm:pt modelId="{2D97719F-5B62-4466-BDB9-0E3D73369375}" type="pres">
      <dgm:prSet presAssocID="{7E418DCA-1EA8-4C4A-A750-22F119C645BC}" presName="spaceRect" presStyleCnt="0"/>
      <dgm:spPr/>
    </dgm:pt>
    <dgm:pt modelId="{1E35C039-46E6-4C77-A545-E6066A89BA40}" type="pres">
      <dgm:prSet presAssocID="{7E418DCA-1EA8-4C4A-A750-22F119C645BC}" presName="textRect" presStyleLbl="revTx" presStyleIdx="3" presStyleCnt="4">
        <dgm:presLayoutVars>
          <dgm:chMax val="1"/>
          <dgm:chPref val="1"/>
        </dgm:presLayoutVars>
      </dgm:prSet>
      <dgm:spPr/>
    </dgm:pt>
  </dgm:ptLst>
  <dgm:cxnLst>
    <dgm:cxn modelId="{9E74BE09-E698-4CA7-99B1-6A2F83ABC492}" type="presOf" srcId="{6B02409D-B7E1-4580-9D63-0B596E580708}" destId="{6EE8F1D2-4DDB-4223-9397-43E5A3223C2B}" srcOrd="0" destOrd="0" presId="urn:microsoft.com/office/officeart/2018/2/layout/IconCircleList"/>
    <dgm:cxn modelId="{AEF20023-67AE-42BF-BCD3-8CF0D58AB660}" type="presOf" srcId="{138EF44A-15E0-4918-AAA4-B8469BEDE02C}" destId="{76FDF1B2-AD82-47D7-B1A5-DBBFEEB4120B}" srcOrd="0" destOrd="0" presId="urn:microsoft.com/office/officeart/2018/2/layout/IconCircleList"/>
    <dgm:cxn modelId="{FE04733E-F8F7-4FCD-96B5-7B7BF6799738}" srcId="{138EF44A-15E0-4918-AAA4-B8469BEDE02C}" destId="{6EB0CCB5-BFFE-48D6-9C18-869C20A8969E}" srcOrd="1" destOrd="0" parTransId="{E63C201D-0644-4BD1-99D0-56722B8422E2}" sibTransId="{04AB484F-B9BD-4830-AA61-575F21C6B3A2}"/>
    <dgm:cxn modelId="{B5CC2B67-287C-4F31-9929-B48AB8633A10}" type="presOf" srcId="{CAA4F05F-CB61-452C-AFDF-7FBB8973E49F}" destId="{23BD1E74-4E6A-472B-8726-EBAEF05F78FC}" srcOrd="0" destOrd="0" presId="urn:microsoft.com/office/officeart/2018/2/layout/IconCircleList"/>
    <dgm:cxn modelId="{2AEB638D-C500-443E-A776-F87FA9FD6965}" type="presOf" srcId="{6EB0CCB5-BFFE-48D6-9C18-869C20A8969E}" destId="{A9936CF4-71FB-4BF0-8FAC-6A3C2099DCEC}" srcOrd="0" destOrd="0" presId="urn:microsoft.com/office/officeart/2018/2/layout/IconCircleList"/>
    <dgm:cxn modelId="{DB634E95-BF16-4847-9F14-174E55EAC41F}" type="presOf" srcId="{04AB484F-B9BD-4830-AA61-575F21C6B3A2}" destId="{147FE7E9-C33C-46A5-A72F-6C0B732B78BE}" srcOrd="0" destOrd="0" presId="urn:microsoft.com/office/officeart/2018/2/layout/IconCircleList"/>
    <dgm:cxn modelId="{A451549C-E2E5-4DB5-BFBC-AABBB2367D2A}" type="presOf" srcId="{C24BFFC8-33D3-4DE0-AFD9-2CE74F4DBE39}" destId="{A42368D8-1D2E-472E-B73D-73F110D7A49F}" srcOrd="0" destOrd="0" presId="urn:microsoft.com/office/officeart/2018/2/layout/IconCircleList"/>
    <dgm:cxn modelId="{126BCFAD-B333-4A11-8BD3-FB03D0AD4A46}" srcId="{138EF44A-15E0-4918-AAA4-B8469BEDE02C}" destId="{7E418DCA-1EA8-4C4A-A750-22F119C645BC}" srcOrd="3" destOrd="0" parTransId="{DE4960E8-DEE9-48E9-87A3-463B73DD022D}" sibTransId="{4B47CF56-8412-453D-A66C-B28D3A0658A2}"/>
    <dgm:cxn modelId="{4A28FAB7-F615-40BF-92ED-4048B7D51FAC}" type="presOf" srcId="{7E418DCA-1EA8-4C4A-A750-22F119C645BC}" destId="{1E35C039-46E6-4C77-A545-E6066A89BA40}" srcOrd="0" destOrd="0" presId="urn:microsoft.com/office/officeart/2018/2/layout/IconCircleList"/>
    <dgm:cxn modelId="{7D1470C9-D6EC-487C-984A-590D38D9C4E4}" srcId="{138EF44A-15E0-4918-AAA4-B8469BEDE02C}" destId="{4DB9B045-74EA-4021-A49C-71E1918F538C}" srcOrd="0" destOrd="0" parTransId="{65FC2970-0597-429B-BE04-2F710519E9E9}" sibTransId="{CAA4F05F-CB61-452C-AFDF-7FBB8973E49F}"/>
    <dgm:cxn modelId="{B4BC76CC-18C3-4362-B066-480049E625B3}" type="presOf" srcId="{4DB9B045-74EA-4021-A49C-71E1918F538C}" destId="{F993529E-97A1-4560-8E58-AEEBC651F970}" srcOrd="0" destOrd="0" presId="urn:microsoft.com/office/officeart/2018/2/layout/IconCircleList"/>
    <dgm:cxn modelId="{C07F59D6-4947-4ED6-A7DA-A232C03F8C55}" srcId="{138EF44A-15E0-4918-AAA4-B8469BEDE02C}" destId="{C24BFFC8-33D3-4DE0-AFD9-2CE74F4DBE39}" srcOrd="2" destOrd="0" parTransId="{7C5D91C0-2601-4CD3-A3A3-0620983C363D}" sibTransId="{6B02409D-B7E1-4580-9D63-0B596E580708}"/>
    <dgm:cxn modelId="{58174C59-7FAC-4DEC-80CA-771021F17007}" type="presParOf" srcId="{76FDF1B2-AD82-47D7-B1A5-DBBFEEB4120B}" destId="{9E8E28D4-41DC-41BD-BD77-A882EEF72CE6}" srcOrd="0" destOrd="0" presId="urn:microsoft.com/office/officeart/2018/2/layout/IconCircleList"/>
    <dgm:cxn modelId="{4F136161-0422-48DC-9BBF-3C1BFC22B286}" type="presParOf" srcId="{9E8E28D4-41DC-41BD-BD77-A882EEF72CE6}" destId="{F149CB7F-17A1-4EF8-80B7-40A246F64A49}" srcOrd="0" destOrd="0" presId="urn:microsoft.com/office/officeart/2018/2/layout/IconCircleList"/>
    <dgm:cxn modelId="{A0AA86DB-7392-4FC0-B885-D215FD4B5645}" type="presParOf" srcId="{F149CB7F-17A1-4EF8-80B7-40A246F64A49}" destId="{BA92ECE0-4359-49D6-8367-ED571743666B}" srcOrd="0" destOrd="0" presId="urn:microsoft.com/office/officeart/2018/2/layout/IconCircleList"/>
    <dgm:cxn modelId="{49E5A987-B33B-41D2-9812-F1ED82938EE6}" type="presParOf" srcId="{F149CB7F-17A1-4EF8-80B7-40A246F64A49}" destId="{7C0C9B3D-7B61-4BD2-B46C-40EB92EA14C2}" srcOrd="1" destOrd="0" presId="urn:microsoft.com/office/officeart/2018/2/layout/IconCircleList"/>
    <dgm:cxn modelId="{EFFFBD6C-B391-4054-9D4D-C320F4D2682A}" type="presParOf" srcId="{F149CB7F-17A1-4EF8-80B7-40A246F64A49}" destId="{20E97A6E-13D5-4702-BD04-C9E69E1D295B}" srcOrd="2" destOrd="0" presId="urn:microsoft.com/office/officeart/2018/2/layout/IconCircleList"/>
    <dgm:cxn modelId="{7874E86D-A294-447D-9313-7C8F2ABABD2A}" type="presParOf" srcId="{F149CB7F-17A1-4EF8-80B7-40A246F64A49}" destId="{F993529E-97A1-4560-8E58-AEEBC651F970}" srcOrd="3" destOrd="0" presId="urn:microsoft.com/office/officeart/2018/2/layout/IconCircleList"/>
    <dgm:cxn modelId="{BCF5F86A-8983-4147-8465-59278EF0BB3C}" type="presParOf" srcId="{9E8E28D4-41DC-41BD-BD77-A882EEF72CE6}" destId="{23BD1E74-4E6A-472B-8726-EBAEF05F78FC}" srcOrd="1" destOrd="0" presId="urn:microsoft.com/office/officeart/2018/2/layout/IconCircleList"/>
    <dgm:cxn modelId="{E2B15C2D-F803-4029-93D9-ADD23A418EBB}" type="presParOf" srcId="{9E8E28D4-41DC-41BD-BD77-A882EEF72CE6}" destId="{13D0CB5C-95A3-46A2-871A-C655D55ECCF9}" srcOrd="2" destOrd="0" presId="urn:microsoft.com/office/officeart/2018/2/layout/IconCircleList"/>
    <dgm:cxn modelId="{9CA3877C-6059-46FF-833D-D276351F0BC9}" type="presParOf" srcId="{13D0CB5C-95A3-46A2-871A-C655D55ECCF9}" destId="{28F541D3-6EF7-4CAB-BC93-0FAC79836793}" srcOrd="0" destOrd="0" presId="urn:microsoft.com/office/officeart/2018/2/layout/IconCircleList"/>
    <dgm:cxn modelId="{75634DB6-93DD-410D-A7C4-D067E5D14D22}" type="presParOf" srcId="{13D0CB5C-95A3-46A2-871A-C655D55ECCF9}" destId="{328285E9-5047-4FB2-82F2-09975C64A4D4}" srcOrd="1" destOrd="0" presId="urn:microsoft.com/office/officeart/2018/2/layout/IconCircleList"/>
    <dgm:cxn modelId="{D836628B-C525-405D-936F-17C521822B18}" type="presParOf" srcId="{13D0CB5C-95A3-46A2-871A-C655D55ECCF9}" destId="{5B28531B-FEE3-437A-8FFA-49CBCF7CF569}" srcOrd="2" destOrd="0" presId="urn:microsoft.com/office/officeart/2018/2/layout/IconCircleList"/>
    <dgm:cxn modelId="{C4EAE5E9-457A-4A74-BEBE-2EF30BABFB17}" type="presParOf" srcId="{13D0CB5C-95A3-46A2-871A-C655D55ECCF9}" destId="{A9936CF4-71FB-4BF0-8FAC-6A3C2099DCEC}" srcOrd="3" destOrd="0" presId="urn:microsoft.com/office/officeart/2018/2/layout/IconCircleList"/>
    <dgm:cxn modelId="{10E15F7F-EF83-4214-8B7E-24936191D804}" type="presParOf" srcId="{9E8E28D4-41DC-41BD-BD77-A882EEF72CE6}" destId="{147FE7E9-C33C-46A5-A72F-6C0B732B78BE}" srcOrd="3" destOrd="0" presId="urn:microsoft.com/office/officeart/2018/2/layout/IconCircleList"/>
    <dgm:cxn modelId="{397EAAD6-AB59-4B80-89F1-755FCA548E89}" type="presParOf" srcId="{9E8E28D4-41DC-41BD-BD77-A882EEF72CE6}" destId="{CB7AAA42-7089-4EF2-875B-2FFD6E55AC61}" srcOrd="4" destOrd="0" presId="urn:microsoft.com/office/officeart/2018/2/layout/IconCircleList"/>
    <dgm:cxn modelId="{03113049-BC2E-4D10-8E45-584B57302777}" type="presParOf" srcId="{CB7AAA42-7089-4EF2-875B-2FFD6E55AC61}" destId="{AD33B1A8-F560-4E55-88B5-CB419E3E830B}" srcOrd="0" destOrd="0" presId="urn:microsoft.com/office/officeart/2018/2/layout/IconCircleList"/>
    <dgm:cxn modelId="{D1393607-D3B0-4E21-B586-77EABFE5F64C}" type="presParOf" srcId="{CB7AAA42-7089-4EF2-875B-2FFD6E55AC61}" destId="{5D025D5D-2964-4E48-9C0F-937AA13413FF}" srcOrd="1" destOrd="0" presId="urn:microsoft.com/office/officeart/2018/2/layout/IconCircleList"/>
    <dgm:cxn modelId="{F2A7400E-9C60-4F66-B4C3-3C199FFD69EC}" type="presParOf" srcId="{CB7AAA42-7089-4EF2-875B-2FFD6E55AC61}" destId="{7CE3D5AE-E781-4F4C-AF18-771560BADEE9}" srcOrd="2" destOrd="0" presId="urn:microsoft.com/office/officeart/2018/2/layout/IconCircleList"/>
    <dgm:cxn modelId="{217BB2A8-77AA-4DEF-9DF1-A7F19FD85386}" type="presParOf" srcId="{CB7AAA42-7089-4EF2-875B-2FFD6E55AC61}" destId="{A42368D8-1D2E-472E-B73D-73F110D7A49F}" srcOrd="3" destOrd="0" presId="urn:microsoft.com/office/officeart/2018/2/layout/IconCircleList"/>
    <dgm:cxn modelId="{8BE28AA4-4057-4095-9C37-FF37927D4064}" type="presParOf" srcId="{9E8E28D4-41DC-41BD-BD77-A882EEF72CE6}" destId="{6EE8F1D2-4DDB-4223-9397-43E5A3223C2B}" srcOrd="5" destOrd="0" presId="urn:microsoft.com/office/officeart/2018/2/layout/IconCircleList"/>
    <dgm:cxn modelId="{3184B69B-7C62-4B5C-869C-7B4FAE55CDFF}" type="presParOf" srcId="{9E8E28D4-41DC-41BD-BD77-A882EEF72CE6}" destId="{21FCF5CC-1587-47CF-A11C-4EB9F7922801}" srcOrd="6" destOrd="0" presId="urn:microsoft.com/office/officeart/2018/2/layout/IconCircleList"/>
    <dgm:cxn modelId="{20992598-4778-4EC5-B38E-4AB1A0982BD5}" type="presParOf" srcId="{21FCF5CC-1587-47CF-A11C-4EB9F7922801}" destId="{C3761D3F-CB51-4969-A39F-2A25D53D6A7E}" srcOrd="0" destOrd="0" presId="urn:microsoft.com/office/officeart/2018/2/layout/IconCircleList"/>
    <dgm:cxn modelId="{7A576602-1A39-4595-85E8-C0A51E3848D9}" type="presParOf" srcId="{21FCF5CC-1587-47CF-A11C-4EB9F7922801}" destId="{9202DFE9-F7E3-41B4-88C4-D248AA49EBC6}" srcOrd="1" destOrd="0" presId="urn:microsoft.com/office/officeart/2018/2/layout/IconCircleList"/>
    <dgm:cxn modelId="{1CCF3832-33D0-4FB6-88E5-108D3880C74E}" type="presParOf" srcId="{21FCF5CC-1587-47CF-A11C-4EB9F7922801}" destId="{2D97719F-5B62-4466-BDB9-0E3D73369375}" srcOrd="2" destOrd="0" presId="urn:microsoft.com/office/officeart/2018/2/layout/IconCircleList"/>
    <dgm:cxn modelId="{7898174B-CB71-4595-A914-E32FF0B36FC7}" type="presParOf" srcId="{21FCF5CC-1587-47CF-A11C-4EB9F7922801}" destId="{1E35C039-46E6-4C77-A545-E6066A89BA4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59658C-CD4F-4117-BAC4-5A667CB3492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E9BF66F-435A-4F4E-B0AF-3E665376E69C}">
      <dgm:prSet/>
      <dgm:spPr/>
      <dgm:t>
        <a:bodyPr/>
        <a:lstStyle/>
        <a:p>
          <a:r>
            <a:rPr lang="en-US" b="0" i="0" dirty="0">
              <a:latin typeface="+mn-lt"/>
            </a:rPr>
            <a:t>N-Not Complete</a:t>
          </a:r>
          <a:endParaRPr lang="en-US" dirty="0">
            <a:latin typeface="+mn-lt"/>
          </a:endParaRPr>
        </a:p>
      </dgm:t>
    </dgm:pt>
    <dgm:pt modelId="{A2D5DAD6-E230-44DF-B09D-27E0B5F9C256}" type="parTrans" cxnId="{3CB3E8AB-76AE-4490-8CE7-4CB7A1D3D75C}">
      <dgm:prSet/>
      <dgm:spPr/>
      <dgm:t>
        <a:bodyPr/>
        <a:lstStyle/>
        <a:p>
          <a:endParaRPr lang="en-US"/>
        </a:p>
      </dgm:t>
    </dgm:pt>
    <dgm:pt modelId="{C8FBD2B6-FA50-4796-BA79-2B45EF4C2BCB}" type="sibTrans" cxnId="{3CB3E8AB-76AE-4490-8CE7-4CB7A1D3D75C}">
      <dgm:prSet/>
      <dgm:spPr/>
      <dgm:t>
        <a:bodyPr/>
        <a:lstStyle/>
        <a:p>
          <a:endParaRPr lang="en-US"/>
        </a:p>
      </dgm:t>
    </dgm:pt>
    <dgm:pt modelId="{AE792431-15E3-47E9-915E-BAB664D16CF1}">
      <dgm:prSet/>
      <dgm:spPr/>
      <dgm:t>
        <a:bodyPr/>
        <a:lstStyle/>
        <a:p>
          <a:r>
            <a:rPr lang="en-US" b="0" i="0" dirty="0"/>
            <a:t>The employee has not certified their ePER.</a:t>
          </a:r>
          <a:endParaRPr lang="en-US" dirty="0"/>
        </a:p>
      </dgm:t>
    </dgm:pt>
    <dgm:pt modelId="{992AAC4B-4101-414B-B5B9-52F2BECF4BA9}" type="parTrans" cxnId="{740E5C69-D1A9-4FE7-8A3F-F59422B30BED}">
      <dgm:prSet/>
      <dgm:spPr/>
      <dgm:t>
        <a:bodyPr/>
        <a:lstStyle/>
        <a:p>
          <a:endParaRPr lang="en-US"/>
        </a:p>
      </dgm:t>
    </dgm:pt>
    <dgm:pt modelId="{79C51BFB-6193-4E73-96B3-6728D4E7DE70}" type="sibTrans" cxnId="{740E5C69-D1A9-4FE7-8A3F-F59422B30BED}">
      <dgm:prSet/>
      <dgm:spPr/>
      <dgm:t>
        <a:bodyPr/>
        <a:lstStyle/>
        <a:p>
          <a:endParaRPr lang="en-US"/>
        </a:p>
      </dgm:t>
    </dgm:pt>
    <dgm:pt modelId="{B564EA8A-8437-44DE-871A-C110C910D8C5}">
      <dgm:prSet/>
      <dgm:spPr/>
      <dgm:t>
        <a:bodyPr/>
        <a:lstStyle/>
        <a:p>
          <a:r>
            <a:rPr lang="en-US" b="0" i="0" dirty="0"/>
            <a:t>P-PET required (Pending Payroll Adjustment)</a:t>
          </a:r>
          <a:endParaRPr lang="en-US" dirty="0"/>
        </a:p>
      </dgm:t>
    </dgm:pt>
    <dgm:pt modelId="{05EEE8C6-E887-4183-981D-DC4211B978D3}" type="parTrans" cxnId="{F24869E3-F6ED-4959-95E6-EA43B3FEBF40}">
      <dgm:prSet/>
      <dgm:spPr/>
      <dgm:t>
        <a:bodyPr/>
        <a:lstStyle/>
        <a:p>
          <a:endParaRPr lang="en-US"/>
        </a:p>
      </dgm:t>
    </dgm:pt>
    <dgm:pt modelId="{42EF45A2-B540-43F4-8782-45D95A3A2C4F}" type="sibTrans" cxnId="{F24869E3-F6ED-4959-95E6-EA43B3FEBF40}">
      <dgm:prSet/>
      <dgm:spPr/>
      <dgm:t>
        <a:bodyPr/>
        <a:lstStyle/>
        <a:p>
          <a:endParaRPr lang="en-US"/>
        </a:p>
      </dgm:t>
    </dgm:pt>
    <dgm:pt modelId="{501C36F4-C1DC-403A-9D1E-02B24B58D502}">
      <dgm:prSet/>
      <dgm:spPr/>
      <dgm:t>
        <a:bodyPr/>
        <a:lstStyle/>
        <a:p>
          <a:r>
            <a:rPr lang="en-US" b="0" i="0" dirty="0"/>
            <a:t>The employee has tried certifying less than the pay with cost share.</a:t>
          </a:r>
          <a:endParaRPr lang="en-US" dirty="0"/>
        </a:p>
      </dgm:t>
    </dgm:pt>
    <dgm:pt modelId="{AEDF5843-7996-4A22-8889-3715076C77D5}" type="parTrans" cxnId="{5BBA15A5-02D2-44C1-966F-9351F436E290}">
      <dgm:prSet/>
      <dgm:spPr/>
      <dgm:t>
        <a:bodyPr/>
        <a:lstStyle/>
        <a:p>
          <a:endParaRPr lang="en-US"/>
        </a:p>
      </dgm:t>
    </dgm:pt>
    <dgm:pt modelId="{E79E5C56-2A20-4FF0-AD32-3BA1A649D3DE}" type="sibTrans" cxnId="{5BBA15A5-02D2-44C1-966F-9351F436E290}">
      <dgm:prSet/>
      <dgm:spPr/>
      <dgm:t>
        <a:bodyPr/>
        <a:lstStyle/>
        <a:p>
          <a:endParaRPr lang="en-US"/>
        </a:p>
      </dgm:t>
    </dgm:pt>
    <dgm:pt modelId="{8FE2387E-FA4F-4589-B85C-7504F87C2BBB}">
      <dgm:prSet/>
      <dgm:spPr/>
      <dgm:t>
        <a:bodyPr/>
        <a:lstStyle/>
        <a:p>
          <a:r>
            <a:rPr lang="en-US" b="0" i="0" dirty="0"/>
            <a:t>If the employee believes that their actual effort percentage is less than what their pay with cost</a:t>
          </a:r>
          <a:r>
            <a:rPr lang="en-US" dirty="0"/>
            <a:t> </a:t>
          </a:r>
          <a:r>
            <a:rPr lang="en-US" b="0" i="0" dirty="0"/>
            <a:t>share was, the employee will need to work with the payroll liaison to create a PET to move pay off that sponsored project.</a:t>
          </a:r>
          <a:endParaRPr lang="en-US" dirty="0"/>
        </a:p>
      </dgm:t>
    </dgm:pt>
    <dgm:pt modelId="{2D9B0A92-A677-4AFD-90EC-B5782D14D265}" type="parTrans" cxnId="{AE2FC09B-2A9D-4257-8E38-942645EA0613}">
      <dgm:prSet/>
      <dgm:spPr/>
      <dgm:t>
        <a:bodyPr/>
        <a:lstStyle/>
        <a:p>
          <a:endParaRPr lang="en-US"/>
        </a:p>
      </dgm:t>
    </dgm:pt>
    <dgm:pt modelId="{8E16F55C-8981-4B16-9A37-85AC1492550C}" type="sibTrans" cxnId="{AE2FC09B-2A9D-4257-8E38-942645EA0613}">
      <dgm:prSet/>
      <dgm:spPr/>
      <dgm:t>
        <a:bodyPr/>
        <a:lstStyle/>
        <a:p>
          <a:endParaRPr lang="en-US"/>
        </a:p>
      </dgm:t>
    </dgm:pt>
    <dgm:pt modelId="{3355CEB7-7EEB-45B4-BD7C-63ABD896ED27}">
      <dgm:prSet/>
      <dgm:spPr/>
      <dgm:t>
        <a:bodyPr/>
        <a:lstStyle/>
        <a:p>
          <a:r>
            <a:rPr lang="en-US" b="0" i="0" dirty="0"/>
            <a:t>If the effort is correct, the employee needs to certify the actual effort percentage for greater than or equal to the pay with cost share.</a:t>
          </a:r>
          <a:endParaRPr lang="en-US" dirty="0"/>
        </a:p>
      </dgm:t>
    </dgm:pt>
    <dgm:pt modelId="{719DDF7D-5BA6-4F96-9797-04DBA3CA3FBF}" type="parTrans" cxnId="{926287DD-9B60-468E-B297-EF4432436942}">
      <dgm:prSet/>
      <dgm:spPr/>
      <dgm:t>
        <a:bodyPr/>
        <a:lstStyle/>
        <a:p>
          <a:endParaRPr lang="en-US"/>
        </a:p>
      </dgm:t>
    </dgm:pt>
    <dgm:pt modelId="{4F94323F-C31D-4AD0-9FE9-D4BBA39010F3}" type="sibTrans" cxnId="{926287DD-9B60-468E-B297-EF4432436942}">
      <dgm:prSet/>
      <dgm:spPr/>
      <dgm:t>
        <a:bodyPr/>
        <a:lstStyle/>
        <a:p>
          <a:endParaRPr lang="en-US"/>
        </a:p>
      </dgm:t>
    </dgm:pt>
    <dgm:pt modelId="{9C6F58FB-FABD-40FF-9E31-058AC921E989}">
      <dgm:prSet/>
      <dgm:spPr/>
      <dgm:t>
        <a:bodyPr/>
        <a:lstStyle/>
        <a:p>
          <a:r>
            <a:rPr lang="en-US" b="0" i="0" dirty="0"/>
            <a:t>R-Revised PER Issued (Revised)</a:t>
          </a:r>
          <a:endParaRPr lang="en-US" dirty="0"/>
        </a:p>
      </dgm:t>
    </dgm:pt>
    <dgm:pt modelId="{D724599B-E4FA-42EE-9F33-4962889E786D}" type="parTrans" cxnId="{AAB1C137-B6FC-4325-AACE-F2204CF73572}">
      <dgm:prSet/>
      <dgm:spPr/>
      <dgm:t>
        <a:bodyPr/>
        <a:lstStyle/>
        <a:p>
          <a:endParaRPr lang="en-US"/>
        </a:p>
      </dgm:t>
    </dgm:pt>
    <dgm:pt modelId="{79CFFEDD-03FE-439E-A93E-4FB4DA1F709D}" type="sibTrans" cxnId="{AAB1C137-B6FC-4325-AACE-F2204CF73572}">
      <dgm:prSet/>
      <dgm:spPr/>
      <dgm:t>
        <a:bodyPr/>
        <a:lstStyle/>
        <a:p>
          <a:endParaRPr lang="en-US"/>
        </a:p>
      </dgm:t>
    </dgm:pt>
    <dgm:pt modelId="{A08D8D85-BB8D-4FC0-BDE0-DB34D2EB990A}">
      <dgm:prSet/>
      <dgm:spPr/>
      <dgm:t>
        <a:bodyPr/>
        <a:lstStyle/>
        <a:p>
          <a:r>
            <a:rPr lang="en-US" b="0" i="0" dirty="0"/>
            <a:t>Something in the system (typically a PET) was submitted that caused the ePER to change.</a:t>
          </a:r>
          <a:endParaRPr lang="en-US" dirty="0"/>
        </a:p>
      </dgm:t>
    </dgm:pt>
    <dgm:pt modelId="{7CF8051F-CC2A-4365-B3D5-80D63077B7F6}" type="parTrans" cxnId="{7BD4771A-0FEF-4A11-837D-8D4FCACABDDB}">
      <dgm:prSet/>
      <dgm:spPr/>
      <dgm:t>
        <a:bodyPr/>
        <a:lstStyle/>
        <a:p>
          <a:endParaRPr lang="en-US"/>
        </a:p>
      </dgm:t>
    </dgm:pt>
    <dgm:pt modelId="{84769D95-F967-4F20-8B02-E2213AE85A95}" type="sibTrans" cxnId="{7BD4771A-0FEF-4A11-837D-8D4FCACABDDB}">
      <dgm:prSet/>
      <dgm:spPr/>
      <dgm:t>
        <a:bodyPr/>
        <a:lstStyle/>
        <a:p>
          <a:endParaRPr lang="en-US"/>
        </a:p>
      </dgm:t>
    </dgm:pt>
    <dgm:pt modelId="{E44DC8C2-E124-4EA9-ACEE-3EDF6338BEDF}">
      <dgm:prSet/>
      <dgm:spPr/>
      <dgm:t>
        <a:bodyPr/>
        <a:lstStyle/>
        <a:p>
          <a:r>
            <a:rPr lang="en-US" b="0" i="0" dirty="0"/>
            <a:t>The employee will need to recertify for the updated effort.</a:t>
          </a:r>
          <a:endParaRPr lang="en-US" dirty="0"/>
        </a:p>
      </dgm:t>
    </dgm:pt>
    <dgm:pt modelId="{7B9D8B3F-E63E-402B-B065-FACD4D077785}" type="parTrans" cxnId="{6CDD98EA-1450-4CE3-9E4C-82ABCB71EA5B}">
      <dgm:prSet/>
      <dgm:spPr/>
      <dgm:t>
        <a:bodyPr/>
        <a:lstStyle/>
        <a:p>
          <a:endParaRPr lang="en-US"/>
        </a:p>
      </dgm:t>
    </dgm:pt>
    <dgm:pt modelId="{640DC19A-54BF-4E37-8FB2-77571B6F341A}" type="sibTrans" cxnId="{6CDD98EA-1450-4CE3-9E4C-82ABCB71EA5B}">
      <dgm:prSet/>
      <dgm:spPr/>
      <dgm:t>
        <a:bodyPr/>
        <a:lstStyle/>
        <a:p>
          <a:endParaRPr lang="en-US"/>
        </a:p>
      </dgm:t>
    </dgm:pt>
    <dgm:pt modelId="{7BA71E6B-1F65-4FB9-A72D-6232B91B223F}">
      <dgm:prSet/>
      <dgm:spPr/>
      <dgm:t>
        <a:bodyPr/>
        <a:lstStyle/>
        <a:p>
          <a:r>
            <a:rPr lang="en-US" b="0" i="0" dirty="0"/>
            <a:t>If they have issues with the percentages, they need to work with their payroll liaison.</a:t>
          </a:r>
          <a:endParaRPr lang="en-US" dirty="0"/>
        </a:p>
      </dgm:t>
    </dgm:pt>
    <dgm:pt modelId="{1F5CFE09-D019-411A-A7E6-6B65A24F71AA}" type="parTrans" cxnId="{FB48B84A-04F3-4D06-AC37-95FE539DAC5E}">
      <dgm:prSet/>
      <dgm:spPr/>
      <dgm:t>
        <a:bodyPr/>
        <a:lstStyle/>
        <a:p>
          <a:endParaRPr lang="en-US"/>
        </a:p>
      </dgm:t>
    </dgm:pt>
    <dgm:pt modelId="{DC2C6E82-04E9-413F-91C2-E1E154E655BD}" type="sibTrans" cxnId="{FB48B84A-04F3-4D06-AC37-95FE539DAC5E}">
      <dgm:prSet/>
      <dgm:spPr/>
      <dgm:t>
        <a:bodyPr/>
        <a:lstStyle/>
        <a:p>
          <a:endParaRPr lang="en-US"/>
        </a:p>
      </dgm:t>
    </dgm:pt>
    <dgm:pt modelId="{AB01AFE7-078D-4373-9F99-960B1658A5A1}">
      <dgm:prSet/>
      <dgm:spPr/>
      <dgm:t>
        <a:bodyPr/>
        <a:lstStyle/>
        <a:p>
          <a:r>
            <a:rPr lang="en-US" b="0" i="0" dirty="0"/>
            <a:t>H-Hold (On Hold)</a:t>
          </a:r>
          <a:endParaRPr lang="en-US" dirty="0"/>
        </a:p>
      </dgm:t>
    </dgm:pt>
    <dgm:pt modelId="{762BE3A6-D336-4631-B775-4A8F4318A344}" type="parTrans" cxnId="{8294C01E-D4D2-4B6D-9FC4-D5B6EC2848D9}">
      <dgm:prSet/>
      <dgm:spPr/>
      <dgm:t>
        <a:bodyPr/>
        <a:lstStyle/>
        <a:p>
          <a:endParaRPr lang="en-US"/>
        </a:p>
      </dgm:t>
    </dgm:pt>
    <dgm:pt modelId="{3FF0A41C-442A-4D89-97A9-155B19CAB77E}" type="sibTrans" cxnId="{8294C01E-D4D2-4B6D-9FC4-D5B6EC2848D9}">
      <dgm:prSet/>
      <dgm:spPr/>
      <dgm:t>
        <a:bodyPr/>
        <a:lstStyle/>
        <a:p>
          <a:endParaRPr lang="en-US"/>
        </a:p>
      </dgm:t>
    </dgm:pt>
    <dgm:pt modelId="{C9780D22-F5B1-4C44-8B47-141E202141A5}">
      <dgm:prSet/>
      <dgm:spPr/>
      <dgm:t>
        <a:bodyPr/>
        <a:lstStyle/>
        <a:p>
          <a:r>
            <a:rPr lang="en-US" b="0" i="0" dirty="0"/>
            <a:t>There is a payroll error (negative pay or suspense). </a:t>
          </a:r>
          <a:endParaRPr lang="en-US" dirty="0"/>
        </a:p>
      </dgm:t>
    </dgm:pt>
    <dgm:pt modelId="{CF232B3B-B796-4AC8-9B6F-024CA27F0F20}" type="parTrans" cxnId="{F4C7D85C-272A-453E-A86C-F0B07E2E4048}">
      <dgm:prSet/>
      <dgm:spPr/>
      <dgm:t>
        <a:bodyPr/>
        <a:lstStyle/>
        <a:p>
          <a:endParaRPr lang="en-US"/>
        </a:p>
      </dgm:t>
    </dgm:pt>
    <dgm:pt modelId="{BD7FCF0B-DD88-49C0-A958-4F7C7BF661B1}" type="sibTrans" cxnId="{F4C7D85C-272A-453E-A86C-F0B07E2E4048}">
      <dgm:prSet/>
      <dgm:spPr/>
      <dgm:t>
        <a:bodyPr/>
        <a:lstStyle/>
        <a:p>
          <a:endParaRPr lang="en-US"/>
        </a:p>
      </dgm:t>
    </dgm:pt>
    <dgm:pt modelId="{18429F0F-3D2C-4945-827F-AD66A9C5A2B4}">
      <dgm:prSet/>
      <dgm:spPr/>
      <dgm:t>
        <a:bodyPr/>
        <a:lstStyle/>
        <a:p>
          <a:r>
            <a:rPr lang="en-US" b="0" i="0" dirty="0"/>
            <a:t>Effort with Cost Share exceeds 100%.</a:t>
          </a:r>
          <a:endParaRPr lang="en-US" dirty="0"/>
        </a:p>
      </dgm:t>
    </dgm:pt>
    <dgm:pt modelId="{DA92D142-0C6F-41F5-9D55-D29495347024}" type="parTrans" cxnId="{D40E705F-D88F-43E0-B097-2CC4AC77EDD6}">
      <dgm:prSet/>
      <dgm:spPr/>
      <dgm:t>
        <a:bodyPr/>
        <a:lstStyle/>
        <a:p>
          <a:endParaRPr lang="en-US"/>
        </a:p>
      </dgm:t>
    </dgm:pt>
    <dgm:pt modelId="{11932DBD-7288-4865-9183-ACEF9CC18B15}" type="sibTrans" cxnId="{D40E705F-D88F-43E0-B097-2CC4AC77EDD6}">
      <dgm:prSet/>
      <dgm:spPr/>
      <dgm:t>
        <a:bodyPr/>
        <a:lstStyle/>
        <a:p>
          <a:endParaRPr lang="en-US"/>
        </a:p>
      </dgm:t>
    </dgm:pt>
    <dgm:pt modelId="{1D1901D3-789D-427D-AB14-F75B9D5AD73B}">
      <dgm:prSet/>
      <dgm:spPr/>
      <dgm:t>
        <a:bodyPr/>
        <a:lstStyle/>
        <a:p>
          <a:r>
            <a:rPr lang="en-US" b="0" i="0" dirty="0"/>
            <a:t>Please reach out to </a:t>
          </a:r>
          <a:r>
            <a:rPr lang="en-US" b="0" i="0" dirty="0">
              <a:hlinkClick xmlns:r="http://schemas.openxmlformats.org/officeDocument/2006/relationships" r:id="rId1"/>
            </a:rPr>
            <a:t>epers@ucdenver.edu</a:t>
          </a:r>
          <a:r>
            <a:rPr lang="en-US" b="0" i="0" dirty="0"/>
            <a:t> for questions.</a:t>
          </a:r>
          <a:endParaRPr lang="en-US" dirty="0"/>
        </a:p>
      </dgm:t>
    </dgm:pt>
    <dgm:pt modelId="{6878F786-D36B-421C-A77A-15B581A5D6D7}" type="parTrans" cxnId="{7D2FEF60-8366-4EDE-AD42-82A48C4015E3}">
      <dgm:prSet/>
      <dgm:spPr/>
      <dgm:t>
        <a:bodyPr/>
        <a:lstStyle/>
        <a:p>
          <a:endParaRPr lang="en-US"/>
        </a:p>
      </dgm:t>
    </dgm:pt>
    <dgm:pt modelId="{A40B9C9B-8329-43BE-8F7A-52EE04798D59}" type="sibTrans" cxnId="{7D2FEF60-8366-4EDE-AD42-82A48C4015E3}">
      <dgm:prSet/>
      <dgm:spPr/>
      <dgm:t>
        <a:bodyPr/>
        <a:lstStyle/>
        <a:p>
          <a:endParaRPr lang="en-US"/>
        </a:p>
      </dgm:t>
    </dgm:pt>
    <dgm:pt modelId="{D83AA75B-7E5D-4A31-A5FD-26025BCD5223}" type="pres">
      <dgm:prSet presAssocID="{B259658C-CD4F-4117-BAC4-5A667CB34928}" presName="linear" presStyleCnt="0">
        <dgm:presLayoutVars>
          <dgm:dir/>
          <dgm:animLvl val="lvl"/>
          <dgm:resizeHandles val="exact"/>
        </dgm:presLayoutVars>
      </dgm:prSet>
      <dgm:spPr/>
    </dgm:pt>
    <dgm:pt modelId="{0328403B-BAE3-44CA-86F4-3D4A621912F0}" type="pres">
      <dgm:prSet presAssocID="{BE9BF66F-435A-4F4E-B0AF-3E665376E69C}" presName="parentLin" presStyleCnt="0"/>
      <dgm:spPr/>
    </dgm:pt>
    <dgm:pt modelId="{D0DC83CB-D8A7-46CC-AF28-7267174E7D70}" type="pres">
      <dgm:prSet presAssocID="{BE9BF66F-435A-4F4E-B0AF-3E665376E69C}" presName="parentLeftMargin" presStyleLbl="node1" presStyleIdx="0" presStyleCnt="4"/>
      <dgm:spPr/>
    </dgm:pt>
    <dgm:pt modelId="{8904AE14-2AE5-49BC-9F7A-F9D54A1E8A49}" type="pres">
      <dgm:prSet presAssocID="{BE9BF66F-435A-4F4E-B0AF-3E665376E69C}" presName="parentText" presStyleLbl="node1" presStyleIdx="0" presStyleCnt="4">
        <dgm:presLayoutVars>
          <dgm:chMax val="0"/>
          <dgm:bulletEnabled val="1"/>
        </dgm:presLayoutVars>
      </dgm:prSet>
      <dgm:spPr/>
    </dgm:pt>
    <dgm:pt modelId="{EB6F9D84-503E-4983-BE1B-D2A0A65EE4E7}" type="pres">
      <dgm:prSet presAssocID="{BE9BF66F-435A-4F4E-B0AF-3E665376E69C}" presName="negativeSpace" presStyleCnt="0"/>
      <dgm:spPr/>
    </dgm:pt>
    <dgm:pt modelId="{53F6E90D-1ED3-46B2-9748-9E01B1DBD2EB}" type="pres">
      <dgm:prSet presAssocID="{BE9BF66F-435A-4F4E-B0AF-3E665376E69C}" presName="childText" presStyleLbl="conFgAcc1" presStyleIdx="0" presStyleCnt="4">
        <dgm:presLayoutVars>
          <dgm:bulletEnabled val="1"/>
        </dgm:presLayoutVars>
      </dgm:prSet>
      <dgm:spPr/>
    </dgm:pt>
    <dgm:pt modelId="{D820C61F-C813-491D-B96F-67E454D14637}" type="pres">
      <dgm:prSet presAssocID="{C8FBD2B6-FA50-4796-BA79-2B45EF4C2BCB}" presName="spaceBetweenRectangles" presStyleCnt="0"/>
      <dgm:spPr/>
    </dgm:pt>
    <dgm:pt modelId="{26CE456D-FA30-46BB-B336-AC6AD531F4A4}" type="pres">
      <dgm:prSet presAssocID="{B564EA8A-8437-44DE-871A-C110C910D8C5}" presName="parentLin" presStyleCnt="0"/>
      <dgm:spPr/>
    </dgm:pt>
    <dgm:pt modelId="{95D55D68-C423-4F39-997D-1D059619AF20}" type="pres">
      <dgm:prSet presAssocID="{B564EA8A-8437-44DE-871A-C110C910D8C5}" presName="parentLeftMargin" presStyleLbl="node1" presStyleIdx="0" presStyleCnt="4"/>
      <dgm:spPr/>
    </dgm:pt>
    <dgm:pt modelId="{86D3D254-B3DC-4010-9C03-502FFA2A209B}" type="pres">
      <dgm:prSet presAssocID="{B564EA8A-8437-44DE-871A-C110C910D8C5}" presName="parentText" presStyleLbl="node1" presStyleIdx="1" presStyleCnt="4">
        <dgm:presLayoutVars>
          <dgm:chMax val="0"/>
          <dgm:bulletEnabled val="1"/>
        </dgm:presLayoutVars>
      </dgm:prSet>
      <dgm:spPr/>
    </dgm:pt>
    <dgm:pt modelId="{DDFE15F1-8C1A-4CA4-BA09-7F2600245DC4}" type="pres">
      <dgm:prSet presAssocID="{B564EA8A-8437-44DE-871A-C110C910D8C5}" presName="negativeSpace" presStyleCnt="0"/>
      <dgm:spPr/>
    </dgm:pt>
    <dgm:pt modelId="{F16B23A3-4922-4293-BD86-AF644E713DB4}" type="pres">
      <dgm:prSet presAssocID="{B564EA8A-8437-44DE-871A-C110C910D8C5}" presName="childText" presStyleLbl="conFgAcc1" presStyleIdx="1" presStyleCnt="4">
        <dgm:presLayoutVars>
          <dgm:bulletEnabled val="1"/>
        </dgm:presLayoutVars>
      </dgm:prSet>
      <dgm:spPr/>
    </dgm:pt>
    <dgm:pt modelId="{474235B8-0B71-48F1-81CF-CD91DC3F1676}" type="pres">
      <dgm:prSet presAssocID="{42EF45A2-B540-43F4-8782-45D95A3A2C4F}" presName="spaceBetweenRectangles" presStyleCnt="0"/>
      <dgm:spPr/>
    </dgm:pt>
    <dgm:pt modelId="{E9155D93-34B2-422C-A4AA-D5E4193222C6}" type="pres">
      <dgm:prSet presAssocID="{9C6F58FB-FABD-40FF-9E31-058AC921E989}" presName="parentLin" presStyleCnt="0"/>
      <dgm:spPr/>
    </dgm:pt>
    <dgm:pt modelId="{CDA57DDC-41A8-43AB-8D69-00705979B37C}" type="pres">
      <dgm:prSet presAssocID="{9C6F58FB-FABD-40FF-9E31-058AC921E989}" presName="parentLeftMargin" presStyleLbl="node1" presStyleIdx="1" presStyleCnt="4"/>
      <dgm:spPr/>
    </dgm:pt>
    <dgm:pt modelId="{965B773D-CDB3-43D9-8649-2BFDA9609FA8}" type="pres">
      <dgm:prSet presAssocID="{9C6F58FB-FABD-40FF-9E31-058AC921E989}" presName="parentText" presStyleLbl="node1" presStyleIdx="2" presStyleCnt="4">
        <dgm:presLayoutVars>
          <dgm:chMax val="0"/>
          <dgm:bulletEnabled val="1"/>
        </dgm:presLayoutVars>
      </dgm:prSet>
      <dgm:spPr/>
    </dgm:pt>
    <dgm:pt modelId="{330A097F-37BE-4E8C-B5FF-ACAB098D67AE}" type="pres">
      <dgm:prSet presAssocID="{9C6F58FB-FABD-40FF-9E31-058AC921E989}" presName="negativeSpace" presStyleCnt="0"/>
      <dgm:spPr/>
    </dgm:pt>
    <dgm:pt modelId="{84EA83D2-2914-47B9-85BA-4163F1AFC96E}" type="pres">
      <dgm:prSet presAssocID="{9C6F58FB-FABD-40FF-9E31-058AC921E989}" presName="childText" presStyleLbl="conFgAcc1" presStyleIdx="2" presStyleCnt="4">
        <dgm:presLayoutVars>
          <dgm:bulletEnabled val="1"/>
        </dgm:presLayoutVars>
      </dgm:prSet>
      <dgm:spPr/>
    </dgm:pt>
    <dgm:pt modelId="{262C34DA-493D-4E83-83FF-98ABCE85518D}" type="pres">
      <dgm:prSet presAssocID="{79CFFEDD-03FE-439E-A93E-4FB4DA1F709D}" presName="spaceBetweenRectangles" presStyleCnt="0"/>
      <dgm:spPr/>
    </dgm:pt>
    <dgm:pt modelId="{C36F0235-4844-45FD-9267-E08E4A1FC3D2}" type="pres">
      <dgm:prSet presAssocID="{AB01AFE7-078D-4373-9F99-960B1658A5A1}" presName="parentLin" presStyleCnt="0"/>
      <dgm:spPr/>
    </dgm:pt>
    <dgm:pt modelId="{D1820DE0-19A9-4BEF-AE20-64F4E4331507}" type="pres">
      <dgm:prSet presAssocID="{AB01AFE7-078D-4373-9F99-960B1658A5A1}" presName="parentLeftMargin" presStyleLbl="node1" presStyleIdx="2" presStyleCnt="4"/>
      <dgm:spPr/>
    </dgm:pt>
    <dgm:pt modelId="{ABC59877-61C5-4BD0-9C35-919C32469297}" type="pres">
      <dgm:prSet presAssocID="{AB01AFE7-078D-4373-9F99-960B1658A5A1}" presName="parentText" presStyleLbl="node1" presStyleIdx="3" presStyleCnt="4">
        <dgm:presLayoutVars>
          <dgm:chMax val="0"/>
          <dgm:bulletEnabled val="1"/>
        </dgm:presLayoutVars>
      </dgm:prSet>
      <dgm:spPr/>
    </dgm:pt>
    <dgm:pt modelId="{D582F3C1-69A2-410A-93F9-9B8E35CE5158}" type="pres">
      <dgm:prSet presAssocID="{AB01AFE7-078D-4373-9F99-960B1658A5A1}" presName="negativeSpace" presStyleCnt="0"/>
      <dgm:spPr/>
    </dgm:pt>
    <dgm:pt modelId="{AD76BD35-3830-45E4-AE20-EF1AAC1A29DF}" type="pres">
      <dgm:prSet presAssocID="{AB01AFE7-078D-4373-9F99-960B1658A5A1}" presName="childText" presStyleLbl="conFgAcc1" presStyleIdx="3" presStyleCnt="4" custScaleY="120650">
        <dgm:presLayoutVars>
          <dgm:bulletEnabled val="1"/>
        </dgm:presLayoutVars>
      </dgm:prSet>
      <dgm:spPr/>
    </dgm:pt>
  </dgm:ptLst>
  <dgm:cxnLst>
    <dgm:cxn modelId="{82527903-8F96-411C-8A5F-9EB0F52810B4}" type="presOf" srcId="{B564EA8A-8437-44DE-871A-C110C910D8C5}" destId="{95D55D68-C423-4F39-997D-1D059619AF20}" srcOrd="0" destOrd="0" presId="urn:microsoft.com/office/officeart/2005/8/layout/list1"/>
    <dgm:cxn modelId="{388C940C-6780-4A11-8DBB-4F3DDAA5ACBF}" type="presOf" srcId="{3355CEB7-7EEB-45B4-BD7C-63ABD896ED27}" destId="{F16B23A3-4922-4293-BD86-AF644E713DB4}" srcOrd="0" destOrd="2" presId="urn:microsoft.com/office/officeart/2005/8/layout/list1"/>
    <dgm:cxn modelId="{C46F9D13-99C2-41F7-BB6C-E982D99B21E6}" type="presOf" srcId="{BE9BF66F-435A-4F4E-B0AF-3E665376E69C}" destId="{8904AE14-2AE5-49BC-9F7A-F9D54A1E8A49}" srcOrd="1" destOrd="0" presId="urn:microsoft.com/office/officeart/2005/8/layout/list1"/>
    <dgm:cxn modelId="{008D2514-A095-43F0-9C94-A3104D8128B5}" type="presOf" srcId="{E44DC8C2-E124-4EA9-ACEE-3EDF6338BEDF}" destId="{84EA83D2-2914-47B9-85BA-4163F1AFC96E}" srcOrd="0" destOrd="1" presId="urn:microsoft.com/office/officeart/2005/8/layout/list1"/>
    <dgm:cxn modelId="{7BD4771A-0FEF-4A11-837D-8D4FCACABDDB}" srcId="{9C6F58FB-FABD-40FF-9E31-058AC921E989}" destId="{A08D8D85-BB8D-4FC0-BDE0-DB34D2EB990A}" srcOrd="0" destOrd="0" parTransId="{7CF8051F-CC2A-4365-B3D5-80D63077B7F6}" sibTransId="{84769D95-F967-4F20-8B02-E2213AE85A95}"/>
    <dgm:cxn modelId="{8294C01E-D4D2-4B6D-9FC4-D5B6EC2848D9}" srcId="{B259658C-CD4F-4117-BAC4-5A667CB34928}" destId="{AB01AFE7-078D-4373-9F99-960B1658A5A1}" srcOrd="3" destOrd="0" parTransId="{762BE3A6-D336-4631-B775-4A8F4318A344}" sibTransId="{3FF0A41C-442A-4D89-97A9-155B19CAB77E}"/>
    <dgm:cxn modelId="{C5A4981F-3038-4DE5-B0B2-56C58DF46AD7}" type="presOf" srcId="{8FE2387E-FA4F-4589-B85C-7504F87C2BBB}" destId="{F16B23A3-4922-4293-BD86-AF644E713DB4}" srcOrd="0" destOrd="1" presId="urn:microsoft.com/office/officeart/2005/8/layout/list1"/>
    <dgm:cxn modelId="{CAE1CB34-585A-4828-8D53-2CBC436889EB}" type="presOf" srcId="{AB01AFE7-078D-4373-9F99-960B1658A5A1}" destId="{ABC59877-61C5-4BD0-9C35-919C32469297}" srcOrd="1" destOrd="0" presId="urn:microsoft.com/office/officeart/2005/8/layout/list1"/>
    <dgm:cxn modelId="{AAB1C137-B6FC-4325-AACE-F2204CF73572}" srcId="{B259658C-CD4F-4117-BAC4-5A667CB34928}" destId="{9C6F58FB-FABD-40FF-9E31-058AC921E989}" srcOrd="2" destOrd="0" parTransId="{D724599B-E4FA-42EE-9F33-4962889E786D}" sibTransId="{79CFFEDD-03FE-439E-A93E-4FB4DA1F709D}"/>
    <dgm:cxn modelId="{F4C7D85C-272A-453E-A86C-F0B07E2E4048}" srcId="{AB01AFE7-078D-4373-9F99-960B1658A5A1}" destId="{C9780D22-F5B1-4C44-8B47-141E202141A5}" srcOrd="0" destOrd="0" parTransId="{CF232B3B-B796-4AC8-9B6F-024CA27F0F20}" sibTransId="{BD7FCF0B-DD88-49C0-A958-4F7C7BF661B1}"/>
    <dgm:cxn modelId="{D40E705F-D88F-43E0-B097-2CC4AC77EDD6}" srcId="{AB01AFE7-078D-4373-9F99-960B1658A5A1}" destId="{18429F0F-3D2C-4945-827F-AD66A9C5A2B4}" srcOrd="1" destOrd="0" parTransId="{DA92D142-0C6F-41F5-9D55-D29495347024}" sibTransId="{11932DBD-7288-4865-9183-ACEF9CC18B15}"/>
    <dgm:cxn modelId="{3D366C60-BC29-4F5C-8E17-F51907A889DB}" type="presOf" srcId="{B259658C-CD4F-4117-BAC4-5A667CB34928}" destId="{D83AA75B-7E5D-4A31-A5FD-26025BCD5223}" srcOrd="0" destOrd="0" presId="urn:microsoft.com/office/officeart/2005/8/layout/list1"/>
    <dgm:cxn modelId="{3BD7C060-0E4D-472A-A736-A2E023B48E59}" type="presOf" srcId="{7BA71E6B-1F65-4FB9-A72D-6232B91B223F}" destId="{84EA83D2-2914-47B9-85BA-4163F1AFC96E}" srcOrd="0" destOrd="2" presId="urn:microsoft.com/office/officeart/2005/8/layout/list1"/>
    <dgm:cxn modelId="{4C17C560-5FEC-45B7-842B-1F2B9B4E9529}" type="presOf" srcId="{501C36F4-C1DC-403A-9D1E-02B24B58D502}" destId="{F16B23A3-4922-4293-BD86-AF644E713DB4}" srcOrd="0" destOrd="0" presId="urn:microsoft.com/office/officeart/2005/8/layout/list1"/>
    <dgm:cxn modelId="{7D2FEF60-8366-4EDE-AD42-82A48C4015E3}" srcId="{AB01AFE7-078D-4373-9F99-960B1658A5A1}" destId="{1D1901D3-789D-427D-AB14-F75B9D5AD73B}" srcOrd="2" destOrd="0" parTransId="{6878F786-D36B-421C-A77A-15B581A5D6D7}" sibTransId="{A40B9C9B-8329-43BE-8F7A-52EE04798D59}"/>
    <dgm:cxn modelId="{67713D47-A006-4066-BE72-2911A7FDC24D}" type="presOf" srcId="{18429F0F-3D2C-4945-827F-AD66A9C5A2B4}" destId="{AD76BD35-3830-45E4-AE20-EF1AAC1A29DF}" srcOrd="0" destOrd="1" presId="urn:microsoft.com/office/officeart/2005/8/layout/list1"/>
    <dgm:cxn modelId="{740E5C69-D1A9-4FE7-8A3F-F59422B30BED}" srcId="{BE9BF66F-435A-4F4E-B0AF-3E665376E69C}" destId="{AE792431-15E3-47E9-915E-BAB664D16CF1}" srcOrd="0" destOrd="0" parTransId="{992AAC4B-4101-414B-B5B9-52F2BECF4BA9}" sibTransId="{79C51BFB-6193-4E73-96B3-6728D4E7DE70}"/>
    <dgm:cxn modelId="{FB48B84A-04F3-4D06-AC37-95FE539DAC5E}" srcId="{9C6F58FB-FABD-40FF-9E31-058AC921E989}" destId="{7BA71E6B-1F65-4FB9-A72D-6232B91B223F}" srcOrd="2" destOrd="0" parTransId="{1F5CFE09-D019-411A-A7E6-6B65A24F71AA}" sibTransId="{DC2C6E82-04E9-413F-91C2-E1E154E655BD}"/>
    <dgm:cxn modelId="{3E0BB088-4E86-4E06-BE36-74F33C25DE50}" type="presOf" srcId="{AB01AFE7-078D-4373-9F99-960B1658A5A1}" destId="{D1820DE0-19A9-4BEF-AE20-64F4E4331507}" srcOrd="0" destOrd="0" presId="urn:microsoft.com/office/officeart/2005/8/layout/list1"/>
    <dgm:cxn modelId="{A2428295-863A-436C-9625-FD699FFFE54F}" type="presOf" srcId="{C9780D22-F5B1-4C44-8B47-141E202141A5}" destId="{AD76BD35-3830-45E4-AE20-EF1AAC1A29DF}" srcOrd="0" destOrd="0" presId="urn:microsoft.com/office/officeart/2005/8/layout/list1"/>
    <dgm:cxn modelId="{AE2FC09B-2A9D-4257-8E38-942645EA0613}" srcId="{B564EA8A-8437-44DE-871A-C110C910D8C5}" destId="{8FE2387E-FA4F-4589-B85C-7504F87C2BBB}" srcOrd="1" destOrd="0" parTransId="{2D9B0A92-A677-4AFD-90EC-B5782D14D265}" sibTransId="{8E16F55C-8981-4B16-9A37-85AC1492550C}"/>
    <dgm:cxn modelId="{5BBA15A5-02D2-44C1-966F-9351F436E290}" srcId="{B564EA8A-8437-44DE-871A-C110C910D8C5}" destId="{501C36F4-C1DC-403A-9D1E-02B24B58D502}" srcOrd="0" destOrd="0" parTransId="{AEDF5843-7996-4A22-8889-3715076C77D5}" sibTransId="{E79E5C56-2A20-4FF0-AD32-3BA1A649D3DE}"/>
    <dgm:cxn modelId="{3C8F43A7-46C6-4476-BC29-569DA8BD1049}" type="presOf" srcId="{9C6F58FB-FABD-40FF-9E31-058AC921E989}" destId="{965B773D-CDB3-43D9-8649-2BFDA9609FA8}" srcOrd="1" destOrd="0" presId="urn:microsoft.com/office/officeart/2005/8/layout/list1"/>
    <dgm:cxn modelId="{3CB3E8AB-76AE-4490-8CE7-4CB7A1D3D75C}" srcId="{B259658C-CD4F-4117-BAC4-5A667CB34928}" destId="{BE9BF66F-435A-4F4E-B0AF-3E665376E69C}" srcOrd="0" destOrd="0" parTransId="{A2D5DAD6-E230-44DF-B09D-27E0B5F9C256}" sibTransId="{C8FBD2B6-FA50-4796-BA79-2B45EF4C2BCB}"/>
    <dgm:cxn modelId="{948E8FB7-AAA8-4BFA-99A4-8DB5C2FEA207}" type="presOf" srcId="{1D1901D3-789D-427D-AB14-F75B9D5AD73B}" destId="{AD76BD35-3830-45E4-AE20-EF1AAC1A29DF}" srcOrd="0" destOrd="2" presId="urn:microsoft.com/office/officeart/2005/8/layout/list1"/>
    <dgm:cxn modelId="{CC384ACB-9594-4BF9-A078-DE4184D83D3D}" type="presOf" srcId="{A08D8D85-BB8D-4FC0-BDE0-DB34D2EB990A}" destId="{84EA83D2-2914-47B9-85BA-4163F1AFC96E}" srcOrd="0" destOrd="0" presId="urn:microsoft.com/office/officeart/2005/8/layout/list1"/>
    <dgm:cxn modelId="{A5F52ACD-3EF4-4973-B520-6B66C41E920D}" type="presOf" srcId="{B564EA8A-8437-44DE-871A-C110C910D8C5}" destId="{86D3D254-B3DC-4010-9C03-502FFA2A209B}" srcOrd="1" destOrd="0" presId="urn:microsoft.com/office/officeart/2005/8/layout/list1"/>
    <dgm:cxn modelId="{926287DD-9B60-468E-B297-EF4432436942}" srcId="{B564EA8A-8437-44DE-871A-C110C910D8C5}" destId="{3355CEB7-7EEB-45B4-BD7C-63ABD896ED27}" srcOrd="2" destOrd="0" parTransId="{719DDF7D-5BA6-4F96-9797-04DBA3CA3FBF}" sibTransId="{4F94323F-C31D-4AD0-9FE9-D4BBA39010F3}"/>
    <dgm:cxn modelId="{5BEFC7DF-C580-44A8-B173-C9732C410B45}" type="presOf" srcId="{BE9BF66F-435A-4F4E-B0AF-3E665376E69C}" destId="{D0DC83CB-D8A7-46CC-AF28-7267174E7D70}" srcOrd="0" destOrd="0" presId="urn:microsoft.com/office/officeart/2005/8/layout/list1"/>
    <dgm:cxn modelId="{2A5087E2-BB05-4983-AE71-84B2DE454A8E}" type="presOf" srcId="{AE792431-15E3-47E9-915E-BAB664D16CF1}" destId="{53F6E90D-1ED3-46B2-9748-9E01B1DBD2EB}" srcOrd="0" destOrd="0" presId="urn:microsoft.com/office/officeart/2005/8/layout/list1"/>
    <dgm:cxn modelId="{F24869E3-F6ED-4959-95E6-EA43B3FEBF40}" srcId="{B259658C-CD4F-4117-BAC4-5A667CB34928}" destId="{B564EA8A-8437-44DE-871A-C110C910D8C5}" srcOrd="1" destOrd="0" parTransId="{05EEE8C6-E887-4183-981D-DC4211B978D3}" sibTransId="{42EF45A2-B540-43F4-8782-45D95A3A2C4F}"/>
    <dgm:cxn modelId="{6CDD98EA-1450-4CE3-9E4C-82ABCB71EA5B}" srcId="{9C6F58FB-FABD-40FF-9E31-058AC921E989}" destId="{E44DC8C2-E124-4EA9-ACEE-3EDF6338BEDF}" srcOrd="1" destOrd="0" parTransId="{7B9D8B3F-E63E-402B-B065-FACD4D077785}" sibTransId="{640DC19A-54BF-4E37-8FB2-77571B6F341A}"/>
    <dgm:cxn modelId="{1A4EE5FF-EB9C-47CB-8E17-2609A570B7B5}" type="presOf" srcId="{9C6F58FB-FABD-40FF-9E31-058AC921E989}" destId="{CDA57DDC-41A8-43AB-8D69-00705979B37C}" srcOrd="0" destOrd="0" presId="urn:microsoft.com/office/officeart/2005/8/layout/list1"/>
    <dgm:cxn modelId="{E059344C-5E15-4B85-B5DA-6748F9DFD7CB}" type="presParOf" srcId="{D83AA75B-7E5D-4A31-A5FD-26025BCD5223}" destId="{0328403B-BAE3-44CA-86F4-3D4A621912F0}" srcOrd="0" destOrd="0" presId="urn:microsoft.com/office/officeart/2005/8/layout/list1"/>
    <dgm:cxn modelId="{B9748B9E-580A-4D8F-8FCC-259E00CF12BA}" type="presParOf" srcId="{0328403B-BAE3-44CA-86F4-3D4A621912F0}" destId="{D0DC83CB-D8A7-46CC-AF28-7267174E7D70}" srcOrd="0" destOrd="0" presId="urn:microsoft.com/office/officeart/2005/8/layout/list1"/>
    <dgm:cxn modelId="{FB8A6111-36AD-4EA8-B81D-FCB87DA6956B}" type="presParOf" srcId="{0328403B-BAE3-44CA-86F4-3D4A621912F0}" destId="{8904AE14-2AE5-49BC-9F7A-F9D54A1E8A49}" srcOrd="1" destOrd="0" presId="urn:microsoft.com/office/officeart/2005/8/layout/list1"/>
    <dgm:cxn modelId="{2C418958-E04C-4A43-AEAA-B0C007FE21B6}" type="presParOf" srcId="{D83AA75B-7E5D-4A31-A5FD-26025BCD5223}" destId="{EB6F9D84-503E-4983-BE1B-D2A0A65EE4E7}" srcOrd="1" destOrd="0" presId="urn:microsoft.com/office/officeart/2005/8/layout/list1"/>
    <dgm:cxn modelId="{AE723536-C979-480F-89D3-7B33986F76DC}" type="presParOf" srcId="{D83AA75B-7E5D-4A31-A5FD-26025BCD5223}" destId="{53F6E90D-1ED3-46B2-9748-9E01B1DBD2EB}" srcOrd="2" destOrd="0" presId="urn:microsoft.com/office/officeart/2005/8/layout/list1"/>
    <dgm:cxn modelId="{9F5A5C48-E315-4E3F-B1CC-A505A2189557}" type="presParOf" srcId="{D83AA75B-7E5D-4A31-A5FD-26025BCD5223}" destId="{D820C61F-C813-491D-B96F-67E454D14637}" srcOrd="3" destOrd="0" presId="urn:microsoft.com/office/officeart/2005/8/layout/list1"/>
    <dgm:cxn modelId="{CAFDC8A4-9C8D-4E70-BAD4-07C5E74F9E75}" type="presParOf" srcId="{D83AA75B-7E5D-4A31-A5FD-26025BCD5223}" destId="{26CE456D-FA30-46BB-B336-AC6AD531F4A4}" srcOrd="4" destOrd="0" presId="urn:microsoft.com/office/officeart/2005/8/layout/list1"/>
    <dgm:cxn modelId="{0AD74A9D-016C-435B-9D81-83BEB229E977}" type="presParOf" srcId="{26CE456D-FA30-46BB-B336-AC6AD531F4A4}" destId="{95D55D68-C423-4F39-997D-1D059619AF20}" srcOrd="0" destOrd="0" presId="urn:microsoft.com/office/officeart/2005/8/layout/list1"/>
    <dgm:cxn modelId="{7F97CDB5-8A66-4ED7-91C8-D1E0876FDF67}" type="presParOf" srcId="{26CE456D-FA30-46BB-B336-AC6AD531F4A4}" destId="{86D3D254-B3DC-4010-9C03-502FFA2A209B}" srcOrd="1" destOrd="0" presId="urn:microsoft.com/office/officeart/2005/8/layout/list1"/>
    <dgm:cxn modelId="{A04BEF35-F9F8-4295-B178-A3317B3FE5F2}" type="presParOf" srcId="{D83AA75B-7E5D-4A31-A5FD-26025BCD5223}" destId="{DDFE15F1-8C1A-4CA4-BA09-7F2600245DC4}" srcOrd="5" destOrd="0" presId="urn:microsoft.com/office/officeart/2005/8/layout/list1"/>
    <dgm:cxn modelId="{92844BC3-ABD2-4395-886F-6D722B0A6ECA}" type="presParOf" srcId="{D83AA75B-7E5D-4A31-A5FD-26025BCD5223}" destId="{F16B23A3-4922-4293-BD86-AF644E713DB4}" srcOrd="6" destOrd="0" presId="urn:microsoft.com/office/officeart/2005/8/layout/list1"/>
    <dgm:cxn modelId="{A028ACFD-5EB7-4360-B138-BA2D365DC842}" type="presParOf" srcId="{D83AA75B-7E5D-4A31-A5FD-26025BCD5223}" destId="{474235B8-0B71-48F1-81CF-CD91DC3F1676}" srcOrd="7" destOrd="0" presId="urn:microsoft.com/office/officeart/2005/8/layout/list1"/>
    <dgm:cxn modelId="{7E9E070E-954E-4ED0-8A12-335BA908B492}" type="presParOf" srcId="{D83AA75B-7E5D-4A31-A5FD-26025BCD5223}" destId="{E9155D93-34B2-422C-A4AA-D5E4193222C6}" srcOrd="8" destOrd="0" presId="urn:microsoft.com/office/officeart/2005/8/layout/list1"/>
    <dgm:cxn modelId="{76B039D8-557D-4B05-BC9D-A28CA638C745}" type="presParOf" srcId="{E9155D93-34B2-422C-A4AA-D5E4193222C6}" destId="{CDA57DDC-41A8-43AB-8D69-00705979B37C}" srcOrd="0" destOrd="0" presId="urn:microsoft.com/office/officeart/2005/8/layout/list1"/>
    <dgm:cxn modelId="{A2810074-1592-44C1-94E6-B31590F368B8}" type="presParOf" srcId="{E9155D93-34B2-422C-A4AA-D5E4193222C6}" destId="{965B773D-CDB3-43D9-8649-2BFDA9609FA8}" srcOrd="1" destOrd="0" presId="urn:microsoft.com/office/officeart/2005/8/layout/list1"/>
    <dgm:cxn modelId="{185026F9-2C0F-443B-843A-F9A2225810A2}" type="presParOf" srcId="{D83AA75B-7E5D-4A31-A5FD-26025BCD5223}" destId="{330A097F-37BE-4E8C-B5FF-ACAB098D67AE}" srcOrd="9" destOrd="0" presId="urn:microsoft.com/office/officeart/2005/8/layout/list1"/>
    <dgm:cxn modelId="{37AB6906-21CF-47DE-8257-70D5F832300D}" type="presParOf" srcId="{D83AA75B-7E5D-4A31-A5FD-26025BCD5223}" destId="{84EA83D2-2914-47B9-85BA-4163F1AFC96E}" srcOrd="10" destOrd="0" presId="urn:microsoft.com/office/officeart/2005/8/layout/list1"/>
    <dgm:cxn modelId="{06647124-EB2C-4B1A-AAFF-8FA32DDC2D83}" type="presParOf" srcId="{D83AA75B-7E5D-4A31-A5FD-26025BCD5223}" destId="{262C34DA-493D-4E83-83FF-98ABCE85518D}" srcOrd="11" destOrd="0" presId="urn:microsoft.com/office/officeart/2005/8/layout/list1"/>
    <dgm:cxn modelId="{F1FC4F10-8BFD-4C6B-A89E-D9FD131EFE53}" type="presParOf" srcId="{D83AA75B-7E5D-4A31-A5FD-26025BCD5223}" destId="{C36F0235-4844-45FD-9267-E08E4A1FC3D2}" srcOrd="12" destOrd="0" presId="urn:microsoft.com/office/officeart/2005/8/layout/list1"/>
    <dgm:cxn modelId="{A929D1C5-9B5A-455B-9F0C-ECFCEC63FC8A}" type="presParOf" srcId="{C36F0235-4844-45FD-9267-E08E4A1FC3D2}" destId="{D1820DE0-19A9-4BEF-AE20-64F4E4331507}" srcOrd="0" destOrd="0" presId="urn:microsoft.com/office/officeart/2005/8/layout/list1"/>
    <dgm:cxn modelId="{E7FE4EBC-FD04-4ACB-B2F4-0A63F5FC9BAB}" type="presParOf" srcId="{C36F0235-4844-45FD-9267-E08E4A1FC3D2}" destId="{ABC59877-61C5-4BD0-9C35-919C32469297}" srcOrd="1" destOrd="0" presId="urn:microsoft.com/office/officeart/2005/8/layout/list1"/>
    <dgm:cxn modelId="{60EBD82C-B47D-4DC3-B8DD-9FFBED69D013}" type="presParOf" srcId="{D83AA75B-7E5D-4A31-A5FD-26025BCD5223}" destId="{D582F3C1-69A2-410A-93F9-9B8E35CE5158}" srcOrd="13" destOrd="0" presId="urn:microsoft.com/office/officeart/2005/8/layout/list1"/>
    <dgm:cxn modelId="{E8E904B7-138D-49B2-BAF5-082B0772D191}" type="presParOf" srcId="{D83AA75B-7E5D-4A31-A5FD-26025BCD5223}" destId="{AD76BD35-3830-45E4-AE20-EF1AAC1A29D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2ECE0-4359-49D6-8367-ED571743666B}">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C9B3D-7B61-4BD2-B46C-40EB92EA14C2}">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93529E-97A1-4560-8E58-AEEBC651F970}">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Overview of Guidance</a:t>
          </a:r>
        </a:p>
      </dsp:txBody>
      <dsp:txXfrm>
        <a:off x="1834517" y="469890"/>
        <a:ext cx="3148942" cy="1335915"/>
      </dsp:txXfrm>
    </dsp:sp>
    <dsp:sp modelId="{28F541D3-6EF7-4CAB-BC93-0FAC79836793}">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285E9-5047-4FB2-82F2-09975C64A4D4}">
      <dsp:nvSpPr>
        <dsp:cNvPr id="0" name=""/>
        <dsp:cNvSpPr/>
      </dsp:nvSpPr>
      <dsp:spPr>
        <a:xfrm>
          <a:off x="5812681" y="750432"/>
          <a:ext cx="774830" cy="77483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936CF4-71FB-4BF0-8FAC-6A3C2099DCEC}">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ts val="0"/>
            </a:spcAft>
            <a:buNone/>
          </a:pPr>
          <a:r>
            <a:rPr lang="en-US" sz="2400" kern="1200" dirty="0"/>
            <a:t>Effort Reporting </a:t>
          </a:r>
        </a:p>
        <a:p>
          <a:pPr marL="0" lvl="0" indent="0" algn="l" defTabSz="1066800">
            <a:lnSpc>
              <a:spcPct val="100000"/>
            </a:lnSpc>
            <a:spcBef>
              <a:spcPct val="0"/>
            </a:spcBef>
            <a:spcAft>
              <a:spcPts val="0"/>
            </a:spcAft>
            <a:buNone/>
          </a:pPr>
          <a:r>
            <a:rPr lang="en-US" sz="2400" kern="1200" dirty="0"/>
            <a:t>Internal Audit</a:t>
          </a:r>
        </a:p>
      </dsp:txBody>
      <dsp:txXfrm>
        <a:off x="7154322" y="469890"/>
        <a:ext cx="3148942" cy="1335915"/>
      </dsp:txXfrm>
    </dsp:sp>
    <dsp:sp modelId="{AD33B1A8-F560-4E55-88B5-CB419E3E830B}">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25D5D-2964-4E48-9C0F-937AA13413FF}">
      <dsp:nvSpPr>
        <dsp:cNvPr id="0" name=""/>
        <dsp:cNvSpPr/>
      </dsp:nvSpPr>
      <dsp:spPr>
        <a:xfrm>
          <a:off x="492877" y="2826074"/>
          <a:ext cx="774830" cy="77483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2368D8-1D2E-472E-B73D-73F110D7A49F}">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ts val="0"/>
            </a:spcAft>
            <a:buNone/>
          </a:pPr>
          <a:r>
            <a:rPr lang="en-US" sz="2400" kern="1200" dirty="0"/>
            <a:t>Cost Transfer &amp; </a:t>
          </a:r>
        </a:p>
        <a:p>
          <a:pPr marL="0" lvl="0" indent="0" algn="l" defTabSz="1066800">
            <a:lnSpc>
              <a:spcPct val="100000"/>
            </a:lnSpc>
            <a:spcBef>
              <a:spcPct val="0"/>
            </a:spcBef>
            <a:spcAft>
              <a:spcPct val="35000"/>
            </a:spcAft>
            <a:buNone/>
          </a:pPr>
          <a:r>
            <a:rPr lang="en-US" sz="2400" kern="1200" dirty="0"/>
            <a:t>PET Reminders</a:t>
          </a:r>
        </a:p>
      </dsp:txBody>
      <dsp:txXfrm>
        <a:off x="1834517" y="2545532"/>
        <a:ext cx="3148942" cy="1335915"/>
      </dsp:txXfrm>
    </dsp:sp>
    <dsp:sp modelId="{C3761D3F-CB51-4969-A39F-2A25D53D6A7E}">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02DFE9-F7E3-41B4-88C4-D248AA49EBC6}">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35C039-46E6-4C77-A545-E6066A89BA40}">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Resources &amp; Questions</a:t>
          </a:r>
        </a:p>
      </dsp:txBody>
      <dsp:txXfrm>
        <a:off x="7154322" y="2545532"/>
        <a:ext cx="3148942" cy="13359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6E90D-1ED3-46B2-9748-9E01B1DBD2EB}">
      <dsp:nvSpPr>
        <dsp:cNvPr id="0" name=""/>
        <dsp:cNvSpPr/>
      </dsp:nvSpPr>
      <dsp:spPr>
        <a:xfrm>
          <a:off x="0" y="272525"/>
          <a:ext cx="11198941" cy="5953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162" tIns="291592" rIns="869162"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The employee has not certified their ePER.</a:t>
          </a:r>
          <a:endParaRPr lang="en-US" sz="1400" kern="1200" dirty="0"/>
        </a:p>
      </dsp:txBody>
      <dsp:txXfrm>
        <a:off x="0" y="272525"/>
        <a:ext cx="11198941" cy="595350"/>
      </dsp:txXfrm>
    </dsp:sp>
    <dsp:sp modelId="{8904AE14-2AE5-49BC-9F7A-F9D54A1E8A49}">
      <dsp:nvSpPr>
        <dsp:cNvPr id="0" name=""/>
        <dsp:cNvSpPr/>
      </dsp:nvSpPr>
      <dsp:spPr>
        <a:xfrm>
          <a:off x="559947" y="65885"/>
          <a:ext cx="7839259"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05" tIns="0" rIns="296305" bIns="0" numCol="1" spcCol="1270" anchor="ctr" anchorCtr="0">
          <a:noAutofit/>
        </a:bodyPr>
        <a:lstStyle/>
        <a:p>
          <a:pPr marL="0" lvl="0" indent="0" algn="l" defTabSz="622300">
            <a:lnSpc>
              <a:spcPct val="90000"/>
            </a:lnSpc>
            <a:spcBef>
              <a:spcPct val="0"/>
            </a:spcBef>
            <a:spcAft>
              <a:spcPct val="35000"/>
            </a:spcAft>
            <a:buNone/>
          </a:pPr>
          <a:r>
            <a:rPr lang="en-US" sz="1400" b="0" i="0" kern="1200" dirty="0">
              <a:latin typeface="+mn-lt"/>
            </a:rPr>
            <a:t>N-Not Complete</a:t>
          </a:r>
          <a:endParaRPr lang="en-US" sz="1400" kern="1200" dirty="0">
            <a:latin typeface="+mn-lt"/>
          </a:endParaRPr>
        </a:p>
      </dsp:txBody>
      <dsp:txXfrm>
        <a:off x="580122" y="86060"/>
        <a:ext cx="7798909" cy="372930"/>
      </dsp:txXfrm>
    </dsp:sp>
    <dsp:sp modelId="{F16B23A3-4922-4293-BD86-AF644E713DB4}">
      <dsp:nvSpPr>
        <dsp:cNvPr id="0" name=""/>
        <dsp:cNvSpPr/>
      </dsp:nvSpPr>
      <dsp:spPr>
        <a:xfrm>
          <a:off x="0" y="1150115"/>
          <a:ext cx="11198941" cy="145529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162" tIns="291592" rIns="869162"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The employee has tried certifying less than the pay with cost share.</a:t>
          </a:r>
          <a:endParaRPr lang="en-US" sz="1400" kern="1200" dirty="0"/>
        </a:p>
        <a:p>
          <a:pPr marL="114300" lvl="1" indent="-114300" algn="l" defTabSz="622300">
            <a:lnSpc>
              <a:spcPct val="90000"/>
            </a:lnSpc>
            <a:spcBef>
              <a:spcPct val="0"/>
            </a:spcBef>
            <a:spcAft>
              <a:spcPct val="15000"/>
            </a:spcAft>
            <a:buChar char="•"/>
          </a:pPr>
          <a:r>
            <a:rPr lang="en-US" sz="1400" b="0" i="0" kern="1200" dirty="0"/>
            <a:t>If the employee believes that their actual effort percentage is less than what their pay with cost</a:t>
          </a:r>
          <a:r>
            <a:rPr lang="en-US" sz="1400" kern="1200" dirty="0"/>
            <a:t> </a:t>
          </a:r>
          <a:r>
            <a:rPr lang="en-US" sz="1400" b="0" i="0" kern="1200" dirty="0"/>
            <a:t>share was, the employee will need to work with the payroll liaison to create a PET to move pay off that sponsored project.</a:t>
          </a:r>
          <a:endParaRPr lang="en-US" sz="1400" kern="1200" dirty="0"/>
        </a:p>
        <a:p>
          <a:pPr marL="114300" lvl="1" indent="-114300" algn="l" defTabSz="622300">
            <a:lnSpc>
              <a:spcPct val="90000"/>
            </a:lnSpc>
            <a:spcBef>
              <a:spcPct val="0"/>
            </a:spcBef>
            <a:spcAft>
              <a:spcPct val="15000"/>
            </a:spcAft>
            <a:buChar char="•"/>
          </a:pPr>
          <a:r>
            <a:rPr lang="en-US" sz="1400" b="0" i="0" kern="1200" dirty="0"/>
            <a:t>If the effort is correct, the employee needs to certify the actual effort percentage for greater than or equal to the pay with cost share.</a:t>
          </a:r>
          <a:endParaRPr lang="en-US" sz="1400" kern="1200" dirty="0"/>
        </a:p>
      </dsp:txBody>
      <dsp:txXfrm>
        <a:off x="0" y="1150115"/>
        <a:ext cx="11198941" cy="1455299"/>
      </dsp:txXfrm>
    </dsp:sp>
    <dsp:sp modelId="{86D3D254-B3DC-4010-9C03-502FFA2A209B}">
      <dsp:nvSpPr>
        <dsp:cNvPr id="0" name=""/>
        <dsp:cNvSpPr/>
      </dsp:nvSpPr>
      <dsp:spPr>
        <a:xfrm>
          <a:off x="559947" y="943475"/>
          <a:ext cx="7839259"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05" tIns="0" rIns="296305" bIns="0" numCol="1" spcCol="1270" anchor="ctr" anchorCtr="0">
          <a:noAutofit/>
        </a:bodyPr>
        <a:lstStyle/>
        <a:p>
          <a:pPr marL="0" lvl="0" indent="0" algn="l" defTabSz="622300">
            <a:lnSpc>
              <a:spcPct val="90000"/>
            </a:lnSpc>
            <a:spcBef>
              <a:spcPct val="0"/>
            </a:spcBef>
            <a:spcAft>
              <a:spcPct val="35000"/>
            </a:spcAft>
            <a:buNone/>
          </a:pPr>
          <a:r>
            <a:rPr lang="en-US" sz="1400" b="0" i="0" kern="1200" dirty="0"/>
            <a:t>P-PET required (Pending Payroll Adjustment)</a:t>
          </a:r>
          <a:endParaRPr lang="en-US" sz="1400" kern="1200" dirty="0"/>
        </a:p>
      </dsp:txBody>
      <dsp:txXfrm>
        <a:off x="580122" y="963650"/>
        <a:ext cx="7798909" cy="372930"/>
      </dsp:txXfrm>
    </dsp:sp>
    <dsp:sp modelId="{84EA83D2-2914-47B9-85BA-4163F1AFC96E}">
      <dsp:nvSpPr>
        <dsp:cNvPr id="0" name=""/>
        <dsp:cNvSpPr/>
      </dsp:nvSpPr>
      <dsp:spPr>
        <a:xfrm>
          <a:off x="0" y="2887655"/>
          <a:ext cx="11198941" cy="10584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162" tIns="291592" rIns="869162"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Something in the system (typically a PET) was submitted that caused the ePER to change.</a:t>
          </a:r>
          <a:endParaRPr lang="en-US" sz="1400" kern="1200" dirty="0"/>
        </a:p>
        <a:p>
          <a:pPr marL="114300" lvl="1" indent="-114300" algn="l" defTabSz="622300">
            <a:lnSpc>
              <a:spcPct val="90000"/>
            </a:lnSpc>
            <a:spcBef>
              <a:spcPct val="0"/>
            </a:spcBef>
            <a:spcAft>
              <a:spcPct val="15000"/>
            </a:spcAft>
            <a:buChar char="•"/>
          </a:pPr>
          <a:r>
            <a:rPr lang="en-US" sz="1400" b="0" i="0" kern="1200" dirty="0"/>
            <a:t>The employee will need to recertify for the updated effort.</a:t>
          </a:r>
          <a:endParaRPr lang="en-US" sz="1400" kern="1200" dirty="0"/>
        </a:p>
        <a:p>
          <a:pPr marL="114300" lvl="1" indent="-114300" algn="l" defTabSz="622300">
            <a:lnSpc>
              <a:spcPct val="90000"/>
            </a:lnSpc>
            <a:spcBef>
              <a:spcPct val="0"/>
            </a:spcBef>
            <a:spcAft>
              <a:spcPct val="15000"/>
            </a:spcAft>
            <a:buChar char="•"/>
          </a:pPr>
          <a:r>
            <a:rPr lang="en-US" sz="1400" b="0" i="0" kern="1200" dirty="0"/>
            <a:t>If they have issues with the percentages, they need to work with their payroll liaison.</a:t>
          </a:r>
          <a:endParaRPr lang="en-US" sz="1400" kern="1200" dirty="0"/>
        </a:p>
      </dsp:txBody>
      <dsp:txXfrm>
        <a:off x="0" y="2887655"/>
        <a:ext cx="11198941" cy="1058400"/>
      </dsp:txXfrm>
    </dsp:sp>
    <dsp:sp modelId="{965B773D-CDB3-43D9-8649-2BFDA9609FA8}">
      <dsp:nvSpPr>
        <dsp:cNvPr id="0" name=""/>
        <dsp:cNvSpPr/>
      </dsp:nvSpPr>
      <dsp:spPr>
        <a:xfrm>
          <a:off x="559947" y="2681015"/>
          <a:ext cx="7839259"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05" tIns="0" rIns="296305" bIns="0" numCol="1" spcCol="1270" anchor="ctr" anchorCtr="0">
          <a:noAutofit/>
        </a:bodyPr>
        <a:lstStyle/>
        <a:p>
          <a:pPr marL="0" lvl="0" indent="0" algn="l" defTabSz="622300">
            <a:lnSpc>
              <a:spcPct val="90000"/>
            </a:lnSpc>
            <a:spcBef>
              <a:spcPct val="0"/>
            </a:spcBef>
            <a:spcAft>
              <a:spcPct val="35000"/>
            </a:spcAft>
            <a:buNone/>
          </a:pPr>
          <a:r>
            <a:rPr lang="en-US" sz="1400" b="0" i="0" kern="1200" dirty="0"/>
            <a:t>R-Revised PER Issued (Revised)</a:t>
          </a:r>
          <a:endParaRPr lang="en-US" sz="1400" kern="1200" dirty="0"/>
        </a:p>
      </dsp:txBody>
      <dsp:txXfrm>
        <a:off x="580122" y="2701190"/>
        <a:ext cx="7798909" cy="372930"/>
      </dsp:txXfrm>
    </dsp:sp>
    <dsp:sp modelId="{AD76BD35-3830-45E4-AE20-EF1AAC1A29DF}">
      <dsp:nvSpPr>
        <dsp:cNvPr id="0" name=""/>
        <dsp:cNvSpPr/>
      </dsp:nvSpPr>
      <dsp:spPr>
        <a:xfrm>
          <a:off x="0" y="4228295"/>
          <a:ext cx="11198941" cy="1276959"/>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9162" tIns="291592" rIns="869162"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dirty="0"/>
            <a:t>There is a payroll error (negative pay or suspense). </a:t>
          </a:r>
          <a:endParaRPr lang="en-US" sz="1400" kern="1200" dirty="0"/>
        </a:p>
        <a:p>
          <a:pPr marL="114300" lvl="1" indent="-114300" algn="l" defTabSz="622300">
            <a:lnSpc>
              <a:spcPct val="90000"/>
            </a:lnSpc>
            <a:spcBef>
              <a:spcPct val="0"/>
            </a:spcBef>
            <a:spcAft>
              <a:spcPct val="15000"/>
            </a:spcAft>
            <a:buChar char="•"/>
          </a:pPr>
          <a:r>
            <a:rPr lang="en-US" sz="1400" b="0" i="0" kern="1200" dirty="0"/>
            <a:t>Effort with Cost Share exceeds 100%.</a:t>
          </a:r>
          <a:endParaRPr lang="en-US" sz="1400" kern="1200" dirty="0"/>
        </a:p>
        <a:p>
          <a:pPr marL="114300" lvl="1" indent="-114300" algn="l" defTabSz="622300">
            <a:lnSpc>
              <a:spcPct val="90000"/>
            </a:lnSpc>
            <a:spcBef>
              <a:spcPct val="0"/>
            </a:spcBef>
            <a:spcAft>
              <a:spcPct val="15000"/>
            </a:spcAft>
            <a:buChar char="•"/>
          </a:pPr>
          <a:r>
            <a:rPr lang="en-US" sz="1400" b="0" i="0" kern="1200" dirty="0"/>
            <a:t>Please reach out to </a:t>
          </a:r>
          <a:r>
            <a:rPr lang="en-US" sz="1400" b="0" i="0" kern="1200" dirty="0">
              <a:hlinkClick xmlns:r="http://schemas.openxmlformats.org/officeDocument/2006/relationships" r:id="rId1"/>
            </a:rPr>
            <a:t>epers@ucdenver.edu</a:t>
          </a:r>
          <a:r>
            <a:rPr lang="en-US" sz="1400" b="0" i="0" kern="1200" dirty="0"/>
            <a:t> for questions.</a:t>
          </a:r>
          <a:endParaRPr lang="en-US" sz="1400" kern="1200" dirty="0"/>
        </a:p>
      </dsp:txBody>
      <dsp:txXfrm>
        <a:off x="0" y="4228295"/>
        <a:ext cx="11198941" cy="1276959"/>
      </dsp:txXfrm>
    </dsp:sp>
    <dsp:sp modelId="{ABC59877-61C5-4BD0-9C35-919C32469297}">
      <dsp:nvSpPr>
        <dsp:cNvPr id="0" name=""/>
        <dsp:cNvSpPr/>
      </dsp:nvSpPr>
      <dsp:spPr>
        <a:xfrm>
          <a:off x="559947" y="4021655"/>
          <a:ext cx="7839259" cy="413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305" tIns="0" rIns="296305" bIns="0" numCol="1" spcCol="1270" anchor="ctr" anchorCtr="0">
          <a:noAutofit/>
        </a:bodyPr>
        <a:lstStyle/>
        <a:p>
          <a:pPr marL="0" lvl="0" indent="0" algn="l" defTabSz="622300">
            <a:lnSpc>
              <a:spcPct val="90000"/>
            </a:lnSpc>
            <a:spcBef>
              <a:spcPct val="0"/>
            </a:spcBef>
            <a:spcAft>
              <a:spcPct val="35000"/>
            </a:spcAft>
            <a:buNone/>
          </a:pPr>
          <a:r>
            <a:rPr lang="en-US" sz="1400" b="0" i="0" kern="1200" dirty="0"/>
            <a:t>H-Hold (On Hold)</a:t>
          </a:r>
          <a:endParaRPr lang="en-US" sz="1400" kern="1200" dirty="0"/>
        </a:p>
      </dsp:txBody>
      <dsp:txXfrm>
        <a:off x="580122" y="4041830"/>
        <a:ext cx="7798909" cy="37293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57B9-A9BA-9194-612C-5B4AF75B71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B7EED-299F-D9EA-02DE-776A47AE3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FAC48A-8C25-DF58-8291-AEDC7D898E0D}"/>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F5E399EF-BEA4-6C6F-B10E-DE628897CB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BC4239-EC6A-490E-F4C8-5D70180B81E1}"/>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51575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1F3D-3010-DE74-EB6F-60EEDFA094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62255-63EB-D148-0EDD-707E53606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1DF67-6A6B-D0A1-071F-88BFBB1E89FC}"/>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CE4C4230-4F11-48DA-2506-ACE0635221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C21256-8089-C2FC-D4D7-651450FBC260}"/>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24145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426E2-63C9-9405-E572-5A2B1F9A18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E9F420-26F8-FA0E-80C1-FA47DC9E88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62A20-8659-44B8-9972-74E350969DA5}"/>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9C30A67D-3170-6E4D-0CFF-C614E0A941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B9D128-6B36-817C-4E13-39C25920D442}"/>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194606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C6029-E3AC-2FD4-D97B-90DF93E2B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1D486-6580-BACD-E85B-F17A1340BB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D0CED-47EA-C4A4-136D-6C12DCDC9E1E}"/>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E3040884-CDB4-EE50-57A3-9806D7B739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38BCA2-5A09-5AD5-B1B7-818FD4ED6491}"/>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393443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2FD5C-DB64-A2A4-FB91-98963341CB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A179B6-37DF-6326-3515-3EDAB323FF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2DDB2C-2C71-77A6-B1F7-17E38A50D1E2}"/>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03E4072F-8CCD-9294-870B-DAA8457DB5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75B289-2A11-6CA4-5B13-5549E1FF0BEA}"/>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166006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8C9A-1BD3-227B-C12B-4C3E08310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6E220-1A33-615A-A090-FC7451220B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BC89D6-3985-3D91-707F-63E02E1EE3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3E542-D614-0DB5-B7DC-FE6C6F4F4B47}"/>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6" name="Footer Placeholder 5">
            <a:extLst>
              <a:ext uri="{FF2B5EF4-FFF2-40B4-BE49-F238E27FC236}">
                <a16:creationId xmlns:a16="http://schemas.microsoft.com/office/drawing/2014/main" id="{058F851B-62E6-BF39-6F98-A2CB3FD15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E65716-2ECA-7A1D-9E46-7514DC3BCBC3}"/>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422412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8860-DB7C-F6E4-BF1A-DAAFDDCA34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3431D-65BE-0E96-A4DD-47395CCB32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508F76-732C-49BD-3550-0E700873F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9637C-FD05-6C01-2DC3-A4B32963E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202A33-4422-12D5-1292-8F9EF38E1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5D0CB-8043-99ED-FB85-5D42E83E7E21}"/>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8" name="Footer Placeholder 7">
            <a:extLst>
              <a:ext uri="{FF2B5EF4-FFF2-40B4-BE49-F238E27FC236}">
                <a16:creationId xmlns:a16="http://schemas.microsoft.com/office/drawing/2014/main" id="{EE5BF215-B1EA-6505-C15B-D02041AF76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85588A9-C04C-A02A-534E-6ADFAEA362ED}"/>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425975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68102-E669-FED5-1A97-F3D7947CC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4BC69B-86DE-A3D5-4780-3654C2DAB353}"/>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4" name="Footer Placeholder 3">
            <a:extLst>
              <a:ext uri="{FF2B5EF4-FFF2-40B4-BE49-F238E27FC236}">
                <a16:creationId xmlns:a16="http://schemas.microsoft.com/office/drawing/2014/main" id="{677ED5BA-77EB-EF18-5B29-AB8DCBA5FF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1AE6E8-34C2-8B18-49A5-1C70E3DA9517}"/>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345867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42A0E3-E2C8-ADBA-5061-7ED66A5D169B}"/>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3" name="Footer Placeholder 2">
            <a:extLst>
              <a:ext uri="{FF2B5EF4-FFF2-40B4-BE49-F238E27FC236}">
                <a16:creationId xmlns:a16="http://schemas.microsoft.com/office/drawing/2014/main" id="{BE1694A3-62DD-BCF6-5DA6-88F57A8910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0FFD0E-6812-A22C-90A0-79CD07770BF3}"/>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260093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0295-E015-1D4F-0384-F7CBB978A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F92CB-8C97-0155-C523-F33B3BDE0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68AD61-F483-18D3-3CDB-EC5496AC10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CE2E56-BECF-56C4-21CB-8FBB82AD2838}"/>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6" name="Footer Placeholder 5">
            <a:extLst>
              <a:ext uri="{FF2B5EF4-FFF2-40B4-BE49-F238E27FC236}">
                <a16:creationId xmlns:a16="http://schemas.microsoft.com/office/drawing/2014/main" id="{00E1B5B8-6B00-4A75-CD6D-109CB6A7A3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30A6A3-3435-9DC7-5422-C0E0312D81A2}"/>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89310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9382-B462-A23B-FDE4-D5CA07DC5D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5E38F5-2AA3-51B2-81E1-3DFBF9E615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0A12DD0-F5E6-28FD-97FF-7E77C533A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F8470-288C-CC76-87E2-7EFCFD981E46}"/>
              </a:ext>
            </a:extLst>
          </p:cNvPr>
          <p:cNvSpPr>
            <a:spLocks noGrp="1"/>
          </p:cNvSpPr>
          <p:nvPr>
            <p:ph type="dt" sz="half" idx="10"/>
          </p:nvPr>
        </p:nvSpPr>
        <p:spPr/>
        <p:txBody>
          <a:bodyPr/>
          <a:lstStyle/>
          <a:p>
            <a:fld id="{A3F61405-02EF-4930-BDF3-660B72B0AF36}" type="datetimeFigureOut">
              <a:rPr lang="en-US" smtClean="0"/>
              <a:t>5/2/2024</a:t>
            </a:fld>
            <a:endParaRPr lang="en-US" dirty="0"/>
          </a:p>
        </p:txBody>
      </p:sp>
      <p:sp>
        <p:nvSpPr>
          <p:cNvPr id="6" name="Footer Placeholder 5">
            <a:extLst>
              <a:ext uri="{FF2B5EF4-FFF2-40B4-BE49-F238E27FC236}">
                <a16:creationId xmlns:a16="http://schemas.microsoft.com/office/drawing/2014/main" id="{5109A332-C136-A71E-A7F4-C46A3DE330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E8EB2E-7C7A-4D98-CE85-EAD38DA598F1}"/>
              </a:ext>
            </a:extLst>
          </p:cNvPr>
          <p:cNvSpPr>
            <a:spLocks noGrp="1"/>
          </p:cNvSpPr>
          <p:nvPr>
            <p:ph type="sldNum" sz="quarter" idx="12"/>
          </p:nvPr>
        </p:nvSpPr>
        <p:spPr/>
        <p:txBody>
          <a:bodyPr/>
          <a:lstStyle/>
          <a:p>
            <a:fld id="{6B71FC2A-BC6B-4A69-A66B-D8D105DEFCCF}" type="slidenum">
              <a:rPr lang="en-US" smtClean="0"/>
              <a:t>‹#›</a:t>
            </a:fld>
            <a:endParaRPr lang="en-US" dirty="0"/>
          </a:p>
        </p:txBody>
      </p:sp>
    </p:spTree>
    <p:extLst>
      <p:ext uri="{BB962C8B-B14F-4D97-AF65-F5344CB8AC3E}">
        <p14:creationId xmlns:p14="http://schemas.microsoft.com/office/powerpoint/2010/main" val="4091553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50C6AC-5BE7-CBF8-26F5-2414ED64D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D3376E-6BBC-89F8-E8F2-4F56396F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46EEA-EEED-F827-98B6-495140106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F61405-02EF-4930-BDF3-660B72B0AF36}" type="datetimeFigureOut">
              <a:rPr lang="en-US" smtClean="0"/>
              <a:t>5/2/2024</a:t>
            </a:fld>
            <a:endParaRPr lang="en-US" dirty="0"/>
          </a:p>
        </p:txBody>
      </p:sp>
      <p:sp>
        <p:nvSpPr>
          <p:cNvPr id="5" name="Footer Placeholder 4">
            <a:extLst>
              <a:ext uri="{FF2B5EF4-FFF2-40B4-BE49-F238E27FC236}">
                <a16:creationId xmlns:a16="http://schemas.microsoft.com/office/drawing/2014/main" id="{0D8BC68C-2D8F-B558-5238-9463C2757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7196719-5936-020F-21D7-23C9892500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71FC2A-BC6B-4A69-A66B-D8D105DEFCCF}" type="slidenum">
              <a:rPr lang="en-US" smtClean="0"/>
              <a:t>‹#›</a:t>
            </a:fld>
            <a:endParaRPr lang="en-US" dirty="0"/>
          </a:p>
        </p:txBody>
      </p:sp>
    </p:spTree>
    <p:extLst>
      <p:ext uri="{BB962C8B-B14F-4D97-AF65-F5344CB8AC3E}">
        <p14:creationId xmlns:p14="http://schemas.microsoft.com/office/powerpoint/2010/main" val="322499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epers@ucdenver.edu" TargetMode="Externa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2" Type="http://schemas.openxmlformats.org/officeDocument/2006/relationships/hyperlink" Target="mailto:ogc.Postaward@ucdenver.ed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cdenver.edu/policies/functional-areas/finance/2031" TargetMode="External"/><Relationship Id="rId2" Type="http://schemas.openxmlformats.org/officeDocument/2006/relationships/hyperlink" Target="https://www.ucdenver.edu/policies/functional-areas/finance/201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ucdenver.edu/docs/librariesprovider284/default-document-library/2000-finance/2013-direct-charges-to-federally-sponsored-projects-(with-exhibits)/2013---direct-charges-to-federally-sponsored-projects.pdf?sfvrsn=53ceb2ba_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cu.edu/controller/epers-training" TargetMode="External"/><Relationship Id="rId7" Type="http://schemas.openxmlformats.org/officeDocument/2006/relationships/hyperlink" Target="mailto:epers@ucdenver.edu" TargetMode="External"/><Relationship Id="rId2" Type="http://schemas.openxmlformats.org/officeDocument/2006/relationships/hyperlink" Target="https://universityofcolorado.skillport.com/skillportfe/main.action?path=summary/CUSTOMER_DEFINED/_scorm12_cu_u00055_0001" TargetMode="External"/><Relationship Id="rId1" Type="http://schemas.openxmlformats.org/officeDocument/2006/relationships/slideLayout" Target="../slideLayouts/slideLayout2.xml"/><Relationship Id="rId6" Type="http://schemas.openxmlformats.org/officeDocument/2006/relationships/hyperlink" Target="https://research.cuanschutz.edu/ogc/home/ogc-teams/frequently-asked-questions#EffortReporting" TargetMode="External"/><Relationship Id="rId5" Type="http://schemas.openxmlformats.org/officeDocument/2006/relationships/hyperlink" Target="https://research.cuanschutz.edu/ogc/home/ogc-teams/post-award/time-and-effort-reporting" TargetMode="External"/><Relationship Id="rId4" Type="http://schemas.openxmlformats.org/officeDocument/2006/relationships/hyperlink" Target="https://research.cuanschutz.edu/docs/librariesprovider148/ogc_documents/team-talks/personal-effort-reporting---team-talk.pptx?sfvrsn=db720dbb_0" TargetMode="External"/><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Video 38" descr="People Discussing">
            <a:extLst>
              <a:ext uri="{FF2B5EF4-FFF2-40B4-BE49-F238E27FC236}">
                <a16:creationId xmlns:a16="http://schemas.microsoft.com/office/drawing/2014/main" id="{5B159776-0A0D-445F-234C-CED39FB54BA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9" y="-31"/>
            <a:ext cx="12191977" cy="6858022"/>
          </a:xfrm>
          <a:prstGeom prst="rect">
            <a:avLst/>
          </a:prstGeom>
        </p:spPr>
      </p:pic>
      <p:sp>
        <p:nvSpPr>
          <p:cNvPr id="45" name="Rectangle 4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A83473-1D87-FF4A-B536-3DF915DC8532}"/>
              </a:ext>
            </a:extLst>
          </p:cNvPr>
          <p:cNvSpPr>
            <a:spLocks noGrp="1"/>
          </p:cNvSpPr>
          <p:nvPr>
            <p:ph type="ctrTitle"/>
          </p:nvPr>
        </p:nvSpPr>
        <p:spPr>
          <a:xfrm>
            <a:off x="-88492" y="2350891"/>
            <a:ext cx="4532464" cy="1484671"/>
          </a:xfrm>
        </p:spPr>
        <p:txBody>
          <a:bodyPr anchor="t">
            <a:normAutofit/>
          </a:bodyPr>
          <a:lstStyle/>
          <a:p>
            <a:r>
              <a:rPr lang="en-US" sz="4400" b="1" dirty="0">
                <a:solidFill>
                  <a:schemeClr val="bg1"/>
                </a:solidFill>
              </a:rPr>
              <a:t>OGC Team Talk:</a:t>
            </a:r>
            <a:br>
              <a:rPr lang="en-US" sz="4400" b="1" dirty="0">
                <a:solidFill>
                  <a:schemeClr val="bg1"/>
                </a:solidFill>
              </a:rPr>
            </a:br>
            <a:r>
              <a:rPr lang="en-US" sz="4400" b="1" dirty="0">
                <a:solidFill>
                  <a:schemeClr val="bg1"/>
                </a:solidFill>
              </a:rPr>
              <a:t>Effort Reporting</a:t>
            </a:r>
          </a:p>
        </p:txBody>
      </p:sp>
      <p:sp>
        <p:nvSpPr>
          <p:cNvPr id="47" name="Rectangle 4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4">
            <a:extLst>
              <a:ext uri="{FF2B5EF4-FFF2-40B4-BE49-F238E27FC236}">
                <a16:creationId xmlns:a16="http://schemas.microsoft.com/office/drawing/2014/main" id="{691AC354-7CCD-6839-BAA7-04F9DB53EEFA}"/>
              </a:ext>
            </a:extLst>
          </p:cNvPr>
          <p:cNvSpPr>
            <a:spLocks noGrp="1"/>
          </p:cNvSpPr>
          <p:nvPr>
            <p:ph type="subTitle" idx="1"/>
          </p:nvPr>
        </p:nvSpPr>
        <p:spPr>
          <a:xfrm>
            <a:off x="9193160" y="6243483"/>
            <a:ext cx="2772697" cy="430161"/>
          </a:xfrm>
        </p:spPr>
        <p:txBody>
          <a:bodyPr/>
          <a:lstStyle/>
          <a:p>
            <a:r>
              <a:rPr lang="en-US" dirty="0">
                <a:solidFill>
                  <a:schemeClr val="bg1"/>
                </a:solidFill>
              </a:rPr>
              <a:t>May 2, 2024</a:t>
            </a:r>
          </a:p>
        </p:txBody>
      </p:sp>
    </p:spTree>
    <p:extLst>
      <p:ext uri="{BB962C8B-B14F-4D97-AF65-F5344CB8AC3E}">
        <p14:creationId xmlns:p14="http://schemas.microsoft.com/office/powerpoint/2010/main" val="2792200600"/>
      </p:ext>
    </p:extLst>
  </p:cSld>
  <p:clrMapOvr>
    <a:masterClrMapping/>
  </p:clrMapOvr>
  <p:timing>
    <p:tnLst>
      <p:par>
        <p:cTn id="1" dur="indefinite" restart="never" nodeType="tmRoot">
          <p:childTnLst>
            <p:video>
              <p:cMediaNode mute="1">
                <p:cTn id="2" repeatCount="indefinite" fill="hold" display="0">
                  <p:stCondLst>
                    <p:cond delay="indefinite"/>
                  </p:stCondLst>
                </p:cTn>
                <p:tgtEl>
                  <p:spTgt spid="3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8938-1004-0062-9F00-A71257AACBA1}"/>
              </a:ext>
            </a:extLst>
          </p:cNvPr>
          <p:cNvSpPr>
            <a:spLocks noGrp="1"/>
          </p:cNvSpPr>
          <p:nvPr>
            <p:ph type="ctrTitle"/>
          </p:nvPr>
        </p:nvSpPr>
        <p:spPr>
          <a:xfrm>
            <a:off x="957072" y="736305"/>
            <a:ext cx="10277855" cy="2387600"/>
          </a:xfrm>
        </p:spPr>
        <p:txBody>
          <a:bodyPr>
            <a:normAutofit/>
          </a:bodyPr>
          <a:lstStyle/>
          <a:p>
            <a:r>
              <a:rPr lang="en-US" dirty="0"/>
              <a:t>Effort Reporting Internal Audit</a:t>
            </a:r>
            <a:br>
              <a:rPr lang="en-US" dirty="0"/>
            </a:br>
            <a:endParaRPr lang="en-US" dirty="0"/>
          </a:p>
        </p:txBody>
      </p:sp>
      <p:sp>
        <p:nvSpPr>
          <p:cNvPr id="4" name="Subtitle 3" descr="Document with solid fill">
            <a:extLst>
              <a:ext uri="{FF2B5EF4-FFF2-40B4-BE49-F238E27FC236}">
                <a16:creationId xmlns:a16="http://schemas.microsoft.com/office/drawing/2014/main" id="{4AE4B383-33F7-6137-9066-70D8E3F4828B}"/>
              </a:ext>
            </a:extLst>
          </p:cNvPr>
          <p:cNvSpPr>
            <a:spLocks noGrp="1"/>
          </p:cNvSpPr>
          <p:nvPr>
            <p:ph type="subTitle" idx="1"/>
          </p:nvPr>
        </p:nvSpPr>
        <p:spPr>
          <a:xfrm>
            <a:off x="4653115" y="2609826"/>
            <a:ext cx="2885767" cy="2632588"/>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308671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F912DE-26D2-6E3D-5D38-2E908E08686D}"/>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Audit Background</a:t>
            </a:r>
          </a:p>
        </p:txBody>
      </p:sp>
      <p:sp>
        <p:nvSpPr>
          <p:cNvPr id="3" name="Content Placeholder 2">
            <a:extLst>
              <a:ext uri="{FF2B5EF4-FFF2-40B4-BE49-F238E27FC236}">
                <a16:creationId xmlns:a16="http://schemas.microsoft.com/office/drawing/2014/main" id="{246A48DD-9FB3-1492-EA49-54336EA25CEF}"/>
              </a:ext>
            </a:extLst>
          </p:cNvPr>
          <p:cNvSpPr>
            <a:spLocks noGrp="1"/>
          </p:cNvSpPr>
          <p:nvPr>
            <p:ph idx="1"/>
          </p:nvPr>
        </p:nvSpPr>
        <p:spPr>
          <a:xfrm>
            <a:off x="4602145" y="221064"/>
            <a:ext cx="7264958" cy="6521380"/>
          </a:xfrm>
        </p:spPr>
        <p:txBody>
          <a:bodyPr anchor="ctr">
            <a:normAutofit/>
          </a:bodyPr>
          <a:lstStyle/>
          <a:p>
            <a:pPr marL="0" indent="0">
              <a:buNone/>
            </a:pPr>
            <a:r>
              <a:rPr lang="en-US" sz="2000" b="0" i="0" u="none" strike="noStrike" baseline="0" dirty="0">
                <a:latin typeface="HelveticaNeueLT Std"/>
              </a:rPr>
              <a:t>Internal Audit (IA) completed an audit of effort reporting practices at the Anschutz Medical Campus</a:t>
            </a:r>
            <a:r>
              <a:rPr lang="en-US" sz="2000" dirty="0">
                <a:latin typeface="HelveticaNeueLT Std"/>
              </a:rPr>
              <a:t> </a:t>
            </a:r>
            <a:r>
              <a:rPr lang="en-US" sz="2000" b="0" i="0" u="none" strike="noStrike" baseline="0" dirty="0">
                <a:latin typeface="HelveticaNeueLT Std"/>
              </a:rPr>
              <a:t>for the calendar year 2022. </a:t>
            </a:r>
          </a:p>
          <a:p>
            <a:pPr marL="0" indent="0">
              <a:buNone/>
            </a:pPr>
            <a:endParaRPr lang="en-US" sz="2000" b="0" i="0" u="none" strike="noStrike" baseline="0" dirty="0">
              <a:latin typeface="HelveticaNeueLT Std"/>
            </a:endParaRPr>
          </a:p>
          <a:p>
            <a:pPr marL="0" indent="0">
              <a:buNone/>
            </a:pPr>
            <a:r>
              <a:rPr lang="en-US" sz="2000" b="0" i="0" u="none" strike="noStrike" baseline="0" dirty="0">
                <a:latin typeface="HelveticaNeueLT Std"/>
              </a:rPr>
              <a:t>Sponsoring agencies require that reasonable labor costs charged to a sponsored project reflect the </a:t>
            </a:r>
            <a:r>
              <a:rPr lang="en-US" sz="2000" b="1" i="0" u="none" strike="noStrike" baseline="0" dirty="0">
                <a:latin typeface="HelveticaNeueLT Std"/>
              </a:rPr>
              <a:t>actual effort expended </a:t>
            </a:r>
            <a:r>
              <a:rPr lang="en-US" sz="2000" b="0" i="0" u="none" strike="noStrike" baseline="0" dirty="0">
                <a:latin typeface="HelveticaNeueLT Std"/>
              </a:rPr>
              <a:t>on the project and that the University must communicate with the sponsor when actual effort varies from the award’s proposed effort by 25% or more.</a:t>
            </a:r>
          </a:p>
          <a:p>
            <a:pPr marL="0" indent="0">
              <a:buNone/>
            </a:pPr>
            <a:endParaRPr lang="en-US" sz="2000" b="0" i="0" u="none" strike="noStrike" baseline="0" dirty="0">
              <a:latin typeface="HelveticaNeueLT Std"/>
            </a:endParaRPr>
          </a:p>
          <a:p>
            <a:pPr marL="0" indent="0">
              <a:buNone/>
            </a:pPr>
            <a:r>
              <a:rPr lang="en-US" sz="2000" b="0" i="0" u="none" strike="noStrike" baseline="0" dirty="0">
                <a:latin typeface="HelveticaNeueLT Std"/>
              </a:rPr>
              <a:t>Therefore, certification of effort by project personnel is </a:t>
            </a:r>
            <a:r>
              <a:rPr lang="en-US" sz="2000" b="1" i="0" u="none" strike="noStrike" baseline="0" dirty="0">
                <a:latin typeface="HelveticaNeueLT Std"/>
              </a:rPr>
              <a:t>required to provide assurance to the sponsor that the actual effort expended on the project meets the level of effort required by the grant funding</a:t>
            </a:r>
            <a:r>
              <a:rPr lang="en-US" sz="2000" b="0" i="0" u="none" strike="noStrike" baseline="0" dirty="0">
                <a:latin typeface="HelveticaNeueLT Std"/>
              </a:rPr>
              <a:t>. </a:t>
            </a:r>
          </a:p>
          <a:p>
            <a:pPr marL="0" indent="0">
              <a:buNone/>
            </a:pPr>
            <a:endParaRPr lang="en-US" sz="2000" b="0" i="0" u="none" strike="noStrike" baseline="0" dirty="0">
              <a:latin typeface="HelveticaNeueLT Std"/>
            </a:endParaRPr>
          </a:p>
          <a:p>
            <a:pPr marL="0" indent="0">
              <a:buNone/>
            </a:pPr>
            <a:r>
              <a:rPr lang="en-US" sz="2000" b="0" i="0" u="none" strike="noStrike" baseline="0" dirty="0">
                <a:latin typeface="HelveticaNeueLT Std"/>
              </a:rPr>
              <a:t>IA performed interviews with key personnel; walk-throughs of internal procedures; examination of applicable university, campus, and college guidance; sampling and testing of effort reporting; and evaluation of supporting documentation. </a:t>
            </a:r>
            <a:endParaRPr lang="en-US" sz="2000" dirty="0"/>
          </a:p>
        </p:txBody>
      </p:sp>
    </p:spTree>
    <p:extLst>
      <p:ext uri="{BB962C8B-B14F-4D97-AF65-F5344CB8AC3E}">
        <p14:creationId xmlns:p14="http://schemas.microsoft.com/office/powerpoint/2010/main" val="2459397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554B-F3DC-D6E9-D271-A8A0DB210E01}"/>
              </a:ext>
            </a:extLst>
          </p:cNvPr>
          <p:cNvSpPr>
            <a:spLocks noGrp="1"/>
          </p:cNvSpPr>
          <p:nvPr>
            <p:ph type="title"/>
          </p:nvPr>
        </p:nvSpPr>
        <p:spPr>
          <a:xfrm>
            <a:off x="-1" y="0"/>
            <a:ext cx="12192001" cy="1325563"/>
          </a:xfrm>
          <a:solidFill>
            <a:schemeClr val="accent1">
              <a:lumMod val="75000"/>
            </a:schemeClr>
          </a:solidFill>
          <a:ln>
            <a:solidFill>
              <a:schemeClr val="accent1"/>
            </a:solidFill>
          </a:ln>
        </p:spPr>
        <p:txBody>
          <a:bodyPr/>
          <a:lstStyle/>
          <a:p>
            <a:pPr algn="ctr"/>
            <a:r>
              <a:rPr lang="en-US" dirty="0">
                <a:solidFill>
                  <a:schemeClr val="bg1"/>
                </a:solidFill>
              </a:rPr>
              <a:t>Issues Identified</a:t>
            </a:r>
          </a:p>
        </p:txBody>
      </p:sp>
      <p:sp>
        <p:nvSpPr>
          <p:cNvPr id="3" name="Content Placeholder 2">
            <a:extLst>
              <a:ext uri="{FF2B5EF4-FFF2-40B4-BE49-F238E27FC236}">
                <a16:creationId xmlns:a16="http://schemas.microsoft.com/office/drawing/2014/main" id="{F71ED8C9-9D83-ED63-AD8D-266F1DFD72DF}"/>
              </a:ext>
            </a:extLst>
          </p:cNvPr>
          <p:cNvSpPr>
            <a:spLocks noGrp="1"/>
          </p:cNvSpPr>
          <p:nvPr>
            <p:ph idx="1"/>
          </p:nvPr>
        </p:nvSpPr>
        <p:spPr>
          <a:xfrm>
            <a:off x="739349" y="1441367"/>
            <a:ext cx="10713299" cy="5285433"/>
          </a:xfrm>
        </p:spPr>
        <p:txBody>
          <a:bodyPr>
            <a:normAutofit/>
          </a:bodyPr>
          <a:lstStyle/>
          <a:p>
            <a:pPr marL="0" indent="0">
              <a:buNone/>
            </a:pPr>
            <a:r>
              <a:rPr lang="en-US" sz="1800" b="0" i="0" u="none" strike="noStrike" baseline="0" dirty="0">
                <a:solidFill>
                  <a:srgbClr val="000000"/>
                </a:solidFill>
                <a:latin typeface="+mj-lt"/>
              </a:rPr>
              <a:t>IA selected a representative </a:t>
            </a:r>
            <a:r>
              <a:rPr lang="en-US" sz="1800" b="1" i="0" u="none" strike="noStrike" baseline="0" dirty="0">
                <a:solidFill>
                  <a:srgbClr val="000000"/>
                </a:solidFill>
                <a:latin typeface="+mj-lt"/>
              </a:rPr>
              <a:t>sample for testing that included 35 PIs and key personnel</a:t>
            </a:r>
            <a:r>
              <a:rPr lang="en-US" sz="1800" b="0" i="0" u="none" strike="noStrike" baseline="0" dirty="0">
                <a:solidFill>
                  <a:srgbClr val="000000"/>
                </a:solidFill>
                <a:latin typeface="+mj-lt"/>
              </a:rPr>
              <a:t>. In total, IA tested the effort of these 35 PIs and key personnel certified during calendar year 2022 and noted inconsistent record-keeping, evidence of potential inaccuracies, and lack of required reporting of effort variances to the sponsor. </a:t>
            </a:r>
          </a:p>
          <a:p>
            <a:pPr marL="0" indent="0">
              <a:buNone/>
            </a:pPr>
            <a:endParaRPr lang="en-US" sz="1800" b="0" i="0" u="none" strike="noStrike" baseline="0" dirty="0">
              <a:solidFill>
                <a:srgbClr val="000000"/>
              </a:solidFill>
              <a:latin typeface="+mj-lt"/>
            </a:endParaRPr>
          </a:p>
          <a:p>
            <a:pPr marL="0" indent="0">
              <a:buNone/>
            </a:pPr>
            <a:r>
              <a:rPr lang="en-US" sz="1800" b="1" i="1" u="none" strike="noStrike" baseline="0" dirty="0">
                <a:solidFill>
                  <a:srgbClr val="000000"/>
                </a:solidFill>
                <a:latin typeface="+mj-lt"/>
              </a:rPr>
              <a:t>Incomplete &amp; Untimely Certifications</a:t>
            </a:r>
            <a:r>
              <a:rPr lang="en-US" sz="1800" b="0" i="1" u="none" strike="noStrike" baseline="0" dirty="0">
                <a:solidFill>
                  <a:srgbClr val="000000"/>
                </a:solidFill>
                <a:latin typeface="+mj-lt"/>
              </a:rPr>
              <a:t> </a:t>
            </a:r>
            <a:endParaRPr lang="en-US" sz="1800" b="0" i="0" u="none" strike="noStrike" baseline="0" dirty="0">
              <a:solidFill>
                <a:srgbClr val="000000"/>
              </a:solidFill>
              <a:latin typeface="+mj-lt"/>
            </a:endParaRPr>
          </a:p>
          <a:p>
            <a:pPr marL="457200" lvl="1" indent="0">
              <a:buNone/>
            </a:pPr>
            <a:r>
              <a:rPr lang="en-US" sz="1800" b="0" i="0" u="none" strike="noStrike" baseline="0" dirty="0">
                <a:solidFill>
                  <a:srgbClr val="000000"/>
                </a:solidFill>
                <a:latin typeface="+mj-lt"/>
              </a:rPr>
              <a:t>Multiple instances where an employee had not certified one or more semesters’ ePER. Of those semesters that were certified, some employees had not completed the certification within the required 120 days of the end of the semester. </a:t>
            </a:r>
          </a:p>
          <a:p>
            <a:pPr marL="0" indent="0">
              <a:buNone/>
            </a:pPr>
            <a:r>
              <a:rPr lang="en-US" sz="1800" b="1" i="1" u="none" strike="noStrike" baseline="0" dirty="0">
                <a:solidFill>
                  <a:srgbClr val="000000"/>
                </a:solidFill>
                <a:latin typeface="+mj-lt"/>
              </a:rPr>
              <a:t>Potential Inaccuracies </a:t>
            </a:r>
            <a:endParaRPr lang="en-US" sz="1800" b="1" i="0" u="none" strike="noStrike" baseline="0" dirty="0">
              <a:solidFill>
                <a:srgbClr val="000000"/>
              </a:solidFill>
              <a:latin typeface="+mj-lt"/>
            </a:endParaRPr>
          </a:p>
          <a:p>
            <a:pPr marL="457200" lvl="1" indent="0">
              <a:buNone/>
            </a:pPr>
            <a:r>
              <a:rPr lang="en-US" sz="1800" b="0" i="0" u="none" strike="noStrike" baseline="0" dirty="0">
                <a:solidFill>
                  <a:srgbClr val="000000"/>
                </a:solidFill>
                <a:latin typeface="+mj-lt"/>
              </a:rPr>
              <a:t>This review and subsequent departmental inquiry performed by IA resulted in the correction of employee ePER</a:t>
            </a:r>
            <a:r>
              <a:rPr lang="en-US" sz="1800" dirty="0">
                <a:solidFill>
                  <a:srgbClr val="000000"/>
                </a:solidFill>
                <a:latin typeface="+mj-lt"/>
              </a:rPr>
              <a:t>s</a:t>
            </a:r>
            <a:r>
              <a:rPr lang="en-US" sz="1800" b="0" i="0" u="none" strike="noStrike" baseline="0" dirty="0">
                <a:solidFill>
                  <a:srgbClr val="000000"/>
                </a:solidFill>
                <a:latin typeface="+mj-lt"/>
              </a:rPr>
              <a:t>. </a:t>
            </a:r>
          </a:p>
          <a:p>
            <a:pPr marL="0" indent="0">
              <a:buNone/>
            </a:pPr>
            <a:r>
              <a:rPr lang="en-US" sz="1800" b="1" i="1" u="none" strike="noStrike" baseline="0" dirty="0">
                <a:solidFill>
                  <a:srgbClr val="000000"/>
                </a:solidFill>
                <a:latin typeface="+mj-lt"/>
              </a:rPr>
              <a:t>Insufficient Certification of Effort Committed to Sponsor </a:t>
            </a:r>
            <a:endParaRPr lang="en-US" sz="1800" b="1" i="0" u="none" strike="noStrike" baseline="0" dirty="0">
              <a:solidFill>
                <a:srgbClr val="000000"/>
              </a:solidFill>
              <a:latin typeface="+mj-lt"/>
            </a:endParaRPr>
          </a:p>
          <a:p>
            <a:pPr marL="457200" lvl="1" indent="0">
              <a:buNone/>
            </a:pPr>
            <a:r>
              <a:rPr lang="en-US" sz="1800" b="0" i="0" u="none" strike="noStrike" baseline="0" dirty="0">
                <a:solidFill>
                  <a:srgbClr val="000000"/>
                </a:solidFill>
                <a:latin typeface="+mj-lt"/>
              </a:rPr>
              <a:t>For </a:t>
            </a:r>
            <a:r>
              <a:rPr lang="en-US" sz="1800" dirty="0">
                <a:solidFill>
                  <a:srgbClr val="000000"/>
                </a:solidFill>
                <a:latin typeface="+mj-lt"/>
              </a:rPr>
              <a:t>several selections</a:t>
            </a:r>
            <a:r>
              <a:rPr lang="en-US" sz="1800" b="0" i="0" u="none" strike="noStrike" baseline="0" dirty="0">
                <a:solidFill>
                  <a:srgbClr val="000000"/>
                </a:solidFill>
                <a:latin typeface="+mj-lt"/>
              </a:rPr>
              <a:t>, it was confirmed that the personnel had not certified to the level of effort committed to the sponsor and had either not requested sponsor approval or had not accurately certified effort through cost sharing. </a:t>
            </a:r>
          </a:p>
          <a:p>
            <a:pPr marL="0" indent="0">
              <a:buNone/>
            </a:pPr>
            <a:endParaRPr lang="en-US" sz="1800" b="0" i="0" u="none" strike="noStrike" baseline="0" dirty="0">
              <a:solidFill>
                <a:srgbClr val="000000"/>
              </a:solidFill>
              <a:latin typeface="+mj-lt"/>
            </a:endParaRPr>
          </a:p>
          <a:p>
            <a:pPr marL="0" indent="0">
              <a:buNone/>
            </a:pPr>
            <a:r>
              <a:rPr lang="en-US" sz="1800" b="1" i="0" u="none" strike="noStrike" baseline="0" dirty="0">
                <a:solidFill>
                  <a:srgbClr val="000000"/>
                </a:solidFill>
                <a:latin typeface="+mj-lt"/>
              </a:rPr>
              <a:t>Therefore, IA determined that there is an elevated risk of inaccurate reporting both internally and externally.</a:t>
            </a:r>
          </a:p>
        </p:txBody>
      </p:sp>
    </p:spTree>
    <p:extLst>
      <p:ext uri="{BB962C8B-B14F-4D97-AF65-F5344CB8AC3E}">
        <p14:creationId xmlns:p14="http://schemas.microsoft.com/office/powerpoint/2010/main" val="162804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A82676-169A-F768-D7D9-F13D67F31C6C}"/>
              </a:ext>
            </a:extLst>
          </p:cNvPr>
          <p:cNvSpPr>
            <a:spLocks noGrp="1"/>
          </p:cNvSpPr>
          <p:nvPr>
            <p:ph type="title"/>
          </p:nvPr>
        </p:nvSpPr>
        <p:spPr>
          <a:xfrm>
            <a:off x="161578" y="70003"/>
            <a:ext cx="4977976" cy="1454051"/>
          </a:xfrm>
        </p:spPr>
        <p:txBody>
          <a:bodyPr>
            <a:normAutofit/>
          </a:bodyPr>
          <a:lstStyle/>
          <a:p>
            <a:r>
              <a:rPr lang="en-US" sz="4800" u="sng" dirty="0">
                <a:solidFill>
                  <a:schemeClr val="tx2"/>
                </a:solidFill>
              </a:rPr>
              <a:t>Action</a:t>
            </a:r>
            <a:r>
              <a:rPr lang="en-US" sz="4800" b="1" u="sng" dirty="0">
                <a:solidFill>
                  <a:schemeClr val="tx2"/>
                </a:solidFill>
              </a:rPr>
              <a:t> </a:t>
            </a:r>
            <a:r>
              <a:rPr lang="en-US" sz="4800" u="sng" dirty="0">
                <a:solidFill>
                  <a:schemeClr val="tx2"/>
                </a:solidFill>
              </a:rPr>
              <a:t>Steps</a:t>
            </a:r>
          </a:p>
        </p:txBody>
      </p:sp>
      <p:sp>
        <p:nvSpPr>
          <p:cNvPr id="3" name="Content Placeholder 2">
            <a:extLst>
              <a:ext uri="{FF2B5EF4-FFF2-40B4-BE49-F238E27FC236}">
                <a16:creationId xmlns:a16="http://schemas.microsoft.com/office/drawing/2014/main" id="{152F1060-20C8-0C15-E963-A2DCA6C7C1A2}"/>
              </a:ext>
            </a:extLst>
          </p:cNvPr>
          <p:cNvSpPr>
            <a:spLocks noGrp="1"/>
          </p:cNvSpPr>
          <p:nvPr>
            <p:ph idx="1"/>
          </p:nvPr>
        </p:nvSpPr>
        <p:spPr>
          <a:xfrm>
            <a:off x="161579" y="1225485"/>
            <a:ext cx="6208318" cy="5318770"/>
          </a:xfrm>
        </p:spPr>
        <p:txBody>
          <a:bodyPr anchor="ctr">
            <a:normAutofit/>
          </a:bodyPr>
          <a:lstStyle/>
          <a:p>
            <a:pPr marL="0" indent="0">
              <a:buNone/>
            </a:pPr>
            <a:r>
              <a:rPr lang="en-US" sz="2200" b="1" i="1" u="none" strike="noStrike" baseline="0" dirty="0">
                <a:solidFill>
                  <a:schemeClr val="tx2"/>
                </a:solidFill>
              </a:rPr>
              <a:t>Incomplete &amp; Untimely Certifications </a:t>
            </a:r>
            <a:endParaRPr lang="en-US" sz="2200" b="1" i="0" u="none" strike="noStrike" baseline="0" dirty="0">
              <a:solidFill>
                <a:schemeClr val="tx2"/>
              </a:solidFill>
            </a:endParaRPr>
          </a:p>
          <a:p>
            <a:r>
              <a:rPr lang="en-US" sz="2200" dirty="0">
                <a:solidFill>
                  <a:schemeClr val="tx2"/>
                </a:solidFill>
              </a:rPr>
              <a:t>Monitor Uncertified reports and act on them quickly, released at beginning of every month &amp; sent to the person listed as the fiscal manager on the employees org.</a:t>
            </a:r>
          </a:p>
          <a:p>
            <a:pPr lvl="1"/>
            <a:r>
              <a:rPr lang="en-US" sz="2200" dirty="0">
                <a:solidFill>
                  <a:schemeClr val="tx2"/>
                </a:solidFill>
              </a:rPr>
              <a:t>If employee terminated, direct supervisor can certify in </a:t>
            </a:r>
            <a:r>
              <a:rPr lang="en-US" sz="2200" dirty="0" err="1">
                <a:solidFill>
                  <a:schemeClr val="tx2"/>
                </a:solidFill>
              </a:rPr>
              <a:t>ePER</a:t>
            </a:r>
            <a:r>
              <a:rPr lang="en-US" sz="2200" dirty="0">
                <a:solidFill>
                  <a:schemeClr val="tx2"/>
                </a:solidFill>
              </a:rPr>
              <a:t> system.</a:t>
            </a:r>
          </a:p>
          <a:p>
            <a:pPr lvl="1"/>
            <a:r>
              <a:rPr lang="en-US" sz="2200" dirty="0">
                <a:solidFill>
                  <a:schemeClr val="tx2"/>
                </a:solidFill>
              </a:rPr>
              <a:t>If employee &amp; supervisor terminated, reach out to </a:t>
            </a:r>
            <a:r>
              <a:rPr lang="en-US" sz="2200" dirty="0">
                <a:solidFill>
                  <a:schemeClr val="tx2"/>
                </a:solidFill>
                <a:hlinkClick r:id="rId2"/>
              </a:rPr>
              <a:t>epers@ucdenver.edu</a:t>
            </a:r>
            <a:r>
              <a:rPr lang="en-US" sz="2200" dirty="0">
                <a:solidFill>
                  <a:schemeClr val="tx2"/>
                </a:solidFill>
              </a:rPr>
              <a:t> for next steps.</a:t>
            </a:r>
          </a:p>
          <a:p>
            <a:r>
              <a:rPr lang="en-US" sz="2200" dirty="0">
                <a:solidFill>
                  <a:schemeClr val="tx2"/>
                </a:solidFill>
              </a:rPr>
              <a:t>Understanding the timing of PETs, certification and where you are in the 120 days is critical.</a:t>
            </a:r>
          </a:p>
          <a:p>
            <a:pPr marL="0" indent="0">
              <a:buNone/>
            </a:pPr>
            <a:r>
              <a:rPr lang="en-US" sz="2200" b="1" i="1" u="none" strike="noStrike" baseline="0" dirty="0">
                <a:solidFill>
                  <a:schemeClr val="tx2"/>
                </a:solidFill>
              </a:rPr>
              <a:t>Potential Inaccuracies </a:t>
            </a:r>
            <a:endParaRPr lang="en-US" sz="2200" dirty="0">
              <a:solidFill>
                <a:schemeClr val="tx2"/>
              </a:solidFill>
            </a:endParaRPr>
          </a:p>
          <a:p>
            <a:r>
              <a:rPr lang="en-US" sz="2200" dirty="0">
                <a:solidFill>
                  <a:schemeClr val="tx2"/>
                </a:solidFill>
              </a:rPr>
              <a:t>If errors are indicated, work with payroll liaison or supervisor to correct.</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Clipboard Partially Checked with solid fill">
            <a:extLst>
              <a:ext uri="{FF2B5EF4-FFF2-40B4-BE49-F238E27FC236}">
                <a16:creationId xmlns:a16="http://schemas.microsoft.com/office/drawing/2014/main" id="{A0221A9E-2000-5D81-DAE9-C215DCA916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121726" y="1629089"/>
            <a:ext cx="3620021" cy="3620021"/>
          </a:xfrm>
          <a:prstGeom prst="rect">
            <a:avLst/>
          </a:prstGeom>
        </p:spPr>
      </p:pic>
    </p:spTree>
    <p:extLst>
      <p:ext uri="{BB962C8B-B14F-4D97-AF65-F5344CB8AC3E}">
        <p14:creationId xmlns:p14="http://schemas.microsoft.com/office/powerpoint/2010/main" val="173369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A0DABB-540B-EC56-CA71-F4CE3A70D4C8}"/>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Action Steps (cont.)</a:t>
            </a:r>
          </a:p>
        </p:txBody>
      </p:sp>
      <p:sp>
        <p:nvSpPr>
          <p:cNvPr id="3" name="Content Placeholder 2">
            <a:extLst>
              <a:ext uri="{FF2B5EF4-FFF2-40B4-BE49-F238E27FC236}">
                <a16:creationId xmlns:a16="http://schemas.microsoft.com/office/drawing/2014/main" id="{33D6C942-2091-3FC1-5128-E02804C74449}"/>
              </a:ext>
            </a:extLst>
          </p:cNvPr>
          <p:cNvSpPr>
            <a:spLocks noGrp="1"/>
          </p:cNvSpPr>
          <p:nvPr>
            <p:ph idx="1"/>
          </p:nvPr>
        </p:nvSpPr>
        <p:spPr>
          <a:xfrm>
            <a:off x="4504548" y="273377"/>
            <a:ext cx="7220729" cy="6410227"/>
          </a:xfrm>
        </p:spPr>
        <p:txBody>
          <a:bodyPr anchor="ctr">
            <a:noAutofit/>
          </a:bodyPr>
          <a:lstStyle/>
          <a:p>
            <a:pPr marL="0" indent="0">
              <a:buNone/>
            </a:pPr>
            <a:r>
              <a:rPr lang="en-US" sz="2000" b="1" i="1" u="none" strike="noStrike" baseline="0" dirty="0"/>
              <a:t>Insufficient Certification of Effort Committed to Sponsor </a:t>
            </a:r>
            <a:endParaRPr lang="en-US" sz="2000" b="1" i="0" u="none" strike="noStrike" baseline="0" dirty="0"/>
          </a:p>
          <a:p>
            <a:pPr marL="0" indent="0">
              <a:buNone/>
            </a:pPr>
            <a:r>
              <a:rPr lang="en-US" sz="1900" b="0" i="0" dirty="0">
                <a:effectLst/>
                <a:highlight>
                  <a:srgbClr val="FFFFFF"/>
                </a:highlight>
              </a:rPr>
              <a:t>As grant recipient, CU Anschutz has the responsibility to notify sponsors of significant changes from the proposed PI or key personnel effort devoted to a project. </a:t>
            </a:r>
          </a:p>
          <a:p>
            <a:pPr marL="0" indent="0">
              <a:buNone/>
            </a:pPr>
            <a:r>
              <a:rPr lang="en-US" sz="1900" b="0" i="0" dirty="0">
                <a:effectLst/>
                <a:highlight>
                  <a:srgbClr val="FFFFFF"/>
                </a:highlight>
              </a:rPr>
              <a:t>Although the actual requirement may vary depending on the sponsor, normally a reduction of 25% or more from the committed effort of the PI or other key personnel on the proposal requires notification to the sponsor</a:t>
            </a:r>
            <a:r>
              <a:rPr lang="en-US" sz="1900" dirty="0">
                <a:highlight>
                  <a:srgbClr val="FFFFFF"/>
                </a:highlight>
              </a:rPr>
              <a:t>. See example below:</a:t>
            </a:r>
            <a:endParaRPr lang="en-US" sz="1900" b="0" i="0" dirty="0">
              <a:effectLst/>
              <a:highlight>
                <a:srgbClr val="FFFFFF"/>
              </a:highlight>
            </a:endParaRPr>
          </a:p>
          <a:p>
            <a:pPr marL="0" indent="0" algn="ctr">
              <a:buNone/>
            </a:pPr>
            <a:r>
              <a:rPr lang="en-US" sz="1900" b="1" i="0" dirty="0">
                <a:effectLst/>
                <a:highlight>
                  <a:srgbClr val="FFFFFF"/>
                </a:highlight>
              </a:rPr>
              <a:t>A reduction of effort from 20% to 14% constitutes a reduction of greater than 25%. (Calc: .06/.20 = .3 or 30% change)</a:t>
            </a:r>
          </a:p>
          <a:p>
            <a:pPr marL="0" indent="0">
              <a:buNone/>
            </a:pPr>
            <a:endParaRPr lang="en-US" sz="1900" u="sng" dirty="0">
              <a:highlight>
                <a:srgbClr val="FFFFFF"/>
              </a:highlight>
            </a:endParaRPr>
          </a:p>
          <a:p>
            <a:pPr marL="0" indent="0">
              <a:buNone/>
            </a:pPr>
            <a:r>
              <a:rPr lang="en-US" sz="1900" u="sng" dirty="0">
                <a:highlight>
                  <a:srgbClr val="FFFFFF"/>
                </a:highlight>
              </a:rPr>
              <a:t>How to notify sponsor:</a:t>
            </a:r>
          </a:p>
          <a:p>
            <a:r>
              <a:rPr lang="en-US" sz="1900" dirty="0">
                <a:highlight>
                  <a:srgbClr val="FFFFFF"/>
                </a:highlight>
              </a:rPr>
              <a:t>RPPR (used when changing effort between budget years)</a:t>
            </a:r>
          </a:p>
          <a:p>
            <a:r>
              <a:rPr lang="en-US" sz="1900" dirty="0">
                <a:highlight>
                  <a:srgbClr val="FFFFFF"/>
                </a:highlight>
              </a:rPr>
              <a:t>Email to Sponsor from AOR</a:t>
            </a:r>
          </a:p>
          <a:p>
            <a:pPr lvl="1"/>
            <a:r>
              <a:rPr lang="en-US" sz="1900" dirty="0">
                <a:highlight>
                  <a:srgbClr val="FFFFFF"/>
                </a:highlight>
              </a:rPr>
              <a:t>Mid-budget year prior approval.</a:t>
            </a:r>
          </a:p>
          <a:p>
            <a:pPr lvl="1"/>
            <a:r>
              <a:rPr lang="en-US" sz="1900" dirty="0">
                <a:highlight>
                  <a:srgbClr val="FFFFFF"/>
                </a:highlight>
              </a:rPr>
              <a:t>Notify and provide justification to OGC PostAward at </a:t>
            </a:r>
            <a:r>
              <a:rPr lang="en-US" sz="1900" dirty="0">
                <a:highlight>
                  <a:srgbClr val="FFFFFF"/>
                </a:highlight>
                <a:hlinkClick r:id="rId2"/>
              </a:rPr>
              <a:t>ogc.Postaward@ucdenver.edu</a:t>
            </a:r>
            <a:r>
              <a:rPr lang="en-US" sz="1900" dirty="0">
                <a:highlight>
                  <a:srgbClr val="FFFFFF"/>
                </a:highlight>
              </a:rPr>
              <a:t> and they will submit notice to sponsor.</a:t>
            </a:r>
            <a:endParaRPr lang="en-US" sz="1900" dirty="0"/>
          </a:p>
        </p:txBody>
      </p:sp>
    </p:spTree>
    <p:extLst>
      <p:ext uri="{BB962C8B-B14F-4D97-AF65-F5344CB8AC3E}">
        <p14:creationId xmlns:p14="http://schemas.microsoft.com/office/powerpoint/2010/main" val="1479987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3556-545D-28EF-A0BD-C82E302B6FF2}"/>
              </a:ext>
            </a:extLst>
          </p:cNvPr>
          <p:cNvSpPr>
            <a:spLocks noGrp="1"/>
          </p:cNvSpPr>
          <p:nvPr>
            <p:ph type="ctrTitle"/>
          </p:nvPr>
        </p:nvSpPr>
        <p:spPr>
          <a:xfrm>
            <a:off x="1455174" y="653984"/>
            <a:ext cx="9144000" cy="2387600"/>
          </a:xfrm>
        </p:spPr>
        <p:txBody>
          <a:bodyPr>
            <a:normAutofit fontScale="90000"/>
          </a:bodyPr>
          <a:lstStyle/>
          <a:p>
            <a:r>
              <a:rPr lang="en-US" dirty="0"/>
              <a:t>Cost Transfer &amp; PET Reminders</a:t>
            </a:r>
            <a:br>
              <a:rPr lang="en-US" dirty="0"/>
            </a:br>
            <a:endParaRPr lang="en-US" dirty="0"/>
          </a:p>
        </p:txBody>
      </p:sp>
      <p:sp>
        <p:nvSpPr>
          <p:cNvPr id="5" name="Rectangle 4" descr="Transfer1 with solid fill">
            <a:extLst>
              <a:ext uri="{FF2B5EF4-FFF2-40B4-BE49-F238E27FC236}">
                <a16:creationId xmlns:a16="http://schemas.microsoft.com/office/drawing/2014/main" id="{18A8B567-E7A8-E329-5385-710024729E23}"/>
              </a:ext>
            </a:extLst>
          </p:cNvPr>
          <p:cNvSpPr/>
          <p:nvPr/>
        </p:nvSpPr>
        <p:spPr>
          <a:xfrm>
            <a:off x="4541514" y="2682499"/>
            <a:ext cx="3108972" cy="2267835"/>
          </a:xfrm>
          <a:prstGeom prst="rect">
            <a:avLst/>
          </a:prstGeom>
          <a:blipFill>
            <a:blip r:embed="rId2">
              <a:extLst>
                <a:ext uri="{96DAC541-7B7A-43D3-8B79-37D633B846F1}">
                  <asvg:svgBlip xmlns:asvg="http://schemas.microsoft.com/office/drawing/2016/SVG/main" r:embed="rId3"/>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951389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 name="Title 1">
            <a:extLst>
              <a:ext uri="{FF2B5EF4-FFF2-40B4-BE49-F238E27FC236}">
                <a16:creationId xmlns:a16="http://schemas.microsoft.com/office/drawing/2014/main" id="{8670D5D0-04B1-0BBB-0291-4833022B786F}"/>
              </a:ext>
            </a:extLst>
          </p:cNvPr>
          <p:cNvSpPr>
            <a:spLocks noGrp="1"/>
          </p:cNvSpPr>
          <p:nvPr>
            <p:ph type="title"/>
          </p:nvPr>
        </p:nvSpPr>
        <p:spPr>
          <a:xfrm>
            <a:off x="-305" y="132031"/>
            <a:ext cx="6914105" cy="1325563"/>
          </a:xfrm>
        </p:spPr>
        <p:txBody>
          <a:bodyPr anchor="b">
            <a:normAutofit/>
          </a:bodyPr>
          <a:lstStyle/>
          <a:p>
            <a:pPr algn="ctr"/>
            <a:r>
              <a:rPr lang="en-US" dirty="0">
                <a:solidFill>
                  <a:schemeClr val="tx2"/>
                </a:solidFill>
              </a:rPr>
              <a:t>COST TRANSFER TIPS</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C8D447D6-E42D-45E7-AD6C-C58B1E4B0CFB}"/>
              </a:ext>
            </a:extLst>
          </p:cNvPr>
          <p:cNvSpPr>
            <a:spLocks noGrp="1"/>
          </p:cNvSpPr>
          <p:nvPr>
            <p:ph idx="1"/>
          </p:nvPr>
        </p:nvSpPr>
        <p:spPr>
          <a:xfrm>
            <a:off x="1139559" y="1589624"/>
            <a:ext cx="10048975" cy="4958935"/>
          </a:xfrm>
        </p:spPr>
        <p:txBody>
          <a:bodyPr>
            <a:normAutofit/>
          </a:bodyPr>
          <a:lstStyle/>
          <a:p>
            <a:r>
              <a:rPr lang="en-US" sz="2200" dirty="0">
                <a:solidFill>
                  <a:schemeClr val="tx2"/>
                </a:solidFill>
              </a:rPr>
              <a:t>A Cost Transfer is a Journal Entry (JE) or Payroll Expense Transfer (PET) entry where a cost is being transferred on to a Sponsored Project (Fund 30/31 Speedtype). </a:t>
            </a:r>
            <a:r>
              <a:rPr lang="en-US" sz="2200" b="1" dirty="0">
                <a:solidFill>
                  <a:schemeClr val="tx2"/>
                </a:solidFill>
                <a:ea typeface="Roboto Condensed" panose="02000000000000000000" pitchFamily="2" charset="0"/>
                <a:hlinkClick r:id="rId2"/>
              </a:rPr>
              <a:t>CAP 2018</a:t>
            </a:r>
            <a:endParaRPr lang="en-US" sz="2200" b="1" dirty="0">
              <a:solidFill>
                <a:schemeClr val="tx2"/>
              </a:solidFill>
              <a:ea typeface="Roboto Condensed" panose="02000000000000000000" pitchFamily="2" charset="0"/>
            </a:endParaRPr>
          </a:p>
          <a:p>
            <a:pPr marL="0" indent="0">
              <a:buNone/>
            </a:pPr>
            <a:endParaRPr lang="en-US" sz="2200" b="1" dirty="0">
              <a:solidFill>
                <a:schemeClr val="tx2"/>
              </a:solidFill>
              <a:ea typeface="Roboto Condensed" panose="02000000000000000000" pitchFamily="2" charset="0"/>
            </a:endParaRPr>
          </a:p>
          <a:p>
            <a:r>
              <a:rPr lang="en-US" sz="2200" dirty="0">
                <a:solidFill>
                  <a:schemeClr val="tx2"/>
                </a:solidFill>
                <a:ea typeface="Roboto Condensed" panose="02000000000000000000" pitchFamily="2" charset="0"/>
              </a:rPr>
              <a:t>PETs must reflect actual effort </a:t>
            </a:r>
            <a:r>
              <a:rPr lang="en-US" sz="2200" b="1" dirty="0">
                <a:solidFill>
                  <a:schemeClr val="tx2"/>
                </a:solidFill>
                <a:ea typeface="Roboto Condensed" panose="02000000000000000000" pitchFamily="2" charset="0"/>
                <a:hlinkClick r:id="rId3"/>
              </a:rPr>
              <a:t>CAP 2031</a:t>
            </a:r>
            <a:endParaRPr lang="en-US" sz="2200" b="1" dirty="0">
              <a:solidFill>
                <a:schemeClr val="tx2"/>
              </a:solidFill>
              <a:ea typeface="Roboto Condensed" panose="02000000000000000000" pitchFamily="2" charset="0"/>
            </a:endParaRPr>
          </a:p>
          <a:p>
            <a:pPr marL="0" indent="0">
              <a:buNone/>
            </a:pPr>
            <a:endParaRPr lang="en-US" sz="2200" b="1" dirty="0">
              <a:solidFill>
                <a:schemeClr val="tx2"/>
              </a:solidFill>
            </a:endParaRPr>
          </a:p>
          <a:p>
            <a:r>
              <a:rPr lang="en-US" sz="2200" dirty="0">
                <a:solidFill>
                  <a:schemeClr val="tx2"/>
                </a:solidFill>
              </a:rPr>
              <a:t>Entries must be fully substantiated, so they clearly document allowability to an outside reviewer. </a:t>
            </a:r>
          </a:p>
          <a:p>
            <a:pPr lvl="1"/>
            <a:r>
              <a:rPr lang="en-US" sz="2200" dirty="0">
                <a:solidFill>
                  <a:schemeClr val="tx2"/>
                </a:solidFill>
              </a:rPr>
              <a:t>If correcting allocations &gt;90 days, explanation for delay and how it will be prevented in the future is required. </a:t>
            </a:r>
          </a:p>
          <a:p>
            <a:pPr lvl="1"/>
            <a:r>
              <a:rPr lang="en-US" sz="2200" dirty="0">
                <a:solidFill>
                  <a:schemeClr val="tx2"/>
                </a:solidFill>
              </a:rPr>
              <a:t>Allocation Methodology must be clear. </a:t>
            </a:r>
          </a:p>
          <a:p>
            <a:pPr marL="457200" lvl="1" indent="0">
              <a:buNone/>
            </a:pPr>
            <a:endParaRPr lang="en-US" sz="2200" dirty="0">
              <a:solidFill>
                <a:schemeClr val="tx2"/>
              </a:solidFill>
            </a:endParaRP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ea typeface="+mn-ea"/>
                <a:cs typeface="+mn-cs"/>
              </a:rPr>
              <a:t>PET Checklist is required for all entries.</a:t>
            </a:r>
          </a:p>
          <a:p>
            <a:pPr lvl="1"/>
            <a:endParaRPr lang="en-US" sz="2200" dirty="0">
              <a:solidFill>
                <a:schemeClr val="tx2"/>
              </a:solidFill>
            </a:endParaRPr>
          </a:p>
          <a:p>
            <a:pPr marL="457200" lvl="1" indent="0">
              <a:buNone/>
            </a:pPr>
            <a:endParaRPr lang="en-US" sz="2200" dirty="0">
              <a:solidFill>
                <a:schemeClr val="tx2"/>
              </a:solidFill>
            </a:endParaRPr>
          </a:p>
          <a:p>
            <a:pPr marL="457200" lvl="1" indent="0">
              <a:buNone/>
            </a:pPr>
            <a:endParaRPr lang="en-US" sz="2200" dirty="0">
              <a:solidFill>
                <a:schemeClr val="tx2"/>
              </a:solidFill>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94904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4D36C0-89E9-D804-D0D5-30BFD7D11DE2}"/>
              </a:ext>
            </a:extLst>
          </p:cNvPr>
          <p:cNvSpPr>
            <a:spLocks noGrp="1"/>
          </p:cNvSpPr>
          <p:nvPr>
            <p:ph type="title"/>
          </p:nvPr>
        </p:nvSpPr>
        <p:spPr>
          <a:xfrm>
            <a:off x="431326" y="452856"/>
            <a:ext cx="6002110" cy="1495425"/>
          </a:xfrm>
        </p:spPr>
        <p:txBody>
          <a:bodyPr>
            <a:normAutofit/>
          </a:bodyPr>
          <a:lstStyle/>
          <a:p>
            <a:r>
              <a:rPr lang="en-US" sz="3700" dirty="0"/>
              <a:t>Grant Certification Language to Avoid for Cost Transfers</a:t>
            </a:r>
          </a:p>
        </p:txBody>
      </p:sp>
      <p:sp>
        <p:nvSpPr>
          <p:cNvPr id="3" name="Content Placeholder 2">
            <a:extLst>
              <a:ext uri="{FF2B5EF4-FFF2-40B4-BE49-F238E27FC236}">
                <a16:creationId xmlns:a16="http://schemas.microsoft.com/office/drawing/2014/main" id="{8D40CA28-7B5B-46A5-B1BF-52123A79E872}"/>
              </a:ext>
            </a:extLst>
          </p:cNvPr>
          <p:cNvSpPr>
            <a:spLocks noGrp="1"/>
          </p:cNvSpPr>
          <p:nvPr>
            <p:ph idx="1"/>
          </p:nvPr>
        </p:nvSpPr>
        <p:spPr>
          <a:xfrm>
            <a:off x="431326" y="1964437"/>
            <a:ext cx="6002110" cy="4804008"/>
          </a:xfrm>
        </p:spPr>
        <p:txBody>
          <a:bodyPr>
            <a:normAutofit/>
          </a:bodyPr>
          <a:lstStyle/>
          <a:p>
            <a:r>
              <a:rPr lang="en-US" sz="2000" dirty="0">
                <a:hlinkClick r:id="rId2"/>
              </a:rPr>
              <a:t>CAP 2013 </a:t>
            </a:r>
            <a:r>
              <a:rPr lang="en-US" sz="2000" dirty="0"/>
              <a:t>– Direct Charges to Federally Sponsored Projects</a:t>
            </a:r>
          </a:p>
          <a:p>
            <a:pPr lvl="1"/>
            <a:r>
              <a:rPr lang="en-US" sz="2000" dirty="0"/>
              <a:t>Section D2 – Direct Charging Practices that are Not Allowable </a:t>
            </a:r>
          </a:p>
          <a:p>
            <a:r>
              <a:rPr lang="en-US" sz="2000" dirty="0"/>
              <a:t>Avoid using language deemed as an unallowable reason to charge a project in your Cost Transfer PET entries. </a:t>
            </a:r>
          </a:p>
          <a:p>
            <a:r>
              <a:rPr lang="en-US" sz="2000" dirty="0"/>
              <a:t>For example:</a:t>
            </a:r>
          </a:p>
          <a:p>
            <a:pPr lvl="1"/>
            <a:r>
              <a:rPr lang="en-US" sz="2000" dirty="0"/>
              <a:t>Match the budget</a:t>
            </a:r>
          </a:p>
          <a:p>
            <a:pPr lvl="1"/>
            <a:r>
              <a:rPr lang="en-US" sz="2000" dirty="0"/>
              <a:t>Remaining balance</a:t>
            </a:r>
          </a:p>
          <a:p>
            <a:pPr lvl="1"/>
            <a:r>
              <a:rPr lang="en-US" sz="2000" dirty="0"/>
              <a:t>Parking/Shifting</a:t>
            </a:r>
          </a:p>
          <a:p>
            <a:pPr lvl="1"/>
            <a:r>
              <a:rPr lang="en-US" sz="2000" dirty="0"/>
              <a:t>Spend-Down/Close-out</a:t>
            </a:r>
          </a:p>
          <a:p>
            <a:pPr lvl="1"/>
            <a:r>
              <a:rPr lang="en-US" sz="2000" dirty="0"/>
              <a:t>Deficit</a:t>
            </a:r>
          </a:p>
          <a:p>
            <a:pPr lvl="1"/>
            <a:r>
              <a:rPr lang="en-US" sz="2000" dirty="0"/>
              <a:t>Cost-Overrun </a:t>
            </a:r>
          </a:p>
          <a:p>
            <a:pPr marL="457200" lvl="1" indent="0">
              <a:buNone/>
            </a:pPr>
            <a:endParaRPr lang="en-US" sz="1700" dirty="0"/>
          </a:p>
        </p:txBody>
      </p:sp>
      <p:pic>
        <p:nvPicPr>
          <p:cNvPr id="6" name="Picture 5" descr="Glasses on top of a book">
            <a:extLst>
              <a:ext uri="{FF2B5EF4-FFF2-40B4-BE49-F238E27FC236}">
                <a16:creationId xmlns:a16="http://schemas.microsoft.com/office/drawing/2014/main" id="{9500B2A9-B6B4-0911-DCB7-A067CD540DAA}"/>
              </a:ext>
            </a:extLst>
          </p:cNvPr>
          <p:cNvPicPr>
            <a:picLocks noChangeAspect="1"/>
          </p:cNvPicPr>
          <p:nvPr/>
        </p:nvPicPr>
        <p:blipFill rotWithShape="1">
          <a:blip r:embed="rId3"/>
          <a:srcRect l="13565" r="38205" b="-1"/>
          <a:stretch/>
        </p:blipFill>
        <p:spPr>
          <a:xfrm>
            <a:off x="7199440" y="10"/>
            <a:ext cx="4992560" cy="6857990"/>
          </a:xfrm>
          <a:prstGeom prst="rect">
            <a:avLst/>
          </a:prstGeom>
          <a:effectLst/>
        </p:spPr>
      </p:pic>
    </p:spTree>
    <p:extLst>
      <p:ext uri="{BB962C8B-B14F-4D97-AF65-F5344CB8AC3E}">
        <p14:creationId xmlns:p14="http://schemas.microsoft.com/office/powerpoint/2010/main" val="377375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554B-F3DC-D6E9-D271-A8A0DB210E01}"/>
              </a:ext>
            </a:extLst>
          </p:cNvPr>
          <p:cNvSpPr>
            <a:spLocks noGrp="1"/>
          </p:cNvSpPr>
          <p:nvPr>
            <p:ph type="title"/>
          </p:nvPr>
        </p:nvSpPr>
        <p:spPr>
          <a:xfrm>
            <a:off x="-1" y="0"/>
            <a:ext cx="12192001" cy="1325563"/>
          </a:xfrm>
          <a:solidFill>
            <a:schemeClr val="accent1">
              <a:lumMod val="75000"/>
            </a:schemeClr>
          </a:solidFill>
          <a:ln>
            <a:solidFill>
              <a:schemeClr val="accent1"/>
            </a:solidFill>
          </a:ln>
        </p:spPr>
        <p:txBody>
          <a:bodyPr/>
          <a:lstStyle/>
          <a:p>
            <a:pPr algn="ctr"/>
            <a:r>
              <a:rPr lang="en-US" dirty="0">
                <a:solidFill>
                  <a:schemeClr val="bg1"/>
                </a:solidFill>
              </a:rPr>
              <a:t>PETs and ePERs</a:t>
            </a:r>
          </a:p>
        </p:txBody>
      </p:sp>
      <p:sp>
        <p:nvSpPr>
          <p:cNvPr id="3" name="Content Placeholder 2">
            <a:extLst>
              <a:ext uri="{FF2B5EF4-FFF2-40B4-BE49-F238E27FC236}">
                <a16:creationId xmlns:a16="http://schemas.microsoft.com/office/drawing/2014/main" id="{F71ED8C9-9D83-ED63-AD8D-266F1DFD72DF}"/>
              </a:ext>
            </a:extLst>
          </p:cNvPr>
          <p:cNvSpPr>
            <a:spLocks noGrp="1"/>
          </p:cNvSpPr>
          <p:nvPr>
            <p:ph idx="1"/>
          </p:nvPr>
        </p:nvSpPr>
        <p:spPr>
          <a:xfrm>
            <a:off x="619125" y="1441367"/>
            <a:ext cx="10833523" cy="5285433"/>
          </a:xfrm>
        </p:spPr>
        <p:txBody>
          <a:bodyPr>
            <a:normAutofit/>
          </a:bodyPr>
          <a:lstStyle/>
          <a:p>
            <a:pPr marL="0" indent="0">
              <a:buNone/>
            </a:pPr>
            <a:r>
              <a:rPr lang="en-US" sz="2600" b="1" dirty="0">
                <a:solidFill>
                  <a:srgbClr val="000000"/>
                </a:solidFill>
                <a:latin typeface="+mj-lt"/>
              </a:rPr>
              <a:t>Why we should always think of ePERs and PETs hand in hand.</a:t>
            </a:r>
          </a:p>
          <a:p>
            <a:r>
              <a:rPr lang="en-US" sz="2000" dirty="0">
                <a:solidFill>
                  <a:srgbClr val="000000"/>
                </a:solidFill>
                <a:latin typeface="+mj-lt"/>
              </a:rPr>
              <a:t>PETs created before an </a:t>
            </a:r>
            <a:r>
              <a:rPr lang="en-US" sz="2000" dirty="0" err="1">
                <a:solidFill>
                  <a:srgbClr val="000000"/>
                </a:solidFill>
                <a:latin typeface="+mj-lt"/>
              </a:rPr>
              <a:t>ePER</a:t>
            </a:r>
            <a:r>
              <a:rPr lang="en-US" sz="2000" dirty="0">
                <a:solidFill>
                  <a:srgbClr val="000000"/>
                </a:solidFill>
                <a:latin typeface="+mj-lt"/>
              </a:rPr>
              <a:t> is certified will reflect on the </a:t>
            </a:r>
            <a:r>
              <a:rPr lang="en-US" sz="2000" dirty="0" err="1">
                <a:solidFill>
                  <a:srgbClr val="000000"/>
                </a:solidFill>
                <a:latin typeface="+mj-lt"/>
              </a:rPr>
              <a:t>ePER</a:t>
            </a:r>
            <a:r>
              <a:rPr lang="en-US" sz="2000" dirty="0">
                <a:solidFill>
                  <a:srgbClr val="000000"/>
                </a:solidFill>
                <a:latin typeface="+mj-lt"/>
              </a:rPr>
              <a:t> after the entry has been approved and nightly process has run. </a:t>
            </a:r>
          </a:p>
          <a:p>
            <a:pPr lvl="1"/>
            <a:r>
              <a:rPr lang="en-US" sz="1600" dirty="0">
                <a:solidFill>
                  <a:srgbClr val="000000"/>
                </a:solidFill>
                <a:latin typeface="+mj-lt"/>
              </a:rPr>
              <a:t>Ask – is there an </a:t>
            </a:r>
            <a:r>
              <a:rPr lang="en-US" sz="1600" dirty="0" err="1">
                <a:solidFill>
                  <a:srgbClr val="000000"/>
                </a:solidFill>
                <a:latin typeface="+mj-lt"/>
              </a:rPr>
              <a:t>ePER</a:t>
            </a:r>
            <a:r>
              <a:rPr lang="en-US" sz="1600" dirty="0">
                <a:solidFill>
                  <a:srgbClr val="000000"/>
                </a:solidFill>
                <a:latin typeface="+mj-lt"/>
              </a:rPr>
              <a:t> for this period? (typically found on paychecks over 90 days old)</a:t>
            </a:r>
          </a:p>
          <a:p>
            <a:pPr lvl="1"/>
            <a:r>
              <a:rPr lang="en-US" sz="1600" dirty="0">
                <a:solidFill>
                  <a:srgbClr val="000000"/>
                </a:solidFill>
                <a:latin typeface="+mj-lt"/>
              </a:rPr>
              <a:t>Action – review the </a:t>
            </a:r>
            <a:r>
              <a:rPr lang="en-US" sz="1600" dirty="0" err="1">
                <a:solidFill>
                  <a:srgbClr val="000000"/>
                </a:solidFill>
                <a:latin typeface="+mj-lt"/>
              </a:rPr>
              <a:t>ePER</a:t>
            </a:r>
            <a:r>
              <a:rPr lang="en-US" sz="1600" dirty="0">
                <a:solidFill>
                  <a:srgbClr val="000000"/>
                </a:solidFill>
                <a:latin typeface="+mj-lt"/>
              </a:rPr>
              <a:t> status of all PETs impacting a period with available </a:t>
            </a:r>
            <a:r>
              <a:rPr lang="en-US" sz="1600" dirty="0" err="1">
                <a:solidFill>
                  <a:srgbClr val="000000"/>
                </a:solidFill>
                <a:latin typeface="+mj-lt"/>
              </a:rPr>
              <a:t>ePERs</a:t>
            </a:r>
            <a:r>
              <a:rPr lang="en-US" sz="1600" dirty="0">
                <a:solidFill>
                  <a:srgbClr val="000000"/>
                </a:solidFill>
                <a:latin typeface="+mj-lt"/>
              </a:rPr>
              <a:t> to ensure the </a:t>
            </a:r>
            <a:r>
              <a:rPr lang="en-US" sz="1600" dirty="0" err="1">
                <a:solidFill>
                  <a:srgbClr val="000000"/>
                </a:solidFill>
                <a:latin typeface="+mj-lt"/>
              </a:rPr>
              <a:t>ePER</a:t>
            </a:r>
            <a:r>
              <a:rPr lang="en-US" sz="1600" dirty="0">
                <a:solidFill>
                  <a:srgbClr val="000000"/>
                </a:solidFill>
                <a:latin typeface="+mj-lt"/>
              </a:rPr>
              <a:t> is not yet certified. </a:t>
            </a:r>
          </a:p>
          <a:p>
            <a:r>
              <a:rPr lang="en-US" sz="2000" dirty="0">
                <a:solidFill>
                  <a:srgbClr val="000000"/>
                </a:solidFill>
                <a:latin typeface="+mj-lt"/>
              </a:rPr>
              <a:t>PETs created after </a:t>
            </a:r>
            <a:r>
              <a:rPr lang="en-US" sz="2000" dirty="0" err="1">
                <a:solidFill>
                  <a:srgbClr val="000000"/>
                </a:solidFill>
                <a:latin typeface="+mj-lt"/>
              </a:rPr>
              <a:t>ePER</a:t>
            </a:r>
            <a:r>
              <a:rPr lang="en-US" sz="2000" dirty="0">
                <a:solidFill>
                  <a:srgbClr val="000000"/>
                </a:solidFill>
                <a:latin typeface="+mj-lt"/>
              </a:rPr>
              <a:t> certification will un-certify an </a:t>
            </a:r>
            <a:r>
              <a:rPr lang="en-US" sz="2000" dirty="0" err="1">
                <a:solidFill>
                  <a:srgbClr val="000000"/>
                </a:solidFill>
                <a:latin typeface="+mj-lt"/>
              </a:rPr>
              <a:t>ePER</a:t>
            </a:r>
            <a:r>
              <a:rPr lang="en-US" sz="2000" dirty="0">
                <a:solidFill>
                  <a:srgbClr val="000000"/>
                </a:solidFill>
                <a:latin typeface="+mj-lt"/>
              </a:rPr>
              <a:t>. </a:t>
            </a:r>
          </a:p>
          <a:p>
            <a:pPr lvl="1"/>
            <a:r>
              <a:rPr lang="en-US" sz="1600" i="0" u="none" strike="noStrike" baseline="0" dirty="0">
                <a:solidFill>
                  <a:srgbClr val="000000"/>
                </a:solidFill>
                <a:latin typeface="+mj-lt"/>
              </a:rPr>
              <a:t>A</a:t>
            </a:r>
            <a:r>
              <a:rPr lang="en-US" sz="1600" dirty="0">
                <a:solidFill>
                  <a:srgbClr val="000000"/>
                </a:solidFill>
                <a:latin typeface="+mj-lt"/>
              </a:rPr>
              <a:t>sk - why are we changing payroll that was already deemed accurate?</a:t>
            </a:r>
          </a:p>
          <a:p>
            <a:pPr lvl="1"/>
            <a:r>
              <a:rPr lang="en-US" sz="1600" dirty="0">
                <a:solidFill>
                  <a:srgbClr val="000000"/>
                </a:solidFill>
                <a:latin typeface="+mj-lt"/>
              </a:rPr>
              <a:t>Ask - how will this look in the case of an audit?</a:t>
            </a:r>
          </a:p>
          <a:p>
            <a:pPr lvl="1"/>
            <a:r>
              <a:rPr lang="en-US" sz="1600" dirty="0">
                <a:solidFill>
                  <a:srgbClr val="000000"/>
                </a:solidFill>
                <a:latin typeface="+mj-lt"/>
              </a:rPr>
              <a:t>Ask - do we have a substantial amount of evidence to alter this certified effort?</a:t>
            </a:r>
          </a:p>
          <a:p>
            <a:r>
              <a:rPr lang="en-US" sz="2000" i="0" u="none" strike="noStrike" baseline="0" dirty="0" err="1">
                <a:solidFill>
                  <a:srgbClr val="000000"/>
                </a:solidFill>
                <a:latin typeface="+mj-lt"/>
              </a:rPr>
              <a:t>ePERs</a:t>
            </a:r>
            <a:r>
              <a:rPr lang="en-US" sz="2000" i="0" u="none" strike="noStrike" baseline="0" dirty="0">
                <a:solidFill>
                  <a:srgbClr val="000000"/>
                </a:solidFill>
                <a:latin typeface="+mj-lt"/>
              </a:rPr>
              <a:t> certifying less sponsored effort than </a:t>
            </a:r>
            <a:r>
              <a:rPr lang="en-US" sz="2000" dirty="0">
                <a:solidFill>
                  <a:srgbClr val="000000"/>
                </a:solidFill>
                <a:latin typeface="+mj-lt"/>
              </a:rPr>
              <a:t>posted in HCM will prompt a PET is needed. </a:t>
            </a:r>
          </a:p>
          <a:p>
            <a:pPr lvl="1"/>
            <a:r>
              <a:rPr lang="en-US" sz="1600" i="0" u="none" strike="noStrike" baseline="0" dirty="0">
                <a:solidFill>
                  <a:srgbClr val="000000"/>
                </a:solidFill>
                <a:latin typeface="+mj-lt"/>
              </a:rPr>
              <a:t>Ask - why was effort not updated to accurately reflect the effort worked?</a:t>
            </a:r>
          </a:p>
          <a:p>
            <a:pPr lvl="1"/>
            <a:r>
              <a:rPr lang="en-US" sz="1600" dirty="0">
                <a:solidFill>
                  <a:srgbClr val="000000"/>
                </a:solidFill>
                <a:latin typeface="+mj-lt"/>
              </a:rPr>
              <a:t>Ask - why were corrections not completed prior to the certification?</a:t>
            </a:r>
            <a:endParaRPr lang="en-US" sz="1600" i="0" u="none" strike="noStrike" baseline="0" dirty="0">
              <a:solidFill>
                <a:srgbClr val="000000"/>
              </a:solidFill>
              <a:latin typeface="+mj-lt"/>
            </a:endParaRPr>
          </a:p>
          <a:p>
            <a:pPr lvl="1"/>
            <a:r>
              <a:rPr lang="en-US" sz="1600" dirty="0">
                <a:solidFill>
                  <a:srgbClr val="000000"/>
                </a:solidFill>
                <a:latin typeface="+mj-lt"/>
              </a:rPr>
              <a:t>Ask - is the PET created going to match the </a:t>
            </a:r>
            <a:r>
              <a:rPr lang="en-US" sz="1600" dirty="0" err="1">
                <a:solidFill>
                  <a:srgbClr val="000000"/>
                </a:solidFill>
                <a:latin typeface="+mj-lt"/>
              </a:rPr>
              <a:t>ePER</a:t>
            </a:r>
            <a:r>
              <a:rPr lang="en-US" sz="1600" dirty="0">
                <a:solidFill>
                  <a:srgbClr val="000000"/>
                </a:solidFill>
                <a:latin typeface="+mj-lt"/>
              </a:rPr>
              <a:t> that was certified?</a:t>
            </a:r>
          </a:p>
          <a:p>
            <a:pPr lvl="1"/>
            <a:r>
              <a:rPr lang="en-US" sz="1600" dirty="0">
                <a:solidFill>
                  <a:srgbClr val="000000"/>
                </a:solidFill>
                <a:latin typeface="+mj-lt"/>
              </a:rPr>
              <a:t>Action – reach out to your payroll liaison to discuss the effort certification and next steps. </a:t>
            </a:r>
          </a:p>
          <a:p>
            <a:r>
              <a:rPr lang="en-US" sz="2000" dirty="0" err="1">
                <a:solidFill>
                  <a:srgbClr val="000000"/>
                </a:solidFill>
                <a:latin typeface="+mj-lt"/>
              </a:rPr>
              <a:t>ePERs</a:t>
            </a:r>
            <a:r>
              <a:rPr lang="en-US" sz="2000" dirty="0">
                <a:solidFill>
                  <a:srgbClr val="000000"/>
                </a:solidFill>
                <a:latin typeface="+mj-lt"/>
              </a:rPr>
              <a:t> certifying more sponsored effort than posted in HCM will NOT prompt a PET.</a:t>
            </a:r>
            <a:r>
              <a:rPr lang="en-US" sz="1600" dirty="0">
                <a:solidFill>
                  <a:srgbClr val="000000"/>
                </a:solidFill>
                <a:latin typeface="+mj-lt"/>
              </a:rPr>
              <a:t> </a:t>
            </a:r>
          </a:p>
          <a:p>
            <a:pPr lvl="1"/>
            <a:r>
              <a:rPr lang="en-US" sz="1600" dirty="0">
                <a:solidFill>
                  <a:srgbClr val="000000"/>
                </a:solidFill>
                <a:latin typeface="+mj-lt"/>
              </a:rPr>
              <a:t>Ask - Do I have effort that was not paid from a sponsored project and will reduce effort on other institutional support?</a:t>
            </a:r>
            <a:endParaRPr lang="en-US" sz="2000" i="0" u="none" strike="noStrike" baseline="0" dirty="0">
              <a:solidFill>
                <a:srgbClr val="000000"/>
              </a:solidFill>
              <a:latin typeface="+mj-lt"/>
            </a:endParaRPr>
          </a:p>
          <a:p>
            <a:pPr marL="0" indent="0">
              <a:buNone/>
            </a:pPr>
            <a:endParaRPr lang="en-US" sz="1800" i="0" u="none" strike="noStrike" baseline="0" dirty="0">
              <a:solidFill>
                <a:srgbClr val="000000"/>
              </a:solidFill>
              <a:latin typeface="+mj-lt"/>
            </a:endParaRPr>
          </a:p>
          <a:p>
            <a:pPr marL="0" indent="0">
              <a:buNone/>
            </a:pPr>
            <a:endParaRPr lang="en-US" sz="1800" i="0" u="none" strike="noStrike" baseline="0" dirty="0">
              <a:solidFill>
                <a:srgbClr val="000000"/>
              </a:solidFill>
              <a:latin typeface="+mj-lt"/>
            </a:endParaRPr>
          </a:p>
        </p:txBody>
      </p:sp>
    </p:spTree>
    <p:extLst>
      <p:ext uri="{BB962C8B-B14F-4D97-AF65-F5344CB8AC3E}">
        <p14:creationId xmlns:p14="http://schemas.microsoft.com/office/powerpoint/2010/main" val="3016457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120A5F-9B23-2344-AFE4-E8E6B2CF603E}"/>
              </a:ext>
            </a:extLst>
          </p:cNvPr>
          <p:cNvSpPr>
            <a:spLocks noGrp="1"/>
          </p:cNvSpPr>
          <p:nvPr>
            <p:ph type="title"/>
          </p:nvPr>
        </p:nvSpPr>
        <p:spPr>
          <a:xfrm>
            <a:off x="590273" y="340839"/>
            <a:ext cx="4977976" cy="1454051"/>
          </a:xfrm>
        </p:spPr>
        <p:txBody>
          <a:bodyPr>
            <a:normAutofit/>
          </a:bodyPr>
          <a:lstStyle/>
          <a:p>
            <a:r>
              <a:rPr lang="en-US" dirty="0">
                <a:solidFill>
                  <a:schemeClr val="tx2"/>
                </a:solidFill>
              </a:rPr>
              <a:t>Resources</a:t>
            </a:r>
            <a:endParaRPr lang="en-US" sz="3600" dirty="0">
              <a:solidFill>
                <a:schemeClr val="tx2"/>
              </a:solidFill>
            </a:endParaRPr>
          </a:p>
        </p:txBody>
      </p:sp>
      <p:sp>
        <p:nvSpPr>
          <p:cNvPr id="3" name="Content Placeholder 2">
            <a:extLst>
              <a:ext uri="{FF2B5EF4-FFF2-40B4-BE49-F238E27FC236}">
                <a16:creationId xmlns:a16="http://schemas.microsoft.com/office/drawing/2014/main" id="{6D4486EE-3F67-9FBF-6667-79633A924A1B}"/>
              </a:ext>
            </a:extLst>
          </p:cNvPr>
          <p:cNvSpPr>
            <a:spLocks noGrp="1"/>
          </p:cNvSpPr>
          <p:nvPr>
            <p:ph idx="1"/>
          </p:nvPr>
        </p:nvSpPr>
        <p:spPr>
          <a:xfrm>
            <a:off x="804671" y="1396182"/>
            <a:ext cx="5769111" cy="4664790"/>
          </a:xfrm>
        </p:spPr>
        <p:txBody>
          <a:bodyPr anchor="ctr">
            <a:normAutofit/>
          </a:bodyPr>
          <a:lstStyle/>
          <a:p>
            <a:pPr>
              <a:buFont typeface="Arial" panose="020B0604020202020204" pitchFamily="34" charset="0"/>
              <a:buChar char="•"/>
            </a:pPr>
            <a:r>
              <a:rPr lang="en-US" sz="2400" b="0" i="0" u="sng" dirty="0">
                <a:solidFill>
                  <a:schemeClr val="tx2"/>
                </a:solidFill>
                <a:effectLst/>
                <a:highlight>
                  <a:srgbClr val="FFFFFF"/>
                </a:highlight>
                <a:latin typeface="Arial" panose="020B0604020202020204" pitchFamily="34" charset="0"/>
                <a:hlinkClick r:id="rId2"/>
              </a:rPr>
              <a:t>ePERs Skillsoft Training</a:t>
            </a:r>
            <a:r>
              <a:rPr lang="en-US" sz="2400" b="0" i="0" dirty="0">
                <a:solidFill>
                  <a:schemeClr val="tx2"/>
                </a:solidFill>
                <a:effectLst/>
                <a:highlight>
                  <a:srgbClr val="FFFFFF"/>
                </a:highlight>
                <a:latin typeface="Arial" panose="020B0604020202020204" pitchFamily="34" charset="0"/>
              </a:rPr>
              <a:t> (not required but highly recommended)</a:t>
            </a:r>
          </a:p>
          <a:p>
            <a:pPr>
              <a:buFont typeface="Arial" panose="020B0604020202020204" pitchFamily="34" charset="0"/>
              <a:buChar char="•"/>
            </a:pPr>
            <a:r>
              <a:rPr lang="en-US" sz="2400" b="0" i="0" u="sng" dirty="0">
                <a:solidFill>
                  <a:schemeClr val="tx2"/>
                </a:solidFill>
                <a:effectLst/>
                <a:highlight>
                  <a:srgbClr val="FFFFFF"/>
                </a:highlight>
                <a:latin typeface="Arial" panose="020B0604020202020204" pitchFamily="34" charset="0"/>
                <a:hlinkClick r:id="rId3"/>
              </a:rPr>
              <a:t>ePERs Training</a:t>
            </a:r>
            <a:endParaRPr lang="en-US" sz="2400" b="0" i="0" dirty="0">
              <a:solidFill>
                <a:schemeClr val="tx2"/>
              </a:solidFill>
              <a:effectLst/>
              <a:highlight>
                <a:srgbClr val="FFFFFF"/>
              </a:highlight>
              <a:latin typeface="Arial" panose="020B0604020202020204" pitchFamily="34" charset="0"/>
            </a:endParaRPr>
          </a:p>
          <a:p>
            <a:pPr>
              <a:buFont typeface="Arial" panose="020B0604020202020204" pitchFamily="34" charset="0"/>
              <a:buChar char="•"/>
            </a:pPr>
            <a:r>
              <a:rPr lang="en-US" sz="2400" b="0" i="0" u="sng" dirty="0">
                <a:solidFill>
                  <a:schemeClr val="tx2"/>
                </a:solidFill>
                <a:effectLst/>
                <a:highlight>
                  <a:srgbClr val="FFFFFF"/>
                </a:highlight>
                <a:latin typeface="Arial" panose="020B0604020202020204" pitchFamily="34" charset="0"/>
                <a:hlinkClick r:id="rId4" tooltip="ePERs Team Talks Slides - September 2023"/>
              </a:rPr>
              <a:t>ePERs Team Talks Slides</a:t>
            </a:r>
            <a:r>
              <a:rPr lang="en-US" sz="2400" b="0" i="0" dirty="0">
                <a:solidFill>
                  <a:schemeClr val="tx2"/>
                </a:solidFill>
                <a:effectLst/>
                <a:highlight>
                  <a:srgbClr val="FFFFFF"/>
                </a:highlight>
                <a:latin typeface="Arial" panose="020B0604020202020204" pitchFamily="34" charset="0"/>
              </a:rPr>
              <a:t> - September 2023</a:t>
            </a:r>
          </a:p>
          <a:p>
            <a:pPr>
              <a:buFont typeface="Arial" panose="020B0604020202020204" pitchFamily="34" charset="0"/>
              <a:buChar char="•"/>
            </a:pPr>
            <a:r>
              <a:rPr lang="en-US" sz="2400" dirty="0">
                <a:solidFill>
                  <a:schemeClr val="tx2"/>
                </a:solidFill>
                <a:highlight>
                  <a:srgbClr val="FFFFFF"/>
                </a:highlight>
                <a:latin typeface="Arial" panose="020B0604020202020204" pitchFamily="34" charset="0"/>
                <a:hlinkClick r:id="rId5"/>
              </a:rPr>
              <a:t>OGC ePERs Website</a:t>
            </a:r>
            <a:endParaRPr lang="en-US" sz="2400" b="0" i="0" dirty="0">
              <a:solidFill>
                <a:schemeClr val="tx2"/>
              </a:solidFill>
              <a:effectLst/>
              <a:highlight>
                <a:srgbClr val="FFFFFF"/>
              </a:highlight>
              <a:latin typeface="Arial" panose="020B0604020202020204" pitchFamily="34" charset="0"/>
            </a:endParaRPr>
          </a:p>
          <a:p>
            <a:pPr>
              <a:buFont typeface="Arial" panose="020B0604020202020204" pitchFamily="34" charset="0"/>
              <a:buChar char="•"/>
            </a:pPr>
            <a:r>
              <a:rPr lang="en-US" sz="2400" dirty="0">
                <a:solidFill>
                  <a:schemeClr val="tx2"/>
                </a:solidFill>
                <a:highlight>
                  <a:srgbClr val="FFFFFF"/>
                </a:highlight>
                <a:latin typeface="Arial" panose="020B0604020202020204" pitchFamily="34" charset="0"/>
                <a:hlinkClick r:id="rId6"/>
              </a:rPr>
              <a:t>ePERs FAQ Page</a:t>
            </a:r>
            <a:endParaRPr lang="en-US" sz="2400" dirty="0">
              <a:solidFill>
                <a:schemeClr val="tx2"/>
              </a:solidFill>
              <a:highlight>
                <a:srgbClr val="FFFFFF"/>
              </a:highlight>
              <a:latin typeface="Arial" panose="020B0604020202020204" pitchFamily="34" charset="0"/>
            </a:endParaRPr>
          </a:p>
          <a:p>
            <a:pPr marL="0" indent="0">
              <a:buNone/>
            </a:pPr>
            <a:endParaRPr lang="en-US" sz="2400" dirty="0">
              <a:solidFill>
                <a:schemeClr val="tx2"/>
              </a:solidFill>
              <a:highlight>
                <a:srgbClr val="FFFFFF"/>
              </a:highlight>
              <a:latin typeface="Arial" panose="020B0604020202020204" pitchFamily="34" charset="0"/>
            </a:endParaRPr>
          </a:p>
          <a:p>
            <a:pPr marL="0" indent="0">
              <a:buNone/>
            </a:pPr>
            <a:r>
              <a:rPr lang="en-US" sz="2400" b="0" i="0" dirty="0">
                <a:solidFill>
                  <a:schemeClr val="tx2"/>
                </a:solidFill>
                <a:effectLst/>
                <a:highlight>
                  <a:srgbClr val="FFFFFF"/>
                </a:highlight>
                <a:latin typeface="Arial" panose="020B0604020202020204" pitchFamily="34" charset="0"/>
              </a:rPr>
              <a:t>Contact: </a:t>
            </a:r>
            <a:r>
              <a:rPr lang="en-US" sz="2400" b="0" i="0" u="sng" dirty="0">
                <a:solidFill>
                  <a:schemeClr val="tx2"/>
                </a:solidFill>
                <a:effectLst/>
                <a:highlight>
                  <a:srgbClr val="FFFFFF"/>
                </a:highlight>
                <a:latin typeface="Arial" panose="020B0604020202020204" pitchFamily="34" charset="0"/>
                <a:hlinkClick r:id="rId7"/>
              </a:rPr>
              <a:t>epers@ucdenver.edu</a:t>
            </a:r>
            <a:endParaRPr lang="en-US" sz="2400" b="0" i="0" dirty="0">
              <a:solidFill>
                <a:schemeClr val="tx2"/>
              </a:solidFill>
              <a:effectLst/>
              <a:highlight>
                <a:srgbClr val="FFFFFF"/>
              </a:highlight>
              <a:latin typeface="Arial" panose="020B0604020202020204" pitchFamily="34" charset="0"/>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Teacher">
            <a:extLst>
              <a:ext uri="{FF2B5EF4-FFF2-40B4-BE49-F238E27FC236}">
                <a16:creationId xmlns:a16="http://schemas.microsoft.com/office/drawing/2014/main" id="{B132E1DB-A2E9-D839-F8D3-1CE7EE3A84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2689617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A8C8-6AD1-6022-6126-70FA1C284873}"/>
              </a:ext>
            </a:extLst>
          </p:cNvPr>
          <p:cNvSpPr>
            <a:spLocks noGrp="1"/>
          </p:cNvSpPr>
          <p:nvPr>
            <p:ph type="title"/>
          </p:nvPr>
        </p:nvSpPr>
        <p:spPr/>
        <p:txBody>
          <a:bodyPr/>
          <a:lstStyle/>
          <a:p>
            <a:r>
              <a:rPr lang="en-US" dirty="0"/>
              <a:t>Agenda</a:t>
            </a:r>
          </a:p>
        </p:txBody>
      </p:sp>
      <p:graphicFrame>
        <p:nvGraphicFramePr>
          <p:cNvPr id="5" name="Content Placeholder 2">
            <a:extLst>
              <a:ext uri="{FF2B5EF4-FFF2-40B4-BE49-F238E27FC236}">
                <a16:creationId xmlns:a16="http://schemas.microsoft.com/office/drawing/2014/main" id="{10BAF68E-046F-2ECC-2D8C-3664A72FE199}"/>
              </a:ext>
            </a:extLst>
          </p:cNvPr>
          <p:cNvGraphicFramePr>
            <a:graphicFrameLocks noGrp="1"/>
          </p:cNvGraphicFramePr>
          <p:nvPr>
            <p:ph idx="1"/>
            <p:extLst>
              <p:ext uri="{D42A27DB-BD31-4B8C-83A1-F6EECF244321}">
                <p14:modId xmlns:p14="http://schemas.microsoft.com/office/powerpoint/2010/main" val="261083189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694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2" name="Freeform: Shape 1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FB6382A7-E347-3F47-0003-FBC1DA194EC3}"/>
              </a:ext>
            </a:extLst>
          </p:cNvPr>
          <p:cNvSpPr>
            <a:spLocks noGrp="1"/>
          </p:cNvSpPr>
          <p:nvPr>
            <p:ph type="ctrTitle"/>
          </p:nvPr>
        </p:nvSpPr>
        <p:spPr>
          <a:xfrm>
            <a:off x="3215729" y="1764407"/>
            <a:ext cx="5760846" cy="2310312"/>
          </a:xfrm>
        </p:spPr>
        <p:txBody>
          <a:bodyPr>
            <a:normAutofit/>
          </a:bodyPr>
          <a:lstStyle/>
          <a:p>
            <a:r>
              <a:rPr lang="en-US" sz="8800" dirty="0">
                <a:solidFill>
                  <a:schemeClr val="tx2"/>
                </a:solidFill>
              </a:rPr>
              <a:t>Questions</a:t>
            </a:r>
            <a:endParaRPr lang="en-US" sz="5200" dirty="0">
              <a:solidFill>
                <a:schemeClr val="tx2"/>
              </a:solidFill>
            </a:endParaRPr>
          </a:p>
        </p:txBody>
      </p:sp>
    </p:spTree>
    <p:extLst>
      <p:ext uri="{BB962C8B-B14F-4D97-AF65-F5344CB8AC3E}">
        <p14:creationId xmlns:p14="http://schemas.microsoft.com/office/powerpoint/2010/main" val="415495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BC2D-B05A-6CAF-3F6F-6226D88E055C}"/>
              </a:ext>
            </a:extLst>
          </p:cNvPr>
          <p:cNvSpPr>
            <a:spLocks noGrp="1"/>
          </p:cNvSpPr>
          <p:nvPr>
            <p:ph type="ctrTitle"/>
          </p:nvPr>
        </p:nvSpPr>
        <p:spPr>
          <a:xfrm>
            <a:off x="1524000" y="983226"/>
            <a:ext cx="9144000" cy="1720492"/>
          </a:xfrm>
        </p:spPr>
        <p:txBody>
          <a:bodyPr/>
          <a:lstStyle/>
          <a:p>
            <a:r>
              <a:rPr lang="en-US" dirty="0"/>
              <a:t>Overview of Guidance</a:t>
            </a:r>
          </a:p>
        </p:txBody>
      </p:sp>
      <p:sp>
        <p:nvSpPr>
          <p:cNvPr id="4" name="Subtitle 3" descr="Teacher">
            <a:extLst>
              <a:ext uri="{FF2B5EF4-FFF2-40B4-BE49-F238E27FC236}">
                <a16:creationId xmlns:a16="http://schemas.microsoft.com/office/drawing/2014/main" id="{E4C891F4-1B22-1A6B-F959-1AB0FB184C04}"/>
              </a:ext>
            </a:extLst>
          </p:cNvPr>
          <p:cNvSpPr>
            <a:spLocks noGrp="1"/>
          </p:cNvSpPr>
          <p:nvPr>
            <p:ph type="subTitle" idx="1"/>
          </p:nvPr>
        </p:nvSpPr>
        <p:spPr>
          <a:xfrm>
            <a:off x="4340942" y="2937234"/>
            <a:ext cx="3510116" cy="2808594"/>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304145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FD19-4899-DF3F-AFF3-26951CC39594}"/>
              </a:ext>
            </a:extLst>
          </p:cNvPr>
          <p:cNvSpPr>
            <a:spLocks noGrp="1"/>
          </p:cNvSpPr>
          <p:nvPr>
            <p:ph type="title"/>
          </p:nvPr>
        </p:nvSpPr>
        <p:spPr>
          <a:xfrm>
            <a:off x="0" y="-6254"/>
            <a:ext cx="12192000" cy="1530254"/>
          </a:xfrm>
          <a:solidFill>
            <a:schemeClr val="accent1">
              <a:lumMod val="75000"/>
            </a:schemeClr>
          </a:solidFill>
          <a:ln>
            <a:solidFill>
              <a:schemeClr val="accent1"/>
            </a:solidFill>
          </a:ln>
        </p:spPr>
        <p:txBody>
          <a:bodyPr/>
          <a:lstStyle/>
          <a:p>
            <a:r>
              <a:rPr lang="en-US" dirty="0">
                <a:solidFill>
                  <a:schemeClr val="bg1"/>
                </a:solidFill>
              </a:rPr>
              <a:t>	Effort Reporting</a:t>
            </a:r>
          </a:p>
        </p:txBody>
      </p:sp>
      <p:graphicFrame>
        <p:nvGraphicFramePr>
          <p:cNvPr id="4" name="Content Placeholder 3">
            <a:extLst>
              <a:ext uri="{FF2B5EF4-FFF2-40B4-BE49-F238E27FC236}">
                <a16:creationId xmlns:a16="http://schemas.microsoft.com/office/drawing/2014/main" id="{95FBC399-E14F-1515-F03B-1E85E76D5C69}"/>
              </a:ext>
            </a:extLst>
          </p:cNvPr>
          <p:cNvGraphicFramePr>
            <a:graphicFrameLocks noGrp="1"/>
          </p:cNvGraphicFramePr>
          <p:nvPr>
            <p:ph idx="1"/>
            <p:extLst>
              <p:ext uri="{D42A27DB-BD31-4B8C-83A1-F6EECF244321}">
                <p14:modId xmlns:p14="http://schemas.microsoft.com/office/powerpoint/2010/main" val="2648374800"/>
              </p:ext>
            </p:extLst>
          </p:nvPr>
        </p:nvGraphicFramePr>
        <p:xfrm>
          <a:off x="2664540" y="3418531"/>
          <a:ext cx="6862918" cy="2076388"/>
        </p:xfrm>
        <a:graphic>
          <a:graphicData uri="http://schemas.openxmlformats.org/drawingml/2006/table">
            <a:tbl>
              <a:tblPr/>
              <a:tblGrid>
                <a:gridCol w="3431459">
                  <a:extLst>
                    <a:ext uri="{9D8B030D-6E8A-4147-A177-3AD203B41FA5}">
                      <a16:colId xmlns:a16="http://schemas.microsoft.com/office/drawing/2014/main" val="1690138874"/>
                    </a:ext>
                  </a:extLst>
                </a:gridCol>
                <a:gridCol w="3431459">
                  <a:extLst>
                    <a:ext uri="{9D8B030D-6E8A-4147-A177-3AD203B41FA5}">
                      <a16:colId xmlns:a16="http://schemas.microsoft.com/office/drawing/2014/main" val="1137909301"/>
                    </a:ext>
                  </a:extLst>
                </a:gridCol>
              </a:tblGrid>
              <a:tr h="519097">
                <a:tc>
                  <a:txBody>
                    <a:bodyPr/>
                    <a:lstStyle/>
                    <a:p>
                      <a:pPr algn="ctr" fontAlgn="t"/>
                      <a:r>
                        <a:rPr lang="en-US" b="1" dirty="0">
                          <a:effectLst/>
                        </a:rPr>
                        <a:t>Date Range</a:t>
                      </a:r>
                    </a:p>
                  </a:txBody>
                  <a:tcPr marL="60960" marR="6096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accent3">
                        <a:lumMod val="20000"/>
                        <a:lumOff val="80000"/>
                      </a:schemeClr>
                    </a:solidFill>
                  </a:tcPr>
                </a:tc>
                <a:tc>
                  <a:txBody>
                    <a:bodyPr/>
                    <a:lstStyle/>
                    <a:p>
                      <a:pPr algn="ctr" fontAlgn="t"/>
                      <a:r>
                        <a:rPr lang="en-US" b="1" dirty="0">
                          <a:effectLst/>
                        </a:rPr>
                        <a:t>Semester</a:t>
                      </a:r>
                    </a:p>
                  </a:txBody>
                  <a:tcPr marL="60960" marR="60960" marT="60960" marB="6096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98360730"/>
                  </a:ext>
                </a:extLst>
              </a:tr>
              <a:tr h="519097">
                <a:tc>
                  <a:txBody>
                    <a:bodyPr/>
                    <a:lstStyle/>
                    <a:p>
                      <a:pPr fontAlgn="t"/>
                      <a:r>
                        <a:rPr lang="en-US" dirty="0">
                          <a:effectLst/>
                        </a:rPr>
                        <a:t>January 1 - May 31</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t"/>
                      <a:r>
                        <a:rPr lang="en-US" dirty="0">
                          <a:effectLst/>
                        </a:rPr>
                        <a:t>Spring</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955718276"/>
                  </a:ext>
                </a:extLst>
              </a:tr>
              <a:tr h="519097">
                <a:tc>
                  <a:txBody>
                    <a:bodyPr/>
                    <a:lstStyle/>
                    <a:p>
                      <a:pPr fontAlgn="t"/>
                      <a:r>
                        <a:rPr lang="en-US" dirty="0">
                          <a:effectLst/>
                        </a:rPr>
                        <a:t>June 1 - August 31</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dirty="0">
                          <a:effectLst/>
                        </a:rPr>
                        <a:t>Summer</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67994936"/>
                  </a:ext>
                </a:extLst>
              </a:tr>
              <a:tr h="519097">
                <a:tc>
                  <a:txBody>
                    <a:bodyPr/>
                    <a:lstStyle/>
                    <a:p>
                      <a:pPr fontAlgn="t"/>
                      <a:r>
                        <a:rPr lang="en-US" dirty="0">
                          <a:effectLst/>
                        </a:rPr>
                        <a:t>September 1 - December 31</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t"/>
                      <a:r>
                        <a:rPr lang="en-US" dirty="0">
                          <a:effectLst/>
                        </a:rPr>
                        <a:t>Fall</a:t>
                      </a:r>
                    </a:p>
                  </a:txBody>
                  <a:tcPr marL="60960" marR="60960" marT="60960" marB="6096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765603865"/>
                  </a:ext>
                </a:extLst>
              </a:tr>
            </a:tbl>
          </a:graphicData>
        </a:graphic>
      </p:graphicFrame>
      <p:sp>
        <p:nvSpPr>
          <p:cNvPr id="6" name="TextBox 5">
            <a:extLst>
              <a:ext uri="{FF2B5EF4-FFF2-40B4-BE49-F238E27FC236}">
                <a16:creationId xmlns:a16="http://schemas.microsoft.com/office/drawing/2014/main" id="{5FDFD2DA-0AE3-8106-980E-EBAFB9BD8954}"/>
              </a:ext>
            </a:extLst>
          </p:cNvPr>
          <p:cNvSpPr txBox="1"/>
          <p:nvPr/>
        </p:nvSpPr>
        <p:spPr>
          <a:xfrm>
            <a:off x="526025" y="1692050"/>
            <a:ext cx="11139949" cy="196977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cs typeface="Arial" panose="020B0604020202020204" pitchFamily="34" charset="0"/>
              </a:rPr>
              <a:t>The University uses ePERs (electronic Personnel Effort Reporting) to comply with federal regulations commonly known as Uniform Guidance. Every employee who is paid from or has committed cost sharing effort to a federally sponsored project is required to certify an ePER. Certification confirms to the sponsor that the effort being put into a project matches the effort being paid by grant funding.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cs typeface="Arial" panose="020B0604020202020204" pitchFamily="34" charset="0"/>
              </a:rPr>
              <a:t>Effort reports are generated at the end of every semester and cover the following periods:</a:t>
            </a:r>
            <a:endParaRPr kumimoji="0" lang="en-US" altLang="en-US" sz="4000" b="0" i="0" u="none" strike="noStrike" cap="none" normalizeH="0" baseline="0" dirty="0">
              <a:ln>
                <a:noFill/>
              </a:ln>
              <a:solidFill>
                <a:schemeClr val="tx1"/>
              </a:solidFill>
              <a:effectLst/>
            </a:endParaRPr>
          </a:p>
          <a:p>
            <a:endParaRPr lang="en-US" dirty="0"/>
          </a:p>
        </p:txBody>
      </p:sp>
      <p:sp>
        <p:nvSpPr>
          <p:cNvPr id="7" name="TextBox 6">
            <a:extLst>
              <a:ext uri="{FF2B5EF4-FFF2-40B4-BE49-F238E27FC236}">
                <a16:creationId xmlns:a16="http://schemas.microsoft.com/office/drawing/2014/main" id="{F67342EA-8CD6-40BC-1F0F-7200CFD4E5AD}"/>
              </a:ext>
            </a:extLst>
          </p:cNvPr>
          <p:cNvSpPr txBox="1"/>
          <p:nvPr/>
        </p:nvSpPr>
        <p:spPr>
          <a:xfrm>
            <a:off x="526025" y="5673213"/>
            <a:ext cx="11139949" cy="923330"/>
          </a:xfrm>
          <a:prstGeom prst="rect">
            <a:avLst/>
          </a:prstGeom>
          <a:noFill/>
        </p:spPr>
        <p:txBody>
          <a:bodyPr wrap="square" rtlCol="0">
            <a:spAutoFit/>
          </a:bodyPr>
          <a:lstStyle/>
          <a:p>
            <a:r>
              <a:rPr lang="en-US" sz="1800" b="0" i="0" u="none" strike="noStrike" baseline="0" dirty="0">
                <a:solidFill>
                  <a:srgbClr val="000000"/>
                </a:solidFill>
              </a:rPr>
              <a:t>Salaried personnel working on grants and contracts must complete an ePER each semester (fall, spring, and summer). Hourly personnel certify the effort they devoted to a grant or contract when completing their timesheet. </a:t>
            </a:r>
            <a:endParaRPr lang="en-US" dirty="0"/>
          </a:p>
        </p:txBody>
      </p:sp>
    </p:spTree>
    <p:extLst>
      <p:ext uri="{BB962C8B-B14F-4D97-AF65-F5344CB8AC3E}">
        <p14:creationId xmlns:p14="http://schemas.microsoft.com/office/powerpoint/2010/main" val="1603219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79B646-BDFE-089C-8635-38E581A4B2A3}"/>
              </a:ext>
            </a:extLst>
          </p:cNvPr>
          <p:cNvSpPr>
            <a:spLocks noGrp="1"/>
          </p:cNvSpPr>
          <p:nvPr>
            <p:ph type="title"/>
          </p:nvPr>
        </p:nvSpPr>
        <p:spPr>
          <a:xfrm>
            <a:off x="255640" y="330739"/>
            <a:ext cx="4646904" cy="1624520"/>
          </a:xfrm>
        </p:spPr>
        <p:txBody>
          <a:bodyPr anchor="ctr">
            <a:normAutofit/>
          </a:bodyPr>
          <a:lstStyle/>
          <a:p>
            <a:r>
              <a:rPr lang="en-US" sz="4000" dirty="0"/>
              <a:t>Basic Effort Calculation</a:t>
            </a:r>
          </a:p>
        </p:txBody>
      </p:sp>
      <p:sp>
        <p:nvSpPr>
          <p:cNvPr id="3" name="Content Placeholder 2">
            <a:extLst>
              <a:ext uri="{FF2B5EF4-FFF2-40B4-BE49-F238E27FC236}">
                <a16:creationId xmlns:a16="http://schemas.microsoft.com/office/drawing/2014/main" id="{A94B03D7-2638-AB0F-7B24-5F70CB0F2FC8}"/>
              </a:ext>
            </a:extLst>
          </p:cNvPr>
          <p:cNvSpPr>
            <a:spLocks noGrp="1"/>
          </p:cNvSpPr>
          <p:nvPr>
            <p:ph idx="1"/>
          </p:nvPr>
        </p:nvSpPr>
        <p:spPr>
          <a:xfrm>
            <a:off x="255640" y="2324912"/>
            <a:ext cx="5604386" cy="4341359"/>
          </a:xfrm>
        </p:spPr>
        <p:txBody>
          <a:bodyPr anchor="ctr">
            <a:normAutofit/>
          </a:bodyPr>
          <a:lstStyle/>
          <a:p>
            <a:pPr marL="0" indent="0">
              <a:buNone/>
            </a:pPr>
            <a:r>
              <a:rPr lang="en-US" sz="1800" b="0" i="0" u="none" strike="noStrike" baseline="0" dirty="0"/>
              <a:t>Effort includes all work that is done as a university employee, and is not necessarily based on a 40 hour week. Effort is based on the portion of total work expended on a specific project during a particular time period, regardless of the numbers of hours worked.</a:t>
            </a:r>
          </a:p>
          <a:p>
            <a:pPr marL="0" indent="0">
              <a:buNone/>
            </a:pPr>
            <a:endParaRPr lang="en-US" sz="1800" dirty="0"/>
          </a:p>
          <a:p>
            <a:pPr marL="0" indent="0">
              <a:buNone/>
            </a:pPr>
            <a:endParaRPr lang="en-US" sz="1800" b="0" i="0" u="none" strike="noStrike" baseline="0" dirty="0"/>
          </a:p>
          <a:p>
            <a:pPr marL="0" indent="0">
              <a:buNone/>
            </a:pPr>
            <a:endParaRPr lang="en-US" sz="1800" b="0" i="0" u="none" strike="noStrike" baseline="0" dirty="0"/>
          </a:p>
          <a:p>
            <a:pPr marL="0" indent="0">
              <a:buNone/>
            </a:pPr>
            <a:r>
              <a:rPr lang="en-US" sz="1800" b="0" i="0" u="none" strike="noStrike" baseline="0" dirty="0"/>
              <a:t>For example, if a PI worked 30 hours a week on a project, and 15 hours on other university work, this would result in having 67% effort contributed to the project.</a:t>
            </a:r>
          </a:p>
          <a:p>
            <a:pPr marL="0" indent="0" algn="ctr">
              <a:buNone/>
            </a:pPr>
            <a:r>
              <a:rPr lang="en-US" sz="1800" b="1" dirty="0"/>
              <a:t>30 Project Hours / 45 Weekly Hours = 67%</a:t>
            </a:r>
          </a:p>
        </p:txBody>
      </p:sp>
      <p:pic>
        <p:nvPicPr>
          <p:cNvPr id="6" name="Picture 5">
            <a:extLst>
              <a:ext uri="{FF2B5EF4-FFF2-40B4-BE49-F238E27FC236}">
                <a16:creationId xmlns:a16="http://schemas.microsoft.com/office/drawing/2014/main" id="{6625E141-0875-DC6D-C11D-67A0A1144435}"/>
              </a:ext>
            </a:extLst>
          </p:cNvPr>
          <p:cNvPicPr>
            <a:picLocks noChangeAspect="1"/>
          </p:cNvPicPr>
          <p:nvPr/>
        </p:nvPicPr>
        <p:blipFill rotWithShape="1">
          <a:blip r:embed="rId2"/>
          <a:srcRect l="16451" r="33493"/>
          <a:stretch/>
        </p:blipFill>
        <p:spPr>
          <a:xfrm>
            <a:off x="6096000" y="1"/>
            <a:ext cx="6102825" cy="6858000"/>
          </a:xfrm>
          <a:prstGeom prst="rect">
            <a:avLst/>
          </a:prstGeom>
        </p:spPr>
      </p:pic>
      <p:pic>
        <p:nvPicPr>
          <p:cNvPr id="7" name="Picture 6">
            <a:extLst>
              <a:ext uri="{FF2B5EF4-FFF2-40B4-BE49-F238E27FC236}">
                <a16:creationId xmlns:a16="http://schemas.microsoft.com/office/drawing/2014/main" id="{1E710715-1D3B-9B83-D8E3-F150FF6601A7}"/>
              </a:ext>
            </a:extLst>
          </p:cNvPr>
          <p:cNvPicPr>
            <a:picLocks noChangeAspect="1"/>
          </p:cNvPicPr>
          <p:nvPr/>
        </p:nvPicPr>
        <p:blipFill>
          <a:blip r:embed="rId3"/>
          <a:stretch>
            <a:fillRect/>
          </a:stretch>
        </p:blipFill>
        <p:spPr>
          <a:xfrm>
            <a:off x="523185" y="4150482"/>
            <a:ext cx="4976087" cy="529673"/>
          </a:xfrm>
          <a:prstGeom prst="rect">
            <a:avLst/>
          </a:prstGeom>
        </p:spPr>
      </p:pic>
    </p:spTree>
    <p:extLst>
      <p:ext uri="{BB962C8B-B14F-4D97-AF65-F5344CB8AC3E}">
        <p14:creationId xmlns:p14="http://schemas.microsoft.com/office/powerpoint/2010/main" val="3899809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769CF1-23ED-450D-9E52-375E187EBAEF}"/>
              </a:ext>
            </a:extLst>
          </p:cNvPr>
          <p:cNvSpPr>
            <a:spLocks noGrp="1"/>
          </p:cNvSpPr>
          <p:nvPr>
            <p:ph type="title"/>
          </p:nvPr>
        </p:nvSpPr>
        <p:spPr>
          <a:xfrm>
            <a:off x="830825" y="294539"/>
            <a:ext cx="9895951" cy="1033669"/>
          </a:xfrm>
        </p:spPr>
        <p:txBody>
          <a:bodyPr>
            <a:normAutofit/>
          </a:bodyPr>
          <a:lstStyle/>
          <a:p>
            <a:r>
              <a:rPr lang="en-US" sz="4000" dirty="0">
                <a:solidFill>
                  <a:srgbClr val="FFFFFF"/>
                </a:solidFill>
              </a:rPr>
              <a:t>Key Reminders</a:t>
            </a:r>
          </a:p>
        </p:txBody>
      </p:sp>
      <p:sp>
        <p:nvSpPr>
          <p:cNvPr id="3" name="Content Placeholder 2">
            <a:extLst>
              <a:ext uri="{FF2B5EF4-FFF2-40B4-BE49-F238E27FC236}">
                <a16:creationId xmlns:a16="http://schemas.microsoft.com/office/drawing/2014/main" id="{2A111DF9-C710-F7A3-F815-AFFD36441BC0}"/>
              </a:ext>
            </a:extLst>
          </p:cNvPr>
          <p:cNvSpPr>
            <a:spLocks noGrp="1"/>
          </p:cNvSpPr>
          <p:nvPr>
            <p:ph idx="1"/>
          </p:nvPr>
        </p:nvSpPr>
        <p:spPr>
          <a:xfrm>
            <a:off x="737419" y="2015613"/>
            <a:ext cx="10943304" cy="4547848"/>
          </a:xfrm>
        </p:spPr>
        <p:txBody>
          <a:bodyPr anchor="ctr">
            <a:normAutofit/>
          </a:bodyPr>
          <a:lstStyle/>
          <a:p>
            <a:r>
              <a:rPr lang="en-US" sz="2600" dirty="0"/>
              <a:t>Total effort for all positions (Sponsored &amp; Non-Sponsored) </a:t>
            </a:r>
            <a:r>
              <a:rPr lang="en-US" sz="2600" b="1" dirty="0"/>
              <a:t>combined must equal 100%.</a:t>
            </a:r>
          </a:p>
          <a:p>
            <a:r>
              <a:rPr lang="en-US" sz="2600" dirty="0"/>
              <a:t>Reports are generated based on posted salary entered in PeopleSoft HCM. </a:t>
            </a:r>
          </a:p>
          <a:p>
            <a:r>
              <a:rPr lang="en-US" sz="2600" dirty="0"/>
              <a:t>Effort that involved committed cost sharing must be reported.</a:t>
            </a:r>
          </a:p>
          <a:p>
            <a:r>
              <a:rPr lang="en-US" sz="2600" dirty="0"/>
              <a:t>Effort Reports as an employee or supervisor are accessed through the campus portal; the ePERs tile is automatically generated for those who need it.</a:t>
            </a:r>
          </a:p>
          <a:p>
            <a:r>
              <a:rPr lang="en-US" sz="2600" dirty="0"/>
              <a:t>ePERs should be </a:t>
            </a:r>
            <a:r>
              <a:rPr lang="en-US" sz="2600" b="1" dirty="0"/>
              <a:t>completed within 30 days </a:t>
            </a:r>
            <a:r>
              <a:rPr lang="en-US" sz="2600" dirty="0"/>
              <a:t>from date ePERs was generated. Policy allows up to 120 days for certification.</a:t>
            </a:r>
          </a:p>
          <a:p>
            <a:endParaRPr lang="en-US" sz="2600" dirty="0"/>
          </a:p>
        </p:txBody>
      </p:sp>
    </p:spTree>
    <p:extLst>
      <p:ext uri="{BB962C8B-B14F-4D97-AF65-F5344CB8AC3E}">
        <p14:creationId xmlns:p14="http://schemas.microsoft.com/office/powerpoint/2010/main" val="2757343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47083-F126-8EEB-84EE-7D21A8BBCAAF}"/>
              </a:ext>
            </a:extLst>
          </p:cNvPr>
          <p:cNvSpPr>
            <a:spLocks noGrp="1"/>
          </p:cNvSpPr>
          <p:nvPr>
            <p:ph type="title"/>
          </p:nvPr>
        </p:nvSpPr>
        <p:spPr>
          <a:xfrm>
            <a:off x="496529" y="137652"/>
            <a:ext cx="10515600" cy="1042219"/>
          </a:xfrm>
        </p:spPr>
        <p:txBody>
          <a:bodyPr/>
          <a:lstStyle/>
          <a:p>
            <a:r>
              <a:rPr lang="en-US" dirty="0"/>
              <a:t>Status Definitions</a:t>
            </a:r>
          </a:p>
        </p:txBody>
      </p:sp>
      <p:graphicFrame>
        <p:nvGraphicFramePr>
          <p:cNvPr id="7" name="Content Placeholder 2">
            <a:extLst>
              <a:ext uri="{FF2B5EF4-FFF2-40B4-BE49-F238E27FC236}">
                <a16:creationId xmlns:a16="http://schemas.microsoft.com/office/drawing/2014/main" id="{1ED36B82-7D45-08A6-9B0B-2CC7D284010A}"/>
              </a:ext>
            </a:extLst>
          </p:cNvPr>
          <p:cNvGraphicFramePr>
            <a:graphicFrameLocks noGrp="1"/>
          </p:cNvGraphicFramePr>
          <p:nvPr>
            <p:ph idx="1"/>
            <p:extLst>
              <p:ext uri="{D42A27DB-BD31-4B8C-83A1-F6EECF244321}">
                <p14:modId xmlns:p14="http://schemas.microsoft.com/office/powerpoint/2010/main" val="3151153352"/>
              </p:ext>
            </p:extLst>
          </p:nvPr>
        </p:nvGraphicFramePr>
        <p:xfrm>
          <a:off x="496529" y="1055803"/>
          <a:ext cx="11198942" cy="5571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536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6BC629-8CD3-4396-5F7C-4466CB630D3A}"/>
              </a:ext>
            </a:extLst>
          </p:cNvPr>
          <p:cNvSpPr>
            <a:spLocks noGrp="1"/>
          </p:cNvSpPr>
          <p:nvPr>
            <p:ph type="title"/>
          </p:nvPr>
        </p:nvSpPr>
        <p:spPr>
          <a:xfrm>
            <a:off x="1935480" y="1155911"/>
            <a:ext cx="5801917" cy="1198533"/>
          </a:xfrm>
        </p:spPr>
        <p:txBody>
          <a:bodyPr anchor="b">
            <a:normAutofit/>
          </a:bodyPr>
          <a:lstStyle/>
          <a:p>
            <a:r>
              <a:rPr lang="en-US" sz="4800" dirty="0"/>
              <a:t>Consequences</a:t>
            </a:r>
            <a:endParaRPr lang="en-US" sz="4000" dirty="0"/>
          </a:p>
        </p:txBody>
      </p:sp>
      <p:pic>
        <p:nvPicPr>
          <p:cNvPr id="7" name="Graphic 6" descr="Gavel">
            <a:extLst>
              <a:ext uri="{FF2B5EF4-FFF2-40B4-BE49-F238E27FC236}">
                <a16:creationId xmlns:a16="http://schemas.microsoft.com/office/drawing/2014/main" id="{97931735-C7A3-3F72-55A6-D16F048485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948" y="2694018"/>
            <a:ext cx="1198532" cy="1198532"/>
          </a:xfrm>
          <a:prstGeom prst="rect">
            <a:avLst/>
          </a:prstGeom>
        </p:spPr>
      </p:pic>
      <p:sp>
        <p:nvSpPr>
          <p:cNvPr id="3" name="Content Placeholder 2">
            <a:extLst>
              <a:ext uri="{FF2B5EF4-FFF2-40B4-BE49-F238E27FC236}">
                <a16:creationId xmlns:a16="http://schemas.microsoft.com/office/drawing/2014/main" id="{A4E1DB69-3C59-E813-4313-398300790874}"/>
              </a:ext>
            </a:extLst>
          </p:cNvPr>
          <p:cNvSpPr>
            <a:spLocks noGrp="1"/>
          </p:cNvSpPr>
          <p:nvPr>
            <p:ph idx="1"/>
          </p:nvPr>
        </p:nvSpPr>
        <p:spPr>
          <a:xfrm>
            <a:off x="1935480" y="2549176"/>
            <a:ext cx="5801917" cy="2057045"/>
          </a:xfrm>
        </p:spPr>
        <p:txBody>
          <a:bodyPr>
            <a:noAutofit/>
          </a:bodyPr>
          <a:lstStyle/>
          <a:p>
            <a:pPr marL="0" indent="0">
              <a:buNone/>
            </a:pPr>
            <a:r>
              <a:rPr lang="en-US" sz="2400" b="0" i="0" dirty="0">
                <a:effectLst/>
                <a:highlight>
                  <a:srgbClr val="FFFFFF"/>
                </a:highlight>
              </a:rPr>
              <a:t>Failure to adhere to this policy</a:t>
            </a:r>
            <a:r>
              <a:rPr lang="en-US" sz="2400" dirty="0">
                <a:highlight>
                  <a:srgbClr val="FFFFFF"/>
                </a:highlight>
              </a:rPr>
              <a:t> and </a:t>
            </a:r>
            <a:r>
              <a:rPr lang="en-US" sz="2400" b="0" i="0" dirty="0">
                <a:effectLst/>
                <a:highlight>
                  <a:srgbClr val="FFFFFF"/>
                </a:highlight>
              </a:rPr>
              <a:t>procedures may result in:</a:t>
            </a:r>
          </a:p>
          <a:p>
            <a:r>
              <a:rPr lang="en-US" sz="2400" dirty="0">
                <a:highlight>
                  <a:srgbClr val="FFFFFF"/>
                </a:highlight>
              </a:rPr>
              <a:t>T</a:t>
            </a:r>
            <a:r>
              <a:rPr lang="en-US" sz="2400" b="0" i="0" dirty="0">
                <a:effectLst/>
                <a:highlight>
                  <a:srgbClr val="FFFFFF"/>
                </a:highlight>
              </a:rPr>
              <a:t>he termination of a sponsored program agreement</a:t>
            </a:r>
            <a:endParaRPr lang="en-US" sz="2400" dirty="0">
              <a:highlight>
                <a:srgbClr val="FFFFFF"/>
              </a:highlight>
            </a:endParaRPr>
          </a:p>
          <a:p>
            <a:r>
              <a:rPr lang="en-US" sz="2400" b="0" i="0" u="none" strike="noStrike" baseline="0" dirty="0"/>
              <a:t>sponsor sanctions, or </a:t>
            </a:r>
          </a:p>
          <a:p>
            <a:r>
              <a:rPr lang="en-US" sz="2400" b="0" i="0" u="none" strike="noStrike" baseline="0" dirty="0"/>
              <a:t>potential legal proceedings.</a:t>
            </a:r>
            <a:endParaRPr lang="en-US" sz="2400" dirty="0"/>
          </a:p>
        </p:txBody>
      </p:sp>
      <p:pic>
        <p:nvPicPr>
          <p:cNvPr id="9" name="Graphic 8" descr="Gavel">
            <a:extLst>
              <a:ext uri="{FF2B5EF4-FFF2-40B4-BE49-F238E27FC236}">
                <a16:creationId xmlns:a16="http://schemas.microsoft.com/office/drawing/2014/main" id="{0B224A82-20F0-4099-A82C-2A2871BA80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181501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2DABCD-369D-292A-9B67-6D1C03BFCB0B}"/>
              </a:ext>
            </a:extLst>
          </p:cNvPr>
          <p:cNvSpPr>
            <a:spLocks noGrp="1"/>
          </p:cNvSpPr>
          <p:nvPr>
            <p:ph type="title"/>
          </p:nvPr>
        </p:nvSpPr>
        <p:spPr>
          <a:xfrm>
            <a:off x="4572001" y="189987"/>
            <a:ext cx="6781800" cy="1338696"/>
          </a:xfrm>
        </p:spPr>
        <p:txBody>
          <a:bodyPr>
            <a:normAutofit/>
          </a:bodyPr>
          <a:lstStyle/>
          <a:p>
            <a:r>
              <a:rPr lang="en-US" dirty="0"/>
              <a:t>NSF Audit Examples</a:t>
            </a:r>
          </a:p>
        </p:txBody>
      </p:sp>
      <p:pic>
        <p:nvPicPr>
          <p:cNvPr id="5" name="Picture 4" descr="Illuminated San Francisco City Hall">
            <a:extLst>
              <a:ext uri="{FF2B5EF4-FFF2-40B4-BE49-F238E27FC236}">
                <a16:creationId xmlns:a16="http://schemas.microsoft.com/office/drawing/2014/main" id="{825FFA47-6702-871A-54B3-C1D4D0F454D6}"/>
              </a:ext>
            </a:extLst>
          </p:cNvPr>
          <p:cNvPicPr>
            <a:picLocks noChangeAspect="1"/>
          </p:cNvPicPr>
          <p:nvPr/>
        </p:nvPicPr>
        <p:blipFill rotWithShape="1">
          <a:blip r:embed="rId2"/>
          <a:srcRect l="29273" r="34181"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B2991CE1-0152-D6F8-361F-8B31C0840334}"/>
              </a:ext>
            </a:extLst>
          </p:cNvPr>
          <p:cNvSpPr>
            <a:spLocks noGrp="1"/>
          </p:cNvSpPr>
          <p:nvPr>
            <p:ph idx="1"/>
          </p:nvPr>
        </p:nvSpPr>
        <p:spPr>
          <a:xfrm>
            <a:off x="4109776" y="1457010"/>
            <a:ext cx="7787471" cy="5211003"/>
          </a:xfrm>
        </p:spPr>
        <p:txBody>
          <a:bodyPr anchor="t">
            <a:normAutofit/>
          </a:bodyPr>
          <a:lstStyle/>
          <a:p>
            <a:pPr marL="0" indent="0">
              <a:buNone/>
            </a:pPr>
            <a:r>
              <a:rPr lang="en-US" sz="1800" b="1" dirty="0">
                <a:effectLst/>
                <a:latin typeface="Aptos" panose="020B0004020202020204" pitchFamily="34" charset="0"/>
                <a:ea typeface="Aptos" panose="020B0004020202020204" pitchFamily="34" charset="0"/>
                <a:cs typeface="Aptos" panose="020B0004020202020204" pitchFamily="34" charset="0"/>
              </a:rPr>
              <a:t>North Dakota State University</a:t>
            </a:r>
          </a:p>
          <a:p>
            <a:pPr marL="457200" lvl="1" indent="0">
              <a:buNone/>
            </a:pPr>
            <a:r>
              <a:rPr lang="en-US" sz="1800" dirty="0">
                <a:latin typeface="Aptos" panose="020B0004020202020204" pitchFamily="34" charset="0"/>
              </a:rPr>
              <a:t>NDSU did not have adequate procedures in place to ensure that personnel certified their effort in a timely manner. </a:t>
            </a:r>
            <a:r>
              <a:rPr lang="en-US" sz="1800" u="sng" dirty="0">
                <a:latin typeface="Aptos" panose="020B0004020202020204" pitchFamily="34" charset="0"/>
              </a:rPr>
              <a:t>Three compliance exceptions were noted where NDSU did not comply with its policies.</a:t>
            </a:r>
          </a:p>
          <a:p>
            <a:pPr marL="0" indent="0">
              <a:buNone/>
            </a:pPr>
            <a:r>
              <a:rPr lang="en-US" sz="1800" b="1" dirty="0">
                <a:latin typeface="Aptos" panose="020B0004020202020204" pitchFamily="34" charset="0"/>
              </a:rPr>
              <a:t>San Francisco State</a:t>
            </a:r>
          </a:p>
          <a:p>
            <a:pPr marL="457200" lvl="1" indent="0">
              <a:buNone/>
            </a:pPr>
            <a:r>
              <a:rPr lang="en-US" sz="1800" u="sng" dirty="0">
                <a:latin typeface="Aptos" panose="020B0004020202020204" pitchFamily="34" charset="0"/>
              </a:rPr>
              <a:t>Noted an area for improvement</a:t>
            </a:r>
            <a:r>
              <a:rPr lang="en-US" sz="1800" dirty="0">
                <a:latin typeface="Aptos" panose="020B0004020202020204" pitchFamily="34" charset="0"/>
              </a:rPr>
              <a:t> as not requiring faculty to certify effort within a reasonable period could result in employees inappropriately charging salary expenses to NSF awards</a:t>
            </a:r>
          </a:p>
          <a:p>
            <a:pPr marL="0" indent="0">
              <a:buNone/>
            </a:pPr>
            <a:r>
              <a:rPr lang="en-US" sz="1800" b="1" dirty="0">
                <a:latin typeface="Aptos" panose="020B0004020202020204" pitchFamily="34" charset="0"/>
              </a:rPr>
              <a:t>University California - Merced</a:t>
            </a:r>
          </a:p>
          <a:p>
            <a:pPr marL="457200" lvl="1" indent="0">
              <a:buNone/>
            </a:pPr>
            <a:r>
              <a:rPr lang="en-US" sz="1800" dirty="0">
                <a:latin typeface="Aptos" panose="020B0004020202020204" pitchFamily="34" charset="0"/>
              </a:rPr>
              <a:t>Salary expense was charged to NSF award but it was not supported by the employee’s effort report. </a:t>
            </a:r>
            <a:r>
              <a:rPr lang="en-US" sz="1800" u="sng" dirty="0">
                <a:latin typeface="Aptos" panose="020B0004020202020204" pitchFamily="34" charset="0"/>
              </a:rPr>
              <a:t>Expense was deemed unallowable</a:t>
            </a:r>
            <a:r>
              <a:rPr lang="en-US" sz="1800" dirty="0">
                <a:latin typeface="Aptos" panose="020B0004020202020204" pitchFamily="34" charset="0"/>
              </a:rPr>
              <a:t>.</a:t>
            </a:r>
          </a:p>
          <a:p>
            <a:pPr marL="457200" lvl="1" indent="0">
              <a:buNone/>
            </a:pPr>
            <a:r>
              <a:rPr lang="en-US" sz="1800" dirty="0">
                <a:latin typeface="Aptos" panose="020B0004020202020204" pitchFamily="34" charset="0"/>
              </a:rPr>
              <a:t>Employee salary expense was incorrectly calculated and NSF required unsupported salary expenses to be reimbursed. </a:t>
            </a:r>
          </a:p>
          <a:p>
            <a:pPr marL="457200" lvl="1" indent="0">
              <a:buNone/>
            </a:pPr>
            <a:r>
              <a:rPr lang="en-US" sz="1800" dirty="0">
                <a:latin typeface="Aptos" panose="020B0004020202020204" pitchFamily="34" charset="0"/>
              </a:rPr>
              <a:t>UC Merced had just undergone a system upgrade that attributed to some errors and restrictions and disagreed with the finding. </a:t>
            </a:r>
            <a:r>
              <a:rPr lang="en-US" sz="1800" u="sng" dirty="0">
                <a:latin typeface="Aptos" panose="020B0004020202020204" pitchFamily="34" charset="0"/>
              </a:rPr>
              <a:t>NSF did not back down and did not change their stance on the finding.</a:t>
            </a:r>
          </a:p>
          <a:p>
            <a:pPr marL="0" indent="0">
              <a:buNone/>
            </a:pPr>
            <a:endParaRPr lang="en-US" sz="1400" dirty="0"/>
          </a:p>
        </p:txBody>
      </p:sp>
    </p:spTree>
    <p:extLst>
      <p:ext uri="{BB962C8B-B14F-4D97-AF65-F5344CB8AC3E}">
        <p14:creationId xmlns:p14="http://schemas.microsoft.com/office/powerpoint/2010/main" val="3580645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2719</TotalTime>
  <Words>1771</Words>
  <Application>Microsoft Office PowerPoint</Application>
  <PresentationFormat>Widescreen</PresentationFormat>
  <Paragraphs>152</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HelveticaNeueLT Std</vt:lpstr>
      <vt:lpstr>Roboto Condensed</vt:lpstr>
      <vt:lpstr>Office Theme</vt:lpstr>
      <vt:lpstr>OGC Team Talk: Effort Reporting</vt:lpstr>
      <vt:lpstr>Agenda</vt:lpstr>
      <vt:lpstr>Overview of Guidance</vt:lpstr>
      <vt:lpstr> Effort Reporting</vt:lpstr>
      <vt:lpstr>Basic Effort Calculation</vt:lpstr>
      <vt:lpstr>Key Reminders</vt:lpstr>
      <vt:lpstr>Status Definitions</vt:lpstr>
      <vt:lpstr>Consequences</vt:lpstr>
      <vt:lpstr>NSF Audit Examples</vt:lpstr>
      <vt:lpstr>Effort Reporting Internal Audit </vt:lpstr>
      <vt:lpstr>Audit Background</vt:lpstr>
      <vt:lpstr>Issues Identified</vt:lpstr>
      <vt:lpstr>Action Steps</vt:lpstr>
      <vt:lpstr>Action Steps (cont.)</vt:lpstr>
      <vt:lpstr>Cost Transfer &amp; PET Reminders </vt:lpstr>
      <vt:lpstr>COST TRANSFER TIPS</vt:lpstr>
      <vt:lpstr>Grant Certification Language to Avoid for Cost Transfers</vt:lpstr>
      <vt:lpstr>PETs and ePERs</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OGC Team Talk: Effort Reporting</dc:title>
  <dc:creator>Quane, Caroline</dc:creator>
  <cp:lastModifiedBy>Quane, Caroline</cp:lastModifiedBy>
  <cp:revision>24</cp:revision>
  <dcterms:created xsi:type="dcterms:W3CDTF">2024-04-22T18:37:29Z</dcterms:created>
  <dcterms:modified xsi:type="dcterms:W3CDTF">2024-05-02T16:23:50Z</dcterms:modified>
</cp:coreProperties>
</file>