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69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A4A3"/>
    <a:srgbClr val="565A5C"/>
    <a:srgbClr val="CFB879"/>
    <a:srgbClr val="D3B979"/>
    <a:srgbClr val="D2C121"/>
    <a:srgbClr val="D2BF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4660"/>
  </p:normalViewPr>
  <p:slideViewPr>
    <p:cSldViewPr>
      <p:cViewPr varScale="1">
        <p:scale>
          <a:sx n="115" d="100"/>
          <a:sy n="115" d="100"/>
        </p:scale>
        <p:origin x="196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0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105DE6-C277-924F-8311-3BFB599BEC9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3B769B-6749-4F45-A182-F6BB8337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39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E38DB9-EC00-0540-B633-E7304989F439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A871E7D-F8A7-1E4A-93A0-27B802C24C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80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DOD proposal instructions tend to be very literal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71E7D-F8A7-1E4A-93A0-27B802C24C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48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View and edit all pre‐applications, full applications, and associated files for their organization, along with post</a:t>
            </a:r>
          </a:p>
          <a:p>
            <a:r>
              <a:rPr lang="en-US" dirty="0" smtClean="0"/>
              <a:t>award responsibilities associated with funded applications.</a:t>
            </a:r>
          </a:p>
          <a:p>
            <a:endParaRPr lang="en-US" dirty="0" smtClean="0"/>
          </a:p>
          <a:p>
            <a:r>
              <a:rPr lang="en-US" dirty="0" smtClean="0"/>
              <a:t>- Manage Organization Affiliates to view details of all active affiliates, manage user requests for affiliation, and</a:t>
            </a:r>
          </a:p>
          <a:p>
            <a:r>
              <a:rPr lang="en-US" dirty="0" smtClean="0"/>
              <a:t>invite/deactivate users to affiliate with their organization.</a:t>
            </a:r>
          </a:p>
          <a:p>
            <a:endParaRPr lang="en-US" dirty="0" smtClean="0"/>
          </a:p>
          <a:p>
            <a:pPr marL="0" indent="0">
              <a:buFontTx/>
              <a:buNone/>
            </a:pPr>
            <a:r>
              <a:rPr lang="en-US" dirty="0" smtClean="0"/>
              <a:t>-</a:t>
            </a:r>
            <a:r>
              <a:rPr lang="en-US" baseline="0" dirty="0" smtClean="0"/>
              <a:t> </a:t>
            </a:r>
            <a:r>
              <a:rPr lang="en-US" dirty="0" smtClean="0"/>
              <a:t>We require AORs</a:t>
            </a:r>
            <a:r>
              <a:rPr lang="en-US" baseline="0" dirty="0" smtClean="0"/>
              <a:t> approve affiliation requests</a:t>
            </a:r>
          </a:p>
          <a:p>
            <a:pPr marL="171450" indent="-171450">
              <a:buFontTx/>
              <a:buChar char="-"/>
            </a:pPr>
            <a:endParaRPr lang="en-US" baseline="0" dirty="0" smtClean="0"/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To serve as alternate submitter, must be registered as a Principal Investigator and named in pre‐application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contacts as the alternate submitter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71E7D-F8A7-1E4A-93A0-27B802C24C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06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 OGC</a:t>
            </a:r>
            <a:r>
              <a:rPr lang="en-US" baseline="0" dirty="0" smtClean="0"/>
              <a:t> website for full 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71E7D-F8A7-1E4A-93A0-27B802C24C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83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eBRAP User Guide pages 20-26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71E7D-F8A7-1E4A-93A0-27B802C24C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03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511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562600"/>
            <a:ext cx="21336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fld id="{A549ADDE-98E8-4149-84E6-9A28F99CE161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562600"/>
            <a:ext cx="28956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562600"/>
            <a:ext cx="21336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38099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562600"/>
            <a:ext cx="2133600" cy="365125"/>
          </a:xfrm>
        </p:spPr>
        <p:txBody>
          <a:bodyPr/>
          <a:lstStyle/>
          <a:p>
            <a:fld id="{A549ADDE-98E8-4149-84E6-9A28F99CE161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56260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562600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059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059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562600"/>
            <a:ext cx="2133600" cy="365125"/>
          </a:xfrm>
        </p:spPr>
        <p:txBody>
          <a:bodyPr/>
          <a:lstStyle/>
          <a:p>
            <a:fld id="{A549ADDE-98E8-4149-84E6-9A28F99CE161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56260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562600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562600"/>
            <a:ext cx="21336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fld id="{A549ADDE-98E8-4149-84E6-9A28F99CE161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562600"/>
            <a:ext cx="28956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562600"/>
            <a:ext cx="21336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581400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812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562600"/>
            <a:ext cx="21336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fld id="{A549ADDE-98E8-4149-84E6-9A28F99CE161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562600"/>
            <a:ext cx="28956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562600"/>
            <a:ext cx="21336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562600"/>
            <a:ext cx="21336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fld id="{A549ADDE-98E8-4149-84E6-9A28F99CE161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562600"/>
            <a:ext cx="28956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562600"/>
            <a:ext cx="21336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159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159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562600"/>
            <a:ext cx="21336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fld id="{A549ADDE-98E8-4149-84E6-9A28F99CE161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562600"/>
            <a:ext cx="28956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562600"/>
            <a:ext cx="21336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562600"/>
            <a:ext cx="2133600" cy="365125"/>
          </a:xfrm>
        </p:spPr>
        <p:txBody>
          <a:bodyPr/>
          <a:lstStyle>
            <a:lvl1pPr>
              <a:defRPr>
                <a:solidFill>
                  <a:srgbClr val="A2A4A3"/>
                </a:solidFill>
              </a:defRPr>
            </a:lvl1pPr>
          </a:lstStyle>
          <a:p>
            <a:fld id="{A549ADDE-98E8-4149-84E6-9A28F99CE161}" type="datetimeFigureOut">
              <a:rPr lang="en-US" smtClean="0"/>
              <a:pPr/>
              <a:t>9/19/2017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56260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562600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562600"/>
            <a:ext cx="2133600" cy="365125"/>
          </a:xfrm>
        </p:spPr>
        <p:txBody>
          <a:bodyPr/>
          <a:lstStyle/>
          <a:p>
            <a:fld id="{A549ADDE-98E8-4149-84E6-9A28F99CE161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56260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562600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/>
          <a:lstStyle>
            <a:lvl1pPr algn="r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38227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562600"/>
            <a:ext cx="2133600" cy="365125"/>
          </a:xfrm>
        </p:spPr>
        <p:txBody>
          <a:bodyPr/>
          <a:lstStyle/>
          <a:p>
            <a:fld id="{A549ADDE-98E8-4149-84E6-9A28F99CE161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56260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562600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5262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273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5720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562600"/>
            <a:ext cx="2133600" cy="365125"/>
          </a:xfrm>
        </p:spPr>
        <p:txBody>
          <a:bodyPr/>
          <a:lstStyle/>
          <a:p>
            <a:fld id="{A549ADDE-98E8-4149-84E6-9A28F99CE161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56260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562600"/>
            <a:ext cx="2133600" cy="365125"/>
          </a:xfrm>
        </p:spPr>
        <p:txBody>
          <a:bodyPr/>
          <a:lstStyle/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d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19800"/>
            <a:ext cx="9144000" cy="838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2campus_cmyk_h1r.eps"/>
          <p:cNvPicPr>
            <a:picLocks noChangeAspect="1"/>
          </p:cNvPicPr>
          <p:nvPr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3"/>
              <a:stretch>
                <a:fillRect/>
              </a:stretch>
            </p:blipFill>
          </mc:Choice>
          <mc:Fallback>
            <p:blipFill>
              <a:blip r:embed="rId14"/>
              <a:stretch>
                <a:fillRect/>
              </a:stretch>
            </p:blipFill>
          </mc:Fallback>
        </mc:AlternateContent>
        <p:spPr>
          <a:xfrm>
            <a:off x="228600" y="6172200"/>
            <a:ext cx="3581400" cy="52381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578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2A4A3"/>
                </a:solidFill>
              </a:defRPr>
            </a:lvl1pPr>
          </a:lstStyle>
          <a:p>
            <a:fld id="{A549ADDE-98E8-4149-84E6-9A28F99CE161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5784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A2A4A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578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2A4A3"/>
                </a:solidFill>
              </a:defRPr>
            </a:lvl1pPr>
          </a:lstStyle>
          <a:p>
            <a:fld id="{9E3EFB43-BEAF-4970-A06C-24B01B76FA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HelveticaNeueLT Std"/>
          <a:ea typeface="+mj-ea"/>
          <a:cs typeface="HelveticaNeueLT Std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0" i="0" kern="1200">
          <a:solidFill>
            <a:srgbClr val="565A5C"/>
          </a:solidFill>
          <a:latin typeface="HelveticaNeueLT Std"/>
          <a:ea typeface="+mn-ea"/>
          <a:cs typeface="HelveticaNeueLT Std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b="0" kern="1200">
          <a:solidFill>
            <a:srgbClr val="565A5C"/>
          </a:solidFill>
          <a:latin typeface="HelveticaNeueLT Std"/>
          <a:ea typeface="+mn-ea"/>
          <a:cs typeface="HelveticaNeueLT Std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i="1" kern="1200">
          <a:solidFill>
            <a:srgbClr val="565A5C"/>
          </a:solidFill>
          <a:latin typeface="HelveticaNeueLT Std"/>
          <a:ea typeface="+mn-ea"/>
          <a:cs typeface="HelveticaNeueLT Std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rgbClr val="565A5C"/>
          </a:solidFill>
          <a:latin typeface="HelveticaNeueLT Std"/>
          <a:ea typeface="+mn-ea"/>
          <a:cs typeface="HelveticaNeueLT Std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rgbClr val="565A5C"/>
          </a:solidFill>
          <a:latin typeface="HelveticaNeueLT Std"/>
          <a:ea typeface="+mn-ea"/>
          <a:cs typeface="HelveticaNeueLT Std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ra.cu.ed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NSF Graduate Research Fellowship 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Ryan Holland </a:t>
            </a:r>
          </a:p>
          <a:p>
            <a:r>
              <a:rPr lang="en-US" dirty="0" smtClean="0"/>
              <a:t>Director </a:t>
            </a:r>
            <a:endParaRPr lang="en-US" dirty="0"/>
          </a:p>
          <a:p>
            <a:r>
              <a:rPr lang="en-US" dirty="0" err="1"/>
              <a:t>PreAward</a:t>
            </a:r>
            <a:r>
              <a:rPr lang="en-US" dirty="0"/>
              <a:t> and Contracting Services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US" dirty="0"/>
              <a:t>Personal, Relevant Background and Future Goals Statement</a:t>
            </a:r>
          </a:p>
          <a:p>
            <a:pPr marL="0" indent="0">
              <a:buNone/>
              <a:defRPr/>
            </a:pPr>
            <a:r>
              <a:rPr lang="en-US" dirty="0"/>
              <a:t>	- Follow checklist located under tab</a:t>
            </a:r>
          </a:p>
          <a:p>
            <a:pPr marL="0" indent="0">
              <a:buNone/>
              <a:defRPr/>
            </a:pPr>
            <a:r>
              <a:rPr lang="en-US" dirty="0"/>
              <a:t>	- 3 page limit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Graduate Research Plan Statement </a:t>
            </a:r>
          </a:p>
          <a:p>
            <a:pPr marL="0" indent="0">
              <a:buNone/>
              <a:defRPr/>
            </a:pPr>
            <a:r>
              <a:rPr lang="en-US" dirty="0"/>
              <a:t>	- Follow checklist located under tab</a:t>
            </a:r>
          </a:p>
          <a:p>
            <a:pPr marL="0" indent="0">
              <a:buNone/>
              <a:defRPr/>
            </a:pPr>
            <a:r>
              <a:rPr lang="en-US" dirty="0"/>
              <a:t>	- 2 page limit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NSF GRFP Program Information</a:t>
            </a:r>
          </a:p>
          <a:p>
            <a:pPr marL="0" indent="0">
              <a:buNone/>
              <a:defRPr/>
            </a:pPr>
            <a:r>
              <a:rPr lang="en-US" dirty="0"/>
              <a:t>	- Add Academic Advisor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30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Submit Application via </a:t>
            </a:r>
            <a:r>
              <a:rPr lang="en-US" dirty="0" err="1" smtClean="0"/>
              <a:t>FastLane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/>
              <a:t>Applications do not require submission by </a:t>
            </a:r>
            <a:r>
              <a:rPr lang="en-US" altLang="en-US" dirty="0" smtClean="0"/>
              <a:t>OGC</a:t>
            </a:r>
          </a:p>
          <a:p>
            <a:pPr marL="457200" lvl="1" indent="0">
              <a:buNone/>
            </a:pPr>
            <a:endParaRPr lang="en-US" altLang="en-US" dirty="0"/>
          </a:p>
          <a:p>
            <a:pPr lvl="1"/>
            <a:r>
              <a:rPr lang="en-US" altLang="en-US"/>
              <a:t>Fellow </a:t>
            </a:r>
            <a:r>
              <a:rPr lang="en-US" altLang="en-US" smtClean="0"/>
              <a:t>can </a:t>
            </a:r>
            <a:r>
              <a:rPr lang="en-US" altLang="en-US" dirty="0"/>
              <a:t>submit on their own </a:t>
            </a:r>
            <a:r>
              <a:rPr lang="en-US" altLang="en-US" dirty="0" smtClean="0"/>
              <a:t>behalf</a:t>
            </a:r>
          </a:p>
          <a:p>
            <a:pPr marL="457200" lvl="1" indent="0">
              <a:buNone/>
            </a:pPr>
            <a:endParaRPr lang="en-US" altLang="en-US" dirty="0"/>
          </a:p>
          <a:p>
            <a:pPr lvl="1"/>
            <a:r>
              <a:rPr lang="en-US" altLang="en-US" dirty="0"/>
              <a:t>Once submitted to NSF there will be no more opportunities for application revisions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17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 Application via </a:t>
            </a:r>
            <a:r>
              <a:rPr lang="en-US" dirty="0" err="1" smtClean="0"/>
              <a:t>InfoEd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hlinkClick r:id="rId2"/>
              </a:rPr>
              <a:t>https://era.cu.edu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altLang="en-US" dirty="0"/>
              <a:t>Application should be received by OGC 5 full business days prior to applicable deadline. 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With the assistance of your department grants administrator route you application via </a:t>
            </a:r>
            <a:r>
              <a:rPr lang="en-US" altLang="en-US" dirty="0" err="1"/>
              <a:t>InfoEd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Download and attach PDF copy of application to </a:t>
            </a:r>
            <a:r>
              <a:rPr lang="en-US" altLang="en-US" dirty="0" err="1"/>
              <a:t>InfoEd</a:t>
            </a:r>
            <a:r>
              <a:rPr lang="en-US" altLang="en-US" dirty="0"/>
              <a:t> file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20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9144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708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Proposal Preparation in Fastlane</a:t>
            </a:r>
          </a:p>
          <a:p>
            <a:endParaRPr lang="en-US" sz="2200" dirty="0" smtClean="0"/>
          </a:p>
          <a:p>
            <a:r>
              <a:rPr lang="en-US" sz="2400" dirty="0"/>
              <a:t>Proposal Routing Requirements</a:t>
            </a:r>
          </a:p>
          <a:p>
            <a:endParaRPr lang="en-US" sz="2200" dirty="0" smtClean="0"/>
          </a:p>
          <a:p>
            <a:r>
              <a:rPr lang="en-US" sz="2400" dirty="0"/>
              <a:t>www.fastlane.nsf.gov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4399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2771"/>
            <a:ext cx="90678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89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638"/>
            <a:ext cx="9144000" cy="521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667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819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dirty="0"/>
              <a:t>Personal Information Tab</a:t>
            </a:r>
          </a:p>
          <a:p>
            <a:pPr marL="0" indent="0">
              <a:buNone/>
            </a:pPr>
            <a:r>
              <a:rPr lang="en-US" altLang="en-US" dirty="0"/>
              <a:t>	- Enter personal information here.</a:t>
            </a:r>
          </a:p>
          <a:p>
            <a:pPr marL="0" indent="0">
              <a:buNone/>
            </a:pPr>
            <a:r>
              <a:rPr lang="en-US" altLang="en-US" dirty="0"/>
              <a:t>	- Use department mailing address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Education and Work Experience </a:t>
            </a:r>
          </a:p>
          <a:p>
            <a:pPr marL="0" indent="0">
              <a:buNone/>
            </a:pPr>
            <a:r>
              <a:rPr lang="en-US" altLang="en-US" dirty="0"/>
              <a:t>	-Be sure to select the correct Institution</a:t>
            </a:r>
          </a:p>
          <a:p>
            <a:pPr marL="0" indent="0">
              <a:buNone/>
            </a:pPr>
            <a:r>
              <a:rPr lang="en-US" altLang="en-US" dirty="0"/>
              <a:t>	-Search University of Colorado at Denver</a:t>
            </a:r>
          </a:p>
          <a:p>
            <a:pPr marL="0" indent="0">
              <a:buNone/>
            </a:pPr>
            <a:r>
              <a:rPr lang="en-US" altLang="en-US" dirty="0"/>
              <a:t>	- Org ID 0001289000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52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32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63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endParaRPr lang="en-US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0"/>
            <a:ext cx="9129712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411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39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dirty="0"/>
              <a:t>Proposed Field of Study</a:t>
            </a:r>
          </a:p>
          <a:p>
            <a:pPr marL="0" indent="0">
              <a:buNone/>
              <a:defRPr/>
            </a:pPr>
            <a:r>
              <a:rPr lang="en-US" sz="2400" dirty="0"/>
              <a:t>	- Enter field of study that applies to your 	application 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r>
              <a:rPr lang="en-US" sz="2400" dirty="0"/>
              <a:t>Proposed Graduate Study </a:t>
            </a:r>
          </a:p>
          <a:p>
            <a:pPr marL="0" indent="0">
              <a:buNone/>
              <a:defRPr/>
            </a:pPr>
            <a:r>
              <a:rPr lang="en-US" sz="2400" dirty="0"/>
              <a:t>	-Select University of Colorado at Denver </a:t>
            </a:r>
          </a:p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r>
              <a:rPr lang="en-US" sz="2400" dirty="0"/>
              <a:t>Reference</a:t>
            </a:r>
          </a:p>
          <a:p>
            <a:pPr marL="0" indent="0">
              <a:buNone/>
              <a:defRPr/>
            </a:pPr>
            <a:r>
              <a:rPr lang="en-US" sz="2400" dirty="0"/>
              <a:t>	-Add Reference List and Contact Info</a:t>
            </a:r>
          </a:p>
          <a:p>
            <a:pPr marL="0" indent="0">
              <a:buNone/>
              <a:defRPr/>
            </a:pPr>
            <a:r>
              <a:rPr lang="en-US" sz="2400" dirty="0"/>
              <a:t>	- References will receive notification </a:t>
            </a:r>
            <a:r>
              <a:rPr lang="en-US" sz="2400" dirty="0" smtClean="0"/>
              <a:t>to submit     	reference </a:t>
            </a:r>
            <a:r>
              <a:rPr lang="en-US" sz="2400" dirty="0"/>
              <a:t>letter</a:t>
            </a:r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26602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campus_black_st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48780C36C2984196E9EDD20CCB2CB4" ma:contentTypeVersion="7" ma:contentTypeDescription="Create a new document." ma:contentTypeScope="" ma:versionID="12398d4babb6c9ecceaa51e0dd9c0c66">
  <xsd:schema xmlns:xsd="http://www.w3.org/2001/XMLSchema" xmlns:xs="http://www.w3.org/2001/XMLSchema" xmlns:p="http://schemas.microsoft.com/office/2006/metadata/properties" xmlns:ns1="http://schemas.microsoft.com/sharepoint/v3" xmlns:ns2="dc39fd06-120c-440a-a102-510133f4bbc7" targetNamespace="http://schemas.microsoft.com/office/2006/metadata/properties" ma:root="true" ma:fieldsID="bd2540bee7e1243085cbf639e745d188" ns1:_="" ns2:_="">
    <xsd:import namespace="http://schemas.microsoft.com/sharepoint/v3"/>
    <xsd:import namespace="dc39fd06-120c-440a-a102-510133f4bbc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Office" minOccurs="0"/>
                <xsd:element ref="ns2:Weight" minOccurs="0"/>
                <xsd:element ref="ns2:Intranet" minOccurs="0"/>
                <xsd:element ref="ns2:Show_x0020_in_x0020_All_x0020_Documents" minOccurs="0"/>
                <xsd:element ref="ns2:Show_x0020_on_x0020_Home_x0020_P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39fd06-120c-440a-a102-510133f4bbc7" elementFormDefault="qualified">
    <xsd:import namespace="http://schemas.microsoft.com/office/2006/documentManagement/types"/>
    <xsd:import namespace="http://schemas.microsoft.com/office/infopath/2007/PartnerControls"/>
    <xsd:element name="Office" ma:index="10" nillable="true" ma:displayName="Office" ma:list="{fb43d6a9-684d-44f6-b405-937e90c27486}" ma:internalName="Office" ma:showField="Title" ma:web="086efde7-85c7-4a68-8137-f0d46b21ce59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Weight" ma:index="11" nillable="true" ma:displayName="Weight" ma:internalName="Weight">
      <xsd:simpleType>
        <xsd:restriction base="dms:Number">
          <xsd:maxInclusive value="100"/>
          <xsd:minInclusive value="1"/>
        </xsd:restriction>
      </xsd:simpleType>
    </xsd:element>
    <xsd:element name="Intranet" ma:index="12" nillable="true" ma:displayName="Intranet" ma:default="0" ma:internalName="Intranet">
      <xsd:simpleType>
        <xsd:restriction base="dms:Boolean"/>
      </xsd:simpleType>
    </xsd:element>
    <xsd:element name="Show_x0020_in_x0020_All_x0020_Documents" ma:index="13" nillable="true" ma:displayName="Show in All Documents" ma:default="0" ma:internalName="Show_x0020_in_x0020_All_x0020_Documents">
      <xsd:simpleType>
        <xsd:restriction base="dms:Boolean"/>
      </xsd:simpleType>
    </xsd:element>
    <xsd:element name="Show_x0020_on_x0020_Home_x0020_Page" ma:index="14" nillable="true" ma:displayName="Show on Home Page" ma:default="0" ma:internalName="Show_x0020_on_x0020_Home_x0020_Pag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Show_x0020_on_x0020_Home_x0020_Page xmlns="dc39fd06-120c-440a-a102-510133f4bbc7">false</Show_x0020_on_x0020_Home_x0020_Page>
    <Intranet xmlns="dc39fd06-120c-440a-a102-510133f4bbc7">false</Intranet>
    <Weight xmlns="dc39fd06-120c-440a-a102-510133f4bbc7" xsi:nil="true"/>
    <Office xmlns="dc39fd06-120c-440a-a102-510133f4bbc7">
      <Value>5</Value>
    </Office>
    <Show_x0020_in_x0020_All_x0020_Documents xmlns="dc39fd06-120c-440a-a102-510133f4bbc7">false</Show_x0020_in_x0020_All_x0020_Documents>
  </documentManagement>
</p:properties>
</file>

<file path=customXml/itemProps1.xml><?xml version="1.0" encoding="utf-8"?>
<ds:datastoreItem xmlns:ds="http://schemas.openxmlformats.org/officeDocument/2006/customXml" ds:itemID="{DADF7CBD-6263-4C11-B52C-EDA7B77BEF5B}"/>
</file>

<file path=customXml/itemProps2.xml><?xml version="1.0" encoding="utf-8"?>
<ds:datastoreItem xmlns:ds="http://schemas.openxmlformats.org/officeDocument/2006/customXml" ds:itemID="{B565CC2E-C1C4-4077-B56A-0FBC5E449311}"/>
</file>

<file path=customXml/itemProps3.xml><?xml version="1.0" encoding="utf-8"?>
<ds:datastoreItem xmlns:ds="http://schemas.openxmlformats.org/officeDocument/2006/customXml" ds:itemID="{AC9D0BAD-2320-4362-B682-FAA013658CF1}"/>
</file>

<file path=docProps/app.xml><?xml version="1.0" encoding="utf-8"?>
<Properties xmlns="http://schemas.openxmlformats.org/officeDocument/2006/extended-properties" xmlns:vt="http://schemas.openxmlformats.org/officeDocument/2006/docPropsVTypes">
  <Template>2campus_black_std</Template>
  <TotalTime>2414</TotalTime>
  <Words>229</Words>
  <Application>Microsoft Office PowerPoint</Application>
  <PresentationFormat>On-screen Show (4:3)</PresentationFormat>
  <Paragraphs>72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HelveticaNeueLT Std</vt:lpstr>
      <vt:lpstr>2campus_black_std</vt:lpstr>
      <vt:lpstr>NSF Graduate Research Fellowship Program</vt:lpstr>
      <vt:lpstr>Agenda</vt:lpstr>
      <vt:lpstr>PowerPoint Presentation</vt:lpstr>
      <vt:lpstr>PowerPoint Presentation</vt:lpstr>
      <vt:lpstr> </vt:lpstr>
      <vt:lpstr>Key Information </vt:lpstr>
      <vt:lpstr>PowerPoint Presentation</vt:lpstr>
      <vt:lpstr>PowerPoint Presentation</vt:lpstr>
      <vt:lpstr>Key Information </vt:lpstr>
      <vt:lpstr>Key Information </vt:lpstr>
      <vt:lpstr>Submit Application via FastLane</vt:lpstr>
      <vt:lpstr>Route Application via InfoEd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Fulbright, Jeremy</dc:creator>
  <cp:lastModifiedBy>Holland, Ryan</cp:lastModifiedBy>
  <cp:revision>81</cp:revision>
  <cp:lastPrinted>2011-10-10T21:53:23Z</cp:lastPrinted>
  <dcterms:created xsi:type="dcterms:W3CDTF">2011-03-21T01:25:44Z</dcterms:created>
  <dcterms:modified xsi:type="dcterms:W3CDTF">2017-09-19T16:10:24Z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0x0101008148780C36C2984196E9EDD20CCB2CB4</vt:lpwstr>
  </property>
</Properties>
</file>