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5.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3" r:id="rId1"/>
  </p:sldMasterIdLst>
  <p:sldIdLst>
    <p:sldId id="256" r:id="rId2"/>
    <p:sldId id="257" r:id="rId3"/>
    <p:sldId id="265" r:id="rId4"/>
    <p:sldId id="273" r:id="rId5"/>
    <p:sldId id="258" r:id="rId6"/>
    <p:sldId id="263" r:id="rId7"/>
    <p:sldId id="259" r:id="rId8"/>
    <p:sldId id="261" r:id="rId9"/>
    <p:sldId id="266" r:id="rId10"/>
    <p:sldId id="262" r:id="rId11"/>
    <p:sldId id="272" r:id="rId12"/>
    <p:sldId id="267" r:id="rId13"/>
    <p:sldId id="264" r:id="rId14"/>
    <p:sldId id="268" r:id="rId15"/>
    <p:sldId id="271" r:id="rId16"/>
    <p:sldId id="269" r:id="rId17"/>
    <p:sldId id="270"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autoAdjust="0"/>
  </p:normalViewPr>
  <p:slideViewPr>
    <p:cSldViewPr snapToGrid="0">
      <p:cViewPr varScale="1">
        <p:scale>
          <a:sx n="119" d="100"/>
          <a:sy n="119" d="100"/>
        </p:scale>
        <p:origin x="-270" y="-84"/>
      </p:cViewPr>
      <p:guideLst>
        <p:guide orient="horz" pos="2160"/>
        <p:guide pos="3840"/>
      </p:guideLst>
    </p:cSldViewPr>
  </p:slideViewPr>
  <p:outlineViewPr>
    <p:cViewPr>
      <p:scale>
        <a:sx n="33" d="100"/>
        <a:sy n="33" d="100"/>
      </p:scale>
      <p:origin x="0" y="974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BDF68E2-58F2-4D09-BE8B-E3BD06533059}" type="datetimeFigureOut">
              <a:rPr lang="en-US" smtClean="0"/>
              <a:t>10/4/2018</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FAB73BC-B049-4115-A692-8D63A059BFB8}"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2D6473-DF6D-4702-B328-E0DD40540A4E}" type="datetimeFigureOut">
              <a:rPr lang="en-US" smtClean="0"/>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6F7E3A-B166-407D-9866-32884E7D5B37}" type="datetimeFigureOut">
              <a:rPr lang="en-US" smtClean="0"/>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8FC5F6-F338-4AE4-BB23-26385BCFC423}" type="datetimeFigureOut">
              <a:rPr lang="en-US" smtClean="0"/>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a:t>
            </a:fld>
            <a:endParaRPr lang="en-US" dirty="0"/>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smtClean="0"/>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9AB4D41-86C1-4908-B66A-0B50CEB3BF29}" type="datetimeFigureOut">
              <a:rPr lang="en-US" smtClean="0"/>
              <a:t>10/4/2018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6426E2C-56C1-4E0D-A793-0088A7FDD37E}" type="datetimeFigureOut">
              <a:rPr lang="en-US" smtClean="0"/>
              <a:t>10/4/2018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8C39B41-D8B5-4052-B551-9B5525EAA8B6}" type="datetimeFigureOut">
              <a:rPr lang="en-US" smtClean="0"/>
              <a:t>10/4/2018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94136C-8742-45B2-AF27-D93DF72833A9}" type="datetimeFigureOut">
              <a:rPr lang="en-US" smtClean="0"/>
              <a:t>10/4/2018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p>
            <a:fld id="{32ABBEA6-7C60-4B02-AE87-00D78D8422AF}" type="datetimeFigureOut">
              <a:rPr lang="en-US" smtClean="0"/>
              <a:t>10/4/2018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9CAD897-D46E-4AD2-BD9B-49DD3E640873}" type="datetimeFigureOut">
              <a:rPr lang="en-US" smtClean="0"/>
              <a:t>10/4/2018</a:t>
            </a:fld>
            <a:endParaRPr lang="en-US" dirty="0"/>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FAB73BC-B049-4115-A692-8D63A059BFB8}" type="slidenum">
              <a:rPr lang="en-US" smtClean="0"/>
              <a:t>‹#›</a:t>
            </a:fld>
            <a:endParaRPr lang="en-US" dirty="0"/>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98624D31-43A5-475A-80CF-332C9F6DCF35}" type="datetimeFigureOut">
              <a:rPr lang="en-US" smtClean="0"/>
              <a:t>10/4/2018</a:t>
            </a:fld>
            <a:endParaRPr lang="en-US" dirty="0"/>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4FAB73BC-B049-4115-A692-8D63A059BFB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ucdenverdata.formstack.com/forms/award_preactivation_request_9_18"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cu.edu/blog/hcm-community/review-funding-best-practices-start-fiscal-year-2019" TargetMode="External"/><Relationship Id="rId2" Type="http://schemas.openxmlformats.org/officeDocument/2006/relationships/hyperlink" Target="http://www.ucdenver.edu/research/OGC/training/Pages/grants_optimization.asp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2523322%20MT.pdf" TargetMode="External"/><Relationship Id="rId2" Type="http://schemas.openxmlformats.org/officeDocument/2006/relationships/hyperlink" Target="http://www.ucdenver.edu/research/Research%20Administration%20Documents/Closeout%20Timeline%20906030.pdf" TargetMode="External"/><Relationship Id="rId1" Type="http://schemas.openxmlformats.org/officeDocument/2006/relationships/slideLayout" Target="../slideLayouts/slideLayout2.xml"/><Relationship Id="rId4" Type="http://schemas.openxmlformats.org/officeDocument/2006/relationships/hyperlink" Target="mailto:Sharon.Grant@ucdenver.edu"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E3B05DA-4F0B-4E3B-822E-91F688BA83CA}"/>
              </a:ext>
            </a:extLst>
          </p:cNvPr>
          <p:cNvSpPr>
            <a:spLocks noGrp="1"/>
          </p:cNvSpPr>
          <p:nvPr>
            <p:ph type="ctrTitle"/>
          </p:nvPr>
        </p:nvSpPr>
        <p:spPr/>
        <p:txBody>
          <a:bodyPr>
            <a:normAutofit/>
          </a:bodyPr>
          <a:lstStyle/>
          <a:p>
            <a:pPr algn="ctr"/>
            <a:r>
              <a:rPr lang="en-US" dirty="0"/>
              <a:t>Project </a:t>
            </a:r>
            <a:r>
              <a:rPr lang="en-US" dirty="0" smtClean="0"/>
              <a:t>Funding and Spending  Controls Implementation</a:t>
            </a:r>
            <a:endParaRPr lang="en-US" dirty="0"/>
          </a:p>
        </p:txBody>
      </p:sp>
      <p:sp>
        <p:nvSpPr>
          <p:cNvPr id="3" name="Subtitle 2">
            <a:extLst>
              <a:ext uri="{FF2B5EF4-FFF2-40B4-BE49-F238E27FC236}">
                <a16:creationId xmlns="" xmlns:a16="http://schemas.microsoft.com/office/drawing/2014/main" id="{7E7373DD-FC03-4B4A-924B-80D07A11C569}"/>
              </a:ext>
            </a:extLst>
          </p:cNvPr>
          <p:cNvSpPr>
            <a:spLocks noGrp="1"/>
          </p:cNvSpPr>
          <p:nvPr>
            <p:ph type="subTitle" idx="1"/>
          </p:nvPr>
        </p:nvSpPr>
        <p:spPr/>
        <p:txBody>
          <a:bodyPr>
            <a:normAutofit/>
          </a:bodyPr>
          <a:lstStyle/>
          <a:p>
            <a:pPr algn="ctr"/>
            <a:r>
              <a:rPr lang="en-US" dirty="0"/>
              <a:t>Office of Grants and Contracts</a:t>
            </a:r>
          </a:p>
          <a:p>
            <a:pPr algn="ctr"/>
            <a:r>
              <a:rPr lang="en-US" dirty="0"/>
              <a:t>October 2018</a:t>
            </a:r>
          </a:p>
        </p:txBody>
      </p:sp>
      <p:pic>
        <p:nvPicPr>
          <p:cNvPr id="4" name="Picture 3">
            <a:extLst>
              <a:ext uri="{FF2B5EF4-FFF2-40B4-BE49-F238E27FC236}">
                <a16:creationId xmlns="" xmlns:a16="http://schemas.microsoft.com/office/drawing/2014/main" id="{2085DD6E-41AB-4BC6-BABF-30F0AFE060EF}"/>
              </a:ext>
            </a:extLst>
          </p:cNvPr>
          <p:cNvPicPr>
            <a:picLocks noChangeAspect="1"/>
          </p:cNvPicPr>
          <p:nvPr/>
        </p:nvPicPr>
        <p:blipFill>
          <a:blip r:embed="rId2"/>
          <a:stretch>
            <a:fillRect/>
          </a:stretch>
        </p:blipFill>
        <p:spPr>
          <a:xfrm>
            <a:off x="1111744" y="455765"/>
            <a:ext cx="3805836" cy="650570"/>
          </a:xfrm>
          <a:prstGeom prst="rect">
            <a:avLst/>
          </a:prstGeom>
        </p:spPr>
      </p:pic>
    </p:spTree>
    <p:extLst>
      <p:ext uri="{BB962C8B-B14F-4D97-AF65-F5344CB8AC3E}">
        <p14:creationId xmlns:p14="http://schemas.microsoft.com/office/powerpoint/2010/main" val="16022482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DE4D3E5-14AE-460D-9E99-D5A0A3EEBBA3}"/>
              </a:ext>
            </a:extLst>
          </p:cNvPr>
          <p:cNvSpPr>
            <a:spLocks noGrp="1"/>
          </p:cNvSpPr>
          <p:nvPr>
            <p:ph idx="1"/>
          </p:nvPr>
        </p:nvSpPr>
        <p:spPr/>
        <p:txBody>
          <a:bodyPr>
            <a:normAutofit/>
          </a:bodyPr>
          <a:lstStyle/>
          <a:p>
            <a:pPr marL="109728" indent="0">
              <a:buNone/>
            </a:pPr>
            <a:r>
              <a:rPr lang="en-US" sz="2400" dirty="0" smtClean="0"/>
              <a:t>Starting this month, “new” </a:t>
            </a:r>
            <a:r>
              <a:rPr lang="en-US" sz="2400" dirty="0" smtClean="0"/>
              <a:t>Direct Federal </a:t>
            </a:r>
            <a:r>
              <a:rPr lang="en-US" sz="2400" u="sng" dirty="0" smtClean="0"/>
              <a:t>Grant</a:t>
            </a:r>
            <a:r>
              <a:rPr lang="en-US" sz="2400" dirty="0" smtClean="0"/>
              <a:t> </a:t>
            </a:r>
            <a:r>
              <a:rPr lang="en-US" sz="2400" dirty="0" smtClean="0"/>
              <a:t>Awards will be issued projects for the entire non-competing segment.</a:t>
            </a:r>
          </a:p>
          <a:p>
            <a:pPr marL="109728" indent="0">
              <a:buNone/>
            </a:pPr>
            <a:endParaRPr lang="en-US" sz="2400" dirty="0" smtClean="0"/>
          </a:p>
          <a:p>
            <a:pPr lvl="1">
              <a:buFont typeface="Wingdings" panose="05000000000000000000" pitchFamily="2" charset="2"/>
              <a:buChar char="§"/>
            </a:pPr>
            <a:r>
              <a:rPr lang="en-US" sz="2000" dirty="0" smtClean="0"/>
              <a:t>If the award does not have carry forward restrictions it will keep the same project number and the project end date will be set to the end of the Federal Project Period</a:t>
            </a:r>
          </a:p>
          <a:p>
            <a:pPr lvl="1">
              <a:buFont typeface="Wingdings" panose="05000000000000000000" pitchFamily="2" charset="2"/>
              <a:buChar char="§"/>
            </a:pPr>
            <a:endParaRPr lang="en-US" sz="2000" dirty="0" smtClean="0"/>
          </a:p>
          <a:p>
            <a:pPr lvl="1">
              <a:buFont typeface="Wingdings" panose="05000000000000000000" pitchFamily="2" charset="2"/>
              <a:buChar char="§"/>
            </a:pPr>
            <a:r>
              <a:rPr lang="en-US" sz="2000" dirty="0" smtClean="0"/>
              <a:t>If the award has carry forward restrictions, we will setup a project for each year within the segment. </a:t>
            </a:r>
          </a:p>
          <a:p>
            <a:pPr lvl="2">
              <a:buClr>
                <a:schemeClr val="accent1"/>
              </a:buClr>
              <a:buFont typeface="Arial" panose="020B0604020202020204" pitchFamily="34" charset="0"/>
              <a:buChar char="•"/>
            </a:pPr>
            <a:r>
              <a:rPr lang="en-US" sz="2000" dirty="0" smtClean="0"/>
              <a:t>The future projects will be created in S - Preaward Status and the ST will be inactive until we approach that budget year.</a:t>
            </a:r>
            <a:endParaRPr lang="en-US" sz="2000" dirty="0"/>
          </a:p>
        </p:txBody>
      </p:sp>
      <p:sp>
        <p:nvSpPr>
          <p:cNvPr id="2" name="Title 1">
            <a:extLst>
              <a:ext uri="{FF2B5EF4-FFF2-40B4-BE49-F238E27FC236}">
                <a16:creationId xmlns="" xmlns:a16="http://schemas.microsoft.com/office/drawing/2014/main" id="{39E583D5-A9B8-468D-B75A-C53333EF9762}"/>
              </a:ext>
            </a:extLst>
          </p:cNvPr>
          <p:cNvSpPr>
            <a:spLocks noGrp="1"/>
          </p:cNvSpPr>
          <p:nvPr>
            <p:ph type="title"/>
          </p:nvPr>
        </p:nvSpPr>
        <p:spPr/>
        <p:txBody>
          <a:bodyPr/>
          <a:lstStyle/>
          <a:p>
            <a:pPr algn="ctr"/>
            <a:r>
              <a:rPr lang="en-US" dirty="0" smtClean="0"/>
              <a:t>Federal Grant Award Segments</a:t>
            </a:r>
            <a:endParaRPr lang="en-US" dirty="0"/>
          </a:p>
        </p:txBody>
      </p:sp>
    </p:spTree>
    <p:extLst>
      <p:ext uri="{BB962C8B-B14F-4D97-AF65-F5344CB8AC3E}">
        <p14:creationId xmlns:p14="http://schemas.microsoft.com/office/powerpoint/2010/main" val="36412099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
            </a:pPr>
            <a:r>
              <a:rPr lang="en-US" sz="2000" dirty="0" smtClean="0"/>
              <a:t>Awards currently mid-segment will be issued remaining years when the next award notice is received.</a:t>
            </a:r>
          </a:p>
          <a:p>
            <a:pPr marL="109728" indent="0">
              <a:buNone/>
            </a:pPr>
            <a:endParaRPr lang="en-US" sz="2000" dirty="0" smtClean="0"/>
          </a:p>
          <a:p>
            <a:pPr>
              <a:buFont typeface="Wingdings" panose="05000000000000000000" pitchFamily="2" charset="2"/>
              <a:buChar char="§"/>
            </a:pPr>
            <a:r>
              <a:rPr lang="en-US" sz="2000" dirty="0" smtClean="0"/>
              <a:t>Pre-Award requests are not required for new projects within the existing segment. (We have a process in place to complete the preaward when the routing is submitted to </a:t>
            </a:r>
            <a:r>
              <a:rPr lang="en-US" sz="2000" dirty="0" err="1" smtClean="0"/>
              <a:t>InfoEd</a:t>
            </a:r>
            <a:r>
              <a:rPr lang="en-US" sz="2000" dirty="0" smtClean="0"/>
              <a:t>. At this time, we will activate the future ST that has been setup.)</a:t>
            </a:r>
          </a:p>
          <a:p>
            <a:pPr marL="109728" indent="0">
              <a:buNone/>
            </a:pPr>
            <a:endParaRPr lang="en-US" sz="2000" dirty="0" smtClean="0"/>
          </a:p>
          <a:p>
            <a:pPr>
              <a:buFont typeface="Wingdings" panose="05000000000000000000" pitchFamily="2" charset="2"/>
              <a:buChar char="§"/>
            </a:pPr>
            <a:r>
              <a:rPr lang="en-US" sz="2000" dirty="0" smtClean="0"/>
              <a:t>A New Pre-Award may be requested using the form when you are entering the next competing segment.</a:t>
            </a:r>
          </a:p>
          <a:p>
            <a:pPr marL="109728" indent="0">
              <a:buNone/>
            </a:pPr>
            <a:endParaRPr lang="en-US" sz="2000" dirty="0" smtClean="0"/>
          </a:p>
          <a:p>
            <a:pPr>
              <a:buFont typeface="Wingdings" panose="05000000000000000000" pitchFamily="2" charset="2"/>
              <a:buChar char="§"/>
            </a:pPr>
            <a:r>
              <a:rPr lang="en-US" sz="2000" dirty="0" smtClean="0"/>
              <a:t>Program/Project grants will not be included and will still be issued a year at a time</a:t>
            </a:r>
            <a:r>
              <a:rPr lang="en-US" sz="2400" dirty="0" smtClean="0"/>
              <a:t>. </a:t>
            </a:r>
          </a:p>
          <a:p>
            <a:endParaRPr lang="en-US" dirty="0"/>
          </a:p>
        </p:txBody>
      </p:sp>
      <p:sp>
        <p:nvSpPr>
          <p:cNvPr id="3" name="Title 2"/>
          <p:cNvSpPr>
            <a:spLocks noGrp="1"/>
          </p:cNvSpPr>
          <p:nvPr>
            <p:ph type="title"/>
          </p:nvPr>
        </p:nvSpPr>
        <p:spPr/>
        <p:txBody>
          <a:bodyPr/>
          <a:lstStyle/>
          <a:p>
            <a:pPr algn="ctr"/>
            <a:r>
              <a:rPr lang="en-US" dirty="0" smtClean="0"/>
              <a:t>Federal Grant Award Segments – Cont</a:t>
            </a:r>
            <a:r>
              <a:rPr lang="en-US" dirty="0"/>
              <a:t>.</a:t>
            </a:r>
          </a:p>
        </p:txBody>
      </p:sp>
    </p:spTree>
    <p:extLst>
      <p:ext uri="{BB962C8B-B14F-4D97-AF65-F5344CB8AC3E}">
        <p14:creationId xmlns:p14="http://schemas.microsoft.com/office/powerpoint/2010/main" val="23647587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F987617-353E-4F87-BE1A-D86F87D14616}"/>
              </a:ext>
            </a:extLst>
          </p:cNvPr>
          <p:cNvSpPr>
            <a:spLocks noGrp="1"/>
          </p:cNvSpPr>
          <p:nvPr>
            <p:ph type="title"/>
          </p:nvPr>
        </p:nvSpPr>
        <p:spPr/>
        <p:txBody>
          <a:bodyPr/>
          <a:lstStyle/>
          <a:p>
            <a:pPr algn="ctr"/>
            <a:r>
              <a:rPr lang="en-US" dirty="0" smtClean="0"/>
              <a:t>Award Life Cycle</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6605573"/>
              </p:ext>
            </p:extLst>
          </p:nvPr>
        </p:nvGraphicFramePr>
        <p:xfrm>
          <a:off x="1007208" y="1427345"/>
          <a:ext cx="10083799" cy="4159666"/>
        </p:xfrm>
        <a:graphic>
          <a:graphicData uri="http://schemas.openxmlformats.org/drawingml/2006/table">
            <a:tbl>
              <a:tblPr>
                <a:tableStyleId>{BC89EF96-8CEA-46FF-86C4-4CE0E7609802}</a:tableStyleId>
              </a:tblPr>
              <a:tblGrid>
                <a:gridCol w="2999431">
                  <a:extLst>
                    <a:ext uri="{9D8B030D-6E8A-4147-A177-3AD203B41FA5}">
                      <a16:colId xmlns="" xmlns:a16="http://schemas.microsoft.com/office/drawing/2014/main" val="20000"/>
                    </a:ext>
                  </a:extLst>
                </a:gridCol>
                <a:gridCol w="1180728">
                  <a:extLst>
                    <a:ext uri="{9D8B030D-6E8A-4147-A177-3AD203B41FA5}">
                      <a16:colId xmlns="" xmlns:a16="http://schemas.microsoft.com/office/drawing/2014/main" val="20001"/>
                    </a:ext>
                  </a:extLst>
                </a:gridCol>
                <a:gridCol w="1180728">
                  <a:extLst>
                    <a:ext uri="{9D8B030D-6E8A-4147-A177-3AD203B41FA5}">
                      <a16:colId xmlns="" xmlns:a16="http://schemas.microsoft.com/office/drawing/2014/main" val="20002"/>
                    </a:ext>
                  </a:extLst>
                </a:gridCol>
                <a:gridCol w="1180728">
                  <a:extLst>
                    <a:ext uri="{9D8B030D-6E8A-4147-A177-3AD203B41FA5}">
                      <a16:colId xmlns="" xmlns:a16="http://schemas.microsoft.com/office/drawing/2014/main" val="20003"/>
                    </a:ext>
                  </a:extLst>
                </a:gridCol>
                <a:gridCol w="1180728">
                  <a:extLst>
                    <a:ext uri="{9D8B030D-6E8A-4147-A177-3AD203B41FA5}">
                      <a16:colId xmlns="" xmlns:a16="http://schemas.microsoft.com/office/drawing/2014/main" val="20004"/>
                    </a:ext>
                  </a:extLst>
                </a:gridCol>
                <a:gridCol w="1180728">
                  <a:extLst>
                    <a:ext uri="{9D8B030D-6E8A-4147-A177-3AD203B41FA5}">
                      <a16:colId xmlns="" xmlns:a16="http://schemas.microsoft.com/office/drawing/2014/main" val="20005"/>
                    </a:ext>
                  </a:extLst>
                </a:gridCol>
                <a:gridCol w="1180728">
                  <a:extLst>
                    <a:ext uri="{9D8B030D-6E8A-4147-A177-3AD203B41FA5}">
                      <a16:colId xmlns="" xmlns:a16="http://schemas.microsoft.com/office/drawing/2014/main" val="20006"/>
                    </a:ext>
                  </a:extLst>
                </a:gridCol>
              </a:tblGrid>
              <a:tr h="717978">
                <a:tc>
                  <a:txBody>
                    <a:bodyPr/>
                    <a:lstStyle/>
                    <a:p>
                      <a:pPr algn="ctr" fontAlgn="ctr"/>
                      <a:r>
                        <a:rPr lang="en-US" sz="1100" b="1" u="none" strike="noStrike" dirty="0">
                          <a:effectLst/>
                        </a:rPr>
                        <a:t> </a:t>
                      </a:r>
                      <a:endParaRPr lang="en-US" sz="1100" b="1" i="0" u="none" strike="noStrike" dirty="0">
                        <a:solidFill>
                          <a:srgbClr val="000000"/>
                        </a:solidFill>
                        <a:effectLst/>
                        <a:latin typeface="Calibri"/>
                      </a:endParaRPr>
                    </a:p>
                  </a:txBody>
                  <a:tcPr marL="9525" marR="9525" marT="9525" marB="0" anchor="ctr"/>
                </a:tc>
                <a:tc>
                  <a:txBody>
                    <a:bodyPr/>
                    <a:lstStyle/>
                    <a:p>
                      <a:pPr algn="ctr" fontAlgn="ctr"/>
                      <a:r>
                        <a:rPr lang="en-US" sz="1100" b="1" u="none" strike="noStrike" dirty="0">
                          <a:effectLst/>
                        </a:rPr>
                        <a:t>Keeps same project # year after year</a:t>
                      </a:r>
                      <a:endParaRPr lang="en-US" sz="1100" b="1" i="0" u="none" strike="noStrike" dirty="0">
                        <a:solidFill>
                          <a:srgbClr val="000000"/>
                        </a:solidFill>
                        <a:effectLst/>
                        <a:latin typeface="Calibri"/>
                      </a:endParaRPr>
                    </a:p>
                  </a:txBody>
                  <a:tcPr marL="9525" marR="9525" marT="9525" marB="0" anchor="ctr"/>
                </a:tc>
                <a:tc gridSpan="5">
                  <a:txBody>
                    <a:bodyPr/>
                    <a:lstStyle/>
                    <a:p>
                      <a:pPr algn="ctr" fontAlgn="ctr"/>
                      <a:r>
                        <a:rPr lang="en-US" sz="1100" b="1" u="none" strike="noStrike" dirty="0">
                          <a:effectLst/>
                        </a:rPr>
                        <a:t>New project # each year</a:t>
                      </a:r>
                      <a:endParaRPr lang="en-US" sz="1100" b="1" i="0" u="none" strike="noStrike" dirty="0">
                        <a:solidFill>
                          <a:srgbClr val="000000"/>
                        </a:solidFill>
                        <a:effectLst/>
                        <a:latin typeface="Calibri"/>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190500">
                <a:tc>
                  <a:txBody>
                    <a:bodyPr/>
                    <a:lstStyle/>
                    <a:p>
                      <a:pPr algn="l" fontAlgn="b"/>
                      <a:r>
                        <a:rPr lang="en-US" sz="1100" b="1" u="none" strike="noStrike">
                          <a:effectLst/>
                        </a:rPr>
                        <a:t>Example if a federal 5 year segment</a:t>
                      </a:r>
                      <a:endParaRPr lang="en-US" sz="1100" b="1" i="1" u="none" strike="noStrike">
                        <a:solidFill>
                          <a:srgbClr val="000000"/>
                        </a:solidFill>
                        <a:effectLst/>
                        <a:latin typeface="Calibri"/>
                      </a:endParaRPr>
                    </a:p>
                  </a:txBody>
                  <a:tcPr marL="9525" marR="9525" marT="9525" marB="0" anchor="b"/>
                </a:tc>
                <a:tc>
                  <a:txBody>
                    <a:bodyPr/>
                    <a:lstStyle/>
                    <a:p>
                      <a:pPr algn="ctr" fontAlgn="b"/>
                      <a:r>
                        <a:rPr lang="en-US" sz="1100" b="1" u="none" strike="noStrike">
                          <a:effectLst/>
                        </a:rPr>
                        <a:t>1-5 Yrs</a:t>
                      </a:r>
                      <a:endParaRPr lang="en-US" sz="1100" b="1" i="0" u="none" strike="noStrike">
                        <a:solidFill>
                          <a:srgbClr val="000000"/>
                        </a:solidFill>
                        <a:effectLst/>
                        <a:latin typeface="Calibri"/>
                      </a:endParaRPr>
                    </a:p>
                  </a:txBody>
                  <a:tcPr marL="9525" marR="9525" marT="9525" marB="0" anchor="b"/>
                </a:tc>
                <a:tc>
                  <a:txBody>
                    <a:bodyPr/>
                    <a:lstStyle/>
                    <a:p>
                      <a:pPr algn="ctr" fontAlgn="b"/>
                      <a:r>
                        <a:rPr lang="en-US" sz="1100" b="1" u="none" strike="noStrike">
                          <a:effectLst/>
                        </a:rPr>
                        <a:t>1 year project</a:t>
                      </a:r>
                      <a:endParaRPr lang="en-US" sz="1100" b="1" i="0" u="none" strike="noStrike">
                        <a:solidFill>
                          <a:srgbClr val="000000"/>
                        </a:solidFill>
                        <a:effectLst/>
                        <a:latin typeface="Calibri"/>
                      </a:endParaRPr>
                    </a:p>
                  </a:txBody>
                  <a:tcPr marL="9525" marR="9525" marT="9525" marB="0" anchor="b"/>
                </a:tc>
                <a:tc>
                  <a:txBody>
                    <a:bodyPr/>
                    <a:lstStyle/>
                    <a:p>
                      <a:pPr algn="ctr" fontAlgn="b"/>
                      <a:r>
                        <a:rPr lang="en-US" sz="1100" b="1" u="none" strike="noStrike">
                          <a:effectLst/>
                        </a:rPr>
                        <a:t>2nd year Project</a:t>
                      </a:r>
                      <a:endParaRPr lang="en-US" sz="1100" b="1" i="0" u="none" strike="noStrike">
                        <a:solidFill>
                          <a:srgbClr val="000000"/>
                        </a:solidFill>
                        <a:effectLst/>
                        <a:latin typeface="Calibri"/>
                      </a:endParaRPr>
                    </a:p>
                  </a:txBody>
                  <a:tcPr marL="9525" marR="9525" marT="9525" marB="0" anchor="b"/>
                </a:tc>
                <a:tc>
                  <a:txBody>
                    <a:bodyPr/>
                    <a:lstStyle/>
                    <a:p>
                      <a:pPr algn="ctr" fontAlgn="b"/>
                      <a:r>
                        <a:rPr lang="en-US" sz="1100" b="1" u="none" strike="noStrike">
                          <a:effectLst/>
                        </a:rPr>
                        <a:t>3rd year Project</a:t>
                      </a:r>
                      <a:endParaRPr lang="en-US" sz="1100" b="1" i="0" u="none" strike="noStrike">
                        <a:solidFill>
                          <a:srgbClr val="000000"/>
                        </a:solidFill>
                        <a:effectLst/>
                        <a:latin typeface="Calibri"/>
                      </a:endParaRPr>
                    </a:p>
                  </a:txBody>
                  <a:tcPr marL="9525" marR="9525" marT="9525" marB="0" anchor="b"/>
                </a:tc>
                <a:tc>
                  <a:txBody>
                    <a:bodyPr/>
                    <a:lstStyle/>
                    <a:p>
                      <a:pPr algn="ctr" fontAlgn="b"/>
                      <a:r>
                        <a:rPr lang="en-US" sz="1100" b="1" u="none" strike="noStrike">
                          <a:effectLst/>
                        </a:rPr>
                        <a:t>4th Year Project</a:t>
                      </a:r>
                      <a:endParaRPr lang="en-US" sz="1100" b="1" i="0" u="none" strike="noStrike">
                        <a:solidFill>
                          <a:srgbClr val="000000"/>
                        </a:solidFill>
                        <a:effectLst/>
                        <a:latin typeface="Calibri"/>
                      </a:endParaRPr>
                    </a:p>
                  </a:txBody>
                  <a:tcPr marL="9525" marR="9525" marT="9525" marB="0" anchor="b"/>
                </a:tc>
                <a:tc>
                  <a:txBody>
                    <a:bodyPr/>
                    <a:lstStyle/>
                    <a:p>
                      <a:pPr algn="ctr" fontAlgn="b"/>
                      <a:r>
                        <a:rPr lang="en-US" sz="1100" b="1" u="none" strike="noStrike" dirty="0">
                          <a:effectLst/>
                        </a:rPr>
                        <a:t>5th Year Project</a:t>
                      </a:r>
                      <a:endParaRPr lang="en-US" sz="1100" b="1" i="0" u="none" strike="noStrike" dirty="0">
                        <a:solidFill>
                          <a:srgbClr val="000000"/>
                        </a:solidFill>
                        <a:effectLst/>
                        <a:latin typeface="Calibri"/>
                      </a:endParaRPr>
                    </a:p>
                  </a:txBody>
                  <a:tcPr marL="9525" marR="9525" marT="9525" marB="0" anchor="b"/>
                </a:tc>
                <a:extLst>
                  <a:ext uri="{0D108BD9-81ED-4DB2-BD59-A6C34878D82A}">
                    <a16:rowId xmlns="" xmlns:a16="http://schemas.microsoft.com/office/drawing/2014/main" val="10001"/>
                  </a:ext>
                </a:extLst>
              </a:tr>
              <a:tr h="190500">
                <a:tc>
                  <a:txBody>
                    <a:bodyPr/>
                    <a:lstStyle/>
                    <a:p>
                      <a:pPr algn="l" fontAlgn="b"/>
                      <a:r>
                        <a:rPr lang="en-US" sz="1100" u="none" strike="noStrike" dirty="0">
                          <a:effectLst/>
                        </a:rPr>
                        <a:t> </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02"/>
                  </a:ext>
                </a:extLst>
              </a:tr>
              <a:tr h="190500">
                <a:tc>
                  <a:txBody>
                    <a:bodyPr/>
                    <a:lstStyle/>
                    <a:p>
                      <a:pPr algn="l" fontAlgn="b"/>
                      <a:r>
                        <a:rPr lang="en-US" sz="1050" u="none" strike="noStrike" dirty="0">
                          <a:effectLst/>
                        </a:rPr>
                        <a:t>Preaward request for brand new Award</a:t>
                      </a:r>
                      <a:endParaRPr lang="en-US" sz="105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S</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S</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03"/>
                  </a:ext>
                </a:extLst>
              </a:tr>
              <a:tr h="190500">
                <a:tc>
                  <a:txBody>
                    <a:bodyPr/>
                    <a:lstStyle/>
                    <a:p>
                      <a:pPr algn="l" fontAlgn="b"/>
                      <a:r>
                        <a:rPr lang="en-US" sz="1050" u="none" strike="noStrike" dirty="0">
                          <a:effectLst/>
                        </a:rPr>
                        <a:t>Initial award notice for Segment Yr. </a:t>
                      </a:r>
                      <a:endParaRPr lang="en-US" sz="105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O</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O</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04"/>
                  </a:ext>
                </a:extLst>
              </a:tr>
              <a:tr h="190500">
                <a:tc>
                  <a:txBody>
                    <a:bodyPr/>
                    <a:lstStyle/>
                    <a:p>
                      <a:pPr algn="l" fontAlgn="b"/>
                      <a:r>
                        <a:rPr lang="en-US" sz="1050" u="none" strike="noStrike" dirty="0">
                          <a:effectLst/>
                        </a:rPr>
                        <a:t>Past Year 1 End date (0-60 days)</a:t>
                      </a:r>
                      <a:endParaRPr lang="en-US" sz="105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S*</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E</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S</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05"/>
                  </a:ext>
                </a:extLst>
              </a:tr>
              <a:tr h="190500">
                <a:tc>
                  <a:txBody>
                    <a:bodyPr/>
                    <a:lstStyle/>
                    <a:p>
                      <a:pPr algn="l" fontAlgn="b"/>
                      <a:r>
                        <a:rPr lang="en-US" sz="1050" u="none" strike="noStrike" dirty="0">
                          <a:effectLst/>
                        </a:rPr>
                        <a:t>Continuation/Amendment Received Yr. 2</a:t>
                      </a:r>
                      <a:endParaRPr lang="en-US" sz="105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O</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no change</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O</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06"/>
                  </a:ext>
                </a:extLst>
              </a:tr>
              <a:tr h="190500">
                <a:tc>
                  <a:txBody>
                    <a:bodyPr/>
                    <a:lstStyle/>
                    <a:p>
                      <a:pPr algn="l" fontAlgn="b"/>
                      <a:r>
                        <a:rPr lang="en-US" sz="1050" u="none" strike="noStrike" dirty="0">
                          <a:effectLst/>
                        </a:rPr>
                        <a:t>Past Year 1 End date &gt; 90 Days</a:t>
                      </a:r>
                      <a:endParaRPr lang="en-US" sz="105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no change</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R</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no change</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07"/>
                  </a:ext>
                </a:extLst>
              </a:tr>
              <a:tr h="190500">
                <a:tc>
                  <a:txBody>
                    <a:bodyPr/>
                    <a:lstStyle/>
                    <a:p>
                      <a:pPr algn="l" fontAlgn="b"/>
                      <a:r>
                        <a:rPr lang="en-US" sz="1050" u="none" strike="noStrike" dirty="0">
                          <a:effectLst/>
                        </a:rPr>
                        <a:t>Past Year 2 End date (0-60 days)</a:t>
                      </a:r>
                      <a:endParaRPr lang="en-US" sz="105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S*</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E</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S</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08"/>
                  </a:ext>
                </a:extLst>
              </a:tr>
              <a:tr h="190500">
                <a:tc>
                  <a:txBody>
                    <a:bodyPr/>
                    <a:lstStyle/>
                    <a:p>
                      <a:pPr algn="l" fontAlgn="b"/>
                      <a:r>
                        <a:rPr lang="en-US" sz="1050" u="none" strike="noStrike">
                          <a:effectLst/>
                        </a:rPr>
                        <a:t>Continuation/Amendment Received Yr. 3</a:t>
                      </a:r>
                      <a:endParaRPr lang="en-US" sz="105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O</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no change</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O</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09"/>
                  </a:ext>
                </a:extLst>
              </a:tr>
              <a:tr h="190500">
                <a:tc>
                  <a:txBody>
                    <a:bodyPr/>
                    <a:lstStyle/>
                    <a:p>
                      <a:pPr algn="l" fontAlgn="b"/>
                      <a:r>
                        <a:rPr lang="en-US" sz="1050" u="none" strike="noStrike">
                          <a:effectLst/>
                        </a:rPr>
                        <a:t>Past Year 2 End date &gt; 90 Days</a:t>
                      </a:r>
                      <a:endParaRPr lang="en-US" sz="105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no change</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R</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no change</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10"/>
                  </a:ext>
                </a:extLst>
              </a:tr>
              <a:tr h="190500">
                <a:tc>
                  <a:txBody>
                    <a:bodyPr/>
                    <a:lstStyle/>
                    <a:p>
                      <a:pPr algn="l" fontAlgn="b"/>
                      <a:r>
                        <a:rPr lang="en-US" sz="1050" u="none" strike="noStrike">
                          <a:effectLst/>
                        </a:rPr>
                        <a:t>Past Year 3 End date (0-60 days)</a:t>
                      </a:r>
                      <a:endParaRPr lang="en-US" sz="105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S*</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E</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11"/>
                  </a:ext>
                </a:extLst>
              </a:tr>
              <a:tr h="190500">
                <a:tc>
                  <a:txBody>
                    <a:bodyPr/>
                    <a:lstStyle/>
                    <a:p>
                      <a:pPr algn="l" fontAlgn="b"/>
                      <a:r>
                        <a:rPr lang="en-US" sz="1050" u="none" strike="noStrike" dirty="0">
                          <a:effectLst/>
                        </a:rPr>
                        <a:t>Continuation/Amendment Received Yr. 4</a:t>
                      </a:r>
                      <a:endParaRPr lang="en-US" sz="105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O</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no change</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O</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12"/>
                  </a:ext>
                </a:extLst>
              </a:tr>
              <a:tr h="203188">
                <a:tc>
                  <a:txBody>
                    <a:bodyPr/>
                    <a:lstStyle/>
                    <a:p>
                      <a:pPr algn="l" fontAlgn="b"/>
                      <a:r>
                        <a:rPr lang="en-US" sz="1050" u="none" strike="noStrike" dirty="0">
                          <a:effectLst/>
                        </a:rPr>
                        <a:t>Past Year 3 End date &gt; 90 Days</a:t>
                      </a:r>
                      <a:endParaRPr lang="en-US" sz="105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no change</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R</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no change</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13"/>
                  </a:ext>
                </a:extLst>
              </a:tr>
              <a:tr h="190500">
                <a:tc>
                  <a:txBody>
                    <a:bodyPr/>
                    <a:lstStyle/>
                    <a:p>
                      <a:pPr algn="l" fontAlgn="b"/>
                      <a:r>
                        <a:rPr lang="en-US" sz="1050" u="none" strike="noStrike">
                          <a:effectLst/>
                        </a:rPr>
                        <a:t>Past Year 4 End date (0-60 days)</a:t>
                      </a:r>
                      <a:endParaRPr lang="en-US" sz="105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S*</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E</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S</a:t>
                      </a:r>
                      <a:endParaRPr lang="en-US" sz="1100" b="0" i="0"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14"/>
                  </a:ext>
                </a:extLst>
              </a:tr>
              <a:tr h="190500">
                <a:tc>
                  <a:txBody>
                    <a:bodyPr/>
                    <a:lstStyle/>
                    <a:p>
                      <a:pPr algn="l" fontAlgn="b"/>
                      <a:r>
                        <a:rPr lang="en-US" sz="1050" u="none" strike="noStrike">
                          <a:effectLst/>
                        </a:rPr>
                        <a:t>Continuation/Amendment Received Yr. 5</a:t>
                      </a:r>
                      <a:endParaRPr lang="en-US" sz="105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O</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no change</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O</a:t>
                      </a:r>
                      <a:endParaRPr lang="en-US" sz="1100" b="0" i="0"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15"/>
                  </a:ext>
                </a:extLst>
              </a:tr>
              <a:tr h="190500">
                <a:tc>
                  <a:txBody>
                    <a:bodyPr/>
                    <a:lstStyle/>
                    <a:p>
                      <a:pPr algn="l" fontAlgn="b"/>
                      <a:r>
                        <a:rPr lang="en-US" sz="1050" u="none" strike="noStrike">
                          <a:effectLst/>
                        </a:rPr>
                        <a:t>Past Year 4 End date &gt; 90 Days</a:t>
                      </a:r>
                      <a:endParaRPr lang="en-US" sz="105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no change</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R</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no change</a:t>
                      </a:r>
                      <a:endParaRPr lang="en-US" sz="1100" b="0" i="0" u="none" strike="noStrike" dirty="0">
                        <a:solidFill>
                          <a:srgbClr val="000000"/>
                        </a:solidFill>
                        <a:effectLst/>
                        <a:latin typeface="Calibri"/>
                      </a:endParaRPr>
                    </a:p>
                  </a:txBody>
                  <a:tcPr marL="9525" marR="9525" marT="9525" marB="0" anchor="b"/>
                </a:tc>
                <a:extLst>
                  <a:ext uri="{0D108BD9-81ED-4DB2-BD59-A6C34878D82A}">
                    <a16:rowId xmlns="" xmlns:a16="http://schemas.microsoft.com/office/drawing/2014/main" val="10016"/>
                  </a:ext>
                </a:extLst>
              </a:tr>
              <a:tr h="190500">
                <a:tc>
                  <a:txBody>
                    <a:bodyPr/>
                    <a:lstStyle/>
                    <a:p>
                      <a:pPr algn="l" fontAlgn="b"/>
                      <a:r>
                        <a:rPr lang="en-US" sz="1050" u="none" strike="noStrike">
                          <a:effectLst/>
                        </a:rPr>
                        <a:t>Past Year 5 End date (0-60 days)</a:t>
                      </a:r>
                      <a:endParaRPr lang="en-US" sz="105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E</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E</a:t>
                      </a:r>
                      <a:endParaRPr lang="en-US" sz="1100" b="0" i="0" u="none" strike="noStrike" dirty="0">
                        <a:solidFill>
                          <a:srgbClr val="000000"/>
                        </a:solidFill>
                        <a:effectLst/>
                        <a:latin typeface="Calibri"/>
                      </a:endParaRPr>
                    </a:p>
                  </a:txBody>
                  <a:tcPr marL="9525" marR="9525" marT="9525" marB="0" anchor="b"/>
                </a:tc>
                <a:extLst>
                  <a:ext uri="{0D108BD9-81ED-4DB2-BD59-A6C34878D82A}">
                    <a16:rowId xmlns="" xmlns:a16="http://schemas.microsoft.com/office/drawing/2014/main" val="10017"/>
                  </a:ext>
                </a:extLst>
              </a:tr>
              <a:tr h="190500">
                <a:tc>
                  <a:txBody>
                    <a:bodyPr/>
                    <a:lstStyle/>
                    <a:p>
                      <a:pPr algn="l" fontAlgn="b"/>
                      <a:r>
                        <a:rPr lang="en-US" sz="1050" u="none" strike="noStrike" dirty="0">
                          <a:effectLst/>
                        </a:rPr>
                        <a:t>Past Year </a:t>
                      </a:r>
                      <a:r>
                        <a:rPr lang="en-US" sz="1050" u="none" strike="noStrike" dirty="0" smtClean="0">
                          <a:effectLst/>
                        </a:rPr>
                        <a:t>5 </a:t>
                      </a:r>
                      <a:r>
                        <a:rPr lang="en-US" sz="1050" u="none" strike="noStrike" dirty="0">
                          <a:effectLst/>
                        </a:rPr>
                        <a:t>End date &gt; 90 Days</a:t>
                      </a:r>
                      <a:endParaRPr lang="en-US" sz="105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R</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R</a:t>
                      </a:r>
                      <a:endParaRPr lang="en-US" sz="1100" b="0" i="0" u="none" strike="noStrike" dirty="0">
                        <a:solidFill>
                          <a:srgbClr val="000000"/>
                        </a:solidFill>
                        <a:effectLst/>
                        <a:latin typeface="Calibri"/>
                      </a:endParaRPr>
                    </a:p>
                  </a:txBody>
                  <a:tcPr marL="9525" marR="9525" marT="9525" marB="0" anchor="b"/>
                </a:tc>
                <a:extLst>
                  <a:ext uri="{0D108BD9-81ED-4DB2-BD59-A6C34878D82A}">
                    <a16:rowId xmlns="" xmlns:a16="http://schemas.microsoft.com/office/drawing/2014/main" val="10018"/>
                  </a:ext>
                </a:extLst>
              </a:tr>
            </a:tbl>
          </a:graphicData>
        </a:graphic>
      </p:graphicFrame>
    </p:spTree>
    <p:extLst>
      <p:ext uri="{BB962C8B-B14F-4D97-AF65-F5344CB8AC3E}">
        <p14:creationId xmlns:p14="http://schemas.microsoft.com/office/powerpoint/2010/main" val="11785523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436F214-3DF4-4E1D-86F5-F548F89B5545}"/>
              </a:ext>
            </a:extLst>
          </p:cNvPr>
          <p:cNvSpPr>
            <a:spLocks noGrp="1"/>
          </p:cNvSpPr>
          <p:nvPr>
            <p:ph idx="1"/>
          </p:nvPr>
        </p:nvSpPr>
        <p:spPr/>
        <p:txBody>
          <a:bodyPr>
            <a:normAutofit fontScale="62500" lnSpcReduction="20000"/>
          </a:bodyPr>
          <a:lstStyle/>
          <a:p>
            <a:pPr>
              <a:lnSpc>
                <a:spcPct val="120000"/>
              </a:lnSpc>
              <a:buFont typeface="Wingdings" panose="05000000000000000000" pitchFamily="2" charset="2"/>
              <a:buChar char="§"/>
            </a:pPr>
            <a:r>
              <a:rPr lang="en-US" sz="2600" b="1" dirty="0"/>
              <a:t>If your current year project is ending and you do not have the award for the next </a:t>
            </a:r>
            <a:r>
              <a:rPr lang="en-US" sz="2600" b="1" dirty="0" smtClean="0"/>
              <a:t>period, </a:t>
            </a:r>
            <a:r>
              <a:rPr lang="en-US" sz="2600" b="1" dirty="0"/>
              <a:t>you can request a </a:t>
            </a:r>
            <a:r>
              <a:rPr lang="en-US" sz="2600" b="1" dirty="0" smtClean="0"/>
              <a:t>preaward.</a:t>
            </a:r>
          </a:p>
          <a:p>
            <a:pPr lvl="1">
              <a:lnSpc>
                <a:spcPct val="120000"/>
              </a:lnSpc>
              <a:buFont typeface="Arial" panose="020B0604020202020204" pitchFamily="34" charset="0"/>
              <a:buChar char="•"/>
            </a:pPr>
            <a:r>
              <a:rPr lang="en-US" sz="2100" dirty="0"/>
              <a:t>Request can be </a:t>
            </a:r>
            <a:r>
              <a:rPr lang="en-US" sz="2100" dirty="0" smtClean="0"/>
              <a:t>to </a:t>
            </a:r>
            <a:r>
              <a:rPr lang="en-US" sz="2100" dirty="0"/>
              <a:t>either extend your number or get a new number for the next year based on sponsor carryforward restrictions.</a:t>
            </a:r>
          </a:p>
          <a:p>
            <a:pPr lvl="1">
              <a:lnSpc>
                <a:spcPct val="120000"/>
              </a:lnSpc>
              <a:buFont typeface="Arial" panose="020B0604020202020204" pitchFamily="34" charset="0"/>
              <a:buChar char="•"/>
            </a:pPr>
            <a:r>
              <a:rPr lang="en-US" sz="2100" dirty="0"/>
              <a:t>Not all sponsors allow for </a:t>
            </a:r>
            <a:r>
              <a:rPr lang="en-US" sz="2100" dirty="0" smtClean="0"/>
              <a:t>prespending </a:t>
            </a:r>
            <a:r>
              <a:rPr lang="en-US" sz="2100" dirty="0"/>
              <a:t>expenses prior to the start date of a grant award and rarely prior to the start of a contract. It will be up to the department to be in compliance with sponsor </a:t>
            </a:r>
            <a:r>
              <a:rPr lang="en-US" sz="2100" dirty="0" smtClean="0"/>
              <a:t>pre‐spending </a:t>
            </a:r>
            <a:r>
              <a:rPr lang="en-US" sz="2100" dirty="0"/>
              <a:t>policies. </a:t>
            </a:r>
            <a:endParaRPr lang="en-US" sz="2100" dirty="0" smtClean="0"/>
          </a:p>
          <a:p>
            <a:pPr lvl="1">
              <a:lnSpc>
                <a:spcPct val="120000"/>
              </a:lnSpc>
              <a:buFont typeface="Arial" panose="020B0604020202020204" pitchFamily="34" charset="0"/>
              <a:buChar char="•"/>
            </a:pPr>
            <a:r>
              <a:rPr lang="en-US" sz="2100" dirty="0" smtClean="0"/>
              <a:t>OGC is currently working to revise the policy documents related to the issuance of a preaward.</a:t>
            </a:r>
            <a:endParaRPr lang="en-US" sz="2100" dirty="0"/>
          </a:p>
          <a:p>
            <a:pPr marL="393192" lvl="1" indent="0">
              <a:lnSpc>
                <a:spcPct val="120000"/>
              </a:lnSpc>
              <a:buNone/>
            </a:pPr>
            <a:endParaRPr lang="en-US" sz="2200" dirty="0" smtClean="0"/>
          </a:p>
          <a:p>
            <a:pPr marL="365760" lvl="1" indent="-256032">
              <a:lnSpc>
                <a:spcPct val="120000"/>
              </a:lnSpc>
              <a:spcBef>
                <a:spcPts val="400"/>
              </a:spcBef>
              <a:buSzPct val="68000"/>
              <a:buFont typeface="Wingdings" panose="05000000000000000000" pitchFamily="2" charset="2"/>
              <a:buChar char="§"/>
            </a:pPr>
            <a:r>
              <a:rPr lang="en-US" sz="2600" b="1" dirty="0"/>
              <a:t>Preaward form can now be completed on-line</a:t>
            </a:r>
          </a:p>
          <a:p>
            <a:pPr lvl="1">
              <a:buFont typeface="Arial" panose="020B0604020202020204" pitchFamily="34" charset="0"/>
              <a:buChar char="•"/>
            </a:pPr>
            <a:r>
              <a:rPr lang="en-US" dirty="0" smtClean="0"/>
              <a:t>On-line preaward form has been adjusted to accommodate new and continuing awards/contracts.</a:t>
            </a:r>
          </a:p>
          <a:p>
            <a:pPr lvl="1">
              <a:buFont typeface="Arial" panose="020B0604020202020204" pitchFamily="34" charset="0"/>
              <a:buChar char="•"/>
            </a:pPr>
            <a:r>
              <a:rPr lang="en-US" dirty="0" smtClean="0"/>
              <a:t>Current routing must be in place before requesting a preaward via the on-line form.</a:t>
            </a:r>
          </a:p>
          <a:p>
            <a:pPr lvl="1">
              <a:buFont typeface="Arial" panose="020B0604020202020204" pitchFamily="34" charset="0"/>
              <a:buChar char="•"/>
            </a:pPr>
            <a:r>
              <a:rPr lang="en-US" dirty="0" smtClean="0"/>
              <a:t>Prior year must already be awarded to receive a preaward for the current year. </a:t>
            </a:r>
            <a:endParaRPr lang="en-US" dirty="0"/>
          </a:p>
          <a:p>
            <a:pPr>
              <a:buFont typeface="Wingdings" panose="05000000000000000000" pitchFamily="2" charset="2"/>
              <a:buChar char="§"/>
            </a:pPr>
            <a:endParaRPr lang="en-US" sz="2300" dirty="0" smtClean="0"/>
          </a:p>
          <a:p>
            <a:pPr>
              <a:buFont typeface="Wingdings" panose="05000000000000000000" pitchFamily="2" charset="2"/>
              <a:buChar char="§"/>
            </a:pPr>
            <a:r>
              <a:rPr lang="en-US" sz="2600" dirty="0" smtClean="0"/>
              <a:t>Link to new on-line form </a:t>
            </a:r>
            <a:r>
              <a:rPr lang="en-US" sz="2600" u="sng" dirty="0" smtClean="0">
                <a:hlinkClick r:id="rId2"/>
              </a:rPr>
              <a:t>https</a:t>
            </a:r>
            <a:r>
              <a:rPr lang="en-US" sz="2600" u="sng" dirty="0">
                <a:hlinkClick r:id="rId2"/>
              </a:rPr>
              <a:t>://ucdenverdata.formstack.com/forms/award_preactivation_request_9_18</a:t>
            </a:r>
            <a:r>
              <a:rPr lang="en-US" sz="2600" dirty="0"/>
              <a:t> </a:t>
            </a:r>
            <a:endParaRPr lang="en-US" sz="2600" dirty="0" smtClean="0"/>
          </a:p>
          <a:p>
            <a:pPr>
              <a:buFont typeface="Wingdings" panose="05000000000000000000" pitchFamily="2" charset="2"/>
              <a:buChar char="§"/>
            </a:pPr>
            <a:endParaRPr lang="en-US" sz="2600" dirty="0" smtClean="0"/>
          </a:p>
          <a:p>
            <a:pPr>
              <a:buFont typeface="Wingdings" panose="05000000000000000000" pitchFamily="2" charset="2"/>
              <a:buChar char="§"/>
            </a:pPr>
            <a:r>
              <a:rPr lang="en-US" sz="2600" dirty="0" smtClean="0"/>
              <a:t>Old forms will be accepted during the transition period to the new policy.</a:t>
            </a:r>
          </a:p>
          <a:p>
            <a:pPr>
              <a:buFont typeface="Wingdings" panose="05000000000000000000" pitchFamily="2" charset="2"/>
              <a:buChar char="§"/>
            </a:pPr>
            <a:endParaRPr lang="en-US" sz="2600" dirty="0" smtClean="0"/>
          </a:p>
          <a:p>
            <a:pPr>
              <a:buFont typeface="Wingdings" panose="05000000000000000000" pitchFamily="2" charset="2"/>
              <a:buChar char="§"/>
            </a:pPr>
            <a:r>
              <a:rPr lang="en-US" sz="2600" dirty="0" smtClean="0"/>
              <a:t>Preaward extensions for requested NCE’s requiring approval will funnel to award setups based on the NCE request and the form will not be needed.</a:t>
            </a:r>
          </a:p>
          <a:p>
            <a:pPr>
              <a:buFont typeface="Wingdings" panose="05000000000000000000" pitchFamily="2" charset="2"/>
              <a:buChar char="§"/>
            </a:pPr>
            <a:endParaRPr lang="en-US" dirty="0" smtClean="0"/>
          </a:p>
        </p:txBody>
      </p:sp>
      <p:sp>
        <p:nvSpPr>
          <p:cNvPr id="2" name="Title 1">
            <a:extLst>
              <a:ext uri="{FF2B5EF4-FFF2-40B4-BE49-F238E27FC236}">
                <a16:creationId xmlns="" xmlns:a16="http://schemas.microsoft.com/office/drawing/2014/main" id="{3385E5E6-8D3F-4CDD-A267-2DBB3C46C5D6}"/>
              </a:ext>
            </a:extLst>
          </p:cNvPr>
          <p:cNvSpPr>
            <a:spLocks noGrp="1"/>
          </p:cNvSpPr>
          <p:nvPr>
            <p:ph type="title"/>
          </p:nvPr>
        </p:nvSpPr>
        <p:spPr/>
        <p:txBody>
          <a:bodyPr/>
          <a:lstStyle/>
          <a:p>
            <a:pPr algn="ctr"/>
            <a:r>
              <a:rPr lang="en-US" dirty="0" smtClean="0"/>
              <a:t>Preaward </a:t>
            </a:r>
            <a:r>
              <a:rPr lang="en-US" dirty="0"/>
              <a:t>Process</a:t>
            </a:r>
          </a:p>
        </p:txBody>
      </p:sp>
    </p:spTree>
    <p:extLst>
      <p:ext uri="{BB962C8B-B14F-4D97-AF65-F5344CB8AC3E}">
        <p14:creationId xmlns:p14="http://schemas.microsoft.com/office/powerpoint/2010/main" val="9016932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
            </a:pPr>
            <a:r>
              <a:rPr lang="en-US" sz="2000" dirty="0" smtClean="0"/>
              <a:t>Grants Optimization – Funding &amp; Spending Project Controls webpage on OGC site. </a:t>
            </a:r>
            <a:r>
              <a:rPr lang="en-US" sz="1800" dirty="0" smtClean="0">
                <a:hlinkClick r:id="rId2"/>
              </a:rPr>
              <a:t>http</a:t>
            </a:r>
            <a:r>
              <a:rPr lang="en-US" sz="1800" dirty="0">
                <a:hlinkClick r:id="rId2"/>
              </a:rPr>
              <a:t>://</a:t>
            </a:r>
            <a:r>
              <a:rPr lang="en-US" sz="1800" dirty="0" smtClean="0">
                <a:hlinkClick r:id="rId2"/>
              </a:rPr>
              <a:t>www.ucdenver.edu/research/OGC/training/Pages/grants_optimization.aspx</a:t>
            </a:r>
            <a:endParaRPr lang="en-US" sz="1800" dirty="0" smtClean="0"/>
          </a:p>
          <a:p>
            <a:pPr lvl="1">
              <a:buFont typeface="Arial" panose="020B0604020202020204" pitchFamily="34" charset="0"/>
              <a:buChar char="•"/>
            </a:pPr>
            <a:r>
              <a:rPr lang="en-US" sz="1800" dirty="0" smtClean="0"/>
              <a:t>FAQ’s </a:t>
            </a:r>
          </a:p>
          <a:p>
            <a:pPr lvl="1">
              <a:buFont typeface="Arial" panose="020B0604020202020204" pitchFamily="34" charset="0"/>
              <a:buChar char="•"/>
            </a:pPr>
            <a:r>
              <a:rPr lang="en-US" sz="1800" dirty="0"/>
              <a:t>Online Pre-award Request </a:t>
            </a:r>
            <a:r>
              <a:rPr lang="en-US" sz="1800" dirty="0" smtClean="0"/>
              <a:t>Link</a:t>
            </a:r>
          </a:p>
          <a:p>
            <a:pPr lvl="1">
              <a:buFont typeface="Arial" panose="020B0604020202020204" pitchFamily="34" charset="0"/>
              <a:buChar char="•"/>
            </a:pPr>
            <a:r>
              <a:rPr lang="en-US" sz="1800" dirty="0" smtClean="0"/>
              <a:t>Job Aids for Funding Entry and PETS</a:t>
            </a:r>
          </a:p>
          <a:p>
            <a:pPr lvl="1">
              <a:buFont typeface="Arial" panose="020B0604020202020204" pitchFamily="34" charset="0"/>
              <a:buChar char="•"/>
            </a:pPr>
            <a:r>
              <a:rPr lang="en-US" sz="1800" dirty="0" smtClean="0"/>
              <a:t>Relevant Articles and Team Talks</a:t>
            </a:r>
          </a:p>
          <a:p>
            <a:pPr marL="393192" lvl="1" indent="0">
              <a:buNone/>
            </a:pPr>
            <a:endParaRPr lang="en-US" sz="1800" dirty="0" smtClean="0"/>
          </a:p>
          <a:p>
            <a:pPr>
              <a:buFont typeface="Wingdings" panose="05000000000000000000" pitchFamily="2" charset="2"/>
              <a:buChar char="§"/>
            </a:pPr>
            <a:r>
              <a:rPr lang="en-US" sz="2000" dirty="0" smtClean="0"/>
              <a:t>Post Award Administrator – you can contact your assigned post award specialist for any questions or issues after go live date.</a:t>
            </a:r>
          </a:p>
          <a:p>
            <a:pPr marL="109728" indent="0">
              <a:buNone/>
            </a:pPr>
            <a:endParaRPr lang="en-US" sz="2000" dirty="0" smtClean="0"/>
          </a:p>
          <a:p>
            <a:pPr>
              <a:buFont typeface="Wingdings" panose="05000000000000000000" pitchFamily="2" charset="2"/>
              <a:buChar char="§"/>
            </a:pPr>
            <a:r>
              <a:rPr lang="en-US" sz="2000" dirty="0" smtClean="0"/>
              <a:t>HCM </a:t>
            </a:r>
            <a:r>
              <a:rPr lang="en-US" sz="2000" dirty="0"/>
              <a:t>Community </a:t>
            </a:r>
            <a:r>
              <a:rPr lang="en-US" sz="2000" dirty="0" smtClean="0"/>
              <a:t>Blog</a:t>
            </a:r>
          </a:p>
          <a:p>
            <a:pPr lvl="1">
              <a:buFont typeface="Arial" panose="020B0604020202020204" pitchFamily="34" charset="0"/>
              <a:buChar char="•"/>
            </a:pPr>
            <a:r>
              <a:rPr lang="en-US" sz="1800" dirty="0" smtClean="0">
                <a:hlinkClick r:id="rId3"/>
              </a:rPr>
              <a:t>https</a:t>
            </a:r>
            <a:r>
              <a:rPr lang="en-US" sz="1800" dirty="0">
                <a:hlinkClick r:id="rId3"/>
              </a:rPr>
              <a:t>://</a:t>
            </a:r>
            <a:r>
              <a:rPr lang="en-US" sz="1800" dirty="0" smtClean="0">
                <a:hlinkClick r:id="rId3"/>
              </a:rPr>
              <a:t>www.cu.edu/blog/hcm-community/review-fundingbest-practices-start-fiscal-year-2019</a:t>
            </a:r>
            <a:endParaRPr lang="en-US" sz="1800" dirty="0"/>
          </a:p>
          <a:p>
            <a:pPr lvl="1"/>
            <a:endParaRPr lang="en-US" dirty="0" smtClean="0"/>
          </a:p>
        </p:txBody>
      </p:sp>
      <p:sp>
        <p:nvSpPr>
          <p:cNvPr id="3" name="Title 2"/>
          <p:cNvSpPr>
            <a:spLocks noGrp="1"/>
          </p:cNvSpPr>
          <p:nvPr>
            <p:ph type="title"/>
          </p:nvPr>
        </p:nvSpPr>
        <p:spPr/>
        <p:txBody>
          <a:bodyPr/>
          <a:lstStyle/>
          <a:p>
            <a:pPr algn="ctr"/>
            <a:r>
              <a:rPr lang="en-US" dirty="0" smtClean="0"/>
              <a:t>Other Tools and Resources</a:t>
            </a:r>
            <a:endParaRPr lang="en-US" dirty="0"/>
          </a:p>
        </p:txBody>
      </p:sp>
    </p:spTree>
    <p:extLst>
      <p:ext uri="{BB962C8B-B14F-4D97-AF65-F5344CB8AC3E}">
        <p14:creationId xmlns:p14="http://schemas.microsoft.com/office/powerpoint/2010/main" val="4134063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buFont typeface="Wingdings" panose="05000000000000000000" pitchFamily="2" charset="2"/>
              <a:buChar char="§"/>
            </a:pPr>
            <a:r>
              <a:rPr lang="en-US" sz="2000" dirty="0"/>
              <a:t>90, 60, 30 GM01 Report for projects nearing their end date.</a:t>
            </a:r>
          </a:p>
          <a:p>
            <a:pPr lvl="1">
              <a:buFont typeface="Arial" panose="020B0604020202020204" pitchFamily="34" charset="0"/>
              <a:buChar char="•"/>
            </a:pPr>
            <a:r>
              <a:rPr lang="en-US" sz="1800" dirty="0"/>
              <a:t>Contains projects that are getting ready to cycle to Ended </a:t>
            </a:r>
            <a:r>
              <a:rPr lang="en-US" sz="1800" dirty="0" smtClean="0"/>
              <a:t>status</a:t>
            </a:r>
          </a:p>
          <a:p>
            <a:pPr lvl="1">
              <a:buFont typeface="Arial" panose="020B0604020202020204" pitchFamily="34" charset="0"/>
              <a:buChar char="•"/>
            </a:pPr>
            <a:r>
              <a:rPr lang="en-US" sz="1800" dirty="0" smtClean="0"/>
              <a:t>Email burst monthly to GADM – Fiscal Manager</a:t>
            </a:r>
          </a:p>
          <a:p>
            <a:pPr lvl="1">
              <a:buFont typeface="Arial" panose="020B0604020202020204" pitchFamily="34" charset="0"/>
              <a:buChar char="•"/>
            </a:pPr>
            <a:r>
              <a:rPr lang="en-US" sz="1800" dirty="0"/>
              <a:t>B</a:t>
            </a:r>
            <a:r>
              <a:rPr lang="en-US" sz="1800" dirty="0" smtClean="0"/>
              <a:t>urst </a:t>
            </a:r>
            <a:r>
              <a:rPr lang="en-US" sz="1800" dirty="0"/>
              <a:t>contains link to </a:t>
            </a:r>
            <a:r>
              <a:rPr lang="en-US" sz="1800" dirty="0" smtClean="0">
                <a:hlinkClick r:id="rId2"/>
              </a:rPr>
              <a:t>Closeout Timeline</a:t>
            </a:r>
            <a:r>
              <a:rPr lang="en-US" sz="1800" dirty="0"/>
              <a:t> </a:t>
            </a:r>
            <a:endParaRPr lang="en-US" sz="1800" dirty="0" smtClean="0"/>
          </a:p>
          <a:p>
            <a:pPr marL="393192" lvl="1" indent="0">
              <a:buNone/>
            </a:pPr>
            <a:endParaRPr lang="en-US" sz="1800" dirty="0"/>
          </a:p>
          <a:p>
            <a:pPr>
              <a:buFont typeface="Wingdings" panose="05000000000000000000" pitchFamily="2" charset="2"/>
              <a:buChar char="§"/>
            </a:pPr>
            <a:r>
              <a:rPr lang="en-US" sz="2000" dirty="0" smtClean="0"/>
              <a:t>Available for meetings-please contact</a:t>
            </a:r>
          </a:p>
          <a:p>
            <a:pPr lvl="1">
              <a:buFont typeface="Arial" panose="020B0604020202020204" pitchFamily="34" charset="0"/>
              <a:buChar char="•"/>
            </a:pPr>
            <a:r>
              <a:rPr lang="en-US" sz="1800" dirty="0" smtClean="0"/>
              <a:t>Ginger Acierno </a:t>
            </a:r>
            <a:r>
              <a:rPr lang="en-US" sz="1800" dirty="0" smtClean="0">
                <a:hlinkClick r:id="rId3" action="ppaction://hlinkfile"/>
              </a:rPr>
              <a:t>Ginger.Acierno@ucdenver.edu</a:t>
            </a:r>
            <a:endParaRPr lang="en-US" sz="1800" dirty="0" smtClean="0"/>
          </a:p>
          <a:p>
            <a:pPr lvl="1">
              <a:buFont typeface="Arial" panose="020B0604020202020204" pitchFamily="34" charset="0"/>
              <a:buChar char="•"/>
            </a:pPr>
            <a:r>
              <a:rPr lang="en-US" sz="1800" dirty="0" smtClean="0"/>
              <a:t>Sharon Grant </a:t>
            </a:r>
            <a:r>
              <a:rPr lang="en-US" sz="1800" dirty="0" smtClean="0">
                <a:hlinkClick r:id="rId4"/>
              </a:rPr>
              <a:t>Sharon.Grant@ucdenver.edu</a:t>
            </a:r>
            <a:endParaRPr lang="en-US" sz="1800" dirty="0" smtClean="0"/>
          </a:p>
          <a:p>
            <a:pPr marL="393192" lvl="1" indent="0">
              <a:buNone/>
            </a:pPr>
            <a:endParaRPr lang="en-US" sz="1800" dirty="0" smtClean="0"/>
          </a:p>
          <a:p>
            <a:pPr>
              <a:buFont typeface="Wingdings" panose="05000000000000000000" pitchFamily="2" charset="2"/>
              <a:buChar char="§"/>
            </a:pPr>
            <a:r>
              <a:rPr lang="en-US" sz="2000" dirty="0" err="1" smtClean="0"/>
              <a:t>mFin</a:t>
            </a:r>
            <a:r>
              <a:rPr lang="en-US" sz="2000" dirty="0" smtClean="0"/>
              <a:t> Reports - Working with OUC to roll out project status on </a:t>
            </a:r>
            <a:r>
              <a:rPr lang="en-US" sz="2000" dirty="0" err="1" smtClean="0"/>
              <a:t>mFin</a:t>
            </a:r>
            <a:r>
              <a:rPr lang="en-US" sz="2000" dirty="0" smtClean="0"/>
              <a:t> reports</a:t>
            </a:r>
            <a:endParaRPr lang="en-US" sz="2000" dirty="0"/>
          </a:p>
          <a:p>
            <a:pPr lvl="1">
              <a:buFont typeface="Arial" panose="020B0604020202020204" pitchFamily="34" charset="0"/>
              <a:buChar char="•"/>
            </a:pPr>
            <a:r>
              <a:rPr lang="en-US" sz="1800" dirty="0" smtClean="0"/>
              <a:t>First reports being updated are </a:t>
            </a:r>
            <a:r>
              <a:rPr lang="en-US" sz="1800" dirty="0" err="1" smtClean="0"/>
              <a:t>mFin</a:t>
            </a:r>
            <a:r>
              <a:rPr lang="en-US" sz="1800" dirty="0" smtClean="0"/>
              <a:t> award report and Trial Balance Summary for Implementation</a:t>
            </a:r>
          </a:p>
          <a:p>
            <a:pPr lvl="1">
              <a:buFont typeface="Arial" panose="020B0604020202020204" pitchFamily="34" charset="0"/>
              <a:buChar char="•"/>
            </a:pPr>
            <a:r>
              <a:rPr lang="en-US" sz="1800" dirty="0" smtClean="0"/>
              <a:t>Others will continue to be updated over the next few months.</a:t>
            </a:r>
          </a:p>
        </p:txBody>
      </p:sp>
      <p:sp>
        <p:nvSpPr>
          <p:cNvPr id="3" name="Title 2"/>
          <p:cNvSpPr>
            <a:spLocks noGrp="1"/>
          </p:cNvSpPr>
          <p:nvPr>
            <p:ph type="title"/>
          </p:nvPr>
        </p:nvSpPr>
        <p:spPr/>
        <p:txBody>
          <a:bodyPr/>
          <a:lstStyle/>
          <a:p>
            <a:r>
              <a:rPr lang="en-US" dirty="0"/>
              <a:t>Other Tools and </a:t>
            </a:r>
            <a:r>
              <a:rPr lang="en-US" dirty="0" smtClean="0"/>
              <a:t>Resources – Cont.</a:t>
            </a:r>
            <a:endParaRPr lang="en-US" dirty="0"/>
          </a:p>
        </p:txBody>
      </p:sp>
    </p:spTree>
    <p:extLst>
      <p:ext uri="{BB962C8B-B14F-4D97-AF65-F5344CB8AC3E}">
        <p14:creationId xmlns:p14="http://schemas.microsoft.com/office/powerpoint/2010/main" val="31424858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Implementation Date – October 22, 2018</a:t>
            </a:r>
            <a:endParaRPr lang="en-U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62250" y="1543844"/>
            <a:ext cx="6667500" cy="440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777724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Questions</a:t>
            </a:r>
            <a:endParaRPr 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10155" y="1529264"/>
            <a:ext cx="3564195" cy="4525962"/>
          </a:xfrm>
          <a:prstGeom prst="rect">
            <a:avLst/>
          </a:prstGeom>
        </p:spPr>
      </p:pic>
    </p:spTree>
    <p:extLst>
      <p:ext uri="{BB962C8B-B14F-4D97-AF65-F5344CB8AC3E}">
        <p14:creationId xmlns:p14="http://schemas.microsoft.com/office/powerpoint/2010/main" val="1424131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A44D8283-2D75-421F-8AB4-1A8457E2B4D0}"/>
              </a:ext>
            </a:extLst>
          </p:cNvPr>
          <p:cNvSpPr>
            <a:spLocks noGrp="1"/>
          </p:cNvSpPr>
          <p:nvPr>
            <p:ph idx="1"/>
          </p:nvPr>
        </p:nvSpPr>
        <p:spPr/>
        <p:txBody>
          <a:bodyPr>
            <a:normAutofit/>
          </a:bodyPr>
          <a:lstStyle/>
          <a:p>
            <a:pPr>
              <a:buFont typeface="Wingdings" panose="05000000000000000000" pitchFamily="2" charset="2"/>
              <a:buChar char="§"/>
            </a:pPr>
            <a:r>
              <a:rPr lang="en-US" sz="2800" dirty="0"/>
              <a:t>Overview of Project Spending </a:t>
            </a:r>
            <a:r>
              <a:rPr lang="en-US" sz="2800" dirty="0" smtClean="0"/>
              <a:t>Controls</a:t>
            </a:r>
          </a:p>
          <a:p>
            <a:pPr>
              <a:buFont typeface="Wingdings" panose="05000000000000000000" pitchFamily="2" charset="2"/>
              <a:buChar char="§"/>
            </a:pPr>
            <a:r>
              <a:rPr lang="en-US" sz="2800" dirty="0" smtClean="0"/>
              <a:t>Project Status Key</a:t>
            </a:r>
          </a:p>
          <a:p>
            <a:pPr>
              <a:buFont typeface="Wingdings" panose="05000000000000000000" pitchFamily="2" charset="2"/>
              <a:buChar char="§"/>
            </a:pPr>
            <a:r>
              <a:rPr lang="en-US" sz="2800" dirty="0" smtClean="0"/>
              <a:t>Transaction Matrix</a:t>
            </a:r>
            <a:endParaRPr lang="en-US" sz="2800" dirty="0"/>
          </a:p>
          <a:p>
            <a:pPr>
              <a:buFont typeface="Wingdings" panose="05000000000000000000" pitchFamily="2" charset="2"/>
              <a:buChar char="§"/>
            </a:pPr>
            <a:r>
              <a:rPr lang="en-US" sz="2800" dirty="0" smtClean="0"/>
              <a:t>Changes to Federal Grant Setups for Award Segments</a:t>
            </a:r>
          </a:p>
          <a:p>
            <a:pPr>
              <a:buFont typeface="Wingdings" panose="05000000000000000000" pitchFamily="2" charset="2"/>
              <a:buChar char="§"/>
            </a:pPr>
            <a:r>
              <a:rPr lang="en-US" sz="2800" dirty="0" smtClean="0"/>
              <a:t>Award Life Cycle</a:t>
            </a:r>
          </a:p>
          <a:p>
            <a:pPr>
              <a:buFont typeface="Wingdings" panose="05000000000000000000" pitchFamily="2" charset="2"/>
              <a:buChar char="§"/>
            </a:pPr>
            <a:r>
              <a:rPr lang="en-US" sz="2800" dirty="0" smtClean="0"/>
              <a:t>Pre-Award Request Process</a:t>
            </a:r>
          </a:p>
          <a:p>
            <a:pPr>
              <a:buFont typeface="Wingdings" panose="05000000000000000000" pitchFamily="2" charset="2"/>
              <a:buChar char="§"/>
            </a:pPr>
            <a:r>
              <a:rPr lang="en-US" sz="2800" dirty="0" smtClean="0"/>
              <a:t>Other Tools and Resources</a:t>
            </a:r>
            <a:endParaRPr lang="en-US" sz="2800" dirty="0"/>
          </a:p>
          <a:p>
            <a:pPr>
              <a:buFont typeface="Wingdings" panose="05000000000000000000" pitchFamily="2" charset="2"/>
              <a:buChar char="§"/>
            </a:pPr>
            <a:r>
              <a:rPr lang="en-US" sz="2800" dirty="0" smtClean="0"/>
              <a:t>Questions</a:t>
            </a:r>
            <a:r>
              <a:rPr lang="en-US" sz="2800" dirty="0"/>
              <a:t/>
            </a:r>
            <a:br>
              <a:rPr lang="en-US" sz="2800" dirty="0"/>
            </a:br>
            <a:endParaRPr lang="en-US" sz="2800" dirty="0"/>
          </a:p>
        </p:txBody>
      </p:sp>
      <p:sp>
        <p:nvSpPr>
          <p:cNvPr id="2" name="Title 1">
            <a:extLst>
              <a:ext uri="{FF2B5EF4-FFF2-40B4-BE49-F238E27FC236}">
                <a16:creationId xmlns="" xmlns:a16="http://schemas.microsoft.com/office/drawing/2014/main" id="{3DF312F8-A825-4C4A-AD9F-CD9F1C57A6BB}"/>
              </a:ext>
            </a:extLst>
          </p:cNvPr>
          <p:cNvSpPr>
            <a:spLocks noGrp="1"/>
          </p:cNvSpPr>
          <p:nvPr>
            <p:ph type="title"/>
          </p:nvPr>
        </p:nvSpPr>
        <p:spPr/>
        <p:txBody>
          <a:bodyPr/>
          <a:lstStyle/>
          <a:p>
            <a:pPr algn="ctr"/>
            <a:r>
              <a:rPr lang="en-US" dirty="0"/>
              <a:t>Topics of Discussion</a:t>
            </a:r>
          </a:p>
        </p:txBody>
      </p:sp>
      <p:pic>
        <p:nvPicPr>
          <p:cNvPr id="4" name="Picture 3" descr="Office of Grants and Contracts">
            <a:extLst>
              <a:ext uri="{FF2B5EF4-FFF2-40B4-BE49-F238E27FC236}">
                <a16:creationId xmlns="" xmlns:a16="http://schemas.microsoft.com/office/drawing/2014/main" id="{67EDE6D1-0AE3-4551-86AD-C7220E2763F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819602" y="5735465"/>
            <a:ext cx="2550236" cy="484006"/>
          </a:xfrm>
          <a:prstGeom prst="rect">
            <a:avLst/>
          </a:prstGeom>
          <a:noFill/>
          <a:ln>
            <a:noFill/>
          </a:ln>
        </p:spPr>
      </p:pic>
    </p:spTree>
    <p:extLst>
      <p:ext uri="{BB962C8B-B14F-4D97-AF65-F5344CB8AC3E}">
        <p14:creationId xmlns:p14="http://schemas.microsoft.com/office/powerpoint/2010/main" val="913971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FF55D51-CF67-4F7F-A558-6A4F74075E13}"/>
              </a:ext>
            </a:extLst>
          </p:cNvPr>
          <p:cNvSpPr>
            <a:spLocks noGrp="1"/>
          </p:cNvSpPr>
          <p:nvPr>
            <p:ph idx="1"/>
          </p:nvPr>
        </p:nvSpPr>
        <p:spPr/>
        <p:txBody>
          <a:bodyPr>
            <a:normAutofit/>
          </a:bodyPr>
          <a:lstStyle/>
          <a:p>
            <a:pPr marL="109728" indent="0" algn="ctr">
              <a:buNone/>
            </a:pPr>
            <a:endParaRPr lang="en-US" dirty="0"/>
          </a:p>
          <a:p>
            <a:pPr marL="109728" indent="0" algn="ctr">
              <a:buNone/>
            </a:pPr>
            <a:r>
              <a:rPr lang="en-US" dirty="0" smtClean="0"/>
              <a:t>CU </a:t>
            </a:r>
            <a:r>
              <a:rPr lang="en-US" dirty="0"/>
              <a:t>is implementing a system configuration</a:t>
            </a:r>
          </a:p>
          <a:p>
            <a:pPr marL="109728" indent="0" algn="ctr">
              <a:buNone/>
            </a:pPr>
            <a:r>
              <a:rPr lang="en-US" dirty="0"/>
              <a:t>which will have an impact on campus business</a:t>
            </a:r>
          </a:p>
          <a:p>
            <a:pPr marL="109728" indent="0" algn="ctr">
              <a:buNone/>
            </a:pPr>
            <a:r>
              <a:rPr lang="en-US" dirty="0"/>
              <a:t>practices and will offer systematic control over</a:t>
            </a:r>
          </a:p>
          <a:p>
            <a:pPr marL="109728" indent="0" algn="ctr">
              <a:buNone/>
            </a:pPr>
            <a:r>
              <a:rPr lang="en-US" dirty="0"/>
              <a:t>expenditures incurred beyond the sponsored</a:t>
            </a:r>
          </a:p>
          <a:p>
            <a:pPr marL="109728" indent="0" algn="ctr">
              <a:buNone/>
            </a:pPr>
            <a:r>
              <a:rPr lang="en-US" dirty="0" smtClean="0"/>
              <a:t>project </a:t>
            </a:r>
            <a:r>
              <a:rPr lang="en-US" dirty="0"/>
              <a:t>end date</a:t>
            </a:r>
            <a:r>
              <a:rPr lang="en-US" dirty="0" smtClean="0"/>
              <a:t>.</a:t>
            </a:r>
          </a:p>
          <a:p>
            <a:pPr marL="109728" indent="0">
              <a:buNone/>
            </a:pPr>
            <a:endParaRPr lang="en-US" dirty="0"/>
          </a:p>
          <a:p>
            <a:pPr marL="109728" indent="0">
              <a:buNone/>
            </a:pPr>
            <a:endParaRPr lang="en-US" dirty="0"/>
          </a:p>
        </p:txBody>
      </p:sp>
      <p:sp>
        <p:nvSpPr>
          <p:cNvPr id="2" name="Title 1">
            <a:extLst>
              <a:ext uri="{FF2B5EF4-FFF2-40B4-BE49-F238E27FC236}">
                <a16:creationId xmlns="" xmlns:a16="http://schemas.microsoft.com/office/drawing/2014/main" id="{9729D49D-19C3-41BC-897F-8CC2A92D7418}"/>
              </a:ext>
            </a:extLst>
          </p:cNvPr>
          <p:cNvSpPr>
            <a:spLocks noGrp="1"/>
          </p:cNvSpPr>
          <p:nvPr>
            <p:ph type="title"/>
          </p:nvPr>
        </p:nvSpPr>
        <p:spPr/>
        <p:txBody>
          <a:bodyPr/>
          <a:lstStyle/>
          <a:p>
            <a:pPr algn="ctr"/>
            <a:r>
              <a:rPr lang="en-US" dirty="0" smtClean="0"/>
              <a:t>Project Spending Controls</a:t>
            </a:r>
            <a:endParaRPr lang="en-US" dirty="0"/>
          </a:p>
        </p:txBody>
      </p:sp>
    </p:spTree>
    <p:extLst>
      <p:ext uri="{BB962C8B-B14F-4D97-AF65-F5344CB8AC3E}">
        <p14:creationId xmlns:p14="http://schemas.microsoft.com/office/powerpoint/2010/main" val="24189490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smtClean="0"/>
              <a:t>Project funds affected by the implementation:</a:t>
            </a:r>
          </a:p>
          <a:p>
            <a:pPr>
              <a:buFont typeface="Wingdings" panose="05000000000000000000" pitchFamily="2" charset="2"/>
              <a:buChar char="§"/>
            </a:pPr>
            <a:endParaRPr lang="en-US" dirty="0" smtClean="0"/>
          </a:p>
          <a:p>
            <a:pPr>
              <a:buFont typeface="Wingdings" panose="05000000000000000000" pitchFamily="2" charset="2"/>
              <a:buChar char="§"/>
            </a:pPr>
            <a:r>
              <a:rPr lang="en-US" dirty="0" smtClean="0"/>
              <a:t>Impacts </a:t>
            </a:r>
            <a:r>
              <a:rPr lang="en-US" dirty="0"/>
              <a:t>all campuses</a:t>
            </a:r>
          </a:p>
          <a:p>
            <a:pPr>
              <a:buFont typeface="Wingdings" panose="05000000000000000000" pitchFamily="2" charset="2"/>
              <a:buChar char="§"/>
            </a:pPr>
            <a:r>
              <a:rPr lang="en-US" dirty="0" smtClean="0"/>
              <a:t>Includes </a:t>
            </a:r>
            <a:r>
              <a:rPr lang="en-US" dirty="0"/>
              <a:t>all sponsored projects in funds 30 and 31</a:t>
            </a:r>
          </a:p>
          <a:p>
            <a:pPr>
              <a:buFont typeface="Wingdings" panose="05000000000000000000" pitchFamily="2" charset="2"/>
              <a:buChar char="§"/>
            </a:pPr>
            <a:r>
              <a:rPr lang="en-US" dirty="0" smtClean="0"/>
              <a:t>Includes </a:t>
            </a:r>
            <a:r>
              <a:rPr lang="en-US" dirty="0"/>
              <a:t>all cost share projects in funds 12, 22</a:t>
            </a:r>
            <a:r>
              <a:rPr lang="en-US" dirty="0" smtClean="0"/>
              <a:t>, and 32</a:t>
            </a:r>
            <a:endParaRPr lang="en-US" dirty="0"/>
          </a:p>
          <a:p>
            <a:pPr>
              <a:buFont typeface="Wingdings" panose="05000000000000000000" pitchFamily="2" charset="2"/>
              <a:buChar char="§"/>
            </a:pPr>
            <a:r>
              <a:rPr lang="en-US" dirty="0" smtClean="0"/>
              <a:t>Includes </a:t>
            </a:r>
            <a:r>
              <a:rPr lang="en-US" dirty="0"/>
              <a:t>Fund 35 for HCM funding controls and </a:t>
            </a:r>
            <a:r>
              <a:rPr lang="en-US" dirty="0" smtClean="0"/>
              <a:t>all controls in near future. </a:t>
            </a:r>
            <a:endParaRPr lang="en-US" dirty="0"/>
          </a:p>
          <a:p>
            <a:endParaRPr lang="en-US" dirty="0"/>
          </a:p>
        </p:txBody>
      </p:sp>
      <p:sp>
        <p:nvSpPr>
          <p:cNvPr id="3" name="Title 2"/>
          <p:cNvSpPr>
            <a:spLocks noGrp="1"/>
          </p:cNvSpPr>
          <p:nvPr>
            <p:ph type="title"/>
          </p:nvPr>
        </p:nvSpPr>
        <p:spPr/>
        <p:txBody>
          <a:bodyPr/>
          <a:lstStyle/>
          <a:p>
            <a:pPr algn="ctr"/>
            <a:r>
              <a:rPr lang="en-US" dirty="0" smtClean="0"/>
              <a:t>Project Spending Controls</a:t>
            </a:r>
            <a:endParaRPr lang="en-US" dirty="0"/>
          </a:p>
        </p:txBody>
      </p:sp>
    </p:spTree>
    <p:extLst>
      <p:ext uri="{BB962C8B-B14F-4D97-AF65-F5344CB8AC3E}">
        <p14:creationId xmlns:p14="http://schemas.microsoft.com/office/powerpoint/2010/main" val="39874586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7530C66-66BD-4194-AF38-4CBB8C2EC0E8}"/>
              </a:ext>
            </a:extLst>
          </p:cNvPr>
          <p:cNvSpPr>
            <a:spLocks noGrp="1"/>
          </p:cNvSpPr>
          <p:nvPr>
            <p:ph idx="1"/>
          </p:nvPr>
        </p:nvSpPr>
        <p:spPr/>
        <p:txBody>
          <a:bodyPr/>
          <a:lstStyle/>
          <a:p>
            <a:pPr marL="109728" indent="0">
              <a:buNone/>
            </a:pPr>
            <a:r>
              <a:rPr lang="en-US" sz="3200" dirty="0" smtClean="0"/>
              <a:t>Systems </a:t>
            </a:r>
            <a:r>
              <a:rPr lang="en-US" sz="3200" dirty="0"/>
              <a:t>affected by the Implementation: </a:t>
            </a:r>
          </a:p>
          <a:p>
            <a:pPr marL="109728" indent="0">
              <a:buNone/>
            </a:pPr>
            <a:endParaRPr lang="en-US" sz="3200" dirty="0"/>
          </a:p>
          <a:p>
            <a:pPr>
              <a:buFont typeface="Wingdings" panose="05000000000000000000" pitchFamily="2" charset="2"/>
              <a:buChar char="§"/>
            </a:pPr>
            <a:r>
              <a:rPr lang="en-US" sz="2800" dirty="0"/>
              <a:t>Human Capital Management (HCM)</a:t>
            </a:r>
          </a:p>
          <a:p>
            <a:pPr>
              <a:buFont typeface="Wingdings" panose="05000000000000000000" pitchFamily="2" charset="2"/>
              <a:buChar char="§"/>
            </a:pPr>
            <a:r>
              <a:rPr lang="en-US" sz="2800" dirty="0"/>
              <a:t>Concur and CU </a:t>
            </a:r>
            <a:r>
              <a:rPr lang="en-US" sz="2800" dirty="0" smtClean="0"/>
              <a:t>Marketplace</a:t>
            </a:r>
          </a:p>
          <a:p>
            <a:pPr>
              <a:buFont typeface="Wingdings" panose="05000000000000000000" pitchFamily="2" charset="2"/>
              <a:buChar char="§"/>
            </a:pPr>
            <a:r>
              <a:rPr lang="en-US" sz="2800" dirty="0" err="1" smtClean="0"/>
              <a:t>iLabs</a:t>
            </a:r>
            <a:endParaRPr lang="en-US" sz="2800" dirty="0"/>
          </a:p>
          <a:p>
            <a:pPr>
              <a:buFont typeface="Wingdings" panose="05000000000000000000" pitchFamily="2" charset="2"/>
              <a:buChar char="§"/>
            </a:pPr>
            <a:r>
              <a:rPr lang="en-US" sz="2800" dirty="0"/>
              <a:t>Payroll Expense Transfers (PETS)</a:t>
            </a:r>
          </a:p>
        </p:txBody>
      </p:sp>
      <p:sp>
        <p:nvSpPr>
          <p:cNvPr id="2" name="Title 1">
            <a:extLst>
              <a:ext uri="{FF2B5EF4-FFF2-40B4-BE49-F238E27FC236}">
                <a16:creationId xmlns="" xmlns:a16="http://schemas.microsoft.com/office/drawing/2014/main" id="{416D96C3-9C65-4268-9F83-FF0CD8240C72}"/>
              </a:ext>
            </a:extLst>
          </p:cNvPr>
          <p:cNvSpPr>
            <a:spLocks noGrp="1"/>
          </p:cNvSpPr>
          <p:nvPr>
            <p:ph type="title"/>
          </p:nvPr>
        </p:nvSpPr>
        <p:spPr/>
        <p:txBody>
          <a:bodyPr/>
          <a:lstStyle/>
          <a:p>
            <a:pPr algn="ctr"/>
            <a:r>
              <a:rPr lang="en-US" dirty="0"/>
              <a:t>Project Spending Controls</a:t>
            </a:r>
          </a:p>
        </p:txBody>
      </p:sp>
      <p:pic>
        <p:nvPicPr>
          <p:cNvPr id="4" name="Picture 3" descr="Office of Grants and Contracts">
            <a:extLst>
              <a:ext uri="{FF2B5EF4-FFF2-40B4-BE49-F238E27FC236}">
                <a16:creationId xmlns="" xmlns:a16="http://schemas.microsoft.com/office/drawing/2014/main" id="{2E5DE31B-C978-4F01-93DC-6DE8E5FB33F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819602" y="5735465"/>
            <a:ext cx="2550236" cy="484006"/>
          </a:xfrm>
          <a:prstGeom prst="rect">
            <a:avLst/>
          </a:prstGeom>
          <a:noFill/>
          <a:ln>
            <a:noFill/>
          </a:ln>
        </p:spPr>
      </p:pic>
    </p:spTree>
    <p:extLst>
      <p:ext uri="{BB962C8B-B14F-4D97-AF65-F5344CB8AC3E}">
        <p14:creationId xmlns:p14="http://schemas.microsoft.com/office/powerpoint/2010/main" val="197274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937933B-0C22-4C18-BD74-0890F3D694F7}"/>
              </a:ext>
            </a:extLst>
          </p:cNvPr>
          <p:cNvSpPr>
            <a:spLocks noGrp="1"/>
          </p:cNvSpPr>
          <p:nvPr>
            <p:ph type="title"/>
          </p:nvPr>
        </p:nvSpPr>
        <p:spPr/>
        <p:txBody>
          <a:bodyPr/>
          <a:lstStyle/>
          <a:p>
            <a:pPr algn="ctr"/>
            <a:r>
              <a:rPr lang="en-US" dirty="0" smtClean="0"/>
              <a:t>Project Status Key</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53068253"/>
              </p:ext>
            </p:extLst>
          </p:nvPr>
        </p:nvGraphicFramePr>
        <p:xfrm>
          <a:off x="1302084" y="1441562"/>
          <a:ext cx="10023642" cy="3749040"/>
        </p:xfrm>
        <a:graphic>
          <a:graphicData uri="http://schemas.openxmlformats.org/drawingml/2006/table">
            <a:tbl>
              <a:tblPr firstRow="1" bandRow="1">
                <a:tableStyleId>{69012ECD-51FC-41F1-AA8D-1B2483CD663E}</a:tableStyleId>
              </a:tblPr>
              <a:tblGrid>
                <a:gridCol w="1114471">
                  <a:extLst>
                    <a:ext uri="{9D8B030D-6E8A-4147-A177-3AD203B41FA5}">
                      <a16:colId xmlns="" xmlns:a16="http://schemas.microsoft.com/office/drawing/2014/main" val="20000"/>
                    </a:ext>
                  </a:extLst>
                </a:gridCol>
                <a:gridCol w="3007093">
                  <a:extLst>
                    <a:ext uri="{9D8B030D-6E8A-4147-A177-3AD203B41FA5}">
                      <a16:colId xmlns="" xmlns:a16="http://schemas.microsoft.com/office/drawing/2014/main" val="20001"/>
                    </a:ext>
                  </a:extLst>
                </a:gridCol>
                <a:gridCol w="5902078">
                  <a:extLst>
                    <a:ext uri="{9D8B030D-6E8A-4147-A177-3AD203B41FA5}">
                      <a16:colId xmlns="" xmlns:a16="http://schemas.microsoft.com/office/drawing/2014/main" val="20002"/>
                    </a:ext>
                  </a:extLst>
                </a:gridCol>
              </a:tblGrid>
              <a:tr h="381322">
                <a:tc>
                  <a:txBody>
                    <a:bodyPr/>
                    <a:lstStyle/>
                    <a:p>
                      <a:pPr algn="ctr"/>
                      <a:r>
                        <a:rPr lang="en-US" sz="1100" dirty="0" smtClean="0"/>
                        <a:t>Project Status</a:t>
                      </a:r>
                      <a:endParaRPr lang="en-US" sz="1100" dirty="0"/>
                    </a:p>
                  </a:txBody>
                  <a:tcPr anchor="ctr"/>
                </a:tc>
                <a:tc>
                  <a:txBody>
                    <a:bodyPr/>
                    <a:lstStyle/>
                    <a:p>
                      <a:pPr algn="ctr"/>
                      <a:r>
                        <a:rPr lang="en-US" sz="1100" dirty="0" smtClean="0"/>
                        <a:t>Statu</a:t>
                      </a:r>
                      <a:r>
                        <a:rPr lang="en-US" sz="1100" baseline="0" dirty="0" smtClean="0"/>
                        <a:t>s Description</a:t>
                      </a:r>
                      <a:endParaRPr lang="en-US" sz="1100" dirty="0"/>
                    </a:p>
                  </a:txBody>
                  <a:tcPr anchor="ctr"/>
                </a:tc>
                <a:tc>
                  <a:txBody>
                    <a:bodyPr/>
                    <a:lstStyle/>
                    <a:p>
                      <a:pPr algn="ctr"/>
                      <a:r>
                        <a:rPr lang="en-US" sz="1100" dirty="0" smtClean="0"/>
                        <a:t>Notes</a:t>
                      </a:r>
                      <a:endParaRPr lang="en-US" sz="1200" dirty="0"/>
                    </a:p>
                  </a:txBody>
                  <a:tcPr anchor="ctr"/>
                </a:tc>
                <a:extLst>
                  <a:ext uri="{0D108BD9-81ED-4DB2-BD59-A6C34878D82A}">
                    <a16:rowId xmlns="" xmlns:a16="http://schemas.microsoft.com/office/drawing/2014/main" val="10000"/>
                  </a:ext>
                </a:extLst>
              </a:tr>
              <a:tr h="490227">
                <a:tc>
                  <a:txBody>
                    <a:bodyPr/>
                    <a:lstStyle/>
                    <a:p>
                      <a:pPr algn="ctr"/>
                      <a:r>
                        <a:rPr lang="en-US" sz="1200" dirty="0" smtClean="0"/>
                        <a:t>S</a:t>
                      </a:r>
                      <a:endParaRPr lang="en-US" sz="1200" dirty="0"/>
                    </a:p>
                  </a:txBody>
                  <a:tcPr anchor="ctr"/>
                </a:tc>
                <a:tc>
                  <a:txBody>
                    <a:bodyPr/>
                    <a:lstStyle/>
                    <a:p>
                      <a:pPr algn="ctr"/>
                      <a:r>
                        <a:rPr lang="en-US" sz="1200" dirty="0" smtClean="0"/>
                        <a:t>Preaward</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Time period prior to award notice being received.</a:t>
                      </a:r>
                    </a:p>
                    <a:p>
                      <a:pPr algn="l"/>
                      <a:endParaRPr lang="en-US" sz="1200" dirty="0"/>
                    </a:p>
                  </a:txBody>
                  <a:tcPr/>
                </a:tc>
                <a:extLst>
                  <a:ext uri="{0D108BD9-81ED-4DB2-BD59-A6C34878D82A}">
                    <a16:rowId xmlns="" xmlns:a16="http://schemas.microsoft.com/office/drawing/2014/main" val="10001"/>
                  </a:ext>
                </a:extLst>
              </a:tr>
              <a:tr h="686316">
                <a:tc>
                  <a:txBody>
                    <a:bodyPr/>
                    <a:lstStyle/>
                    <a:p>
                      <a:pPr algn="ctr"/>
                      <a:r>
                        <a:rPr lang="en-US" sz="1200" dirty="0" smtClean="0"/>
                        <a:t>O</a:t>
                      </a:r>
                      <a:endParaRPr lang="en-US" sz="1200" dirty="0"/>
                    </a:p>
                  </a:txBody>
                  <a:tcPr anchor="ctr"/>
                </a:tc>
                <a:tc>
                  <a:txBody>
                    <a:bodyPr/>
                    <a:lstStyle/>
                    <a:p>
                      <a:pPr algn="ctr"/>
                      <a:r>
                        <a:rPr lang="en-US" sz="1200" dirty="0" smtClean="0"/>
                        <a:t>Open</a:t>
                      </a:r>
                      <a:endParaRPr lang="en-US"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Project/Speedtype are active to incur expenditures for the budget period awarded.</a:t>
                      </a:r>
                    </a:p>
                    <a:p>
                      <a:pPr algn="l"/>
                      <a:endParaRPr lang="en-US" sz="1200" dirty="0"/>
                    </a:p>
                  </a:txBody>
                  <a:tcPr/>
                </a:tc>
                <a:extLst>
                  <a:ext uri="{0D108BD9-81ED-4DB2-BD59-A6C34878D82A}">
                    <a16:rowId xmlns="" xmlns:a16="http://schemas.microsoft.com/office/drawing/2014/main" val="10002"/>
                  </a:ext>
                </a:extLst>
              </a:tr>
              <a:tr h="818540">
                <a:tc>
                  <a:txBody>
                    <a:bodyPr/>
                    <a:lstStyle/>
                    <a:p>
                      <a:pPr algn="ctr"/>
                      <a:r>
                        <a:rPr lang="en-US" sz="1200" dirty="0" smtClean="0"/>
                        <a:t>E</a:t>
                      </a:r>
                      <a:endParaRPr lang="en-US" sz="1200" dirty="0"/>
                    </a:p>
                  </a:txBody>
                  <a:tcPr anchor="ctr"/>
                </a:tc>
                <a:tc>
                  <a:txBody>
                    <a:bodyPr/>
                    <a:lstStyle/>
                    <a:p>
                      <a:pPr algn="ctr"/>
                      <a:r>
                        <a:rPr lang="en-US" sz="1200" dirty="0" smtClean="0"/>
                        <a:t>Ended</a:t>
                      </a:r>
                      <a:endParaRPr lang="en-US" sz="1200" dirty="0"/>
                    </a:p>
                  </a:txBody>
                  <a:tcPr anchor="ctr"/>
                </a:tc>
                <a:tc>
                  <a:txBody>
                    <a:bodyPr/>
                    <a:lstStyle/>
                    <a:p>
                      <a:pPr algn="l"/>
                      <a:r>
                        <a:rPr lang="en-US" sz="1200" dirty="0" smtClean="0"/>
                        <a:t>0-60 days after the end of the project. Ended Status confirms the funding period has ended and preparation for final reporting and closeout begin, or activity will transition to next years 	project for the award</a:t>
                      </a:r>
                      <a:endParaRPr lang="en-US" sz="1200" dirty="0"/>
                    </a:p>
                  </a:txBody>
                  <a:tcPr/>
                </a:tc>
                <a:extLst>
                  <a:ext uri="{0D108BD9-81ED-4DB2-BD59-A6C34878D82A}">
                    <a16:rowId xmlns="" xmlns:a16="http://schemas.microsoft.com/office/drawing/2014/main" val="10003"/>
                  </a:ext>
                </a:extLst>
              </a:tr>
              <a:tr h="882408">
                <a:tc>
                  <a:txBody>
                    <a:bodyPr/>
                    <a:lstStyle/>
                    <a:p>
                      <a:pPr algn="ctr"/>
                      <a:r>
                        <a:rPr lang="en-US" sz="1200" dirty="0" smtClean="0"/>
                        <a:t>R</a:t>
                      </a:r>
                      <a:endParaRPr lang="en-US" sz="1200" dirty="0"/>
                    </a:p>
                  </a:txBody>
                  <a:tcPr anchor="ctr"/>
                </a:tc>
                <a:tc>
                  <a:txBody>
                    <a:bodyPr/>
                    <a:lstStyle/>
                    <a:p>
                      <a:pPr algn="ctr"/>
                      <a:r>
                        <a:rPr lang="en-US" sz="1200" dirty="0" smtClean="0"/>
                        <a:t>Reporting</a:t>
                      </a:r>
                      <a:endParaRPr lang="en-US"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&gt;60 days after end of project; No additional payroll or non-payroll expenses should be added/removed from the project while final financial deliverables are prepared.</a:t>
                      </a:r>
                    </a:p>
                    <a:p>
                      <a:pPr algn="l"/>
                      <a:endParaRPr lang="en-US" sz="1200" dirty="0"/>
                    </a:p>
                  </a:txBody>
                  <a:tcPr/>
                </a:tc>
                <a:extLst>
                  <a:ext uri="{0D108BD9-81ED-4DB2-BD59-A6C34878D82A}">
                    <a16:rowId xmlns="" xmlns:a16="http://schemas.microsoft.com/office/drawing/2014/main" val="10004"/>
                  </a:ext>
                </a:extLst>
              </a:tr>
              <a:tr h="490227">
                <a:tc>
                  <a:txBody>
                    <a:bodyPr/>
                    <a:lstStyle/>
                    <a:p>
                      <a:pPr algn="ctr"/>
                      <a:r>
                        <a:rPr lang="en-US" sz="1200" dirty="0" smtClean="0"/>
                        <a:t>C</a:t>
                      </a:r>
                      <a:endParaRPr lang="en-US" sz="1200" dirty="0"/>
                    </a:p>
                  </a:txBody>
                  <a:tcPr anchor="ctr"/>
                </a:tc>
                <a:tc>
                  <a:txBody>
                    <a:bodyPr/>
                    <a:lstStyle/>
                    <a:p>
                      <a:pPr algn="ctr"/>
                      <a:r>
                        <a:rPr lang="en-US" sz="1200" dirty="0" smtClean="0"/>
                        <a:t>Closed</a:t>
                      </a:r>
                      <a:endParaRPr lang="en-US" sz="1200" dirty="0"/>
                    </a:p>
                  </a:txBody>
                  <a:tcPr anchor="ctr"/>
                </a:tc>
                <a:tc>
                  <a:txBody>
                    <a:bodyPr/>
                    <a:lstStyle/>
                    <a:p>
                      <a:pPr algn="l"/>
                      <a:r>
                        <a:rPr lang="en-US" sz="1200" dirty="0" smtClean="0"/>
                        <a:t>The project/speedtype is inactivated and no other transactions may post or be removed.</a:t>
                      </a:r>
                      <a:endParaRPr lang="en-US" sz="1200" dirty="0"/>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26020244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E39A7A2-57FF-49EA-80E2-9402181AA904}"/>
              </a:ext>
            </a:extLst>
          </p:cNvPr>
          <p:cNvSpPr>
            <a:spLocks noGrp="1"/>
          </p:cNvSpPr>
          <p:nvPr>
            <p:ph idx="1"/>
          </p:nvPr>
        </p:nvSpPr>
        <p:spPr/>
        <p:txBody>
          <a:bodyPr>
            <a:normAutofit/>
          </a:bodyPr>
          <a:lstStyle/>
          <a:p>
            <a:pPr marL="109728" indent="0">
              <a:buNone/>
            </a:pPr>
            <a:r>
              <a:rPr lang="en-US" sz="2800" dirty="0"/>
              <a:t>Human Capital Management (HCM</a:t>
            </a:r>
            <a:r>
              <a:rPr lang="en-US" sz="2800" dirty="0" smtClean="0"/>
              <a:t>)</a:t>
            </a:r>
          </a:p>
          <a:p>
            <a:pPr marL="109728" indent="0">
              <a:buNone/>
            </a:pPr>
            <a:endParaRPr lang="en-US" sz="2800" dirty="0"/>
          </a:p>
          <a:p>
            <a:pPr>
              <a:buFont typeface="Wingdings" panose="05000000000000000000" pitchFamily="2" charset="2"/>
              <a:buChar char="§"/>
            </a:pPr>
            <a:r>
              <a:rPr lang="en-US" sz="2000" dirty="0" smtClean="0"/>
              <a:t>Funding distribution entry will require a funding end date that cannot exceed project end date.</a:t>
            </a:r>
          </a:p>
          <a:p>
            <a:pPr marL="109728" indent="0">
              <a:buNone/>
            </a:pPr>
            <a:endParaRPr lang="en-US" sz="2000" dirty="0"/>
          </a:p>
          <a:p>
            <a:pPr>
              <a:buFont typeface="Wingdings" panose="05000000000000000000" pitchFamily="2" charset="2"/>
              <a:buChar char="§"/>
            </a:pPr>
            <a:r>
              <a:rPr lang="en-US" sz="2000" dirty="0"/>
              <a:t>Payroll following the end date of a project will transition to suspense if a new distribution has not been entered. </a:t>
            </a:r>
            <a:endParaRPr lang="en-US" sz="2000" dirty="0" smtClean="0"/>
          </a:p>
          <a:p>
            <a:pPr lvl="1">
              <a:buFont typeface="Arial" panose="020B0604020202020204" pitchFamily="34" charset="0"/>
              <a:buChar char="•"/>
            </a:pPr>
            <a:r>
              <a:rPr lang="en-US" sz="1800" dirty="0" smtClean="0"/>
              <a:t>Departments should work to avoid hitting suspense at all times</a:t>
            </a:r>
          </a:p>
          <a:p>
            <a:pPr marL="393192" lvl="1" indent="0">
              <a:buNone/>
            </a:pPr>
            <a:endParaRPr lang="en-US" sz="1800" dirty="0"/>
          </a:p>
          <a:p>
            <a:endParaRPr lang="en-US" dirty="0"/>
          </a:p>
        </p:txBody>
      </p:sp>
      <p:sp>
        <p:nvSpPr>
          <p:cNvPr id="2" name="Title 1">
            <a:extLst>
              <a:ext uri="{FF2B5EF4-FFF2-40B4-BE49-F238E27FC236}">
                <a16:creationId xmlns="" xmlns:a16="http://schemas.microsoft.com/office/drawing/2014/main" id="{0ECB6138-4B61-4C6C-9557-5FE6DD6B7285}"/>
              </a:ext>
            </a:extLst>
          </p:cNvPr>
          <p:cNvSpPr>
            <a:spLocks noGrp="1"/>
          </p:cNvSpPr>
          <p:nvPr>
            <p:ph type="title"/>
          </p:nvPr>
        </p:nvSpPr>
        <p:spPr/>
        <p:txBody>
          <a:bodyPr/>
          <a:lstStyle/>
          <a:p>
            <a:pPr algn="ctr"/>
            <a:r>
              <a:rPr lang="en-US" dirty="0"/>
              <a:t>Project </a:t>
            </a:r>
            <a:r>
              <a:rPr lang="en-US" dirty="0" smtClean="0"/>
              <a:t>Status</a:t>
            </a:r>
            <a:endParaRPr lang="en-US" dirty="0"/>
          </a:p>
        </p:txBody>
      </p:sp>
      <p:pic>
        <p:nvPicPr>
          <p:cNvPr id="4" name="Picture 3" descr="Office of Grants and Contracts">
            <a:extLst>
              <a:ext uri="{FF2B5EF4-FFF2-40B4-BE49-F238E27FC236}">
                <a16:creationId xmlns="" xmlns:a16="http://schemas.microsoft.com/office/drawing/2014/main" id="{AA59B134-AF9A-4F7E-AF6C-1BC1CEE1D4B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819602" y="5735465"/>
            <a:ext cx="2550236" cy="484006"/>
          </a:xfrm>
          <a:prstGeom prst="rect">
            <a:avLst/>
          </a:prstGeom>
          <a:noFill/>
          <a:ln>
            <a:noFill/>
          </a:ln>
        </p:spPr>
      </p:pic>
    </p:spTree>
    <p:extLst>
      <p:ext uri="{BB962C8B-B14F-4D97-AF65-F5344CB8AC3E}">
        <p14:creationId xmlns:p14="http://schemas.microsoft.com/office/powerpoint/2010/main" val="40059568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795044B-C1FD-43DC-81D5-5B7851C64797}"/>
              </a:ext>
            </a:extLst>
          </p:cNvPr>
          <p:cNvSpPr>
            <a:spLocks noGrp="1"/>
          </p:cNvSpPr>
          <p:nvPr>
            <p:ph idx="1"/>
          </p:nvPr>
        </p:nvSpPr>
        <p:spPr/>
        <p:txBody>
          <a:bodyPr/>
          <a:lstStyle/>
          <a:p>
            <a:pPr marL="109728" indent="0">
              <a:buNone/>
            </a:pPr>
            <a:r>
              <a:rPr lang="en-US" sz="2400" dirty="0"/>
              <a:t>Payroll Expense Transfers (PET</a:t>
            </a:r>
            <a:r>
              <a:rPr lang="en-US" sz="2400" dirty="0" smtClean="0"/>
              <a:t>)</a:t>
            </a:r>
          </a:p>
          <a:p>
            <a:pPr marL="109728" indent="0">
              <a:buNone/>
            </a:pPr>
            <a:endParaRPr lang="en-US" sz="2400" dirty="0"/>
          </a:p>
          <a:p>
            <a:pPr>
              <a:buFont typeface="Wingdings" panose="05000000000000000000" pitchFamily="2" charset="2"/>
              <a:buChar char="§"/>
            </a:pPr>
            <a:r>
              <a:rPr lang="en-US" sz="2000" dirty="0" smtClean="0"/>
              <a:t>When a project has transitioned to R “Reporting Status,” </a:t>
            </a:r>
            <a:r>
              <a:rPr lang="en-US" sz="2000" dirty="0"/>
              <a:t>PETS will not be able to be </a:t>
            </a:r>
            <a:r>
              <a:rPr lang="en-US" sz="2000" dirty="0" smtClean="0"/>
              <a:t>completed</a:t>
            </a:r>
          </a:p>
          <a:p>
            <a:pPr marL="109728" indent="0">
              <a:buNone/>
            </a:pPr>
            <a:endParaRPr lang="en-US" sz="2000" dirty="0" smtClean="0"/>
          </a:p>
          <a:p>
            <a:pPr>
              <a:buFont typeface="Wingdings" panose="05000000000000000000" pitchFamily="2" charset="2"/>
              <a:buChar char="§"/>
            </a:pPr>
            <a:r>
              <a:rPr lang="en-US" sz="2000" dirty="0" smtClean="0"/>
              <a:t>If it is determined in Reporting review that a PET is needed, the department and post award admin will need to work together, action will be required by post award to allow the PET.</a:t>
            </a:r>
          </a:p>
          <a:p>
            <a:pPr lvl="1">
              <a:buFont typeface="Arial" panose="020B0604020202020204" pitchFamily="34" charset="0"/>
              <a:buChar char="•"/>
            </a:pPr>
            <a:r>
              <a:rPr lang="en-US" sz="1800" dirty="0" smtClean="0"/>
              <a:t>Departments should be reviewing salary at least quarterly with PI’s and completing any PETS needed to correct salary in a timely fashion. </a:t>
            </a:r>
            <a:endParaRPr lang="en-US" sz="1800" dirty="0"/>
          </a:p>
          <a:p>
            <a:endParaRPr lang="en-US" dirty="0"/>
          </a:p>
        </p:txBody>
      </p:sp>
      <p:sp>
        <p:nvSpPr>
          <p:cNvPr id="2" name="Title 1">
            <a:extLst>
              <a:ext uri="{FF2B5EF4-FFF2-40B4-BE49-F238E27FC236}">
                <a16:creationId xmlns="" xmlns:a16="http://schemas.microsoft.com/office/drawing/2014/main" id="{312DD762-C73E-4C35-87AF-6222933B3776}"/>
              </a:ext>
            </a:extLst>
          </p:cNvPr>
          <p:cNvSpPr>
            <a:spLocks noGrp="1"/>
          </p:cNvSpPr>
          <p:nvPr>
            <p:ph type="title"/>
          </p:nvPr>
        </p:nvSpPr>
        <p:spPr/>
        <p:txBody>
          <a:bodyPr/>
          <a:lstStyle/>
          <a:p>
            <a:pPr algn="ctr"/>
            <a:r>
              <a:rPr lang="en-US" dirty="0"/>
              <a:t>Project </a:t>
            </a:r>
            <a:r>
              <a:rPr lang="en-US" dirty="0" smtClean="0"/>
              <a:t>Status</a:t>
            </a:r>
            <a:endParaRPr lang="en-US" dirty="0"/>
          </a:p>
        </p:txBody>
      </p:sp>
      <p:pic>
        <p:nvPicPr>
          <p:cNvPr id="4" name="Picture 3" descr="Office of Grants and Contracts">
            <a:extLst>
              <a:ext uri="{FF2B5EF4-FFF2-40B4-BE49-F238E27FC236}">
                <a16:creationId xmlns="" xmlns:a16="http://schemas.microsoft.com/office/drawing/2014/main" id="{EC071C4A-295D-4F97-B9EF-1718C5A782B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819602" y="5735465"/>
            <a:ext cx="2550236" cy="484006"/>
          </a:xfrm>
          <a:prstGeom prst="rect">
            <a:avLst/>
          </a:prstGeom>
          <a:noFill/>
          <a:ln>
            <a:noFill/>
          </a:ln>
        </p:spPr>
      </p:pic>
    </p:spTree>
    <p:extLst>
      <p:ext uri="{BB962C8B-B14F-4D97-AF65-F5344CB8AC3E}">
        <p14:creationId xmlns:p14="http://schemas.microsoft.com/office/powerpoint/2010/main" val="25954111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608855997"/>
              </p:ext>
            </p:extLst>
          </p:nvPr>
        </p:nvGraphicFramePr>
        <p:xfrm>
          <a:off x="823699" y="1262388"/>
          <a:ext cx="10527327" cy="3771013"/>
        </p:xfrm>
        <a:graphic>
          <a:graphicData uri="http://schemas.openxmlformats.org/drawingml/2006/table">
            <a:tbl>
              <a:tblPr firstRow="1" bandRow="1">
                <a:tableStyleId>{69012ECD-51FC-41F1-AA8D-1B2483CD663E}</a:tableStyleId>
              </a:tblPr>
              <a:tblGrid>
                <a:gridCol w="3546637">
                  <a:extLst>
                    <a:ext uri="{9D8B030D-6E8A-4147-A177-3AD203B41FA5}">
                      <a16:colId xmlns="" xmlns:a16="http://schemas.microsoft.com/office/drawing/2014/main" val="20000"/>
                    </a:ext>
                  </a:extLst>
                </a:gridCol>
                <a:gridCol w="1396138">
                  <a:extLst>
                    <a:ext uri="{9D8B030D-6E8A-4147-A177-3AD203B41FA5}">
                      <a16:colId xmlns="" xmlns:a16="http://schemas.microsoft.com/office/drawing/2014/main" val="20001"/>
                    </a:ext>
                  </a:extLst>
                </a:gridCol>
                <a:gridCol w="1396138">
                  <a:extLst>
                    <a:ext uri="{9D8B030D-6E8A-4147-A177-3AD203B41FA5}">
                      <a16:colId xmlns="" xmlns:a16="http://schemas.microsoft.com/office/drawing/2014/main" val="20002"/>
                    </a:ext>
                  </a:extLst>
                </a:gridCol>
                <a:gridCol w="1396138">
                  <a:extLst>
                    <a:ext uri="{9D8B030D-6E8A-4147-A177-3AD203B41FA5}">
                      <a16:colId xmlns="" xmlns:a16="http://schemas.microsoft.com/office/drawing/2014/main" val="20003"/>
                    </a:ext>
                  </a:extLst>
                </a:gridCol>
                <a:gridCol w="1396138">
                  <a:extLst>
                    <a:ext uri="{9D8B030D-6E8A-4147-A177-3AD203B41FA5}">
                      <a16:colId xmlns="" xmlns:a16="http://schemas.microsoft.com/office/drawing/2014/main" val="20004"/>
                    </a:ext>
                  </a:extLst>
                </a:gridCol>
                <a:gridCol w="1396138">
                  <a:extLst>
                    <a:ext uri="{9D8B030D-6E8A-4147-A177-3AD203B41FA5}">
                      <a16:colId xmlns="" xmlns:a16="http://schemas.microsoft.com/office/drawing/2014/main" val="20005"/>
                    </a:ext>
                  </a:extLst>
                </a:gridCol>
              </a:tblGrid>
              <a:tr h="360218">
                <a:tc>
                  <a:txBody>
                    <a:bodyPr/>
                    <a:lstStyle/>
                    <a:p>
                      <a:pPr algn="ctr" fontAlgn="b"/>
                      <a:r>
                        <a:rPr lang="en-US" sz="1100" u="none" strike="noStrike" dirty="0">
                          <a:effectLst/>
                        </a:rPr>
                        <a:t>Project Status</a:t>
                      </a:r>
                      <a:endParaRPr lang="en-US" sz="1100" b="1"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S (</a:t>
                      </a:r>
                      <a:r>
                        <a:rPr lang="en-US" sz="1100" u="none" strike="noStrike" dirty="0" err="1" smtClean="0">
                          <a:effectLst/>
                        </a:rPr>
                        <a:t>PreAward</a:t>
                      </a:r>
                      <a:r>
                        <a:rPr lang="en-US" sz="1100" u="none" strike="noStrike" dirty="0" smtClean="0">
                          <a:effectLst/>
                        </a:rPr>
                        <a:t>)</a:t>
                      </a:r>
                      <a:endParaRPr lang="en-US" sz="1100" b="1"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O (Open)</a:t>
                      </a:r>
                      <a:endParaRPr lang="en-US" sz="1100" b="1"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E (Ended)</a:t>
                      </a:r>
                      <a:endParaRPr lang="en-US" sz="1100" b="1"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R (Reporting)</a:t>
                      </a:r>
                      <a:endParaRPr lang="en-US" sz="1100" b="1"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C (Closed)</a:t>
                      </a:r>
                      <a:endParaRPr lang="en-US" sz="1100" b="1" i="0" u="none" strike="noStrike" dirty="0">
                        <a:solidFill>
                          <a:srgbClr val="000000"/>
                        </a:solidFill>
                        <a:effectLst/>
                        <a:latin typeface="Calibri"/>
                      </a:endParaRPr>
                    </a:p>
                  </a:txBody>
                  <a:tcPr marL="9525" marR="9525" marT="9525" marB="0" anchor="b"/>
                </a:tc>
                <a:extLst>
                  <a:ext uri="{0D108BD9-81ED-4DB2-BD59-A6C34878D82A}">
                    <a16:rowId xmlns="" xmlns:a16="http://schemas.microsoft.com/office/drawing/2014/main" val="10000"/>
                  </a:ext>
                </a:extLst>
              </a:tr>
              <a:tr h="360218">
                <a:tc>
                  <a:txBody>
                    <a:bodyPr/>
                    <a:lstStyle/>
                    <a:p>
                      <a:pPr algn="ctr" fontAlgn="b"/>
                      <a:r>
                        <a:rPr lang="en-US" sz="1100" u="none" strike="noStrike" dirty="0">
                          <a:effectLst/>
                        </a:rPr>
                        <a:t>Speed </a:t>
                      </a:r>
                      <a:r>
                        <a:rPr lang="en-US" sz="1100" u="none" strike="noStrike" dirty="0" smtClean="0">
                          <a:effectLst/>
                        </a:rPr>
                        <a:t>Type </a:t>
                      </a:r>
                      <a:r>
                        <a:rPr lang="en-US" sz="1100" u="none" strike="noStrike" dirty="0">
                          <a:effectLst/>
                        </a:rPr>
                        <a:t>Status</a:t>
                      </a:r>
                      <a:endParaRPr lang="en-US" sz="1100" b="1"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smtClean="0">
                          <a:effectLst/>
                        </a:rPr>
                        <a:t>Active </a:t>
                      </a:r>
                      <a:endParaRPr lang="en-US" sz="1100" u="none" strike="noStrike" dirty="0" smtClean="0">
                        <a:effectLst/>
                      </a:endParaRPr>
                    </a:p>
                    <a:p>
                      <a:pPr algn="ctr" fontAlgn="b"/>
                      <a:r>
                        <a:rPr lang="en-US" sz="1100" u="none" strike="noStrike" dirty="0" smtClean="0">
                          <a:effectLst/>
                        </a:rPr>
                        <a:t>or *Inactive </a:t>
                      </a:r>
                      <a:r>
                        <a:rPr lang="en-US" sz="1100" u="none" strike="noStrike" dirty="0" smtClean="0">
                          <a:effectLst/>
                        </a:rPr>
                        <a:t>(for future</a:t>
                      </a:r>
                      <a:r>
                        <a:rPr lang="en-US" sz="1100" u="none" strike="noStrike" baseline="0" dirty="0" smtClean="0">
                          <a:effectLst/>
                        </a:rPr>
                        <a:t> year ST’s)</a:t>
                      </a:r>
                      <a:endParaRPr lang="en-US" sz="1100" b="1"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Active</a:t>
                      </a:r>
                      <a:endParaRPr lang="en-US" sz="1100" b="1"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Active</a:t>
                      </a:r>
                      <a:endParaRPr lang="en-US" sz="1100" b="1"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Active</a:t>
                      </a:r>
                      <a:endParaRPr lang="en-US" sz="1100" b="1"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Inactive</a:t>
                      </a:r>
                      <a:endParaRPr lang="en-US" sz="1100" b="1" i="0"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01"/>
                  </a:ext>
                </a:extLst>
              </a:tr>
              <a:tr h="360218">
                <a:tc>
                  <a:txBody>
                    <a:bodyPr/>
                    <a:lstStyle/>
                    <a:p>
                      <a:pPr algn="ctr" fontAlgn="b"/>
                      <a:r>
                        <a:rPr lang="en-US" sz="1100" u="none" strike="noStrike">
                          <a:effectLst/>
                        </a:rPr>
                        <a:t>Concur Transactions</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x</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02"/>
                  </a:ext>
                </a:extLst>
              </a:tr>
              <a:tr h="360218">
                <a:tc>
                  <a:txBody>
                    <a:bodyPr/>
                    <a:lstStyle/>
                    <a:p>
                      <a:pPr algn="ctr" fontAlgn="b"/>
                      <a:r>
                        <a:rPr lang="en-US" sz="1100" u="none" strike="noStrike">
                          <a:effectLst/>
                        </a:rPr>
                        <a:t>New Marketplace Requistions</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x</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03"/>
                  </a:ext>
                </a:extLst>
              </a:tr>
              <a:tr h="376824">
                <a:tc>
                  <a:txBody>
                    <a:bodyPr/>
                    <a:lstStyle/>
                    <a:p>
                      <a:pPr algn="ctr" fontAlgn="b"/>
                      <a:r>
                        <a:rPr lang="en-US" sz="1100" u="none" strike="noStrike" dirty="0">
                          <a:effectLst/>
                        </a:rPr>
                        <a:t>Existing Marketplace Transactions</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04"/>
                  </a:ext>
                </a:extLst>
              </a:tr>
              <a:tr h="360218">
                <a:tc>
                  <a:txBody>
                    <a:bodyPr/>
                    <a:lstStyle/>
                    <a:p>
                      <a:pPr algn="ctr" fontAlgn="b"/>
                      <a:r>
                        <a:rPr lang="en-US" sz="1100" u="none" strike="noStrike">
                          <a:effectLst/>
                        </a:rPr>
                        <a:t>New iLab Transactions</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05"/>
                  </a:ext>
                </a:extLst>
              </a:tr>
              <a:tr h="360218">
                <a:tc>
                  <a:txBody>
                    <a:bodyPr/>
                    <a:lstStyle/>
                    <a:p>
                      <a:pPr algn="ctr" fontAlgn="b"/>
                      <a:r>
                        <a:rPr lang="en-US" sz="1100" u="none" strike="noStrike">
                          <a:effectLst/>
                        </a:rPr>
                        <a:t>Existing iLab Transactions</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06"/>
                  </a:ext>
                </a:extLst>
              </a:tr>
              <a:tr h="360218">
                <a:tc>
                  <a:txBody>
                    <a:bodyPr/>
                    <a:lstStyle/>
                    <a:p>
                      <a:pPr algn="ctr" fontAlgn="b"/>
                      <a:r>
                        <a:rPr lang="en-US" sz="1100" u="none" strike="noStrike" dirty="0">
                          <a:effectLst/>
                        </a:rPr>
                        <a:t>GL </a:t>
                      </a:r>
                      <a:r>
                        <a:rPr lang="en-US" sz="1100" u="none" strike="noStrike" dirty="0" smtClean="0">
                          <a:effectLst/>
                        </a:rPr>
                        <a:t>Journals</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07"/>
                  </a:ext>
                </a:extLst>
              </a:tr>
              <a:tr h="360218">
                <a:tc>
                  <a:txBody>
                    <a:bodyPr/>
                    <a:lstStyle/>
                    <a:p>
                      <a:pPr algn="ctr" fontAlgn="b"/>
                      <a:r>
                        <a:rPr lang="en-US" sz="1100" u="none" strike="noStrike" dirty="0">
                          <a:effectLst/>
                        </a:rPr>
                        <a:t>HCM Pay </a:t>
                      </a:r>
                      <a:r>
                        <a:rPr lang="en-US" sz="1100" u="none" strike="noStrike" dirty="0" smtClean="0">
                          <a:effectLst/>
                        </a:rPr>
                        <a:t>Transactions</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08"/>
                  </a:ext>
                </a:extLst>
              </a:tr>
              <a:tr h="360218">
                <a:tc>
                  <a:txBody>
                    <a:bodyPr/>
                    <a:lstStyle/>
                    <a:p>
                      <a:pPr algn="ctr" fontAlgn="b"/>
                      <a:r>
                        <a:rPr lang="en-US" sz="1100" u="none" strike="noStrike" dirty="0">
                          <a:effectLst/>
                        </a:rPr>
                        <a:t>HCM Payroll Expense Transfers (PETS</a:t>
                      </a:r>
                      <a:r>
                        <a:rPr lang="en-US" sz="1100" u="none" strike="noStrike" dirty="0" smtClean="0">
                          <a:effectLst/>
                        </a:rPr>
                        <a:t>)</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a:endParaRPr>
                    </a:p>
                  </a:txBody>
                  <a:tcPr marL="9525" marR="9525" marT="9525" marB="0" anchor="b"/>
                </a:tc>
                <a:extLst>
                  <a:ext uri="{0D108BD9-81ED-4DB2-BD59-A6C34878D82A}">
                    <a16:rowId xmlns="" xmlns:a16="http://schemas.microsoft.com/office/drawing/2014/main" val="10009"/>
                  </a:ext>
                </a:extLst>
              </a:tr>
            </a:tbl>
          </a:graphicData>
        </a:graphic>
      </p:graphicFrame>
      <p:sp>
        <p:nvSpPr>
          <p:cNvPr id="2" name="Title 1">
            <a:extLst>
              <a:ext uri="{FF2B5EF4-FFF2-40B4-BE49-F238E27FC236}">
                <a16:creationId xmlns="" xmlns:a16="http://schemas.microsoft.com/office/drawing/2014/main" id="{D6E2B337-2122-480E-8E0F-372007C8F754}"/>
              </a:ext>
            </a:extLst>
          </p:cNvPr>
          <p:cNvSpPr>
            <a:spLocks noGrp="1"/>
          </p:cNvSpPr>
          <p:nvPr>
            <p:ph type="title"/>
          </p:nvPr>
        </p:nvSpPr>
        <p:spPr/>
        <p:txBody>
          <a:bodyPr/>
          <a:lstStyle/>
          <a:p>
            <a:pPr algn="ctr"/>
            <a:r>
              <a:rPr lang="en-US" dirty="0" smtClean="0"/>
              <a:t>Transaction Matrix</a:t>
            </a:r>
            <a:endParaRPr lang="en-US" dirty="0"/>
          </a:p>
        </p:txBody>
      </p:sp>
      <p:sp>
        <p:nvSpPr>
          <p:cNvPr id="3" name="TextBox 2"/>
          <p:cNvSpPr txBox="1"/>
          <p:nvPr/>
        </p:nvSpPr>
        <p:spPr>
          <a:xfrm>
            <a:off x="1021926" y="5130207"/>
            <a:ext cx="9908384" cy="769441"/>
          </a:xfrm>
          <a:prstGeom prst="rect">
            <a:avLst/>
          </a:prstGeom>
          <a:noFill/>
        </p:spPr>
        <p:txBody>
          <a:bodyPr wrap="square" rtlCol="0">
            <a:spAutoFit/>
          </a:bodyPr>
          <a:lstStyle/>
          <a:p>
            <a:r>
              <a:rPr lang="en-US" sz="1100" dirty="0" smtClean="0"/>
              <a:t>An ‘x’ indicates the system should allow posting of the transaction</a:t>
            </a:r>
            <a:r>
              <a:rPr lang="en-US" sz="1100" dirty="0" smtClean="0"/>
              <a:t>.</a:t>
            </a:r>
          </a:p>
          <a:p>
            <a:endParaRPr lang="en-US" sz="1100" dirty="0" smtClean="0"/>
          </a:p>
          <a:p>
            <a:r>
              <a:rPr lang="en-US" sz="1100" dirty="0" smtClean="0"/>
              <a:t>*Note: </a:t>
            </a:r>
            <a:r>
              <a:rPr lang="en-US" sz="1100" dirty="0"/>
              <a:t>Speed types/Projects setup for future budget periods in ‘S’ status will have inactive ST’s and therefore expenses will not post until the speed type has been activated for that budget period.</a:t>
            </a:r>
            <a:endParaRPr lang="en-US" sz="1100" dirty="0"/>
          </a:p>
        </p:txBody>
      </p:sp>
    </p:spTree>
    <p:extLst>
      <p:ext uri="{BB962C8B-B14F-4D97-AF65-F5344CB8AC3E}">
        <p14:creationId xmlns:p14="http://schemas.microsoft.com/office/powerpoint/2010/main" val="32562301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F5691A58EF95040A8D6DB42EFDE78EB" ma:contentTypeVersion="1" ma:contentTypeDescription="Create a new document." ma:contentTypeScope="" ma:versionID="33e118f51939280486c44fda57307457">
  <xsd:schema xmlns:xsd="http://www.w3.org/2001/XMLSchema" xmlns:xs="http://www.w3.org/2001/XMLSchema" xmlns:p="http://schemas.microsoft.com/office/2006/metadata/properties" xmlns:ns1="http://schemas.microsoft.com/sharepoint/v3" targetNamespace="http://schemas.microsoft.com/office/2006/metadata/properties" ma:root="true" ma:fieldsID="d810986b036840e28274f9fca8f918e2"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4ADB81C3-9E0A-42B3-A85D-FB01F7803985}"/>
</file>

<file path=customXml/itemProps2.xml><?xml version="1.0" encoding="utf-8"?>
<ds:datastoreItem xmlns:ds="http://schemas.openxmlformats.org/officeDocument/2006/customXml" ds:itemID="{AFFDF905-3901-4D63-93EC-34D2E92F79A4}"/>
</file>

<file path=customXml/itemProps3.xml><?xml version="1.0" encoding="utf-8"?>
<ds:datastoreItem xmlns:ds="http://schemas.openxmlformats.org/officeDocument/2006/customXml" ds:itemID="{79035786-4B01-4F4B-9A7B-52B014BFF003}"/>
</file>

<file path=docProps/app.xml><?xml version="1.0" encoding="utf-8"?>
<Properties xmlns="http://schemas.openxmlformats.org/officeDocument/2006/extended-properties" xmlns:vt="http://schemas.openxmlformats.org/officeDocument/2006/docPropsVTypes">
  <Template>Concourse</Template>
  <TotalTime>446</TotalTime>
  <Words>1348</Words>
  <Application>Microsoft Office PowerPoint</Application>
  <PresentationFormat>Custom</PresentationFormat>
  <Paragraphs>318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Concourse</vt:lpstr>
      <vt:lpstr>Project Funding and Spending  Controls Implementation</vt:lpstr>
      <vt:lpstr>Topics of Discussion</vt:lpstr>
      <vt:lpstr>Project Spending Controls</vt:lpstr>
      <vt:lpstr>Project Spending Controls</vt:lpstr>
      <vt:lpstr>Project Spending Controls</vt:lpstr>
      <vt:lpstr>Project Status Key</vt:lpstr>
      <vt:lpstr>Project Status</vt:lpstr>
      <vt:lpstr>Project Status</vt:lpstr>
      <vt:lpstr>Transaction Matrix</vt:lpstr>
      <vt:lpstr>Federal Grant Award Segments</vt:lpstr>
      <vt:lpstr>Federal Grant Award Segments – Cont.</vt:lpstr>
      <vt:lpstr>Award Life Cycle</vt:lpstr>
      <vt:lpstr>Preaward Process</vt:lpstr>
      <vt:lpstr>Other Tools and Resources</vt:lpstr>
      <vt:lpstr>Other Tools and Resources – Cont.</vt:lpstr>
      <vt:lpstr>Implementation Date – October 22, 2018</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Funding/Spending Project Controls</dc:title>
  <dc:creator>Stephanie Thompson</dc:creator>
  <cp:lastModifiedBy>Administrator</cp:lastModifiedBy>
  <cp:revision>46</cp:revision>
  <dcterms:created xsi:type="dcterms:W3CDTF">2018-09-23T00:53:17Z</dcterms:created>
  <dcterms:modified xsi:type="dcterms:W3CDTF">2018-10-04T15:11:40Z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0x010100CF5691A58EF95040A8D6DB42EFDE78EB</vt:lpwstr>
  </property>
</Properties>
</file>