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9"/>
  </p:notesMasterIdLst>
  <p:sldIdLst>
    <p:sldId id="260" r:id="rId6"/>
    <p:sldId id="303" r:id="rId7"/>
    <p:sldId id="304" r:id="rId8"/>
    <p:sldId id="305" r:id="rId9"/>
    <p:sldId id="308" r:id="rId10"/>
    <p:sldId id="306" r:id="rId11"/>
    <p:sldId id="309" r:id="rId12"/>
    <p:sldId id="310" r:id="rId13"/>
    <p:sldId id="311" r:id="rId14"/>
    <p:sldId id="312" r:id="rId15"/>
    <p:sldId id="313" r:id="rId16"/>
    <p:sldId id="314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3949" autoAdjust="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8176-39DF-4715-A195-DF7F520FB762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7C26A-C81B-4DB9-93D0-06D161CFE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3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90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59E13-8434-AE46-A01A-5834BA16C2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Osaka" charset="0"/>
                <a:cs typeface="+mn-cs"/>
              </a:rPr>
              <a:pPr marL="0" marR="0" lvl="0" indent="0" algn="r" defTabSz="9359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Osak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43" y="5999741"/>
            <a:ext cx="6699117" cy="497323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5541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01D-6859-425E-AA80-C9940A5AD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CU Retirement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Creating Streams of Income</a:t>
            </a:r>
          </a:p>
        </p:txBody>
      </p:sp>
    </p:spTree>
    <p:extLst>
      <p:ext uri="{BB962C8B-B14F-4D97-AF65-F5344CB8AC3E}">
        <p14:creationId xmlns:p14="http://schemas.microsoft.com/office/powerpoint/2010/main" val="269546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48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08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89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6116" y="149869"/>
            <a:ext cx="6177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elvetica Neue" panose="02000506040000020004" pitchFamily="2" charset="0"/>
              </a:rPr>
              <a:t>Today’s Dollar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816826" y="1665555"/>
            <a:ext cx="124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Past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909107" y="4210772"/>
            <a:ext cx="1758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Future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77819" y="348810"/>
            <a:ext cx="288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8951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2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07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6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3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5" y="5793858"/>
            <a:ext cx="6355976" cy="9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19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62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D382-6980-42D4-87F3-4D9C7C730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35" y="5749702"/>
            <a:ext cx="4555056" cy="9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828800"/>
            <a:ext cx="10668000" cy="3886200"/>
          </a:xfrm>
        </p:spPr>
        <p:txBody>
          <a:bodyPr/>
          <a:lstStyle>
            <a:lvl1pPr marL="308610" indent="-30861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1pPr>
            <a:lvl2pPr marL="668655" indent="-257175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2pPr>
            <a:lvl3pPr marL="102870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3pPr>
            <a:lvl4pPr marL="1440180" indent="-205740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4pPr>
            <a:lvl5pPr marL="185166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8802B-CECE-C644-A6A3-3C9AAC9222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828800"/>
            <a:ext cx="10668000" cy="3886200"/>
          </a:xfrm>
        </p:spPr>
        <p:txBody>
          <a:bodyPr/>
          <a:lstStyle>
            <a:lvl1pPr marL="308610" indent="-30861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1pPr>
            <a:lvl2pPr marL="668655" indent="-257175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2pPr>
            <a:lvl3pPr marL="102870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3pPr>
            <a:lvl4pPr marL="1440180" indent="-205740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4pPr>
            <a:lvl5pPr marL="185166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8802B-CECE-C644-A6A3-3C9AAC92220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8737600" y="-45720"/>
            <a:ext cx="2743200" cy="365760"/>
          </a:xfrm>
          <a:ln/>
        </p:spPr>
        <p:txBody>
          <a:bodyPr rIns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685800"/>
            <a:ext cx="10668000" cy="274320"/>
          </a:xfrm>
        </p:spPr>
        <p:txBody>
          <a:bodyPr lIns="0" tIns="0" rIns="0" bIns="0" anchor="ctr" anchorCtr="0"/>
          <a:lstStyle>
            <a:lvl1pPr marL="0" indent="0">
              <a:buNone/>
              <a:defRPr sz="1440" b="1" i="0" cap="all" baseline="0">
                <a:solidFill>
                  <a:srgbClr val="B99B49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21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 marL="308610" indent="-308610">
              <a:buClr>
                <a:srgbClr val="B99B49"/>
              </a:buClr>
              <a:buFont typeface="Wingdings" charset="2"/>
              <a:buChar char="§"/>
              <a:defRPr sz="2160"/>
            </a:lvl1pPr>
            <a:lvl2pPr marL="668655" indent="-257175">
              <a:buClr>
                <a:srgbClr val="B99B49"/>
              </a:buClr>
              <a:buFont typeface="Lucida Grande"/>
              <a:buChar char="»"/>
              <a:defRPr sz="1620"/>
            </a:lvl2pPr>
            <a:lvl3pPr marL="1028700" indent="-205740">
              <a:buClr>
                <a:srgbClr val="B99B49"/>
              </a:buClr>
              <a:buFont typeface="Wingdings" charset="2"/>
              <a:buChar char="§"/>
              <a:defRPr sz="1620"/>
            </a:lvl3pPr>
            <a:lvl4pPr marL="1440180" indent="-205740">
              <a:buClr>
                <a:srgbClr val="B99B49"/>
              </a:buClr>
              <a:buFont typeface="Lucida Grande"/>
              <a:buChar char="»"/>
              <a:defRPr sz="1620"/>
            </a:lvl4pPr>
            <a:lvl5pPr marL="1851660" indent="-205740">
              <a:buClr>
                <a:srgbClr val="B99B49"/>
              </a:buClr>
              <a:buFont typeface="Wingdings" charset="2"/>
              <a:buChar char="§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 marL="308610" indent="-308610">
              <a:buClr>
                <a:srgbClr val="B99B49"/>
              </a:buClr>
              <a:buFont typeface="Wingdings" charset="2"/>
              <a:buChar char="§"/>
              <a:defRPr sz="2160"/>
            </a:lvl1pPr>
            <a:lvl2pPr marL="668655" indent="-257175">
              <a:buClr>
                <a:srgbClr val="B99B49"/>
              </a:buClr>
              <a:buFont typeface="Lucida Grande"/>
              <a:buChar char="»"/>
              <a:defRPr sz="1620"/>
            </a:lvl2pPr>
            <a:lvl3pPr marL="1028700" indent="-205740">
              <a:buClr>
                <a:srgbClr val="B99B49"/>
              </a:buClr>
              <a:buFont typeface="Wingdings" charset="2"/>
              <a:buChar char="§"/>
              <a:defRPr sz="1620"/>
            </a:lvl3pPr>
            <a:lvl4pPr marL="1440180" indent="-205740">
              <a:buClr>
                <a:srgbClr val="B99B49"/>
              </a:buClr>
              <a:buFont typeface="Lucida Grande"/>
              <a:buChar char="»"/>
              <a:defRPr sz="1620"/>
            </a:lvl4pPr>
            <a:lvl5pPr marL="1851660" indent="-205740">
              <a:buClr>
                <a:srgbClr val="B99B49"/>
              </a:buClr>
              <a:buFont typeface="Wingdings" charset="2"/>
              <a:buChar char="§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5EAAF-A4DC-4B47-A05B-449AA1DDE4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685800"/>
            <a:ext cx="10668000" cy="274320"/>
          </a:xfrm>
        </p:spPr>
        <p:txBody>
          <a:bodyPr lIns="0" tIns="0" rIns="0" bIns="0" anchor="ctr" anchorCtr="0"/>
          <a:lstStyle>
            <a:lvl1pPr marL="0" indent="0">
              <a:buNone/>
              <a:defRPr sz="1440" b="1" i="0" cap="all" baseline="0">
                <a:solidFill>
                  <a:srgbClr val="B99B49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9068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7B027-94AA-734A-ACC9-170E40BA2B1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0832-ECD8-1F4A-ACBB-61CA5D9140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3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203200" y="6263640"/>
            <a:ext cx="12598400" cy="457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6000">
                <a:schemeClr val="tx1"/>
              </a:gs>
              <a:gs pos="40000">
                <a:schemeClr val="tx1">
                  <a:alpha val="1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6296688"/>
            <a:ext cx="5268309" cy="391106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1"/>
            <a:ext cx="117856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endParaRPr lang="en-US" sz="1620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005840"/>
            <a:ext cx="1066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66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-45720"/>
            <a:ext cx="75184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20" kern="0" cap="all" spc="90">
                <a:solidFill>
                  <a:srgbClr val="CFBA7D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-4572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>
                <a:solidFill>
                  <a:srgbClr val="808080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85600" y="-42861"/>
            <a:ext cx="406400" cy="347663"/>
          </a:xfrm>
          <a:prstGeom prst="rect">
            <a:avLst/>
          </a:prstGeom>
          <a:solidFill>
            <a:srgbClr val="CFBA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endParaRPr lang="en-US" sz="162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-45720"/>
            <a:ext cx="4064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08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577227C-FE81-1C4D-9648-168F6ADCE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6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08610" indent="-30861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0"/>
        <a:buChar char="§"/>
        <a:defRPr sz="216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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1950"/>
            <a:ext cx="12192000" cy="6860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71950"/>
            <a:ext cx="2515517" cy="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6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90D27-682C-4A6A-9F50-EEFE92F18E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500" dirty="0"/>
              <a:t>Finding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838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A2AD-04B5-49C1-AE7D-C40E3E3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320040"/>
            <a:ext cx="10668000" cy="685800"/>
          </a:xfrm>
        </p:spPr>
        <p:txBody>
          <a:bodyPr/>
          <a:lstStyle/>
          <a:p>
            <a:r>
              <a:rPr lang="en-US" dirty="0"/>
              <a:t>Additional Features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3CA04-0FA0-4C38-850A-1FBF5673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168104"/>
            <a:ext cx="11066206" cy="4475181"/>
          </a:xfrm>
        </p:spPr>
        <p:txBody>
          <a:bodyPr/>
          <a:lstStyle/>
          <a:p>
            <a:r>
              <a:rPr lang="en-US" sz="2800" dirty="0"/>
              <a:t>Select and Save Preferences </a:t>
            </a:r>
          </a:p>
          <a:p>
            <a:r>
              <a:rPr lang="en-US" sz="2800" dirty="0"/>
              <a:t>Save Searches</a:t>
            </a:r>
          </a:p>
          <a:p>
            <a:r>
              <a:rPr lang="en-US" sz="2800" dirty="0"/>
              <a:t>Create Funding Alerts</a:t>
            </a:r>
          </a:p>
          <a:p>
            <a:r>
              <a:rPr lang="en-US" sz="2800" dirty="0"/>
              <a:t>Bookmark Funding Opportunities </a:t>
            </a:r>
            <a:endParaRPr lang="en-US" sz="2440" dirty="0"/>
          </a:p>
        </p:txBody>
      </p:sp>
    </p:spTree>
    <p:extLst>
      <p:ext uri="{BB962C8B-B14F-4D97-AF65-F5344CB8AC3E}">
        <p14:creationId xmlns:p14="http://schemas.microsoft.com/office/powerpoint/2010/main" val="296314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A2AD-04B5-49C1-AE7D-C40E3E3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320040"/>
            <a:ext cx="10668000" cy="685800"/>
          </a:xfrm>
        </p:spPr>
        <p:txBody>
          <a:bodyPr/>
          <a:lstStyle/>
          <a:p>
            <a:r>
              <a:rPr lang="en-US" dirty="0"/>
              <a:t>Other Resources for Federal Funding Opportunities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B3CA04-0FA0-4C38-850A-1FBF5673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168104"/>
            <a:ext cx="11066206" cy="4475181"/>
          </a:xfrm>
        </p:spPr>
        <p:txBody>
          <a:bodyPr/>
          <a:lstStyle/>
          <a:p>
            <a:r>
              <a:rPr lang="en-US" sz="2440" dirty="0"/>
              <a:t>Federal Grants</a:t>
            </a:r>
          </a:p>
          <a:p>
            <a:pPr lvl="1"/>
            <a:r>
              <a:rPr lang="en-US" sz="2080" dirty="0"/>
              <a:t>Grants.gov</a:t>
            </a:r>
          </a:p>
          <a:p>
            <a:pPr lvl="1"/>
            <a:r>
              <a:rPr lang="en-US" sz="2080" dirty="0"/>
              <a:t>Agency websites</a:t>
            </a:r>
          </a:p>
          <a:p>
            <a:r>
              <a:rPr lang="en-US" sz="2440" dirty="0"/>
              <a:t>Federal Contracts</a:t>
            </a:r>
          </a:p>
          <a:p>
            <a:pPr lvl="1"/>
            <a:r>
              <a:rPr lang="en-US" sz="2080" dirty="0"/>
              <a:t>SAM.gov</a:t>
            </a:r>
          </a:p>
        </p:txBody>
      </p:sp>
    </p:spTree>
    <p:extLst>
      <p:ext uri="{BB962C8B-B14F-4D97-AF65-F5344CB8AC3E}">
        <p14:creationId xmlns:p14="http://schemas.microsoft.com/office/powerpoint/2010/main" val="225919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D0882-E6A8-4D36-9D03-A95FEF1F8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669A5-DC1B-40AC-91C4-B9DEFE4C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33" y="320040"/>
            <a:ext cx="8404333" cy="5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6A5EE-A5C1-49F6-A36E-DD4FFA6A4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9AF13-F2EF-4D93-8390-473297EAF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091"/>
            <a:ext cx="121920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7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7C23-0428-4188-9045-CFB449A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172"/>
            <a:ext cx="10668000" cy="685800"/>
          </a:xfrm>
        </p:spPr>
        <p:txBody>
          <a:bodyPr/>
          <a:lstStyle/>
          <a:p>
            <a:r>
              <a:rPr lang="en-US" dirty="0"/>
              <a:t>SPIN – Sponsored Projects Information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D14D-2F61-4034-834A-CA9EF709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8104"/>
            <a:ext cx="10668000" cy="4475181"/>
          </a:xfrm>
        </p:spPr>
        <p:txBody>
          <a:bodyPr/>
          <a:lstStyle/>
          <a:p>
            <a:r>
              <a:rPr lang="en-US" sz="2800" dirty="0"/>
              <a:t>Searchable database for federal and non-federal sponsors </a:t>
            </a:r>
          </a:p>
          <a:p>
            <a:r>
              <a:rPr lang="en-US" sz="2800" dirty="0"/>
              <a:t>Accessible through </a:t>
            </a:r>
            <a:r>
              <a:rPr lang="en-US" sz="2800" dirty="0" err="1"/>
              <a:t>InfoED</a:t>
            </a:r>
            <a:endParaRPr lang="en-US" sz="2800" dirty="0"/>
          </a:p>
          <a:p>
            <a:r>
              <a:rPr lang="en-US" sz="2800" dirty="0"/>
              <a:t>Advantages of SPIN:</a:t>
            </a:r>
          </a:p>
          <a:p>
            <a:pPr lvl="1"/>
            <a:r>
              <a:rPr lang="en-US" sz="2440" dirty="0"/>
              <a:t>Many, many ways to search</a:t>
            </a:r>
          </a:p>
          <a:p>
            <a:pPr lvl="1"/>
            <a:r>
              <a:rPr lang="en-US" sz="2440" dirty="0"/>
              <a:t>Save searches</a:t>
            </a:r>
          </a:p>
          <a:p>
            <a:pPr lvl="1"/>
            <a:r>
              <a:rPr lang="en-US" sz="2440" dirty="0"/>
              <a:t>Create funding alert notices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E6307-3001-4FE6-A3CE-35FD10877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1FA2C2-9FA3-4824-A056-D466D97F1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48674"/>
            <a:ext cx="6307323" cy="58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0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0EEA8-427A-4CCA-8E19-89FDC819E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3DCE8-AE99-4F15-B668-D24CFD62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857"/>
            <a:ext cx="12192000" cy="24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2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7C23-0428-4188-9045-CFB449A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172"/>
            <a:ext cx="10668000" cy="685800"/>
          </a:xfrm>
        </p:spPr>
        <p:txBody>
          <a:bodyPr/>
          <a:lstStyle/>
          <a:p>
            <a:r>
              <a:rPr lang="en-US" dirty="0"/>
              <a:t>Types of Searchers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D14D-2F61-4034-834A-CA9EF709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168104"/>
            <a:ext cx="11066206" cy="4475181"/>
          </a:xfrm>
        </p:spPr>
        <p:txBody>
          <a:bodyPr/>
          <a:lstStyle/>
          <a:p>
            <a:r>
              <a:rPr lang="en-US" sz="2800" dirty="0"/>
              <a:t>Text Search </a:t>
            </a:r>
          </a:p>
          <a:p>
            <a:pPr lvl="1"/>
            <a:r>
              <a:rPr lang="en-US" sz="2440" dirty="0"/>
              <a:t>Basic function as a search engine </a:t>
            </a:r>
          </a:p>
          <a:p>
            <a:r>
              <a:rPr lang="en-US" sz="2800" dirty="0"/>
              <a:t>Keyword Search</a:t>
            </a:r>
          </a:p>
          <a:p>
            <a:pPr lvl="1"/>
            <a:r>
              <a:rPr lang="en-US" sz="2440" dirty="0"/>
              <a:t>Select from a proprietary list of keywords to perform search </a:t>
            </a:r>
          </a:p>
          <a:p>
            <a:r>
              <a:rPr lang="en-US" sz="2800" dirty="0"/>
              <a:t>Advanced Search</a:t>
            </a:r>
          </a:p>
          <a:p>
            <a:pPr lvl="1"/>
            <a:r>
              <a:rPr lang="en-US" sz="2440" dirty="0"/>
              <a:t>Multiple options to tailor a search</a:t>
            </a:r>
          </a:p>
          <a:p>
            <a:r>
              <a:rPr lang="en-US" sz="2800" dirty="0"/>
              <a:t>Pre-Populated Searches</a:t>
            </a:r>
          </a:p>
          <a:p>
            <a:pPr lvl="1"/>
            <a:r>
              <a:rPr lang="en-US" sz="2440" dirty="0"/>
              <a:t>Search by a pre-determined selection from SPIN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0EEA8-427A-4CCA-8E19-89FDC819E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8802B-CECE-C644-A6A3-3C9AAC922203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03E11-9301-48DB-AB36-6A472D23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939084"/>
            <a:ext cx="12192000" cy="4252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DA247-45EF-447C-A0C5-AB64076CC8DC}"/>
              </a:ext>
            </a:extLst>
          </p:cNvPr>
          <p:cNvSpPr txBox="1"/>
          <p:nvPr/>
        </p:nvSpPr>
        <p:spPr>
          <a:xfrm>
            <a:off x="373626" y="2828835"/>
            <a:ext cx="187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Skip the Federal Register</a:t>
            </a:r>
          </a:p>
        </p:txBody>
      </p:sp>
    </p:spTree>
    <p:extLst>
      <p:ext uri="{BB962C8B-B14F-4D97-AF65-F5344CB8AC3E}">
        <p14:creationId xmlns:p14="http://schemas.microsoft.com/office/powerpoint/2010/main" val="38803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A2AD-04B5-49C1-AE7D-C40E3E3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320040"/>
            <a:ext cx="10668000" cy="685800"/>
          </a:xfrm>
        </p:spPr>
        <p:txBody>
          <a:bodyPr/>
          <a:lstStyle/>
          <a:p>
            <a:r>
              <a:rPr lang="en-US" dirty="0"/>
              <a:t>Text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549E7-4493-4C6E-B0DB-A72F49FD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322" y="781838"/>
            <a:ext cx="7203834" cy="55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A2AD-04B5-49C1-AE7D-C40E3E3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320040"/>
            <a:ext cx="10668000" cy="685800"/>
          </a:xfrm>
        </p:spPr>
        <p:txBody>
          <a:bodyPr/>
          <a:lstStyle/>
          <a:p>
            <a:r>
              <a:rPr lang="en-US" dirty="0"/>
              <a:t>Keyword Search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4A0FE-9ECF-40AB-8B99-70CD223A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29" y="796412"/>
            <a:ext cx="7987823" cy="5489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89A42-308F-47DF-927A-78215155E58C}"/>
              </a:ext>
            </a:extLst>
          </p:cNvPr>
          <p:cNvSpPr txBox="1"/>
          <p:nvPr/>
        </p:nvSpPr>
        <p:spPr>
          <a:xfrm>
            <a:off x="9871587" y="1199535"/>
            <a:ext cx="1914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Click “Select Keywords” first</a:t>
            </a:r>
          </a:p>
          <a:p>
            <a:pPr marL="342900" indent="-342900">
              <a:buAutoNum type="arabicPeriod"/>
            </a:pPr>
            <a:r>
              <a:rPr lang="en-US" dirty="0"/>
              <a:t>From the pop-up window, select your keywords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3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83A2AD-04B5-49C1-AE7D-C40E3E33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320040"/>
            <a:ext cx="10668000" cy="685800"/>
          </a:xfrm>
        </p:spPr>
        <p:txBody>
          <a:bodyPr/>
          <a:lstStyle/>
          <a:p>
            <a:r>
              <a:rPr lang="en-US" dirty="0"/>
              <a:t>Advanced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18CB1-0A91-4221-BB10-006823E9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53" y="1005840"/>
            <a:ext cx="9806294" cy="50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9512"/>
      </p:ext>
    </p:extLst>
  </p:cSld>
  <p:clrMapOvr>
    <a:masterClrMapping/>
  </p:clrMapOvr>
</p:sld>
</file>

<file path=ppt/theme/theme1.xml><?xml version="1.0" encoding="utf-8"?>
<a:theme xmlns:a="http://schemas.openxmlformats.org/drawingml/2006/main" name="CUDenver_pre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1DAE48CBBC04FB6EED58F4EFA8892" ma:contentTypeVersion="4" ma:contentTypeDescription="Create a new document." ma:contentTypeScope="" ma:versionID="6ebc1db52ac011082983462d40234338">
  <xsd:schema xmlns:xsd="http://www.w3.org/2001/XMLSchema" xmlns:xs="http://www.w3.org/2001/XMLSchema" xmlns:p="http://schemas.microsoft.com/office/2006/metadata/properties" xmlns:ns2="c2089f10-7099-4a31-82d9-1f5a7b468af7" xmlns:ns3="0cbc9c9d-7add-49b4-996c-cd1a916ba459" targetNamespace="http://schemas.microsoft.com/office/2006/metadata/properties" ma:root="true" ma:fieldsID="04d64b199732c517e6e47d93d4128695" ns2:_="" ns3:_="">
    <xsd:import namespace="c2089f10-7099-4a31-82d9-1f5a7b468af7"/>
    <xsd:import namespace="0cbc9c9d-7add-49b4-996c-cd1a916ba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89f10-7099-4a31-82d9-1f5a7b468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c9c9d-7add-49b4-996c-cd1a916ba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E0AD3-2A42-4CF9-8B16-672265A74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89f10-7099-4a31-82d9-1f5a7b468af7"/>
    <ds:schemaRef ds:uri="0cbc9c9d-7add-49b4-996c-cd1a916ba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E0D7D6-8CC7-4E7E-8F28-0E7054673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2EE322-046D-45DB-B599-68063BC59BD8}">
  <ds:schemaRefs>
    <ds:schemaRef ds:uri="http://schemas.microsoft.com/office/2006/metadata/properties"/>
    <ds:schemaRef ds:uri="c2089f10-7099-4a31-82d9-1f5a7b468af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cbc9c9d-7add-49b4-996c-cd1a916ba4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146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 Neue</vt:lpstr>
      <vt:lpstr>Lucida Grande</vt:lpstr>
      <vt:lpstr>Times</vt:lpstr>
      <vt:lpstr>Wingdings</vt:lpstr>
      <vt:lpstr>CUDenver_pres_01</vt:lpstr>
      <vt:lpstr>Custom Design</vt:lpstr>
      <vt:lpstr>Finding Funding Opportunities</vt:lpstr>
      <vt:lpstr>SPIN – Sponsored Projects Information Network </vt:lpstr>
      <vt:lpstr>PowerPoint Presentation</vt:lpstr>
      <vt:lpstr>PowerPoint Presentation</vt:lpstr>
      <vt:lpstr>Types of Searchers</vt:lpstr>
      <vt:lpstr>PowerPoint Presentation</vt:lpstr>
      <vt:lpstr>Text Search</vt:lpstr>
      <vt:lpstr>Keyword Search</vt:lpstr>
      <vt:lpstr>Advanced Search</vt:lpstr>
      <vt:lpstr>Additional Features </vt:lpstr>
      <vt:lpstr>Other Resources for Federal Funding Opportunities</vt:lpstr>
      <vt:lpstr>PowerPoint Presentation</vt:lpstr>
      <vt:lpstr>PowerPoint Presentation</vt:lpstr>
    </vt:vector>
  </TitlesOfParts>
  <Company>University of Colorado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Maryann</dc:creator>
  <cp:lastModifiedBy>A Shane Jernigan</cp:lastModifiedBy>
  <cp:revision>63</cp:revision>
  <dcterms:created xsi:type="dcterms:W3CDTF">2019-09-18T17:27:50Z</dcterms:created>
  <dcterms:modified xsi:type="dcterms:W3CDTF">2021-11-18T00:38:12Z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0x010100C3A1DAE48CBBC04FB6EED58F4EFA8892</vt:lpwstr>
  </property>
</Properties>
</file>