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1" r:id="rId2"/>
  </p:sldMasterIdLst>
  <p:notesMasterIdLst>
    <p:notesMasterId r:id="rId31"/>
  </p:notesMasterIdLst>
  <p:sldIdLst>
    <p:sldId id="256" r:id="rId3"/>
    <p:sldId id="268" r:id="rId4"/>
    <p:sldId id="270" r:id="rId5"/>
    <p:sldId id="269" r:id="rId6"/>
    <p:sldId id="271" r:id="rId7"/>
    <p:sldId id="273" r:id="rId8"/>
    <p:sldId id="272" r:id="rId9"/>
    <p:sldId id="275" r:id="rId10"/>
    <p:sldId id="274" r:id="rId11"/>
    <p:sldId id="257" r:id="rId12"/>
    <p:sldId id="284" r:id="rId13"/>
    <p:sldId id="285" r:id="rId14"/>
    <p:sldId id="262" r:id="rId15"/>
    <p:sldId id="258" r:id="rId16"/>
    <p:sldId id="263" r:id="rId17"/>
    <p:sldId id="264" r:id="rId18"/>
    <p:sldId id="260" r:id="rId19"/>
    <p:sldId id="261" r:id="rId20"/>
    <p:sldId id="265" r:id="rId21"/>
    <p:sldId id="259" r:id="rId22"/>
    <p:sldId id="266" r:id="rId23"/>
    <p:sldId id="278" r:id="rId24"/>
    <p:sldId id="279" r:id="rId25"/>
    <p:sldId id="280" r:id="rId26"/>
    <p:sldId id="281" r:id="rId27"/>
    <p:sldId id="282" r:id="rId28"/>
    <p:sldId id="283" r:id="rId29"/>
    <p:sldId id="26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nnon, Amy" initials="GA" lastIdx="12" clrIdx="0">
    <p:extLst>
      <p:ext uri="{19B8F6BF-5375-455C-9EA6-DF929625EA0E}">
        <p15:presenceInfo xmlns:p15="http://schemas.microsoft.com/office/powerpoint/2012/main" userId="Gannon, Am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106" d="100"/>
          <a:sy n="106" d="100"/>
        </p:scale>
        <p:origin x="1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3.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37"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66D90-00E4-41DA-BC79-C071FEF9DF16}" type="datetimeFigureOut">
              <a:rPr lang="en-US" smtClean="0"/>
              <a:t>12/18/2019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4E9B64-47DB-468D-94D2-3D7FEEA9A539}" type="slidenum">
              <a:rPr lang="en-US" smtClean="0"/>
              <a:t>‹#›</a:t>
            </a:fld>
            <a:endParaRPr lang="en-US" dirty="0"/>
          </a:p>
        </p:txBody>
      </p:sp>
    </p:spTree>
    <p:extLst>
      <p:ext uri="{BB962C8B-B14F-4D97-AF65-F5344CB8AC3E}">
        <p14:creationId xmlns:p14="http://schemas.microsoft.com/office/powerpoint/2010/main" val="46029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Debt is the largest dollar figure when considering F&amp;A cost </a:t>
            </a:r>
          </a:p>
        </p:txBody>
      </p:sp>
      <p:sp>
        <p:nvSpPr>
          <p:cNvPr id="4" name="Slide Number Placeholder 3"/>
          <p:cNvSpPr>
            <a:spLocks noGrp="1"/>
          </p:cNvSpPr>
          <p:nvPr>
            <p:ph type="sldNum" sz="quarter" idx="5"/>
          </p:nvPr>
        </p:nvSpPr>
        <p:spPr/>
        <p:txBody>
          <a:bodyPr/>
          <a:lstStyle/>
          <a:p>
            <a:fld id="{1F4E9B64-47DB-468D-94D2-3D7FEEA9A539}" type="slidenum">
              <a:rPr lang="en-US" smtClean="0"/>
              <a:t>3</a:t>
            </a:fld>
            <a:endParaRPr lang="en-US" dirty="0"/>
          </a:p>
        </p:txBody>
      </p:sp>
    </p:spTree>
    <p:extLst>
      <p:ext uri="{BB962C8B-B14F-4D97-AF65-F5344CB8AC3E}">
        <p14:creationId xmlns:p14="http://schemas.microsoft.com/office/powerpoint/2010/main" val="325222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4E9B64-47DB-468D-94D2-3D7FEEA9A539}" type="slidenum">
              <a:rPr lang="en-US" smtClean="0"/>
              <a:t>15</a:t>
            </a:fld>
            <a:endParaRPr lang="en-US" dirty="0"/>
          </a:p>
        </p:txBody>
      </p:sp>
    </p:spTree>
    <p:extLst>
      <p:ext uri="{BB962C8B-B14F-4D97-AF65-F5344CB8AC3E}">
        <p14:creationId xmlns:p14="http://schemas.microsoft.com/office/powerpoint/2010/main" val="3753893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must go to a committee to consider</a:t>
            </a:r>
          </a:p>
        </p:txBody>
      </p:sp>
      <p:sp>
        <p:nvSpPr>
          <p:cNvPr id="4" name="Slide Number Placeholder 3"/>
          <p:cNvSpPr>
            <a:spLocks noGrp="1"/>
          </p:cNvSpPr>
          <p:nvPr>
            <p:ph type="sldNum" sz="quarter" idx="10"/>
          </p:nvPr>
        </p:nvSpPr>
        <p:spPr/>
        <p:txBody>
          <a:bodyPr/>
          <a:lstStyle/>
          <a:p>
            <a:fld id="{20773B7E-CE09-485F-9FB6-2A7715CBA096}" type="slidenum">
              <a:rPr lang="en-US" smtClean="0"/>
              <a:t>23</a:t>
            </a:fld>
            <a:endParaRPr lang="en-US"/>
          </a:p>
        </p:txBody>
      </p:sp>
    </p:spTree>
    <p:extLst>
      <p:ext uri="{BB962C8B-B14F-4D97-AF65-F5344CB8AC3E}">
        <p14:creationId xmlns:p14="http://schemas.microsoft.com/office/powerpoint/2010/main" val="557214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do allow the exceptions, request are rare and only in the instances of the PI is asking to drop the rate from what the sponsor is willing to pay. </a:t>
            </a:r>
          </a:p>
          <a:p>
            <a:endParaRPr lang="en-US" dirty="0"/>
          </a:p>
        </p:txBody>
      </p:sp>
      <p:sp>
        <p:nvSpPr>
          <p:cNvPr id="4" name="Slide Number Placeholder 3"/>
          <p:cNvSpPr>
            <a:spLocks noGrp="1"/>
          </p:cNvSpPr>
          <p:nvPr>
            <p:ph type="sldNum" sz="quarter" idx="5"/>
          </p:nvPr>
        </p:nvSpPr>
        <p:spPr/>
        <p:txBody>
          <a:bodyPr/>
          <a:lstStyle/>
          <a:p>
            <a:fld id="{1F4E9B64-47DB-468D-94D2-3D7FEEA9A539}" type="slidenum">
              <a:rPr lang="en-US" smtClean="0"/>
              <a:t>25</a:t>
            </a:fld>
            <a:endParaRPr lang="en-US" dirty="0"/>
          </a:p>
        </p:txBody>
      </p:sp>
    </p:spTree>
    <p:extLst>
      <p:ext uri="{BB962C8B-B14F-4D97-AF65-F5344CB8AC3E}">
        <p14:creationId xmlns:p14="http://schemas.microsoft.com/office/powerpoint/2010/main" val="2383656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do allow the exceptions, request are rare and only in the instances of the PI is asking to drop the rate from what the sponsor is willing to pay. </a:t>
            </a:r>
          </a:p>
        </p:txBody>
      </p:sp>
      <p:sp>
        <p:nvSpPr>
          <p:cNvPr id="4" name="Slide Number Placeholder 3"/>
          <p:cNvSpPr>
            <a:spLocks noGrp="1"/>
          </p:cNvSpPr>
          <p:nvPr>
            <p:ph type="sldNum" sz="quarter" idx="5"/>
          </p:nvPr>
        </p:nvSpPr>
        <p:spPr/>
        <p:txBody>
          <a:bodyPr/>
          <a:lstStyle/>
          <a:p>
            <a:fld id="{1F4E9B64-47DB-468D-94D2-3D7FEEA9A539}" type="slidenum">
              <a:rPr lang="en-US" smtClean="0"/>
              <a:t>26</a:t>
            </a:fld>
            <a:endParaRPr lang="en-US" dirty="0"/>
          </a:p>
        </p:txBody>
      </p:sp>
    </p:spTree>
    <p:extLst>
      <p:ext uri="{BB962C8B-B14F-4D97-AF65-F5344CB8AC3E}">
        <p14:creationId xmlns:p14="http://schemas.microsoft.com/office/powerpoint/2010/main" val="511463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OMB Circulars form the basis for all of federal</a:t>
            </a:r>
            <a:r>
              <a:rPr lang="en-US" baseline="0" dirty="0"/>
              <a:t> grant</a:t>
            </a:r>
            <a:r>
              <a:rPr lang="en-US" dirty="0"/>
              <a:t> guidance.</a:t>
            </a:r>
          </a:p>
          <a:p>
            <a:endParaRPr lang="en-US" dirty="0"/>
          </a:p>
          <a:p>
            <a:r>
              <a:rPr lang="en-US" dirty="0"/>
              <a:t>Agency Regulations govern the way a particular agency</a:t>
            </a:r>
            <a:r>
              <a:rPr lang="en-US" baseline="0" dirty="0"/>
              <a:t> wants its awards executed.  Like how it generally treats cost sharing or program income.</a:t>
            </a:r>
          </a:p>
          <a:p>
            <a:endParaRPr lang="en-US" baseline="0" dirty="0"/>
          </a:p>
          <a:p>
            <a:r>
              <a:rPr lang="en-US" baseline="0" dirty="0"/>
              <a:t>Program rules are particular to the way a particular program within an agency wants its awards executed.  Like limitations on training awards or fellowships.</a:t>
            </a:r>
          </a:p>
          <a:p>
            <a:endParaRPr lang="en-US" baseline="0" dirty="0"/>
          </a:p>
          <a:p>
            <a:r>
              <a:rPr lang="en-US" baseline="0" dirty="0"/>
              <a:t>The award (and FOA) guides what and how </a:t>
            </a:r>
            <a:r>
              <a:rPr lang="en-US" baseline="0" dirty="0" err="1"/>
              <a:t>measureables</a:t>
            </a:r>
            <a:r>
              <a:rPr lang="en-US" baseline="0" dirty="0"/>
              <a:t> should be achieved on a given award.  What are you measuring?  The number of trainees?  A Research outcome?  The number of business starts/capital accessed/long-term clients/business expansions – those were my </a:t>
            </a:r>
            <a:r>
              <a:rPr lang="en-US" baseline="0" dirty="0" err="1"/>
              <a:t>measureables</a:t>
            </a:r>
            <a:r>
              <a:rPr lang="en-US" baseline="0" dirty="0"/>
              <a:t> on a Small Business Development Center Grant sponsored by the SBA.</a:t>
            </a:r>
          </a:p>
          <a:p>
            <a:endParaRPr lang="en-US" baseline="0" dirty="0"/>
          </a:p>
          <a:p>
            <a:r>
              <a:rPr lang="en-US" baseline="0" dirty="0"/>
              <a:t>Probably the most important ideas in the diagram.  We are still guided by public law – how many have read an award document where they reference various acts – like the Civil Rights Act or the Americans with Disabilities Act.</a:t>
            </a:r>
          </a:p>
          <a:p>
            <a:endParaRPr lang="en-US" baseline="0" dirty="0"/>
          </a:p>
          <a:p>
            <a:r>
              <a:rPr lang="en-US" baseline="0" dirty="0"/>
              <a:t>The most important inference for a public institution is the fact that we are guided by our own policies and procedures.  In many places in the OMB Circulars it refers users to the institutional policies – like in procurement or human resources.</a:t>
            </a:r>
          </a:p>
          <a:p>
            <a:endParaRPr lang="en-US" baseline="0" dirty="0"/>
          </a:p>
          <a:p>
            <a:r>
              <a:rPr lang="en-US" baseline="0" dirty="0"/>
              <a:t>	All of this fits together – we must be mindful of a lot of different rules and regulations and policies and procedures to properly execute grants faithfully.</a:t>
            </a:r>
          </a:p>
          <a:p>
            <a:r>
              <a:rPr lang="en-US" baseline="0" dirty="0"/>
              <a:t>	</a:t>
            </a:r>
          </a:p>
          <a:p>
            <a:r>
              <a:rPr lang="en-US" baseline="0" dirty="0"/>
              <a:t>	As a director of grant accounting we found that when we failed to follow our own policy, we received findings more readily.  </a:t>
            </a:r>
          </a:p>
          <a:p>
            <a:endParaRPr lang="en-US" baseline="0" dirty="0"/>
          </a:p>
          <a:p>
            <a:r>
              <a:rPr lang="en-US" baseline="0" dirty="0"/>
              <a:t>Why am I referring to this?  It is imperative that all divisions within an institute understand that we receive grants because and not in spite of policies and procedures.  We have to follow internal policies and procedures to remain compliant on grants.</a:t>
            </a:r>
            <a:endParaRPr lang="en-US" dirty="0"/>
          </a:p>
        </p:txBody>
      </p:sp>
      <p:sp>
        <p:nvSpPr>
          <p:cNvPr id="4" name="Slide Number Placeholder 3"/>
          <p:cNvSpPr>
            <a:spLocks noGrp="1"/>
          </p:cNvSpPr>
          <p:nvPr>
            <p:ph type="sldNum" sz="quarter" idx="10"/>
          </p:nvPr>
        </p:nvSpPr>
        <p:spPr/>
        <p:txBody>
          <a:bodyPr/>
          <a:lstStyle/>
          <a:p>
            <a:fld id="{20773B7E-CE09-485F-9FB6-2A7715CBA096}" type="slidenum">
              <a:rPr lang="en-US" smtClean="0"/>
              <a:t>27</a:t>
            </a:fld>
            <a:endParaRPr lang="en-US"/>
          </a:p>
        </p:txBody>
      </p:sp>
    </p:spTree>
    <p:extLst>
      <p:ext uri="{BB962C8B-B14F-4D97-AF65-F5344CB8AC3E}">
        <p14:creationId xmlns:p14="http://schemas.microsoft.com/office/powerpoint/2010/main" val="4075415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endParaRPr lang="en-US" sz="1620" dirty="0"/>
          </a:p>
        </p:txBody>
      </p:sp>
      <p:sp>
        <p:nvSpPr>
          <p:cNvPr id="5" name="Rectangle 7"/>
          <p:cNvSpPr>
            <a:spLocks noChangeArrowheads="1"/>
          </p:cNvSpPr>
          <p:nvPr/>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endParaRPr lang="en-US" sz="1620" dirty="0"/>
          </a:p>
        </p:txBody>
      </p:sp>
      <p:sp>
        <p:nvSpPr>
          <p:cNvPr id="6" name="Line 10"/>
          <p:cNvSpPr>
            <a:spLocks noChangeShapeType="1"/>
          </p:cNvSpPr>
          <p:nvPr/>
        </p:nvSpPr>
        <p:spPr bwMode="auto">
          <a:xfrm>
            <a:off x="0" y="5638800"/>
            <a:ext cx="12192000" cy="0"/>
          </a:xfrm>
          <a:prstGeom prst="line">
            <a:avLst/>
          </a:prstGeom>
          <a:noFill/>
          <a:ln w="6350">
            <a:solidFill>
              <a:srgbClr val="4D4D4D"/>
            </a:solidFill>
            <a:round/>
            <a:headEnd/>
            <a:tailEnd/>
          </a:ln>
          <a:effectLst/>
        </p:spPr>
        <p:txBody>
          <a:bodyPr wrap="none" anchor="ctr"/>
          <a:lstStyle/>
          <a:p>
            <a:pPr>
              <a:defRPr/>
            </a:pPr>
            <a:endParaRPr lang="en-US" sz="1620" dirty="0">
              <a:ea typeface="Osaka" charset="-128"/>
              <a:cs typeface="Osaka" charset="-128"/>
            </a:endParaRPr>
          </a:p>
        </p:txBody>
      </p:sp>
      <p:sp>
        <p:nvSpPr>
          <p:cNvPr id="3074" name="Rectangle 2"/>
          <p:cNvSpPr>
            <a:spLocks noGrp="1" noChangeArrowheads="1"/>
          </p:cNvSpPr>
          <p:nvPr>
            <p:ph type="ctrTitle"/>
          </p:nvPr>
        </p:nvSpPr>
        <p:spPr>
          <a:xfrm>
            <a:off x="914400" y="1600200"/>
            <a:ext cx="10363200" cy="1143000"/>
          </a:xfrm>
        </p:spPr>
        <p:txBody>
          <a:bodyPr anchor="ctr"/>
          <a:lstStyle>
            <a:lvl1pPr algn="ctr">
              <a:defRPr sz="2520">
                <a:solidFill>
                  <a:srgbClr val="CFB87C"/>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828800" y="3200400"/>
            <a:ext cx="8534400" cy="1752600"/>
          </a:xfrm>
        </p:spPr>
        <p:txBody>
          <a:bodyPr/>
          <a:lstStyle>
            <a:lvl1pPr marL="0" indent="0" algn="ctr">
              <a:spcBef>
                <a:spcPts val="1800"/>
              </a:spcBef>
              <a:buFont typeface="Wingdings" charset="2"/>
              <a:buNone/>
              <a:defRPr sz="1620">
                <a:solidFill>
                  <a:srgbClr val="CCCCCC"/>
                </a:solidFill>
              </a:defRPr>
            </a:lvl1pPr>
          </a:lstStyle>
          <a:p>
            <a:r>
              <a:rPr lang="en-US"/>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6443" y="5999741"/>
            <a:ext cx="6699117" cy="497323"/>
          </a:xfrm>
          <a:prstGeom prst="rect">
            <a:avLst/>
          </a:prstGeom>
        </p:spPr>
      </p:pic>
      <p:sp>
        <p:nvSpPr>
          <p:cNvPr id="9" name="Rectangle 7"/>
          <p:cNvSpPr>
            <a:spLocks noChangeArrowheads="1"/>
          </p:cNvSpPr>
          <p:nvPr/>
        </p:nvSpPr>
        <p:spPr bwMode="auto">
          <a:xfrm>
            <a:off x="0" y="5562600"/>
            <a:ext cx="12192000" cy="76200"/>
          </a:xfrm>
          <a:prstGeom prst="rect">
            <a:avLst/>
          </a:prstGeom>
          <a:solidFill>
            <a:srgbClr val="CFB87C"/>
          </a:solidFill>
          <a:ln w="9525">
            <a:noFill/>
            <a:miter lim="800000"/>
            <a:headEnd/>
            <a:tailEnd/>
          </a:ln>
          <a:effectLst/>
        </p:spPr>
        <p:txBody>
          <a:bodyPr wrap="none" anchor="ctr"/>
          <a:lstStyle/>
          <a:p>
            <a:endParaRPr lang="en-US" sz="1620" dirty="0"/>
          </a:p>
        </p:txBody>
      </p:sp>
    </p:spTree>
    <p:extLst>
      <p:ext uri="{BB962C8B-B14F-4D97-AF65-F5344CB8AC3E}">
        <p14:creationId xmlns:p14="http://schemas.microsoft.com/office/powerpoint/2010/main" val="260306543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endParaRPr lang="en-US" sz="2160" dirty="0"/>
          </a:p>
        </p:txBody>
      </p:sp>
      <p:sp>
        <p:nvSpPr>
          <p:cNvPr id="5" name="Rectangle 7"/>
          <p:cNvSpPr>
            <a:spLocks noChangeArrowheads="1"/>
          </p:cNvSpPr>
          <p:nvPr/>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endParaRPr lang="en-US" sz="2160" dirty="0"/>
          </a:p>
        </p:txBody>
      </p:sp>
      <p:sp>
        <p:nvSpPr>
          <p:cNvPr id="6" name="Line 10"/>
          <p:cNvSpPr>
            <a:spLocks noChangeShapeType="1"/>
          </p:cNvSpPr>
          <p:nvPr/>
        </p:nvSpPr>
        <p:spPr bwMode="auto">
          <a:xfrm>
            <a:off x="0" y="5638800"/>
            <a:ext cx="12192000" cy="0"/>
          </a:xfrm>
          <a:prstGeom prst="line">
            <a:avLst/>
          </a:prstGeom>
          <a:noFill/>
          <a:ln w="6350">
            <a:solidFill>
              <a:srgbClr val="4D4D4D"/>
            </a:solidFill>
            <a:round/>
            <a:headEnd/>
            <a:tailEnd/>
          </a:ln>
          <a:effectLst/>
        </p:spPr>
        <p:txBody>
          <a:bodyPr wrap="none" anchor="ctr"/>
          <a:lstStyle/>
          <a:p>
            <a:pPr>
              <a:defRPr/>
            </a:pPr>
            <a:endParaRPr lang="en-US" sz="2160" dirty="0">
              <a:ea typeface="Osaka" charset="-128"/>
              <a:cs typeface="Osaka" charset="-128"/>
            </a:endParaRPr>
          </a:p>
        </p:txBody>
      </p:sp>
      <p:sp>
        <p:nvSpPr>
          <p:cNvPr id="3074"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6442" y="5999739"/>
            <a:ext cx="6699117" cy="497323"/>
          </a:xfrm>
          <a:prstGeom prst="rect">
            <a:avLst/>
          </a:prstGeom>
        </p:spPr>
      </p:pic>
      <p:sp>
        <p:nvSpPr>
          <p:cNvPr id="9" name="Rectangle 7"/>
          <p:cNvSpPr>
            <a:spLocks noChangeArrowheads="1"/>
          </p:cNvSpPr>
          <p:nvPr/>
        </p:nvSpPr>
        <p:spPr bwMode="auto">
          <a:xfrm>
            <a:off x="0" y="5562600"/>
            <a:ext cx="12192000" cy="76200"/>
          </a:xfrm>
          <a:prstGeom prst="rect">
            <a:avLst/>
          </a:prstGeom>
          <a:solidFill>
            <a:srgbClr val="CFB87C"/>
          </a:solidFill>
          <a:ln w="9525">
            <a:noFill/>
            <a:miter lim="800000"/>
            <a:headEnd/>
            <a:tailEnd/>
          </a:ln>
          <a:effectLst/>
        </p:spPr>
        <p:txBody>
          <a:bodyPr wrap="none" anchor="ctr"/>
          <a:lstStyle/>
          <a:p>
            <a:endParaRPr lang="en-US" sz="2160" dirty="0"/>
          </a:p>
        </p:txBody>
      </p:sp>
    </p:spTree>
    <p:extLst>
      <p:ext uri="{BB962C8B-B14F-4D97-AF65-F5344CB8AC3E}">
        <p14:creationId xmlns:p14="http://schemas.microsoft.com/office/powerpoint/2010/main" val="258964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endParaRPr lang="en-US" sz="2160" dirty="0"/>
          </a:p>
        </p:txBody>
      </p:sp>
      <p:sp>
        <p:nvSpPr>
          <p:cNvPr id="5" name="Rectangle 7"/>
          <p:cNvSpPr>
            <a:spLocks noChangeArrowheads="1"/>
          </p:cNvSpPr>
          <p:nvPr/>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endParaRPr lang="en-US" sz="2160" dirty="0"/>
          </a:p>
        </p:txBody>
      </p:sp>
      <p:sp>
        <p:nvSpPr>
          <p:cNvPr id="6" name="Line 10"/>
          <p:cNvSpPr>
            <a:spLocks noChangeShapeType="1"/>
          </p:cNvSpPr>
          <p:nvPr/>
        </p:nvSpPr>
        <p:spPr bwMode="auto">
          <a:xfrm>
            <a:off x="0" y="5638800"/>
            <a:ext cx="12192000" cy="0"/>
          </a:xfrm>
          <a:prstGeom prst="line">
            <a:avLst/>
          </a:prstGeom>
          <a:noFill/>
          <a:ln w="6350">
            <a:solidFill>
              <a:srgbClr val="4D4D4D"/>
            </a:solidFill>
            <a:round/>
            <a:headEnd/>
            <a:tailEnd/>
          </a:ln>
          <a:effectLst/>
        </p:spPr>
        <p:txBody>
          <a:bodyPr wrap="none" anchor="ctr"/>
          <a:lstStyle/>
          <a:p>
            <a:pPr>
              <a:defRPr/>
            </a:pPr>
            <a:endParaRPr lang="en-US" sz="2160" dirty="0">
              <a:ea typeface="Osaka" charset="-128"/>
              <a:cs typeface="Osaka" charset="-128"/>
            </a:endParaRPr>
          </a:p>
        </p:txBody>
      </p:sp>
      <p:sp>
        <p:nvSpPr>
          <p:cNvPr id="9" name="Rectangle 7"/>
          <p:cNvSpPr>
            <a:spLocks noChangeArrowheads="1"/>
          </p:cNvSpPr>
          <p:nvPr/>
        </p:nvSpPr>
        <p:spPr bwMode="auto">
          <a:xfrm>
            <a:off x="0" y="5562600"/>
            <a:ext cx="12192000" cy="76200"/>
          </a:xfrm>
          <a:prstGeom prst="rect">
            <a:avLst/>
          </a:prstGeom>
          <a:solidFill>
            <a:srgbClr val="CFB87C"/>
          </a:solidFill>
          <a:ln w="9525">
            <a:noFill/>
            <a:miter lim="800000"/>
            <a:headEnd/>
            <a:tailEnd/>
          </a:ln>
          <a:effectLst/>
        </p:spPr>
        <p:txBody>
          <a:bodyPr wrap="none" anchor="ctr"/>
          <a:lstStyle/>
          <a:p>
            <a:endParaRPr lang="en-US" sz="2160" dirty="0"/>
          </a:p>
        </p:txBody>
      </p:sp>
      <p:sp>
        <p:nvSpPr>
          <p:cNvPr id="10"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11"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spTree>
    <p:extLst>
      <p:ext uri="{BB962C8B-B14F-4D97-AF65-F5344CB8AC3E}">
        <p14:creationId xmlns:p14="http://schemas.microsoft.com/office/powerpoint/2010/main" val="322558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dirty="0"/>
              <a:t>New Employee orientation follow-up survey summary</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pPr/>
              <a:t>‹#›</a:t>
            </a:fld>
            <a:endParaRPr lang="en-US" dirty="0"/>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Tree>
    <p:extLst>
      <p:ext uri="{BB962C8B-B14F-4D97-AF65-F5344CB8AC3E}">
        <p14:creationId xmlns:p14="http://schemas.microsoft.com/office/powerpoint/2010/main" val="2058155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pPr/>
              <a:t>‹#›</a:t>
            </a:fld>
            <a:endParaRPr lang="en-US" dirty="0"/>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1585433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128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r>
              <a:rPr lang="en-US" dirty="0"/>
              <a:t>New Employee orientation follow-up survey summary</a:t>
            </a:r>
          </a:p>
        </p:txBody>
      </p:sp>
      <p:sp>
        <p:nvSpPr>
          <p:cNvPr id="6" name="Rectangle 6"/>
          <p:cNvSpPr>
            <a:spLocks noGrp="1" noChangeArrowheads="1"/>
          </p:cNvSpPr>
          <p:nvPr>
            <p:ph type="sldNum" sz="quarter" idx="11"/>
          </p:nvPr>
        </p:nvSpPr>
        <p:spPr>
          <a:ln/>
        </p:spPr>
        <p:txBody>
          <a:bodyPr/>
          <a:lstStyle>
            <a:lvl1pPr>
              <a:defRPr/>
            </a:lvl1pPr>
          </a:lstStyle>
          <a:p>
            <a:fld id="{D7C5EAAF-A4DC-4B47-A05B-449AA1DDE4BD}" type="slidenum">
              <a:rPr lang="en-US"/>
              <a:pPr/>
              <a:t>‹#›</a:t>
            </a:fld>
            <a:endParaRPr lang="en-US" dirty="0"/>
          </a:p>
        </p:txBody>
      </p:sp>
      <p:sp>
        <p:nvSpPr>
          <p:cNvPr id="7" name="Rectangle 18"/>
          <p:cNvSpPr>
            <a:spLocks noGrp="1" noChangeArrowheads="1"/>
          </p:cNvSpPr>
          <p:nvPr>
            <p:ph type="dt" sz="half" idx="12"/>
          </p:nvPr>
        </p:nvSpPr>
        <p:spPr>
          <a:ln/>
        </p:spPr>
        <p:txBody>
          <a:bodyPr/>
          <a:lstStyle>
            <a:lvl1pPr>
              <a:defRPr/>
            </a:lvl1pPr>
          </a:lstStyle>
          <a:p>
            <a:endParaRPr lang="en-US" dirty="0"/>
          </a:p>
        </p:txBody>
      </p:sp>
      <p:sp>
        <p:nvSpPr>
          <p:cNvPr id="8"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120668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4" name="Rectangle 6"/>
          <p:cNvSpPr>
            <a:spLocks noGrp="1" noChangeArrowheads="1"/>
          </p:cNvSpPr>
          <p:nvPr>
            <p:ph type="sldNum" sz="quarter" idx="11"/>
          </p:nvPr>
        </p:nvSpPr>
        <p:spPr>
          <a:ln/>
        </p:spPr>
        <p:txBody>
          <a:bodyPr/>
          <a:lstStyle>
            <a:lvl1pPr>
              <a:defRPr/>
            </a:lvl1pPr>
          </a:lstStyle>
          <a:p>
            <a:fld id="{8C17B027-94AA-734A-ACC9-170E40BA2B18}" type="slidenum">
              <a:rPr lang="en-US"/>
              <a:pPr/>
              <a:t>‹#›</a:t>
            </a:fld>
            <a:endParaRPr lang="en-US" dirty="0"/>
          </a:p>
        </p:txBody>
      </p:sp>
      <p:sp>
        <p:nvSpPr>
          <p:cNvPr id="5" name="Rectangle 18"/>
          <p:cNvSpPr>
            <a:spLocks noGrp="1" noChangeArrowheads="1"/>
          </p:cNvSpPr>
          <p:nvPr>
            <p:ph type="dt" sz="half" idx="12"/>
          </p:nvPr>
        </p:nvSpPr>
        <p:spPr>
          <a:ln/>
        </p:spPr>
        <p:txBody>
          <a:bodyPr/>
          <a:lstStyle>
            <a:lvl1pPr>
              <a:defRPr/>
            </a:lvl1pPr>
          </a:lstStyle>
          <a:p>
            <a:endParaRPr lang="en-US" dirty="0"/>
          </a:p>
        </p:txBody>
      </p:sp>
    </p:spTree>
    <p:extLst>
      <p:ext uri="{BB962C8B-B14F-4D97-AF65-F5344CB8AC3E}">
        <p14:creationId xmlns:p14="http://schemas.microsoft.com/office/powerpoint/2010/main" val="2447526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3" name="Rectangle 6"/>
          <p:cNvSpPr>
            <a:spLocks noGrp="1" noChangeArrowheads="1"/>
          </p:cNvSpPr>
          <p:nvPr>
            <p:ph type="sldNum" sz="quarter" idx="11"/>
          </p:nvPr>
        </p:nvSpPr>
        <p:spPr>
          <a:ln/>
        </p:spPr>
        <p:txBody>
          <a:bodyPr/>
          <a:lstStyle>
            <a:lvl1pPr>
              <a:defRPr/>
            </a:lvl1pPr>
          </a:lstStyle>
          <a:p>
            <a:fld id="{CC9B0832-ECD8-1F4A-ACBB-61CA5D9140CF}" type="slidenum">
              <a:rPr lang="en-US"/>
              <a:pPr/>
              <a:t>‹#›</a:t>
            </a:fld>
            <a:endParaRPr lang="en-US" dirty="0"/>
          </a:p>
        </p:txBody>
      </p:sp>
      <p:sp>
        <p:nvSpPr>
          <p:cNvPr id="4" name="Rectangle 18"/>
          <p:cNvSpPr>
            <a:spLocks noGrp="1" noChangeArrowheads="1"/>
          </p:cNvSpPr>
          <p:nvPr>
            <p:ph type="dt" sz="half" idx="12"/>
          </p:nvPr>
        </p:nvSpPr>
        <p:spPr>
          <a:ln/>
        </p:spPr>
        <p:txBody>
          <a:bodyPr/>
          <a:lstStyle>
            <a:lvl1pPr>
              <a:defRPr/>
            </a:lvl1pPr>
          </a:lstStyle>
          <a:p>
            <a:endParaRPr lang="en-US" dirty="0"/>
          </a:p>
        </p:txBody>
      </p:sp>
    </p:spTree>
    <p:extLst>
      <p:ext uri="{BB962C8B-B14F-4D97-AF65-F5344CB8AC3E}">
        <p14:creationId xmlns:p14="http://schemas.microsoft.com/office/powerpoint/2010/main" val="52570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endParaRPr lang="en-US" sz="1620" dirty="0"/>
          </a:p>
        </p:txBody>
      </p:sp>
      <p:sp>
        <p:nvSpPr>
          <p:cNvPr id="5" name="Rectangle 7"/>
          <p:cNvSpPr>
            <a:spLocks noChangeArrowheads="1"/>
          </p:cNvSpPr>
          <p:nvPr/>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endParaRPr lang="en-US" sz="1620" dirty="0"/>
          </a:p>
        </p:txBody>
      </p:sp>
      <p:sp>
        <p:nvSpPr>
          <p:cNvPr id="6" name="Line 10"/>
          <p:cNvSpPr>
            <a:spLocks noChangeShapeType="1"/>
          </p:cNvSpPr>
          <p:nvPr/>
        </p:nvSpPr>
        <p:spPr bwMode="auto">
          <a:xfrm>
            <a:off x="0" y="5638800"/>
            <a:ext cx="12192000" cy="0"/>
          </a:xfrm>
          <a:prstGeom prst="line">
            <a:avLst/>
          </a:prstGeom>
          <a:noFill/>
          <a:ln w="6350">
            <a:solidFill>
              <a:srgbClr val="4D4D4D"/>
            </a:solidFill>
            <a:round/>
            <a:headEnd/>
            <a:tailEnd/>
          </a:ln>
          <a:effectLst/>
        </p:spPr>
        <p:txBody>
          <a:bodyPr wrap="none" anchor="ctr"/>
          <a:lstStyle/>
          <a:p>
            <a:pPr>
              <a:defRPr/>
            </a:pPr>
            <a:endParaRPr lang="en-US" sz="1620" dirty="0">
              <a:ea typeface="Osaka" charset="-128"/>
              <a:cs typeface="Osaka" charset="-128"/>
            </a:endParaRPr>
          </a:p>
        </p:txBody>
      </p:sp>
      <p:sp>
        <p:nvSpPr>
          <p:cNvPr id="9" name="Rectangle 7"/>
          <p:cNvSpPr>
            <a:spLocks noChangeArrowheads="1"/>
          </p:cNvSpPr>
          <p:nvPr/>
        </p:nvSpPr>
        <p:spPr bwMode="auto">
          <a:xfrm>
            <a:off x="0" y="5562600"/>
            <a:ext cx="12192000" cy="76200"/>
          </a:xfrm>
          <a:prstGeom prst="rect">
            <a:avLst/>
          </a:prstGeom>
          <a:solidFill>
            <a:srgbClr val="CFB87C"/>
          </a:solidFill>
          <a:ln w="9525">
            <a:noFill/>
            <a:miter lim="800000"/>
            <a:headEnd/>
            <a:tailEnd/>
          </a:ln>
          <a:effectLst/>
        </p:spPr>
        <p:txBody>
          <a:bodyPr wrap="none" anchor="ctr"/>
          <a:lstStyle/>
          <a:p>
            <a:endParaRPr lang="en-US" sz="1620" dirty="0"/>
          </a:p>
        </p:txBody>
      </p:sp>
      <p:sp>
        <p:nvSpPr>
          <p:cNvPr id="10" name="Rectangle 2"/>
          <p:cNvSpPr>
            <a:spLocks noGrp="1" noChangeArrowheads="1"/>
          </p:cNvSpPr>
          <p:nvPr>
            <p:ph type="ctrTitle"/>
          </p:nvPr>
        </p:nvSpPr>
        <p:spPr>
          <a:xfrm>
            <a:off x="914400" y="1600200"/>
            <a:ext cx="10363200" cy="1143000"/>
          </a:xfrm>
        </p:spPr>
        <p:txBody>
          <a:bodyPr anchor="ctr"/>
          <a:lstStyle>
            <a:lvl1pPr algn="ctr">
              <a:defRPr sz="2520">
                <a:solidFill>
                  <a:srgbClr val="CFB87C"/>
                </a:solidFill>
              </a:defRPr>
            </a:lvl1pPr>
          </a:lstStyle>
          <a:p>
            <a:r>
              <a:rPr lang="en-US"/>
              <a:t>Click to edit Master title style</a:t>
            </a:r>
            <a:endParaRPr lang="en-US" dirty="0"/>
          </a:p>
        </p:txBody>
      </p:sp>
      <p:sp>
        <p:nvSpPr>
          <p:cNvPr id="11" name="Rectangle 3"/>
          <p:cNvSpPr>
            <a:spLocks noGrp="1" noChangeArrowheads="1"/>
          </p:cNvSpPr>
          <p:nvPr>
            <p:ph type="subTitle" idx="1"/>
          </p:nvPr>
        </p:nvSpPr>
        <p:spPr>
          <a:xfrm>
            <a:off x="1828800" y="3200400"/>
            <a:ext cx="8534400" cy="1752600"/>
          </a:xfrm>
        </p:spPr>
        <p:txBody>
          <a:bodyPr/>
          <a:lstStyle>
            <a:lvl1pPr marL="0" indent="0" algn="ctr">
              <a:spcBef>
                <a:spcPts val="1800"/>
              </a:spcBef>
              <a:buFont typeface="Wingdings" charset="2"/>
              <a:buNone/>
              <a:defRPr sz="1620">
                <a:solidFill>
                  <a:srgbClr val="CCCCCC"/>
                </a:solidFill>
              </a:defRPr>
            </a:lvl1pPr>
          </a:lstStyle>
          <a:p>
            <a:r>
              <a:rPr lang="en-US"/>
              <a:t>Click to edit Master subtitle style</a:t>
            </a:r>
            <a:endParaRPr lang="en-US" dirty="0"/>
          </a:p>
        </p:txBody>
      </p:sp>
    </p:spTree>
    <p:extLst>
      <p:ext uri="{BB962C8B-B14F-4D97-AF65-F5344CB8AC3E}">
        <p14:creationId xmlns:p14="http://schemas.microsoft.com/office/powerpoint/2010/main" val="266359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306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308610" indent="-308610">
              <a:spcBef>
                <a:spcPts val="900"/>
              </a:spcBef>
              <a:buClr>
                <a:srgbClr val="B99B49"/>
              </a:buClr>
              <a:buFont typeface="Wingdings" charset="2"/>
              <a:buChar char="§"/>
              <a:defRPr/>
            </a:lvl1pPr>
            <a:lvl2pPr marL="668655" indent="-257175">
              <a:spcBef>
                <a:spcPts val="900"/>
              </a:spcBef>
              <a:buClr>
                <a:srgbClr val="B99B49"/>
              </a:buClr>
              <a:buFont typeface="Lucida Grande"/>
              <a:buChar char="»"/>
              <a:defRPr/>
            </a:lvl2pPr>
            <a:lvl3pPr marL="1028700" indent="-205740">
              <a:spcBef>
                <a:spcPts val="900"/>
              </a:spcBef>
              <a:buClr>
                <a:srgbClr val="B99B49"/>
              </a:buClr>
              <a:buFont typeface="Wingdings" charset="2"/>
              <a:buChar char="§"/>
              <a:defRPr/>
            </a:lvl3pPr>
            <a:lvl4pPr marL="1440180" indent="-205740">
              <a:spcBef>
                <a:spcPts val="900"/>
              </a:spcBef>
              <a:buClr>
                <a:srgbClr val="B99B49"/>
              </a:buClr>
              <a:buFont typeface="Lucida Grande"/>
              <a:buChar char="»"/>
              <a:defRPr/>
            </a:lvl4pPr>
            <a:lvl5pPr marL="1851660" indent="-205740">
              <a:spcBef>
                <a:spcPts val="9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D20F7F21-F023-4043-A633-6E9F9BEDD402}" type="slidenum">
              <a:rPr lang="en-US" smtClean="0"/>
              <a:t>‹#›</a:t>
            </a:fld>
            <a:endParaRPr lang="en-US" dirty="0"/>
          </a:p>
        </p:txBody>
      </p:sp>
    </p:spTree>
    <p:extLst>
      <p:ext uri="{BB962C8B-B14F-4D97-AF65-F5344CB8AC3E}">
        <p14:creationId xmlns:p14="http://schemas.microsoft.com/office/powerpoint/2010/main" val="331015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306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308610" indent="-308610">
              <a:spcBef>
                <a:spcPts val="900"/>
              </a:spcBef>
              <a:buClr>
                <a:srgbClr val="B99B49"/>
              </a:buClr>
              <a:buFont typeface="Wingdings" charset="2"/>
              <a:buChar char="§"/>
              <a:defRPr/>
            </a:lvl1pPr>
            <a:lvl2pPr marL="668655" indent="-257175">
              <a:spcBef>
                <a:spcPts val="900"/>
              </a:spcBef>
              <a:buClr>
                <a:srgbClr val="B99B49"/>
              </a:buClr>
              <a:buFont typeface="Lucida Grande"/>
              <a:buChar char="»"/>
              <a:defRPr/>
            </a:lvl2pPr>
            <a:lvl3pPr marL="1028700" indent="-205740">
              <a:spcBef>
                <a:spcPts val="900"/>
              </a:spcBef>
              <a:buClr>
                <a:srgbClr val="B99B49"/>
              </a:buClr>
              <a:buFont typeface="Wingdings" charset="2"/>
              <a:buChar char="§"/>
              <a:defRPr/>
            </a:lvl3pPr>
            <a:lvl4pPr marL="1440180" indent="-205740">
              <a:spcBef>
                <a:spcPts val="900"/>
              </a:spcBef>
              <a:buClr>
                <a:srgbClr val="B99B49"/>
              </a:buClr>
              <a:buFont typeface="Lucida Grande"/>
              <a:buChar char="»"/>
              <a:defRPr/>
            </a:lvl4pPr>
            <a:lvl5pPr marL="1851660" indent="-205740">
              <a:spcBef>
                <a:spcPts val="9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D20F7F21-F023-4043-A633-6E9F9BEDD402}" type="slidenum">
              <a:rPr lang="en-US" smtClean="0"/>
              <a:t>‹#›</a:t>
            </a:fld>
            <a:endParaRPr lang="en-US" dirty="0"/>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fld id="{DE7B54B8-090E-4C79-8B93-92E4D0038A51}" type="datetimeFigureOut">
              <a:rPr lang="en-US" smtClean="0"/>
              <a:t>12/18/2019</a:t>
            </a:fld>
            <a:endParaRPr lang="en-US" dirty="0"/>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44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34963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12800" y="1828800"/>
            <a:ext cx="5181600" cy="3886200"/>
          </a:xfrm>
        </p:spPr>
        <p:txBody>
          <a:bodyPr/>
          <a:lstStyle>
            <a:lvl1pPr marL="308610" indent="-308610">
              <a:buClr>
                <a:srgbClr val="B99B49"/>
              </a:buClr>
              <a:buFont typeface="Wingdings" charset="2"/>
              <a:buChar char="§"/>
              <a:defRPr sz="2160"/>
            </a:lvl1pPr>
            <a:lvl2pPr marL="668655" indent="-257175">
              <a:buClr>
                <a:srgbClr val="B99B49"/>
              </a:buClr>
              <a:buFont typeface="Lucida Grande"/>
              <a:buChar char="»"/>
              <a:defRPr sz="1620"/>
            </a:lvl2pPr>
            <a:lvl3pPr marL="1028700" indent="-205740">
              <a:buClr>
                <a:srgbClr val="B99B49"/>
              </a:buClr>
              <a:buFont typeface="Wingdings" charset="2"/>
              <a:buChar char="§"/>
              <a:defRPr sz="1620"/>
            </a:lvl3pPr>
            <a:lvl4pPr marL="1440180" indent="-205740">
              <a:buClr>
                <a:srgbClr val="B99B49"/>
              </a:buClr>
              <a:buFont typeface="Lucida Grande"/>
              <a:buChar char="»"/>
              <a:defRPr sz="1620"/>
            </a:lvl4pPr>
            <a:lvl5pPr marL="1851660" indent="-205740">
              <a:buClr>
                <a:srgbClr val="B99B49"/>
              </a:buClr>
              <a:buFont typeface="Wingdings" charset="2"/>
              <a:buChar char="§"/>
              <a:defRPr sz="1620"/>
            </a:lvl5pPr>
            <a:lvl6pPr>
              <a:defRPr sz="1620"/>
            </a:lvl6pPr>
            <a:lvl7pPr>
              <a:defRPr sz="1620"/>
            </a:lvl7pPr>
            <a:lvl8pPr>
              <a:defRPr sz="1620"/>
            </a:lvl8pPr>
            <a:lvl9pPr>
              <a:defRPr sz="16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800"/>
            <a:ext cx="5181600" cy="3886200"/>
          </a:xfrm>
        </p:spPr>
        <p:txBody>
          <a:bodyPr/>
          <a:lstStyle>
            <a:lvl1pPr marL="308610" indent="-308610">
              <a:buClr>
                <a:srgbClr val="B99B49"/>
              </a:buClr>
              <a:buFont typeface="Wingdings" charset="2"/>
              <a:buChar char="§"/>
              <a:defRPr sz="2160"/>
            </a:lvl1pPr>
            <a:lvl2pPr marL="668655" indent="-257175">
              <a:buClr>
                <a:srgbClr val="B99B49"/>
              </a:buClr>
              <a:buFont typeface="Lucida Grande"/>
              <a:buChar char="»"/>
              <a:defRPr sz="1620"/>
            </a:lvl2pPr>
            <a:lvl3pPr marL="1028700" indent="-205740">
              <a:buClr>
                <a:srgbClr val="B99B49"/>
              </a:buClr>
              <a:buFont typeface="Wingdings" charset="2"/>
              <a:buChar char="§"/>
              <a:defRPr sz="1620"/>
            </a:lvl3pPr>
            <a:lvl4pPr marL="1440180" indent="-205740">
              <a:buClr>
                <a:srgbClr val="B99B49"/>
              </a:buClr>
              <a:buFont typeface="Lucida Grande"/>
              <a:buChar char="»"/>
              <a:defRPr sz="1620"/>
            </a:lvl4pPr>
            <a:lvl5pPr marL="1851660" indent="-205740">
              <a:buClr>
                <a:srgbClr val="B99B49"/>
              </a:buClr>
              <a:buFont typeface="Wingdings" charset="2"/>
              <a:buChar char="§"/>
              <a:defRPr sz="1620"/>
            </a:lvl5pPr>
            <a:lvl6pPr>
              <a:defRPr sz="1620"/>
            </a:lvl6pPr>
            <a:lvl7pPr>
              <a:defRPr sz="1620"/>
            </a:lvl7pPr>
            <a:lvl8pPr>
              <a:defRPr sz="1620"/>
            </a:lvl8pPr>
            <a:lvl9pPr>
              <a:defRPr sz="16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D20F7F21-F023-4043-A633-6E9F9BEDD402}" type="slidenum">
              <a:rPr lang="en-US" smtClean="0"/>
              <a:t>‹#›</a:t>
            </a:fld>
            <a:endParaRPr lang="en-US" dirty="0"/>
          </a:p>
        </p:txBody>
      </p:sp>
      <p:sp>
        <p:nvSpPr>
          <p:cNvPr id="7" name="Rectangle 18"/>
          <p:cNvSpPr>
            <a:spLocks noGrp="1" noChangeArrowheads="1"/>
          </p:cNvSpPr>
          <p:nvPr>
            <p:ph type="dt" sz="half" idx="12"/>
          </p:nvPr>
        </p:nvSpPr>
        <p:spPr>
          <a:ln/>
        </p:spPr>
        <p:txBody>
          <a:bodyPr/>
          <a:lstStyle>
            <a:lvl1pPr>
              <a:defRPr/>
            </a:lvl1pPr>
          </a:lstStyle>
          <a:p>
            <a:fld id="{DE7B54B8-090E-4C79-8B93-92E4D0038A51}" type="datetimeFigureOut">
              <a:rPr lang="en-US" smtClean="0"/>
              <a:t>12/18/2019</a:t>
            </a:fld>
            <a:endParaRPr lang="en-US" dirty="0"/>
          </a:p>
        </p:txBody>
      </p:sp>
      <p:sp>
        <p:nvSpPr>
          <p:cNvPr id="8" name="Title 1"/>
          <p:cNvSpPr>
            <a:spLocks noGrp="1"/>
          </p:cNvSpPr>
          <p:nvPr>
            <p:ph type="title" hasCustomPrompt="1"/>
          </p:nvPr>
        </p:nvSpPr>
        <p:spPr>
          <a:xfrm>
            <a:off x="812800" y="1005840"/>
            <a:ext cx="10668000" cy="685800"/>
          </a:xfrm>
        </p:spPr>
        <p:txBody>
          <a:bodyPr lIns="0"/>
          <a:lstStyle>
            <a:lvl1pPr>
              <a:defRPr sz="3060"/>
            </a:lvl1pPr>
          </a:lstStyle>
          <a:p>
            <a:r>
              <a:rPr lang="en-US" dirty="0"/>
              <a:t>Click to edit Subhead</a:t>
            </a:r>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44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65736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D20F7F21-F023-4043-A633-6E9F9BEDD402}" type="slidenum">
              <a:rPr lang="en-US" smtClean="0"/>
              <a:t>‹#›</a:t>
            </a:fld>
            <a:endParaRPr lang="en-US" dirty="0"/>
          </a:p>
        </p:txBody>
      </p:sp>
      <p:sp>
        <p:nvSpPr>
          <p:cNvPr id="5" name="Rectangle 18"/>
          <p:cNvSpPr>
            <a:spLocks noGrp="1" noChangeArrowheads="1"/>
          </p:cNvSpPr>
          <p:nvPr>
            <p:ph type="dt" sz="half" idx="12"/>
          </p:nvPr>
        </p:nvSpPr>
        <p:spPr>
          <a:ln/>
        </p:spPr>
        <p:txBody>
          <a:bodyPr/>
          <a:lstStyle>
            <a:lvl1pPr>
              <a:defRPr/>
            </a:lvl1pPr>
          </a:lstStyle>
          <a:p>
            <a:fld id="{DE7B54B8-090E-4C79-8B93-92E4D0038A51}" type="datetimeFigureOut">
              <a:rPr lang="en-US" smtClean="0"/>
              <a:t>12/18/2019</a:t>
            </a:fld>
            <a:endParaRPr lang="en-US" dirty="0"/>
          </a:p>
        </p:txBody>
      </p:sp>
    </p:spTree>
    <p:extLst>
      <p:ext uri="{BB962C8B-B14F-4D97-AF65-F5344CB8AC3E}">
        <p14:creationId xmlns:p14="http://schemas.microsoft.com/office/powerpoint/2010/main" val="80024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D20F7F21-F023-4043-A633-6E9F9BEDD402}" type="slidenum">
              <a:rPr lang="en-US" smtClean="0"/>
              <a:t>‹#›</a:t>
            </a:fld>
            <a:endParaRPr lang="en-US" dirty="0"/>
          </a:p>
        </p:txBody>
      </p:sp>
      <p:sp>
        <p:nvSpPr>
          <p:cNvPr id="4" name="Rectangle 18"/>
          <p:cNvSpPr>
            <a:spLocks noGrp="1" noChangeArrowheads="1"/>
          </p:cNvSpPr>
          <p:nvPr>
            <p:ph type="dt" sz="half" idx="12"/>
          </p:nvPr>
        </p:nvSpPr>
        <p:spPr>
          <a:ln/>
        </p:spPr>
        <p:txBody>
          <a:bodyPr/>
          <a:lstStyle>
            <a:lvl1pPr>
              <a:defRPr/>
            </a:lvl1pPr>
          </a:lstStyle>
          <a:p>
            <a:fld id="{DE7B54B8-090E-4C79-8B93-92E4D0038A51}" type="datetimeFigureOut">
              <a:rPr lang="en-US" smtClean="0"/>
              <a:t>12/18/2019</a:t>
            </a:fld>
            <a:endParaRPr lang="en-US" dirty="0"/>
          </a:p>
        </p:txBody>
      </p:sp>
    </p:spTree>
    <p:extLst>
      <p:ext uri="{BB962C8B-B14F-4D97-AF65-F5344CB8AC3E}">
        <p14:creationId xmlns:p14="http://schemas.microsoft.com/office/powerpoint/2010/main" val="155128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E7B54B8-090E-4C79-8B93-92E4D0038A51}" type="datetimeFigureOut">
              <a:rPr lang="en-US" smtClean="0"/>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0F7F21-F023-4043-A633-6E9F9BEDD402}"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41408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115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0F0F0"/>
        </a:solidFill>
        <a:effectLst/>
      </p:bgPr>
    </p:bg>
    <p:spTree>
      <p:nvGrpSpPr>
        <p:cNvPr id="1" name=""/>
        <p:cNvGrpSpPr/>
        <p:nvPr/>
      </p:nvGrpSpPr>
      <p:grpSpPr>
        <a:xfrm>
          <a:off x="0" y="0"/>
          <a:ext cx="0" cy="0"/>
          <a:chOff x="0" y="0"/>
          <a:chExt cx="0" cy="0"/>
        </a:xfrm>
      </p:grpSpPr>
      <p:sp>
        <p:nvSpPr>
          <p:cNvPr id="3" name="Rounded Rectangle 2"/>
          <p:cNvSpPr/>
          <p:nvPr/>
        </p:nvSpPr>
        <p:spPr bwMode="auto">
          <a:xfrm>
            <a:off x="-203200" y="6263640"/>
            <a:ext cx="12598400" cy="457200"/>
          </a:xfrm>
          <a:prstGeom prst="roundRect">
            <a:avLst>
              <a:gd name="adj" fmla="val 0"/>
            </a:avLst>
          </a:prstGeom>
          <a:gradFill flip="none" rotWithShape="1">
            <a:gsLst>
              <a:gs pos="76000">
                <a:schemeClr val="tx1"/>
              </a:gs>
              <a:gs pos="40000">
                <a:schemeClr val="tx1">
                  <a:alpha val="10000"/>
                </a:schemeClr>
              </a:gs>
            </a:gsLst>
            <a:lin ang="0" scaled="1"/>
            <a:tileRect/>
          </a:gradFill>
          <a:ln w="9525" cap="flat" cmpd="sng" algn="ctr">
            <a:solidFill>
              <a:schemeClr val="bg1"/>
            </a:solidFill>
            <a:prstDash val="solid"/>
            <a:round/>
            <a:headEnd type="none" w="med" len="med"/>
            <a:tailEnd type="none" w="med" len="med"/>
          </a:ln>
          <a:effectLst/>
        </p:spPr>
        <p:txBody>
          <a:bodyPr vert="horz" wrap="square" lIns="82296" tIns="41148" rIns="82296" bIns="41148" numCol="1" rtlCol="0" anchor="t" anchorCtr="0" compatLnSpc="1">
            <a:prstTxWarp prst="textNoShape">
              <a:avLst/>
            </a:prstTxWarp>
          </a:bodyPr>
          <a:lstStyle/>
          <a:p>
            <a:pPr marL="0" marR="0" indent="0" algn="l" defTabSz="822960" rtl="0" eaLnBrk="0" fontAlgn="base" latinLnBrk="0" hangingPunct="0">
              <a:lnSpc>
                <a:spcPct val="100000"/>
              </a:lnSpc>
              <a:spcBef>
                <a:spcPct val="0"/>
              </a:spcBef>
              <a:spcAft>
                <a:spcPct val="0"/>
              </a:spcAft>
              <a:buClrTx/>
              <a:buSzTx/>
              <a:buFontTx/>
              <a:buNone/>
              <a:tabLst/>
            </a:pPr>
            <a:endParaRPr kumimoji="0" lang="en-US" sz="2160" b="0" i="0" u="none" strike="noStrike" cap="none" normalizeH="0" baseline="0" dirty="0">
              <a:ln>
                <a:noFill/>
              </a:ln>
              <a:solidFill>
                <a:schemeClr val="tx1"/>
              </a:solidFill>
              <a:effectLst/>
              <a:latin typeface="Times" charset="0"/>
              <a:ea typeface="Osaka" charset="-128"/>
              <a:cs typeface="Osaka" charset="-128"/>
            </a:endParaRPr>
          </a:p>
        </p:txBody>
      </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197600" y="6296688"/>
            <a:ext cx="5268309" cy="391106"/>
          </a:xfrm>
          <a:prstGeom prst="rect">
            <a:avLst/>
          </a:prstGeom>
        </p:spPr>
      </p:pic>
      <p:sp>
        <p:nvSpPr>
          <p:cNvPr id="1034" name="Rectangle 10"/>
          <p:cNvSpPr>
            <a:spLocks noChangeArrowheads="1"/>
          </p:cNvSpPr>
          <p:nvPr/>
        </p:nvSpPr>
        <p:spPr bwMode="auto">
          <a:xfrm>
            <a:off x="0" y="-42861"/>
            <a:ext cx="11785600" cy="347663"/>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nchorCtr="0"/>
          <a:lstStyle/>
          <a:p>
            <a:endParaRPr lang="en-US" sz="1620" dirty="0"/>
          </a:p>
        </p:txBody>
      </p:sp>
      <p:sp>
        <p:nvSpPr>
          <p:cNvPr id="1027" name="Rectangle 2"/>
          <p:cNvSpPr>
            <a:spLocks noGrp="1" noChangeArrowheads="1"/>
          </p:cNvSpPr>
          <p:nvPr>
            <p:ph type="title"/>
          </p:nvPr>
        </p:nvSpPr>
        <p:spPr bwMode="auto">
          <a:xfrm>
            <a:off x="812800" y="1005840"/>
            <a:ext cx="1066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heading</a:t>
            </a:r>
          </a:p>
        </p:txBody>
      </p:sp>
      <p:sp>
        <p:nvSpPr>
          <p:cNvPr id="1028" name="Rectangle 3"/>
          <p:cNvSpPr>
            <a:spLocks noGrp="1" noChangeArrowheads="1"/>
          </p:cNvSpPr>
          <p:nvPr>
            <p:ph type="body" idx="1"/>
          </p:nvPr>
        </p:nvSpPr>
        <p:spPr bwMode="auto">
          <a:xfrm>
            <a:off x="812800" y="1828800"/>
            <a:ext cx="10668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101600" y="-45720"/>
            <a:ext cx="75184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720" kern="0" cap="all" spc="90">
                <a:solidFill>
                  <a:srgbClr val="CFBA7D"/>
                </a:solidFill>
                <a:latin typeface="Arial" charset="0"/>
              </a:defRPr>
            </a:lvl1pPr>
          </a:lstStyle>
          <a:p>
            <a:endParaRPr lang="en-US" dirty="0"/>
          </a:p>
        </p:txBody>
      </p:sp>
      <p:sp>
        <p:nvSpPr>
          <p:cNvPr id="1042" name="Rectangle 18"/>
          <p:cNvSpPr>
            <a:spLocks noGrp="1" noChangeArrowheads="1"/>
          </p:cNvSpPr>
          <p:nvPr>
            <p:ph type="dt" sz="half" idx="2"/>
          </p:nvPr>
        </p:nvSpPr>
        <p:spPr bwMode="auto">
          <a:xfrm>
            <a:off x="8737600" y="-45720"/>
            <a:ext cx="27432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720">
                <a:solidFill>
                  <a:srgbClr val="808080"/>
                </a:solidFill>
                <a:latin typeface="Arial" charset="0"/>
              </a:defRPr>
            </a:lvl1pPr>
          </a:lstStyle>
          <a:p>
            <a:fld id="{DE7B54B8-090E-4C79-8B93-92E4D0038A51}" type="datetimeFigureOut">
              <a:rPr lang="en-US" smtClean="0"/>
              <a:t>12/18/2019</a:t>
            </a:fld>
            <a:endParaRPr lang="en-US" dirty="0"/>
          </a:p>
        </p:txBody>
      </p:sp>
      <p:sp>
        <p:nvSpPr>
          <p:cNvPr id="11" name="Rectangle 10"/>
          <p:cNvSpPr>
            <a:spLocks noChangeArrowheads="1"/>
          </p:cNvSpPr>
          <p:nvPr/>
        </p:nvSpPr>
        <p:spPr bwMode="auto">
          <a:xfrm>
            <a:off x="11785600" y="-42861"/>
            <a:ext cx="406400" cy="347663"/>
          </a:xfrm>
          <a:prstGeom prst="rect">
            <a:avLst/>
          </a:prstGeom>
          <a:solidFill>
            <a:srgbClr val="CFBA7D"/>
          </a:solidFill>
          <a:ln w="9525">
            <a:noFill/>
            <a:miter lim="800000"/>
            <a:headEnd/>
            <a:tailEnd/>
          </a:ln>
          <a:effectLst/>
        </p:spPr>
        <p:txBody>
          <a:bodyPr wrap="none" anchor="ctr" anchorCtr="0"/>
          <a:lstStyle/>
          <a:p>
            <a:endParaRPr lang="en-US" sz="1620" dirty="0"/>
          </a:p>
        </p:txBody>
      </p:sp>
      <p:sp>
        <p:nvSpPr>
          <p:cNvPr id="1030" name="Rectangle 6"/>
          <p:cNvSpPr>
            <a:spLocks noGrp="1" noChangeArrowheads="1"/>
          </p:cNvSpPr>
          <p:nvPr>
            <p:ph type="sldNum" sz="quarter" idx="4"/>
          </p:nvPr>
        </p:nvSpPr>
        <p:spPr bwMode="auto">
          <a:xfrm>
            <a:off x="11785600" y="-45720"/>
            <a:ext cx="406400" cy="365760"/>
          </a:xfrm>
          <a:prstGeom prst="rect">
            <a:avLst/>
          </a:prstGeom>
          <a:noFill/>
          <a:ln w="9525">
            <a:noFill/>
            <a:miter lim="800000"/>
            <a:headEnd/>
            <a:tailEnd/>
          </a:ln>
          <a:effectLst/>
        </p:spPr>
        <p:txBody>
          <a:bodyPr vert="horz" wrap="none" lIns="91440" tIns="45720" rIns="91440" bIns="45720" numCol="1" anchor="ctr" anchorCtr="1" compatLnSpc="1">
            <a:prstTxWarp prst="textNoShape">
              <a:avLst/>
            </a:prstTxWarp>
          </a:bodyPr>
          <a:lstStyle>
            <a:lvl1pPr algn="r">
              <a:defRPr sz="1080" b="0">
                <a:solidFill>
                  <a:schemeClr val="bg1"/>
                </a:solidFill>
                <a:latin typeface="Arial" charset="0"/>
              </a:defRPr>
            </a:lvl1pPr>
          </a:lstStyle>
          <a:p>
            <a:fld id="{D20F7F21-F023-4043-A633-6E9F9BEDD402}" type="slidenum">
              <a:rPr lang="en-US" smtClean="0"/>
              <a:t>‹#›</a:t>
            </a:fld>
            <a:endParaRPr lang="en-US" dirty="0"/>
          </a:p>
        </p:txBody>
      </p:sp>
    </p:spTree>
    <p:extLst>
      <p:ext uri="{BB962C8B-B14F-4D97-AF65-F5344CB8AC3E}">
        <p14:creationId xmlns:p14="http://schemas.microsoft.com/office/powerpoint/2010/main" val="91100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9" r:id="rId9"/>
  </p:sldLayoutIdLst>
  <p:txStyles>
    <p:titleStyle>
      <a:lvl1pPr algn="l" rtl="0" eaLnBrk="1" fontAlgn="base" hangingPunct="1">
        <a:spcBef>
          <a:spcPct val="0"/>
        </a:spcBef>
        <a:spcAft>
          <a:spcPct val="0"/>
        </a:spcAft>
        <a:defRPr sz="3060" baseline="0">
          <a:solidFill>
            <a:schemeClr val="tx1"/>
          </a:solidFill>
          <a:latin typeface="+mj-lt"/>
          <a:ea typeface="+mj-ea"/>
          <a:cs typeface="+mj-cs"/>
        </a:defRPr>
      </a:lvl1pPr>
      <a:lvl2pPr algn="l" rtl="0" eaLnBrk="1" fontAlgn="base" hangingPunct="1">
        <a:spcBef>
          <a:spcPct val="0"/>
        </a:spcBef>
        <a:spcAft>
          <a:spcPct val="0"/>
        </a:spcAft>
        <a:defRPr sz="3240">
          <a:solidFill>
            <a:schemeClr val="tx1"/>
          </a:solidFill>
          <a:latin typeface="Arial" charset="0"/>
          <a:ea typeface="Osaka" charset="-128"/>
          <a:cs typeface="Osaka" charset="-128"/>
        </a:defRPr>
      </a:lvl2pPr>
      <a:lvl3pPr algn="l" rtl="0" eaLnBrk="1" fontAlgn="base" hangingPunct="1">
        <a:spcBef>
          <a:spcPct val="0"/>
        </a:spcBef>
        <a:spcAft>
          <a:spcPct val="0"/>
        </a:spcAft>
        <a:defRPr sz="3240">
          <a:solidFill>
            <a:schemeClr val="tx1"/>
          </a:solidFill>
          <a:latin typeface="Arial" charset="0"/>
          <a:ea typeface="Osaka" charset="-128"/>
          <a:cs typeface="Osaka" charset="-128"/>
        </a:defRPr>
      </a:lvl3pPr>
      <a:lvl4pPr algn="l" rtl="0" eaLnBrk="1" fontAlgn="base" hangingPunct="1">
        <a:spcBef>
          <a:spcPct val="0"/>
        </a:spcBef>
        <a:spcAft>
          <a:spcPct val="0"/>
        </a:spcAft>
        <a:defRPr sz="3240">
          <a:solidFill>
            <a:schemeClr val="tx1"/>
          </a:solidFill>
          <a:latin typeface="Arial" charset="0"/>
          <a:ea typeface="Osaka" charset="-128"/>
          <a:cs typeface="Osaka" charset="-128"/>
        </a:defRPr>
      </a:lvl4pPr>
      <a:lvl5pPr algn="l" rtl="0" eaLnBrk="1" fontAlgn="base" hangingPunct="1">
        <a:spcBef>
          <a:spcPct val="0"/>
        </a:spcBef>
        <a:spcAft>
          <a:spcPct val="0"/>
        </a:spcAft>
        <a:defRPr sz="3240">
          <a:solidFill>
            <a:schemeClr val="tx1"/>
          </a:solidFill>
          <a:latin typeface="Arial" charset="0"/>
          <a:ea typeface="Osaka" charset="-128"/>
          <a:cs typeface="Osaka" charset="-128"/>
        </a:defRPr>
      </a:lvl5pPr>
      <a:lvl6pPr marL="411480" algn="l" rtl="0" eaLnBrk="1" fontAlgn="base" hangingPunct="1">
        <a:spcBef>
          <a:spcPct val="0"/>
        </a:spcBef>
        <a:spcAft>
          <a:spcPct val="0"/>
        </a:spcAft>
        <a:defRPr sz="3240">
          <a:solidFill>
            <a:schemeClr val="tx1"/>
          </a:solidFill>
          <a:latin typeface="Arial" charset="0"/>
          <a:ea typeface="Osaka" charset="-128"/>
          <a:cs typeface="Osaka" charset="-128"/>
        </a:defRPr>
      </a:lvl6pPr>
      <a:lvl7pPr marL="822960" algn="l" rtl="0" eaLnBrk="1" fontAlgn="base" hangingPunct="1">
        <a:spcBef>
          <a:spcPct val="0"/>
        </a:spcBef>
        <a:spcAft>
          <a:spcPct val="0"/>
        </a:spcAft>
        <a:defRPr sz="3240">
          <a:solidFill>
            <a:schemeClr val="tx1"/>
          </a:solidFill>
          <a:latin typeface="Arial" charset="0"/>
          <a:ea typeface="Osaka" charset="-128"/>
          <a:cs typeface="Osaka" charset="-128"/>
        </a:defRPr>
      </a:lvl7pPr>
      <a:lvl8pPr marL="1234440" algn="l" rtl="0" eaLnBrk="1" fontAlgn="base" hangingPunct="1">
        <a:spcBef>
          <a:spcPct val="0"/>
        </a:spcBef>
        <a:spcAft>
          <a:spcPct val="0"/>
        </a:spcAft>
        <a:defRPr sz="3240">
          <a:solidFill>
            <a:schemeClr val="tx1"/>
          </a:solidFill>
          <a:latin typeface="Arial" charset="0"/>
          <a:ea typeface="Osaka" charset="-128"/>
          <a:cs typeface="Osaka" charset="-128"/>
        </a:defRPr>
      </a:lvl8pPr>
      <a:lvl9pPr marL="1645920" algn="l" rtl="0" eaLnBrk="1" fontAlgn="base" hangingPunct="1">
        <a:spcBef>
          <a:spcPct val="0"/>
        </a:spcBef>
        <a:spcAft>
          <a:spcPct val="0"/>
        </a:spcAft>
        <a:defRPr sz="3240">
          <a:solidFill>
            <a:schemeClr val="tx1"/>
          </a:solidFill>
          <a:latin typeface="Arial" charset="0"/>
          <a:ea typeface="Osaka" charset="-128"/>
          <a:cs typeface="Osaka" charset="-128"/>
        </a:defRPr>
      </a:lvl9pPr>
    </p:titleStyle>
    <p:bodyStyle>
      <a:lvl1pPr marL="308610" indent="-308610" algn="l" rtl="0" eaLnBrk="1" fontAlgn="base" hangingPunct="1">
        <a:spcBef>
          <a:spcPts val="900"/>
        </a:spcBef>
        <a:spcAft>
          <a:spcPct val="0"/>
        </a:spcAft>
        <a:buClr>
          <a:srgbClr val="B99B49"/>
        </a:buClr>
        <a:buFont typeface="Wingdings" charset="0"/>
        <a:buChar char="§"/>
        <a:defRPr sz="2160">
          <a:solidFill>
            <a:schemeClr val="tx1"/>
          </a:solidFill>
          <a:latin typeface="+mn-lt"/>
          <a:ea typeface="+mn-ea"/>
          <a:cs typeface="+mn-cs"/>
        </a:defRPr>
      </a:lvl1pPr>
      <a:lvl2pPr marL="668655" indent="-257175" algn="l" rtl="0" eaLnBrk="1" fontAlgn="base" hangingPunct="1">
        <a:spcBef>
          <a:spcPts val="900"/>
        </a:spcBef>
        <a:spcAft>
          <a:spcPct val="0"/>
        </a:spcAft>
        <a:buClr>
          <a:srgbClr val="B99B49"/>
        </a:buClr>
        <a:buFont typeface="Wingdings" charset="2"/>
        <a:buChar char="Ø"/>
        <a:defRPr>
          <a:solidFill>
            <a:schemeClr val="tx1"/>
          </a:solidFill>
          <a:latin typeface="+mn-lt"/>
          <a:ea typeface="+mn-ea"/>
          <a:cs typeface="+mn-cs"/>
        </a:defRPr>
      </a:lvl2pPr>
      <a:lvl3pPr marL="1028700" indent="-205740" algn="l" rtl="0" eaLnBrk="1" fontAlgn="base" hangingPunct="1">
        <a:spcBef>
          <a:spcPts val="900"/>
        </a:spcBef>
        <a:spcAft>
          <a:spcPct val="0"/>
        </a:spcAft>
        <a:buClr>
          <a:srgbClr val="B99B49"/>
        </a:buClr>
        <a:buFont typeface="Wingdings" charset="2"/>
        <a:buChar char=""/>
        <a:defRPr>
          <a:solidFill>
            <a:schemeClr val="tx1"/>
          </a:solidFill>
          <a:latin typeface="+mn-lt"/>
          <a:ea typeface="+mn-ea"/>
          <a:cs typeface="+mn-cs"/>
        </a:defRPr>
      </a:lvl3pPr>
      <a:lvl4pPr marL="1440180" indent="-205740" algn="l" rtl="0" eaLnBrk="1" fontAlgn="base" hangingPunct="1">
        <a:spcBef>
          <a:spcPts val="900"/>
        </a:spcBef>
        <a:spcAft>
          <a:spcPct val="0"/>
        </a:spcAft>
        <a:buClr>
          <a:srgbClr val="B99B49"/>
        </a:buClr>
        <a:buFont typeface="Arial"/>
        <a:buChar char="•"/>
        <a:defRPr>
          <a:solidFill>
            <a:schemeClr val="tx1"/>
          </a:solidFill>
          <a:latin typeface="+mn-lt"/>
          <a:ea typeface="+mn-ea"/>
          <a:cs typeface="+mn-cs"/>
        </a:defRPr>
      </a:lvl4pPr>
      <a:lvl5pPr marL="1851660" indent="-205740" algn="l" rtl="0" eaLnBrk="1" fontAlgn="base" hangingPunct="1">
        <a:spcBef>
          <a:spcPts val="900"/>
        </a:spcBef>
        <a:spcAft>
          <a:spcPct val="0"/>
        </a:spcAft>
        <a:buClr>
          <a:srgbClr val="B99B49"/>
        </a:buClr>
        <a:buFont typeface="Wingdings" charset="2"/>
        <a:buChar char="§"/>
        <a:defRPr>
          <a:solidFill>
            <a:schemeClr val="tx1"/>
          </a:solidFill>
          <a:latin typeface="+mn-lt"/>
          <a:ea typeface="+mn-ea"/>
          <a:cs typeface="+mn-cs"/>
        </a:defRPr>
      </a:lvl5pPr>
      <a:lvl6pPr marL="2263140" indent="-20574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6pPr>
      <a:lvl7pPr marL="2674620" indent="-20574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7pPr>
      <a:lvl8pPr marL="3086100" indent="-20574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8pPr>
      <a:lvl9pPr marL="3497580" indent="-20574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0F0F0"/>
        </a:solidFill>
        <a:effectLst/>
      </p:bgPr>
    </p:bg>
    <p:spTree>
      <p:nvGrpSpPr>
        <p:cNvPr id="1" name=""/>
        <p:cNvGrpSpPr/>
        <p:nvPr/>
      </p:nvGrpSpPr>
      <p:grpSpPr>
        <a:xfrm>
          <a:off x="0" y="0"/>
          <a:ext cx="0" cy="0"/>
          <a:chOff x="0" y="0"/>
          <a:chExt cx="0" cy="0"/>
        </a:xfrm>
      </p:grpSpPr>
      <p:sp>
        <p:nvSpPr>
          <p:cNvPr id="3" name="Rounded Rectangle 2"/>
          <p:cNvSpPr/>
          <p:nvPr/>
        </p:nvSpPr>
        <p:spPr bwMode="auto">
          <a:xfrm>
            <a:off x="-28574" y="6263640"/>
            <a:ext cx="12220575" cy="457200"/>
          </a:xfrm>
          <a:prstGeom prst="roundRect">
            <a:avLst>
              <a:gd name="adj" fmla="val 0"/>
            </a:avLst>
          </a:prstGeom>
          <a:gradFill flip="none" rotWithShape="1">
            <a:gsLst>
              <a:gs pos="76000">
                <a:schemeClr val="tx1"/>
              </a:gs>
              <a:gs pos="40000">
                <a:schemeClr val="tx1">
                  <a:alpha val="10000"/>
                </a:schemeClr>
              </a:gs>
            </a:gsLst>
            <a:lin ang="0" scaled="1"/>
            <a:tileRect/>
          </a:gradFill>
          <a:ln w="9525" cap="flat" cmpd="sng" algn="ctr">
            <a:solidFill>
              <a:schemeClr val="bg1"/>
            </a:solidFill>
            <a:prstDash val="solid"/>
            <a:round/>
            <a:headEnd type="none" w="med" len="med"/>
            <a:tailEnd type="none" w="med" len="med"/>
          </a:ln>
          <a:effectLst/>
        </p:spPr>
        <p:txBody>
          <a:bodyPr vert="horz" wrap="square" lIns="109728" tIns="54864" rIns="109728" bIns="54864" numCol="1" rtlCol="0" anchor="t" anchorCtr="0" compatLnSpc="1">
            <a:prstTxWarp prst="textNoShape">
              <a:avLst/>
            </a:prstTxWarp>
          </a:bodyPr>
          <a:lstStyle/>
          <a:p>
            <a:pPr marL="0" marR="0" indent="0" algn="l" defTabSz="1097280" rtl="0" eaLnBrk="0" fontAlgn="base" latinLnBrk="0" hangingPunct="0">
              <a:lnSpc>
                <a:spcPct val="100000"/>
              </a:lnSpc>
              <a:spcBef>
                <a:spcPct val="0"/>
              </a:spcBef>
              <a:spcAft>
                <a:spcPct val="0"/>
              </a:spcAft>
              <a:buClrTx/>
              <a:buSzTx/>
              <a:buFontTx/>
              <a:buNone/>
              <a:tabLst/>
            </a:pPr>
            <a:endParaRPr kumimoji="0" lang="en-US" sz="2880" b="0" i="0" u="none" strike="noStrike" cap="none" normalizeH="0" baseline="0" dirty="0">
              <a:ln>
                <a:noFill/>
              </a:ln>
              <a:solidFill>
                <a:schemeClr val="tx1"/>
              </a:solidFill>
              <a:effectLst/>
              <a:latin typeface="Times" charset="0"/>
              <a:ea typeface="Osaka" charset="-128"/>
              <a:cs typeface="Osaka" charset="-128"/>
            </a:endParaRPr>
          </a:p>
        </p:txBody>
      </p:sp>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97600" y="6296688"/>
            <a:ext cx="5268309" cy="391106"/>
          </a:xfrm>
          <a:prstGeom prst="rect">
            <a:avLst/>
          </a:prstGeom>
        </p:spPr>
      </p:pic>
      <p:sp>
        <p:nvSpPr>
          <p:cNvPr id="1034" name="Rectangle 10"/>
          <p:cNvSpPr>
            <a:spLocks noChangeArrowheads="1"/>
          </p:cNvSpPr>
          <p:nvPr/>
        </p:nvSpPr>
        <p:spPr bwMode="auto">
          <a:xfrm>
            <a:off x="0" y="-42862"/>
            <a:ext cx="11785600" cy="347663"/>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nchorCtr="0"/>
          <a:lstStyle/>
          <a:p>
            <a:endParaRPr lang="en-US" sz="2160" dirty="0"/>
          </a:p>
        </p:txBody>
      </p:sp>
      <p:sp>
        <p:nvSpPr>
          <p:cNvPr id="1027" name="Rectangle 2"/>
          <p:cNvSpPr>
            <a:spLocks noGrp="1" noChangeArrowheads="1"/>
          </p:cNvSpPr>
          <p:nvPr>
            <p:ph type="title"/>
          </p:nvPr>
        </p:nvSpPr>
        <p:spPr bwMode="auto">
          <a:xfrm>
            <a:off x="812800" y="1005840"/>
            <a:ext cx="1066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dirty="0"/>
              <a:t>Click to edit heading</a:t>
            </a:r>
          </a:p>
        </p:txBody>
      </p:sp>
      <p:sp>
        <p:nvSpPr>
          <p:cNvPr id="1028" name="Rectangle 3"/>
          <p:cNvSpPr>
            <a:spLocks noGrp="1" noChangeArrowheads="1"/>
          </p:cNvSpPr>
          <p:nvPr>
            <p:ph type="body" idx="1"/>
          </p:nvPr>
        </p:nvSpPr>
        <p:spPr bwMode="auto">
          <a:xfrm>
            <a:off x="812800" y="1828800"/>
            <a:ext cx="10668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101600" y="-45720"/>
            <a:ext cx="75184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60" kern="0" cap="all" spc="120">
                <a:solidFill>
                  <a:srgbClr val="CFBA7D"/>
                </a:solidFill>
                <a:latin typeface="Arial" charset="0"/>
              </a:defRPr>
            </a:lvl1pPr>
          </a:lstStyle>
          <a:p>
            <a:r>
              <a:rPr lang="en-US" dirty="0"/>
              <a:t>New Employee orientation follow-up survey summary</a:t>
            </a:r>
          </a:p>
        </p:txBody>
      </p:sp>
      <p:sp>
        <p:nvSpPr>
          <p:cNvPr id="1042" name="Rectangle 18"/>
          <p:cNvSpPr>
            <a:spLocks noGrp="1" noChangeArrowheads="1"/>
          </p:cNvSpPr>
          <p:nvPr>
            <p:ph type="dt" sz="half" idx="2"/>
          </p:nvPr>
        </p:nvSpPr>
        <p:spPr bwMode="auto">
          <a:xfrm>
            <a:off x="8737600" y="-45720"/>
            <a:ext cx="27432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60">
                <a:solidFill>
                  <a:srgbClr val="808080"/>
                </a:solidFill>
                <a:latin typeface="Arial" charset="0"/>
              </a:defRPr>
            </a:lvl1pPr>
          </a:lstStyle>
          <a:p>
            <a:endParaRPr lang="en-US" dirty="0"/>
          </a:p>
        </p:txBody>
      </p:sp>
      <p:sp>
        <p:nvSpPr>
          <p:cNvPr id="11" name="Rectangle 10"/>
          <p:cNvSpPr>
            <a:spLocks noChangeArrowheads="1"/>
          </p:cNvSpPr>
          <p:nvPr/>
        </p:nvSpPr>
        <p:spPr bwMode="auto">
          <a:xfrm>
            <a:off x="11785600" y="-42862"/>
            <a:ext cx="406400" cy="347663"/>
          </a:xfrm>
          <a:prstGeom prst="rect">
            <a:avLst/>
          </a:prstGeom>
          <a:solidFill>
            <a:srgbClr val="CFBA7D"/>
          </a:solidFill>
          <a:ln w="9525">
            <a:noFill/>
            <a:miter lim="800000"/>
            <a:headEnd/>
            <a:tailEnd/>
          </a:ln>
          <a:effectLst/>
        </p:spPr>
        <p:txBody>
          <a:bodyPr wrap="none" anchor="ctr" anchorCtr="0"/>
          <a:lstStyle/>
          <a:p>
            <a:endParaRPr lang="en-US" sz="2160" dirty="0"/>
          </a:p>
        </p:txBody>
      </p:sp>
      <p:sp>
        <p:nvSpPr>
          <p:cNvPr id="1030" name="Rectangle 6"/>
          <p:cNvSpPr>
            <a:spLocks noGrp="1" noChangeArrowheads="1"/>
          </p:cNvSpPr>
          <p:nvPr>
            <p:ph type="sldNum" sz="quarter" idx="4"/>
          </p:nvPr>
        </p:nvSpPr>
        <p:spPr bwMode="auto">
          <a:xfrm>
            <a:off x="11785600" y="-45720"/>
            <a:ext cx="406400" cy="365760"/>
          </a:xfrm>
          <a:prstGeom prst="rect">
            <a:avLst/>
          </a:prstGeom>
          <a:noFill/>
          <a:ln w="9525">
            <a:noFill/>
            <a:miter lim="800000"/>
            <a:headEnd/>
            <a:tailEnd/>
          </a:ln>
          <a:effectLst/>
        </p:spPr>
        <p:txBody>
          <a:bodyPr vert="horz" wrap="none" lIns="91440" tIns="45720" rIns="91440" bIns="45720" numCol="1" anchor="ctr" anchorCtr="1" compatLnSpc="1">
            <a:prstTxWarp prst="textNoShape">
              <a:avLst/>
            </a:prstTxWarp>
          </a:bodyPr>
          <a:lstStyle>
            <a:lvl1pPr algn="r">
              <a:defRPr sz="1440" b="0">
                <a:solidFill>
                  <a:schemeClr val="bg1"/>
                </a:solidFill>
                <a:latin typeface="Arial" charset="0"/>
              </a:defRPr>
            </a:lvl1pPr>
          </a:lstStyle>
          <a:p>
            <a:fld id="{2577227C-FE81-1C4D-9648-168F6ADCE5DD}" type="slidenum">
              <a:rPr lang="en-US" smtClean="0"/>
              <a:pPr/>
              <a:t>‹#›</a:t>
            </a:fld>
            <a:endParaRPr lang="en-US" dirty="0"/>
          </a:p>
        </p:txBody>
      </p:sp>
    </p:spTree>
    <p:extLst>
      <p:ext uri="{BB962C8B-B14F-4D97-AF65-F5344CB8AC3E}">
        <p14:creationId xmlns:p14="http://schemas.microsoft.com/office/powerpoint/2010/main" val="56222171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Lst>
  <p:hf hdr="0"/>
  <p:txStyles>
    <p:titleStyle>
      <a:lvl1pPr algn="l" rtl="0" eaLnBrk="1" fontAlgn="base" hangingPunct="1">
        <a:spcBef>
          <a:spcPct val="0"/>
        </a:spcBef>
        <a:spcAft>
          <a:spcPct val="0"/>
        </a:spcAft>
        <a:defRPr sz="4080" baseline="0">
          <a:solidFill>
            <a:schemeClr val="tx1"/>
          </a:solidFill>
          <a:latin typeface="+mj-lt"/>
          <a:ea typeface="+mj-ea"/>
          <a:cs typeface="+mj-cs"/>
        </a:defRPr>
      </a:lvl1pPr>
      <a:lvl2pPr algn="l" rtl="0" eaLnBrk="1" fontAlgn="base" hangingPunct="1">
        <a:spcBef>
          <a:spcPct val="0"/>
        </a:spcBef>
        <a:spcAft>
          <a:spcPct val="0"/>
        </a:spcAft>
        <a:defRPr sz="4320">
          <a:solidFill>
            <a:schemeClr val="tx1"/>
          </a:solidFill>
          <a:latin typeface="Arial" charset="0"/>
          <a:ea typeface="Osaka" charset="-128"/>
          <a:cs typeface="Osaka" charset="-128"/>
        </a:defRPr>
      </a:lvl2pPr>
      <a:lvl3pPr algn="l" rtl="0" eaLnBrk="1" fontAlgn="base" hangingPunct="1">
        <a:spcBef>
          <a:spcPct val="0"/>
        </a:spcBef>
        <a:spcAft>
          <a:spcPct val="0"/>
        </a:spcAft>
        <a:defRPr sz="4320">
          <a:solidFill>
            <a:schemeClr val="tx1"/>
          </a:solidFill>
          <a:latin typeface="Arial" charset="0"/>
          <a:ea typeface="Osaka" charset="-128"/>
          <a:cs typeface="Osaka" charset="-128"/>
        </a:defRPr>
      </a:lvl3pPr>
      <a:lvl4pPr algn="l" rtl="0" eaLnBrk="1" fontAlgn="base" hangingPunct="1">
        <a:spcBef>
          <a:spcPct val="0"/>
        </a:spcBef>
        <a:spcAft>
          <a:spcPct val="0"/>
        </a:spcAft>
        <a:defRPr sz="4320">
          <a:solidFill>
            <a:schemeClr val="tx1"/>
          </a:solidFill>
          <a:latin typeface="Arial" charset="0"/>
          <a:ea typeface="Osaka" charset="-128"/>
          <a:cs typeface="Osaka" charset="-128"/>
        </a:defRPr>
      </a:lvl4pPr>
      <a:lvl5pPr algn="l" rtl="0" eaLnBrk="1" fontAlgn="base" hangingPunct="1">
        <a:spcBef>
          <a:spcPct val="0"/>
        </a:spcBef>
        <a:spcAft>
          <a:spcPct val="0"/>
        </a:spcAft>
        <a:defRPr sz="4320">
          <a:solidFill>
            <a:schemeClr val="tx1"/>
          </a:solidFill>
          <a:latin typeface="Arial" charset="0"/>
          <a:ea typeface="Osaka" charset="-128"/>
          <a:cs typeface="Osaka" charset="-128"/>
        </a:defRPr>
      </a:lvl5pPr>
      <a:lvl6pPr marL="548640" algn="l" rtl="0" eaLnBrk="1" fontAlgn="base" hangingPunct="1">
        <a:spcBef>
          <a:spcPct val="0"/>
        </a:spcBef>
        <a:spcAft>
          <a:spcPct val="0"/>
        </a:spcAft>
        <a:defRPr sz="4320">
          <a:solidFill>
            <a:schemeClr val="tx1"/>
          </a:solidFill>
          <a:latin typeface="Arial" charset="0"/>
          <a:ea typeface="Osaka" charset="-128"/>
          <a:cs typeface="Osaka" charset="-128"/>
        </a:defRPr>
      </a:lvl6pPr>
      <a:lvl7pPr marL="1097280" algn="l" rtl="0" eaLnBrk="1" fontAlgn="base" hangingPunct="1">
        <a:spcBef>
          <a:spcPct val="0"/>
        </a:spcBef>
        <a:spcAft>
          <a:spcPct val="0"/>
        </a:spcAft>
        <a:defRPr sz="4320">
          <a:solidFill>
            <a:schemeClr val="tx1"/>
          </a:solidFill>
          <a:latin typeface="Arial" charset="0"/>
          <a:ea typeface="Osaka" charset="-128"/>
          <a:cs typeface="Osaka" charset="-128"/>
        </a:defRPr>
      </a:lvl7pPr>
      <a:lvl8pPr marL="1645920" algn="l" rtl="0" eaLnBrk="1" fontAlgn="base" hangingPunct="1">
        <a:spcBef>
          <a:spcPct val="0"/>
        </a:spcBef>
        <a:spcAft>
          <a:spcPct val="0"/>
        </a:spcAft>
        <a:defRPr sz="4320">
          <a:solidFill>
            <a:schemeClr val="tx1"/>
          </a:solidFill>
          <a:latin typeface="Arial" charset="0"/>
          <a:ea typeface="Osaka" charset="-128"/>
          <a:cs typeface="Osaka" charset="-128"/>
        </a:defRPr>
      </a:lvl8pPr>
      <a:lvl9pPr marL="2194560" algn="l" rtl="0" eaLnBrk="1" fontAlgn="base" hangingPunct="1">
        <a:spcBef>
          <a:spcPct val="0"/>
        </a:spcBef>
        <a:spcAft>
          <a:spcPct val="0"/>
        </a:spcAft>
        <a:defRPr sz="4320">
          <a:solidFill>
            <a:schemeClr val="tx1"/>
          </a:solidFill>
          <a:latin typeface="Arial" charset="0"/>
          <a:ea typeface="Osaka" charset="-128"/>
          <a:cs typeface="Osaka" charset="-128"/>
        </a:defRPr>
      </a:lvl9pPr>
    </p:titleStyle>
    <p:bodyStyle>
      <a:lvl1pPr marL="411480" indent="-411480" algn="l" rtl="0" eaLnBrk="1" fontAlgn="base" hangingPunct="1">
        <a:spcBef>
          <a:spcPts val="1200"/>
        </a:spcBef>
        <a:spcAft>
          <a:spcPct val="0"/>
        </a:spcAft>
        <a:buClr>
          <a:srgbClr val="B99B49"/>
        </a:buClr>
        <a:buFont typeface="Wingdings" charset="0"/>
        <a:buChar char="§"/>
        <a:defRPr sz="2880">
          <a:solidFill>
            <a:schemeClr val="tx1"/>
          </a:solidFill>
          <a:latin typeface="+mn-lt"/>
          <a:ea typeface="+mn-ea"/>
          <a:cs typeface="+mn-cs"/>
        </a:defRPr>
      </a:lvl1pPr>
      <a:lvl2pPr marL="891540" indent="-342900" algn="l" rtl="0" eaLnBrk="1" fontAlgn="base" hangingPunct="1">
        <a:spcBef>
          <a:spcPts val="1200"/>
        </a:spcBef>
        <a:spcAft>
          <a:spcPct val="0"/>
        </a:spcAft>
        <a:buClr>
          <a:srgbClr val="B99B49"/>
        </a:buClr>
        <a:buFont typeface="Wingdings" charset="2"/>
        <a:buChar char="Ø"/>
        <a:defRPr>
          <a:solidFill>
            <a:schemeClr val="tx1"/>
          </a:solidFill>
          <a:latin typeface="+mn-lt"/>
          <a:ea typeface="+mn-ea"/>
          <a:cs typeface="+mn-cs"/>
        </a:defRPr>
      </a:lvl2pPr>
      <a:lvl3pPr marL="137160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3pPr>
      <a:lvl4pPr marL="1920240" indent="-274320" algn="l" rtl="0" eaLnBrk="1" fontAlgn="base" hangingPunct="1">
        <a:spcBef>
          <a:spcPts val="1200"/>
        </a:spcBef>
        <a:spcAft>
          <a:spcPct val="0"/>
        </a:spcAft>
        <a:buClr>
          <a:srgbClr val="B99B49"/>
        </a:buClr>
        <a:buFont typeface="Arial"/>
        <a:buChar char="•"/>
        <a:defRPr>
          <a:solidFill>
            <a:schemeClr val="tx1"/>
          </a:solidFill>
          <a:latin typeface="+mn-lt"/>
          <a:ea typeface="+mn-ea"/>
          <a:cs typeface="+mn-cs"/>
        </a:defRPr>
      </a:lvl4pPr>
      <a:lvl5pPr marL="246888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5pPr>
      <a:lvl6pPr marL="301752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6pPr>
      <a:lvl7pPr marL="356616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7pPr>
      <a:lvl8pPr marL="411480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8pPr>
      <a:lvl9pPr marL="466344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ucdenver.edu/research/Research%20Administration%20Documents/BldgList%20OffCampus%20As%20of%2006302017.pdf" TargetMode="External"/><Relationship Id="rId2" Type="http://schemas.openxmlformats.org/officeDocument/2006/relationships/hyperlink" Target="http://www.ucdenver.edu/research/Research%20Administration%20Documents/BldgList%20OnCampus%20As%20of%2006302017.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0"/>
            <a:ext cx="10363200" cy="2743200"/>
          </a:xfrm>
        </p:spPr>
        <p:txBody>
          <a:bodyPr/>
          <a:lstStyle/>
          <a:p>
            <a:r>
              <a:rPr lang="en-US" sz="6600" dirty="0"/>
              <a:t>F&amp;A RATES</a:t>
            </a:r>
          </a:p>
        </p:txBody>
      </p:sp>
    </p:spTree>
    <p:extLst>
      <p:ext uri="{BB962C8B-B14F-4D97-AF65-F5344CB8AC3E}">
        <p14:creationId xmlns:p14="http://schemas.microsoft.com/office/powerpoint/2010/main" val="3998050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11" y="1005840"/>
            <a:ext cx="11248189" cy="975360"/>
          </a:xfrm>
        </p:spPr>
        <p:txBody>
          <a:bodyPr/>
          <a:lstStyle/>
          <a:p>
            <a:pPr algn="ctr"/>
            <a:r>
              <a:rPr lang="en-US" dirty="0"/>
              <a:t>University of Colorado </a:t>
            </a:r>
            <a:r>
              <a:rPr lang="en-US" dirty="0" err="1"/>
              <a:t>Denver|Anschutz</a:t>
            </a:r>
            <a:r>
              <a:rPr lang="en-US" dirty="0"/>
              <a:t> Medical Campus </a:t>
            </a:r>
            <a:br>
              <a:rPr lang="en-US" dirty="0"/>
            </a:br>
            <a:r>
              <a:rPr lang="en-US" dirty="0"/>
              <a:t>Federally Negotiated F&amp;A Rate</a:t>
            </a:r>
          </a:p>
        </p:txBody>
      </p:sp>
      <p:sp>
        <p:nvSpPr>
          <p:cNvPr id="3" name="Content Placeholder 2"/>
          <p:cNvSpPr>
            <a:spLocks noGrp="1"/>
          </p:cNvSpPr>
          <p:nvPr>
            <p:ph idx="1"/>
          </p:nvPr>
        </p:nvSpPr>
        <p:spPr>
          <a:xfrm>
            <a:off x="812800" y="2350167"/>
            <a:ext cx="10668000" cy="3737811"/>
          </a:xfrm>
        </p:spPr>
        <p:txBody>
          <a:bodyPr/>
          <a:lstStyle/>
          <a:p>
            <a:pPr marL="0" indent="0">
              <a:buNone/>
            </a:pPr>
            <a:r>
              <a:rPr lang="en-US" dirty="0"/>
              <a:t>On-Campus – on basis of Modified Total Direct Cost (MTDC)</a:t>
            </a:r>
          </a:p>
          <a:p>
            <a:pPr lvl="1"/>
            <a:endParaRPr lang="en-US" dirty="0"/>
          </a:p>
          <a:p>
            <a:pPr lvl="1"/>
            <a:r>
              <a:rPr lang="en-US" dirty="0"/>
              <a:t>55.5% 	Organized research </a:t>
            </a:r>
          </a:p>
          <a:p>
            <a:pPr lvl="1"/>
            <a:r>
              <a:rPr lang="en-US" dirty="0"/>
              <a:t>42%	Instruction </a:t>
            </a:r>
          </a:p>
          <a:p>
            <a:pPr lvl="1"/>
            <a:r>
              <a:rPr lang="en-US" dirty="0"/>
              <a:t>26%	Public service/other activity</a:t>
            </a:r>
          </a:p>
          <a:p>
            <a:pPr lvl="1"/>
            <a:endParaRPr lang="en-US" dirty="0"/>
          </a:p>
          <a:p>
            <a:pPr marL="0" indent="0">
              <a:buNone/>
            </a:pPr>
            <a:r>
              <a:rPr lang="en-US" dirty="0"/>
              <a:t>Off-Campus  – on basis of Modified Total Direct Cost (MTDC)</a:t>
            </a:r>
          </a:p>
          <a:p>
            <a:pPr marL="0" indent="0">
              <a:buNone/>
            </a:pPr>
            <a:endParaRPr lang="en-US" dirty="0"/>
          </a:p>
          <a:p>
            <a:pPr lvl="1"/>
            <a:r>
              <a:rPr lang="en-US" dirty="0"/>
              <a:t>26%	For all types of activities</a:t>
            </a:r>
          </a:p>
        </p:txBody>
      </p:sp>
    </p:spTree>
    <p:extLst>
      <p:ext uri="{BB962C8B-B14F-4D97-AF65-F5344CB8AC3E}">
        <p14:creationId xmlns:p14="http://schemas.microsoft.com/office/powerpoint/2010/main" val="345015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2BF25-114C-4F0E-B504-166A23CE88D0}"/>
              </a:ext>
            </a:extLst>
          </p:cNvPr>
          <p:cNvSpPr>
            <a:spLocks noGrp="1"/>
          </p:cNvSpPr>
          <p:nvPr>
            <p:ph type="title"/>
          </p:nvPr>
        </p:nvSpPr>
        <p:spPr/>
        <p:txBody>
          <a:bodyPr/>
          <a:lstStyle/>
          <a:p>
            <a:pPr algn="ctr"/>
            <a:r>
              <a:rPr lang="en-US" dirty="0"/>
              <a:t>Research Types</a:t>
            </a:r>
          </a:p>
        </p:txBody>
      </p:sp>
      <p:sp>
        <p:nvSpPr>
          <p:cNvPr id="3" name="Content Placeholder 2">
            <a:extLst>
              <a:ext uri="{FF2B5EF4-FFF2-40B4-BE49-F238E27FC236}">
                <a16:creationId xmlns:a16="http://schemas.microsoft.com/office/drawing/2014/main" id="{480DC95A-C495-4258-A73F-57318E89A1ED}"/>
              </a:ext>
            </a:extLst>
          </p:cNvPr>
          <p:cNvSpPr>
            <a:spLocks noGrp="1"/>
          </p:cNvSpPr>
          <p:nvPr>
            <p:ph idx="1"/>
          </p:nvPr>
        </p:nvSpPr>
        <p:spPr>
          <a:xfrm>
            <a:off x="590858" y="1691639"/>
            <a:ext cx="10668000" cy="4833447"/>
          </a:xfrm>
        </p:spPr>
        <p:txBody>
          <a:bodyPr/>
          <a:lstStyle/>
          <a:p>
            <a:r>
              <a:rPr lang="en-US" sz="1600" b="1" dirty="0"/>
              <a:t>Organized Research - </a:t>
            </a:r>
            <a:r>
              <a:rPr lang="en-US" sz="1600" dirty="0"/>
              <a:t>Research and scholarship activities include the rigorous inquiry, experiment or investigation to increase the scholarly understanding of the involved discipline. </a:t>
            </a:r>
          </a:p>
          <a:p>
            <a:endParaRPr lang="en-US" sz="1600" dirty="0"/>
          </a:p>
          <a:p>
            <a:r>
              <a:rPr lang="en-US" sz="1600" b="1" dirty="0"/>
              <a:t>Instruction - </a:t>
            </a:r>
            <a:r>
              <a:rPr lang="en-US" sz="1600" dirty="0"/>
              <a:t>Sponsored instruction and training means specific instructional or training activity established by grant, contract, or cooperative agreement. Does not include research training. </a:t>
            </a:r>
          </a:p>
          <a:p>
            <a:endParaRPr lang="en-US" sz="1600" dirty="0"/>
          </a:p>
          <a:p>
            <a:r>
              <a:rPr lang="en-US" sz="1600" b="1" dirty="0"/>
              <a:t>Other Sponsored Activities - </a:t>
            </a:r>
            <a:r>
              <a:rPr lang="en-US" sz="1600" dirty="0"/>
              <a:t>All other activities, programs and projects financed by Federal and non-Federal agencies and organizations which involve the performance of work other than sponsored research or instruction.</a:t>
            </a:r>
          </a:p>
          <a:p>
            <a:pPr lvl="1"/>
            <a:r>
              <a:rPr lang="en-US" sz="1400" dirty="0"/>
              <a:t>Editorships</a:t>
            </a:r>
          </a:p>
          <a:p>
            <a:pPr lvl="1"/>
            <a:r>
              <a:rPr lang="en-US" sz="1400" dirty="0"/>
              <a:t>Conferences</a:t>
            </a:r>
          </a:p>
          <a:p>
            <a:pPr lvl="1"/>
            <a:r>
              <a:rPr lang="en-US" sz="1400" dirty="0"/>
              <a:t>Travel Awards</a:t>
            </a:r>
          </a:p>
          <a:p>
            <a:pPr lvl="1"/>
            <a:r>
              <a:rPr lang="en-US" sz="1400" dirty="0"/>
              <a:t>Health Service Projects </a:t>
            </a:r>
          </a:p>
          <a:p>
            <a:pPr lvl="1"/>
            <a:r>
              <a:rPr lang="en-US" sz="1400" dirty="0"/>
              <a:t>Community Service Programs</a:t>
            </a:r>
            <a:endParaRPr lang="en-US" sz="1600" dirty="0"/>
          </a:p>
          <a:p>
            <a:pPr marL="411480" lvl="1" indent="0">
              <a:buNone/>
            </a:pPr>
            <a:br>
              <a:rPr lang="en-US" sz="1400" dirty="0"/>
            </a:br>
            <a:r>
              <a:rPr lang="en-US" sz="1440" dirty="0"/>
              <a:t>	</a:t>
            </a:r>
          </a:p>
        </p:txBody>
      </p:sp>
    </p:spTree>
    <p:extLst>
      <p:ext uri="{BB962C8B-B14F-4D97-AF65-F5344CB8AC3E}">
        <p14:creationId xmlns:p14="http://schemas.microsoft.com/office/powerpoint/2010/main" val="1077260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88677-5F75-42D8-8267-0E8CB5D101DC}"/>
              </a:ext>
            </a:extLst>
          </p:cNvPr>
          <p:cNvSpPr>
            <a:spLocks noGrp="1"/>
          </p:cNvSpPr>
          <p:nvPr>
            <p:ph type="title"/>
          </p:nvPr>
        </p:nvSpPr>
        <p:spPr/>
        <p:txBody>
          <a:bodyPr/>
          <a:lstStyle/>
          <a:p>
            <a:pPr algn="ctr"/>
            <a:r>
              <a:rPr lang="en-US" dirty="0"/>
              <a:t>On Campus Vs Off Campus</a:t>
            </a:r>
          </a:p>
        </p:txBody>
      </p:sp>
      <p:sp>
        <p:nvSpPr>
          <p:cNvPr id="3" name="Content Placeholder 2">
            <a:extLst>
              <a:ext uri="{FF2B5EF4-FFF2-40B4-BE49-F238E27FC236}">
                <a16:creationId xmlns:a16="http://schemas.microsoft.com/office/drawing/2014/main" id="{698B45A8-9C5B-43FA-BD9F-F7BFD96221B7}"/>
              </a:ext>
            </a:extLst>
          </p:cNvPr>
          <p:cNvSpPr>
            <a:spLocks noGrp="1"/>
          </p:cNvSpPr>
          <p:nvPr>
            <p:ph idx="1"/>
          </p:nvPr>
        </p:nvSpPr>
        <p:spPr/>
        <p:txBody>
          <a:bodyPr/>
          <a:lstStyle/>
          <a:p>
            <a:r>
              <a:rPr lang="en-US" dirty="0"/>
              <a:t>On Campus – More than 50% of the work takes place at an on campus location.</a:t>
            </a:r>
          </a:p>
          <a:p>
            <a:pPr lvl="1"/>
            <a:r>
              <a:rPr lang="en-US" dirty="0">
                <a:hlinkClick r:id="rId2"/>
              </a:rPr>
              <a:t>On Campus List </a:t>
            </a:r>
            <a:endParaRPr lang="en-US" dirty="0"/>
          </a:p>
          <a:p>
            <a:pPr lvl="1"/>
            <a:endParaRPr lang="en-US" dirty="0"/>
          </a:p>
          <a:p>
            <a:r>
              <a:rPr lang="en-US" dirty="0"/>
              <a:t>Off Campus – More than 50% of the work takes place at an off campus location.</a:t>
            </a:r>
          </a:p>
          <a:p>
            <a:pPr lvl="1"/>
            <a:r>
              <a:rPr lang="en-US" dirty="0">
                <a:hlinkClick r:id="rId3"/>
              </a:rPr>
              <a:t>Off Campus List </a:t>
            </a:r>
            <a:r>
              <a:rPr lang="en-US" dirty="0"/>
              <a:t> </a:t>
            </a:r>
          </a:p>
          <a:p>
            <a:endParaRPr lang="en-US" dirty="0"/>
          </a:p>
          <a:p>
            <a:pPr marL="0" indent="0">
              <a:buNone/>
            </a:pPr>
            <a:r>
              <a:rPr lang="en-US" dirty="0"/>
              <a:t>		</a:t>
            </a:r>
            <a:r>
              <a:rPr lang="en-US" i="1" dirty="0"/>
              <a:t>Location is most likely off campus if not listed.</a:t>
            </a:r>
          </a:p>
        </p:txBody>
      </p:sp>
    </p:spTree>
    <p:extLst>
      <p:ext uri="{BB962C8B-B14F-4D97-AF65-F5344CB8AC3E}">
        <p14:creationId xmlns:p14="http://schemas.microsoft.com/office/powerpoint/2010/main" val="2951268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1005839"/>
            <a:ext cx="10668000" cy="1031507"/>
          </a:xfrm>
        </p:spPr>
        <p:txBody>
          <a:bodyPr/>
          <a:lstStyle/>
          <a:p>
            <a:pPr algn="ctr"/>
            <a:r>
              <a:rPr lang="en-US" dirty="0"/>
              <a:t>University of Colorado </a:t>
            </a:r>
            <a:r>
              <a:rPr lang="en-US" dirty="0" err="1"/>
              <a:t>Denver|Anschutz</a:t>
            </a:r>
            <a:r>
              <a:rPr lang="en-US" dirty="0"/>
              <a:t> Medical Campus </a:t>
            </a:r>
            <a:br>
              <a:rPr lang="en-US" dirty="0"/>
            </a:br>
            <a:r>
              <a:rPr lang="en-US" dirty="0"/>
              <a:t>Federally Negotiated F&amp;A Rate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Modified Total Direct Cost (MTDC) means certain expenses are exempt from F&amp;A including -- </a:t>
            </a:r>
          </a:p>
          <a:p>
            <a:endParaRPr lang="en-US" dirty="0"/>
          </a:p>
          <a:p>
            <a:r>
              <a:rPr lang="en-US" dirty="0"/>
              <a:t>Subcontract expenses over $25,000</a:t>
            </a:r>
          </a:p>
          <a:p>
            <a:r>
              <a:rPr lang="en-US" dirty="0"/>
              <a:t>Equipment over $5,000 </a:t>
            </a:r>
          </a:p>
          <a:p>
            <a:r>
              <a:rPr lang="en-US" dirty="0"/>
              <a:t>Patient care</a:t>
            </a:r>
          </a:p>
          <a:p>
            <a:r>
              <a:rPr lang="en-US" dirty="0"/>
              <a:t>Scholarships/tuition</a:t>
            </a:r>
          </a:p>
          <a:p>
            <a:endParaRPr lang="en-US" dirty="0"/>
          </a:p>
        </p:txBody>
      </p:sp>
    </p:spTree>
    <p:extLst>
      <p:ext uri="{BB962C8B-B14F-4D97-AF65-F5344CB8AC3E}">
        <p14:creationId xmlns:p14="http://schemas.microsoft.com/office/powerpoint/2010/main" val="665596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 Clinical Trials </a:t>
            </a:r>
          </a:p>
        </p:txBody>
      </p:sp>
      <p:sp>
        <p:nvSpPr>
          <p:cNvPr id="3" name="Content Placeholder 2"/>
          <p:cNvSpPr>
            <a:spLocks noGrp="1"/>
          </p:cNvSpPr>
          <p:nvPr>
            <p:ph idx="1"/>
          </p:nvPr>
        </p:nvSpPr>
        <p:spPr/>
        <p:txBody>
          <a:bodyPr>
            <a:normAutofit/>
          </a:bodyPr>
          <a:lstStyle/>
          <a:p>
            <a:endParaRPr lang="en-US" dirty="0"/>
          </a:p>
          <a:p>
            <a:r>
              <a:rPr lang="en-US" dirty="0"/>
              <a:t>Private Pharmaceutical/private for-profit companies</a:t>
            </a:r>
          </a:p>
          <a:p>
            <a:endParaRPr lang="en-US" dirty="0"/>
          </a:p>
          <a:p>
            <a:r>
              <a:rPr lang="en-US" dirty="0"/>
              <a:t>F&amp;A - 28% on total direct expenses – all expenses including patient care</a:t>
            </a:r>
          </a:p>
          <a:p>
            <a:endParaRPr lang="en-US" dirty="0"/>
          </a:p>
          <a:p>
            <a:r>
              <a:rPr lang="en-US" dirty="0"/>
              <a:t>Majority of patient care is occurring in hospital </a:t>
            </a:r>
          </a:p>
          <a:p>
            <a:endParaRPr lang="en-US" dirty="0"/>
          </a:p>
          <a:p>
            <a:pPr marL="0" indent="0">
              <a:buNone/>
            </a:pPr>
            <a:endParaRPr lang="en-US" dirty="0"/>
          </a:p>
        </p:txBody>
      </p:sp>
    </p:spTree>
    <p:extLst>
      <p:ext uri="{BB962C8B-B14F-4D97-AF65-F5344CB8AC3E}">
        <p14:creationId xmlns:p14="http://schemas.microsoft.com/office/powerpoint/2010/main" val="757007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 Clinical Trials Definition</a:t>
            </a:r>
          </a:p>
        </p:txBody>
      </p:sp>
      <p:sp>
        <p:nvSpPr>
          <p:cNvPr id="3" name="Content Placeholder 2"/>
          <p:cNvSpPr>
            <a:spLocks noGrp="1"/>
          </p:cNvSpPr>
          <p:nvPr>
            <p:ph idx="1"/>
          </p:nvPr>
        </p:nvSpPr>
        <p:spPr/>
        <p:txBody>
          <a:bodyPr>
            <a:normAutofit/>
          </a:bodyPr>
          <a:lstStyle/>
          <a:p>
            <a:pPr marL="0" indent="0">
              <a:buNone/>
            </a:pPr>
            <a:r>
              <a:rPr lang="en-US" dirty="0"/>
              <a:t>Use NIH definition of clinical trial --</a:t>
            </a:r>
          </a:p>
          <a:p>
            <a:r>
              <a:rPr lang="en-US" dirty="0"/>
              <a:t>A research study in which one or more human subjects are prospectively assigned to one or more interventions (which may include placebo or other control) to evaluate the effects of those interventions on health-related biomedical or behavioral outcomes.</a:t>
            </a:r>
          </a:p>
          <a:p>
            <a:r>
              <a:rPr lang="en-US" dirty="0"/>
              <a:t>A "health-related biomedical or behavioral outcome" is defined as the pre-specified goal(s) or condition(s) that reflect the effect of one or more interventions on human subjects’ biomedical or behavioral status or quality of life.</a:t>
            </a:r>
          </a:p>
        </p:txBody>
      </p:sp>
    </p:spTree>
    <p:extLst>
      <p:ext uri="{BB962C8B-B14F-4D97-AF65-F5344CB8AC3E}">
        <p14:creationId xmlns:p14="http://schemas.microsoft.com/office/powerpoint/2010/main" val="2343664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 Clinical Trials Definition</a:t>
            </a:r>
          </a:p>
        </p:txBody>
      </p:sp>
      <p:sp>
        <p:nvSpPr>
          <p:cNvPr id="3" name="Content Placeholder 2"/>
          <p:cNvSpPr>
            <a:spLocks noGrp="1"/>
          </p:cNvSpPr>
          <p:nvPr>
            <p:ph idx="1"/>
          </p:nvPr>
        </p:nvSpPr>
        <p:spPr/>
        <p:txBody>
          <a:bodyPr>
            <a:normAutofit/>
          </a:bodyPr>
          <a:lstStyle/>
          <a:p>
            <a:r>
              <a:rPr lang="en-US" dirty="0"/>
              <a:t>Examples include: </a:t>
            </a:r>
          </a:p>
          <a:p>
            <a:pPr lvl="1"/>
            <a:r>
              <a:rPr lang="en-US" dirty="0"/>
              <a:t>Positive or negative changes to physiological or biological parameters (e.g., improvement of lung capacity, gene expression); </a:t>
            </a:r>
          </a:p>
          <a:p>
            <a:pPr lvl="1"/>
            <a:r>
              <a:rPr lang="en-US" dirty="0"/>
              <a:t>Positive or negative changes to psychological or neurodevelopmental parameters (e.g., mood management intervention for smokers; reading comprehension and /or information retention); </a:t>
            </a:r>
          </a:p>
          <a:p>
            <a:pPr lvl="1"/>
            <a:r>
              <a:rPr lang="en-US" dirty="0"/>
              <a:t>Positive or negative changes to disease processes; </a:t>
            </a:r>
          </a:p>
          <a:p>
            <a:pPr lvl="1"/>
            <a:r>
              <a:rPr lang="en-US" dirty="0"/>
              <a:t>Positive or negative changes to health-related behaviors; and</a:t>
            </a:r>
          </a:p>
          <a:p>
            <a:pPr lvl="1"/>
            <a:r>
              <a:rPr lang="en-US" dirty="0"/>
              <a:t>Positive or negative changes to quality of life</a:t>
            </a:r>
          </a:p>
        </p:txBody>
      </p:sp>
    </p:spTree>
    <p:extLst>
      <p:ext uri="{BB962C8B-B14F-4D97-AF65-F5344CB8AC3E}">
        <p14:creationId xmlns:p14="http://schemas.microsoft.com/office/powerpoint/2010/main" val="2708822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 Clinical Trials Definition</a:t>
            </a:r>
          </a:p>
        </p:txBody>
      </p:sp>
      <p:sp>
        <p:nvSpPr>
          <p:cNvPr id="3" name="Content Placeholder 2"/>
          <p:cNvSpPr>
            <a:spLocks noGrp="1"/>
          </p:cNvSpPr>
          <p:nvPr>
            <p:ph idx="1"/>
          </p:nvPr>
        </p:nvSpPr>
        <p:spPr/>
        <p:txBody>
          <a:bodyPr>
            <a:normAutofit/>
          </a:bodyPr>
          <a:lstStyle/>
          <a:p>
            <a:r>
              <a:rPr lang="en-US" dirty="0"/>
              <a:t>The FDA has two definitions of a clinical trial depending on whether the item under investigation is a drug or device:</a:t>
            </a:r>
          </a:p>
          <a:p>
            <a:pPr lvl="1"/>
            <a:endParaRPr lang="en-US" i="1" dirty="0"/>
          </a:p>
          <a:p>
            <a:pPr lvl="1"/>
            <a:r>
              <a:rPr lang="en-US" i="1" dirty="0"/>
              <a:t>Clinical investigation</a:t>
            </a:r>
            <a:r>
              <a:rPr lang="en-US" dirty="0"/>
              <a:t> means any experiment in which a drug is administered or dispensed to, or used involving, one or more human subjects. For the purposes of this part, an experiment is any use of a drug except for the use of a marketed drug in the course of medical practice.</a:t>
            </a:r>
          </a:p>
          <a:p>
            <a:pPr lvl="1"/>
            <a:endParaRPr lang="en-US" i="1" dirty="0"/>
          </a:p>
          <a:p>
            <a:pPr lvl="1"/>
            <a:r>
              <a:rPr lang="en-US" i="1" dirty="0"/>
              <a:t>Investigation</a:t>
            </a:r>
            <a:r>
              <a:rPr lang="en-US" dirty="0"/>
              <a:t> means a clinical investigation or research involving one or more subjects to determine the safety or effectiveness of a device.</a:t>
            </a:r>
          </a:p>
          <a:p>
            <a:endParaRPr lang="en-US" dirty="0"/>
          </a:p>
        </p:txBody>
      </p:sp>
    </p:spTree>
    <p:extLst>
      <p:ext uri="{BB962C8B-B14F-4D97-AF65-F5344CB8AC3E}">
        <p14:creationId xmlns:p14="http://schemas.microsoft.com/office/powerpoint/2010/main" val="2834976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research that would not be considered a clinical trial</a:t>
            </a:r>
          </a:p>
        </p:txBody>
      </p:sp>
      <p:sp>
        <p:nvSpPr>
          <p:cNvPr id="3" name="Content Placeholder 2"/>
          <p:cNvSpPr>
            <a:spLocks noGrp="1"/>
          </p:cNvSpPr>
          <p:nvPr>
            <p:ph idx="1"/>
          </p:nvPr>
        </p:nvSpPr>
        <p:spPr/>
        <p:txBody>
          <a:bodyPr/>
          <a:lstStyle/>
          <a:p>
            <a:endParaRPr lang="en-US" dirty="0"/>
          </a:p>
          <a:p>
            <a:r>
              <a:rPr lang="en-US" dirty="0"/>
              <a:t>Human subjects research that would not meet the definition of a clinical trial would be clinical research –</a:t>
            </a:r>
          </a:p>
          <a:p>
            <a:pPr lvl="1"/>
            <a:endParaRPr lang="en-US" dirty="0"/>
          </a:p>
          <a:p>
            <a:pPr lvl="1"/>
            <a:r>
              <a:rPr lang="en-US" dirty="0"/>
              <a:t>Not subject to FDA oversight</a:t>
            </a:r>
          </a:p>
          <a:p>
            <a:pPr lvl="1"/>
            <a:r>
              <a:rPr lang="en-US" dirty="0"/>
              <a:t>NIH funded research that is limited to data collection</a:t>
            </a:r>
          </a:p>
          <a:p>
            <a:pPr lvl="1"/>
            <a:r>
              <a:rPr lang="en-US" dirty="0"/>
              <a:t>Other human subjects research that may collect data and/or specimens and is intended to provide material for work on various research questions</a:t>
            </a:r>
          </a:p>
        </p:txBody>
      </p:sp>
    </p:spTree>
    <p:extLst>
      <p:ext uri="{BB962C8B-B14F-4D97-AF65-F5344CB8AC3E}">
        <p14:creationId xmlns:p14="http://schemas.microsoft.com/office/powerpoint/2010/main" val="3920348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48627"/>
            <a:ext cx="10668000" cy="685800"/>
          </a:xfrm>
        </p:spPr>
        <p:txBody>
          <a:bodyPr/>
          <a:lstStyle/>
          <a:p>
            <a:r>
              <a:rPr lang="en-US" dirty="0"/>
              <a:t>Private companies research (non-clinical trials)</a:t>
            </a:r>
          </a:p>
        </p:txBody>
      </p:sp>
      <p:sp>
        <p:nvSpPr>
          <p:cNvPr id="3" name="Content Placeholder 2"/>
          <p:cNvSpPr>
            <a:spLocks noGrp="1"/>
          </p:cNvSpPr>
          <p:nvPr>
            <p:ph idx="1"/>
          </p:nvPr>
        </p:nvSpPr>
        <p:spPr>
          <a:xfrm>
            <a:off x="838200" y="1467556"/>
            <a:ext cx="10515600" cy="4709407"/>
          </a:xfrm>
        </p:spPr>
        <p:txBody>
          <a:bodyPr>
            <a:normAutofit/>
          </a:bodyPr>
          <a:lstStyle/>
          <a:p>
            <a:r>
              <a:rPr lang="en-US" dirty="0"/>
              <a:t>July 2017 – changed the F&amp;A charged to private companies to be more aligned with other Universities’ practice and equitable with federal government.</a:t>
            </a:r>
          </a:p>
          <a:p>
            <a:pPr lvl="1"/>
            <a:endParaRPr lang="en-US" dirty="0"/>
          </a:p>
          <a:p>
            <a:pPr lvl="1"/>
            <a:r>
              <a:rPr lang="en-US" dirty="0"/>
              <a:t>Approval by Dean Reilly, VC Research Dr. Traystman, Chancellor Elliman and Executive VC Administration &amp; Finance | CFO, Terri Carrothers </a:t>
            </a:r>
          </a:p>
          <a:p>
            <a:pPr lvl="1"/>
            <a:r>
              <a:rPr lang="en-US" dirty="0"/>
              <a:t>Presented at SOM Executive meeting as well as other forums including SOM Administrators </a:t>
            </a:r>
          </a:p>
          <a:p>
            <a:endParaRPr lang="en-US" dirty="0"/>
          </a:p>
          <a:p>
            <a:r>
              <a:rPr lang="en-US" dirty="0"/>
              <a:t>Research/ sponsored funding with private companies (not clinical trials) require the budget to include the appropriate federally negotiated F&amp;A rate.</a:t>
            </a:r>
          </a:p>
          <a:p>
            <a:pPr lvl="1"/>
            <a:endParaRPr lang="en-US" dirty="0"/>
          </a:p>
          <a:p>
            <a:endParaRPr lang="en-US" dirty="0"/>
          </a:p>
        </p:txBody>
      </p:sp>
    </p:spTree>
    <p:extLst>
      <p:ext uri="{BB962C8B-B14F-4D97-AF65-F5344CB8AC3E}">
        <p14:creationId xmlns:p14="http://schemas.microsoft.com/office/powerpoint/2010/main" val="3503698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434340"/>
            <a:ext cx="10668000" cy="685800"/>
          </a:xfrm>
        </p:spPr>
        <p:txBody>
          <a:bodyPr/>
          <a:lstStyle/>
          <a:p>
            <a:pPr algn="ctr"/>
            <a:r>
              <a:rPr lang="en-US" dirty="0"/>
              <a:t>History of F&amp;A </a:t>
            </a:r>
          </a:p>
        </p:txBody>
      </p:sp>
      <p:sp>
        <p:nvSpPr>
          <p:cNvPr id="3" name="Content Placeholder 2"/>
          <p:cNvSpPr>
            <a:spLocks noGrp="1"/>
          </p:cNvSpPr>
          <p:nvPr>
            <p:ph idx="1"/>
          </p:nvPr>
        </p:nvSpPr>
        <p:spPr>
          <a:xfrm>
            <a:off x="812800" y="960120"/>
            <a:ext cx="10668000" cy="5897880"/>
          </a:xfrm>
        </p:spPr>
        <p:txBody>
          <a:bodyPr/>
          <a:lstStyle/>
          <a:p>
            <a:r>
              <a:rPr lang="en-US" sz="2000" dirty="0"/>
              <a:t>Universities and the federal government have a long-standing and successful partnership that grew out of World War II.</a:t>
            </a:r>
          </a:p>
          <a:p>
            <a:endParaRPr lang="en-US" sz="2000" dirty="0"/>
          </a:p>
          <a:p>
            <a:r>
              <a:rPr lang="en-US" sz="2000" dirty="0"/>
              <a:t>The federal government relies on universities to conduct research in the Nation’s interest.</a:t>
            </a:r>
          </a:p>
          <a:p>
            <a:pPr lvl="1"/>
            <a:r>
              <a:rPr lang="en-US" sz="1600" dirty="0"/>
              <a:t>Health and Welfare</a:t>
            </a:r>
          </a:p>
          <a:p>
            <a:pPr lvl="1"/>
            <a:r>
              <a:rPr lang="en-US" sz="1600" dirty="0"/>
              <a:t>Economic Growth</a:t>
            </a:r>
          </a:p>
          <a:p>
            <a:pPr lvl="1"/>
            <a:r>
              <a:rPr lang="en-US" sz="1600" dirty="0"/>
              <a:t>National Defense</a:t>
            </a:r>
          </a:p>
          <a:p>
            <a:pPr lvl="1"/>
            <a:endParaRPr lang="en-US" sz="1600" dirty="0"/>
          </a:p>
          <a:p>
            <a:r>
              <a:rPr lang="en-US" sz="2000" dirty="0"/>
              <a:t>Performing research on behalf of federal agencies incurs a variety of costs that would not otherwise exist for universities.</a:t>
            </a:r>
          </a:p>
          <a:p>
            <a:pPr lvl="1"/>
            <a:r>
              <a:rPr lang="en-US" sz="1640" dirty="0"/>
              <a:t>Universities – not the federal government – assume the risk of building the necessary infrastructure to support this research. </a:t>
            </a:r>
          </a:p>
          <a:p>
            <a:pPr lvl="1"/>
            <a:r>
              <a:rPr lang="en-US" sz="1640" dirty="0"/>
              <a:t>Universities are anticipating that their research faculty will successfully compete for federal research grants. </a:t>
            </a:r>
          </a:p>
          <a:p>
            <a:pPr lvl="1"/>
            <a:r>
              <a:rPr lang="en-US" sz="1640" dirty="0"/>
              <a:t>Awarded university will be reimbursed for a part of the associated infrastructure costs.</a:t>
            </a:r>
          </a:p>
        </p:txBody>
      </p:sp>
    </p:spTree>
    <p:extLst>
      <p:ext uri="{BB962C8B-B14F-4D97-AF65-F5344CB8AC3E}">
        <p14:creationId xmlns:p14="http://schemas.microsoft.com/office/powerpoint/2010/main" val="2096941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8627"/>
            <a:ext cx="10668000" cy="685800"/>
          </a:xfrm>
        </p:spPr>
        <p:txBody>
          <a:bodyPr/>
          <a:lstStyle/>
          <a:p>
            <a:r>
              <a:rPr lang="en-US" dirty="0"/>
              <a:t>Private companies research (non-clinical trials)</a:t>
            </a:r>
          </a:p>
        </p:txBody>
      </p:sp>
      <p:sp>
        <p:nvSpPr>
          <p:cNvPr id="3" name="Content Placeholder 2"/>
          <p:cNvSpPr>
            <a:spLocks noGrp="1"/>
          </p:cNvSpPr>
          <p:nvPr>
            <p:ph idx="1"/>
          </p:nvPr>
        </p:nvSpPr>
        <p:spPr>
          <a:xfrm>
            <a:off x="838200" y="1464380"/>
            <a:ext cx="10515600" cy="4857397"/>
          </a:xfrm>
        </p:spPr>
        <p:txBody>
          <a:bodyPr>
            <a:normAutofit/>
          </a:bodyPr>
          <a:lstStyle/>
          <a:p>
            <a:r>
              <a:rPr lang="en-US" dirty="0"/>
              <a:t>Equitable treatment between federal gov’t and private companies</a:t>
            </a:r>
          </a:p>
          <a:p>
            <a:pPr lvl="1"/>
            <a:endParaRPr lang="en-US" dirty="0"/>
          </a:p>
          <a:p>
            <a:pPr lvl="1"/>
            <a:r>
              <a:rPr lang="en-US" dirty="0"/>
              <a:t>Federal government has concerns if other sponsors are paying less than federal gov’t </a:t>
            </a:r>
          </a:p>
          <a:p>
            <a:pPr lvl="1"/>
            <a:r>
              <a:rPr lang="en-US" dirty="0"/>
              <a:t>Examples of Universities charging private companies at their federal F&amp;A rate – </a:t>
            </a:r>
          </a:p>
          <a:p>
            <a:pPr lvl="2"/>
            <a:r>
              <a:rPr lang="en-US" dirty="0"/>
              <a:t>Oregon Health Sciences University </a:t>
            </a:r>
            <a:endParaRPr lang="en-US" sz="1600" dirty="0"/>
          </a:p>
          <a:p>
            <a:pPr lvl="2"/>
            <a:r>
              <a:rPr lang="en-US" dirty="0"/>
              <a:t>University of North Carolina</a:t>
            </a:r>
            <a:endParaRPr lang="en-US" sz="1600" dirty="0"/>
          </a:p>
          <a:p>
            <a:pPr lvl="2"/>
            <a:r>
              <a:rPr lang="en-US" dirty="0"/>
              <a:t>University of California San Francisco</a:t>
            </a:r>
            <a:endParaRPr lang="en-US" sz="1600" dirty="0"/>
          </a:p>
          <a:p>
            <a:pPr lvl="2"/>
            <a:r>
              <a:rPr lang="en-US" dirty="0"/>
              <a:t>University of Minnesota</a:t>
            </a:r>
            <a:endParaRPr lang="en-US" sz="1600" dirty="0"/>
          </a:p>
          <a:p>
            <a:pPr lvl="2"/>
            <a:r>
              <a:rPr lang="en-US" dirty="0"/>
              <a:t>University of Nebraska (require on TDC not MTDC)</a:t>
            </a:r>
            <a:endParaRPr lang="en-US" sz="1600" dirty="0"/>
          </a:p>
          <a:p>
            <a:pPr lvl="2"/>
            <a:r>
              <a:rPr lang="en-US" dirty="0"/>
              <a:t>The University of Alabama at Birmingham</a:t>
            </a:r>
            <a:endParaRPr lang="en-US" sz="1600" dirty="0"/>
          </a:p>
          <a:p>
            <a:pPr lvl="1"/>
            <a:endParaRPr lang="en-US" dirty="0"/>
          </a:p>
          <a:p>
            <a:endParaRPr lang="en-US" dirty="0"/>
          </a:p>
        </p:txBody>
      </p:sp>
    </p:spTree>
    <p:extLst>
      <p:ext uri="{BB962C8B-B14F-4D97-AF65-F5344CB8AC3E}">
        <p14:creationId xmlns:p14="http://schemas.microsoft.com/office/powerpoint/2010/main" val="3022674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77215"/>
            <a:ext cx="10668000" cy="685800"/>
          </a:xfrm>
        </p:spPr>
        <p:txBody>
          <a:bodyPr/>
          <a:lstStyle/>
          <a:p>
            <a:r>
              <a:rPr lang="en-US" dirty="0"/>
              <a:t>Private companies research (non-clinical trials)</a:t>
            </a:r>
          </a:p>
        </p:txBody>
      </p:sp>
      <p:sp>
        <p:nvSpPr>
          <p:cNvPr id="3" name="Content Placeholder 2"/>
          <p:cNvSpPr>
            <a:spLocks noGrp="1"/>
          </p:cNvSpPr>
          <p:nvPr>
            <p:ph idx="1"/>
          </p:nvPr>
        </p:nvSpPr>
        <p:spPr>
          <a:xfrm>
            <a:off x="838200" y="1464381"/>
            <a:ext cx="10515600" cy="4351338"/>
          </a:xfrm>
        </p:spPr>
        <p:txBody>
          <a:bodyPr>
            <a:normAutofit/>
          </a:bodyPr>
          <a:lstStyle/>
          <a:p>
            <a:endParaRPr lang="en-US" dirty="0"/>
          </a:p>
          <a:p>
            <a:r>
              <a:rPr lang="en-US" dirty="0"/>
              <a:t>Examples of Universities charging private companies more than their federal F&amp;A rate – </a:t>
            </a:r>
          </a:p>
          <a:p>
            <a:pPr lvl="1"/>
            <a:endParaRPr lang="en-US" dirty="0"/>
          </a:p>
          <a:p>
            <a:pPr lvl="1"/>
            <a:r>
              <a:rPr lang="en-US" dirty="0"/>
              <a:t>Johns Hopkins University – 72%, 8.25% higher than federal, on TDC</a:t>
            </a:r>
            <a:endParaRPr lang="en-US" sz="2000" dirty="0"/>
          </a:p>
          <a:p>
            <a:pPr lvl="1"/>
            <a:r>
              <a:rPr lang="en-US" dirty="0"/>
              <a:t>Northwestern University – 69.64%, 11.64% higher than federal</a:t>
            </a:r>
            <a:endParaRPr lang="en-US" sz="2000" dirty="0"/>
          </a:p>
          <a:p>
            <a:pPr lvl="1"/>
            <a:r>
              <a:rPr lang="en-US" dirty="0"/>
              <a:t>University of Pittsburgh – 61.5%, 5% higher than federal </a:t>
            </a:r>
            <a:endParaRPr lang="en-US" sz="2000" dirty="0"/>
          </a:p>
          <a:p>
            <a:pPr lvl="1"/>
            <a:endParaRPr lang="en-US" dirty="0"/>
          </a:p>
          <a:p>
            <a:endParaRPr lang="en-US" dirty="0"/>
          </a:p>
        </p:txBody>
      </p:sp>
    </p:spTree>
    <p:extLst>
      <p:ext uri="{BB962C8B-B14F-4D97-AF65-F5344CB8AC3E}">
        <p14:creationId xmlns:p14="http://schemas.microsoft.com/office/powerpoint/2010/main" val="1207692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179" y="2890788"/>
            <a:ext cx="10668000" cy="685800"/>
          </a:xfrm>
        </p:spPr>
        <p:txBody>
          <a:bodyPr/>
          <a:lstStyle/>
          <a:p>
            <a:pPr algn="ctr"/>
            <a:r>
              <a:rPr lang="en-US" dirty="0"/>
              <a:t>Additional Guidance for Application of F&amp;A </a:t>
            </a:r>
          </a:p>
        </p:txBody>
      </p:sp>
    </p:spTree>
    <p:extLst>
      <p:ext uri="{BB962C8B-B14F-4D97-AF65-F5344CB8AC3E}">
        <p14:creationId xmlns:p14="http://schemas.microsoft.com/office/powerpoint/2010/main" val="1867402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Private Industry Sponsored Research</a:t>
            </a:r>
          </a:p>
        </p:txBody>
      </p:sp>
      <p:sp>
        <p:nvSpPr>
          <p:cNvPr id="3" name="Content Placeholder 2"/>
          <p:cNvSpPr>
            <a:spLocks noGrp="1"/>
          </p:cNvSpPr>
          <p:nvPr>
            <p:ph idx="1"/>
          </p:nvPr>
        </p:nvSpPr>
        <p:spPr/>
        <p:txBody>
          <a:bodyPr/>
          <a:lstStyle/>
          <a:p>
            <a:r>
              <a:rPr lang="en-US" b="1" dirty="0"/>
              <a:t>Any variance in the rate requires a waiver.</a:t>
            </a:r>
          </a:p>
          <a:p>
            <a:pPr lvl="1"/>
            <a:r>
              <a:rPr lang="en-US" dirty="0"/>
              <a:t>Must be submitted through respective Dean’s office first</a:t>
            </a:r>
          </a:p>
          <a:p>
            <a:pPr lvl="1"/>
            <a:r>
              <a:rPr lang="en-US" dirty="0"/>
              <a:t>Must be well justified </a:t>
            </a:r>
          </a:p>
          <a:p>
            <a:pPr lvl="1"/>
            <a:r>
              <a:rPr lang="en-US" dirty="0"/>
              <a:t>Approval rate is low</a:t>
            </a:r>
          </a:p>
          <a:p>
            <a:pPr marL="411480" lvl="1" indent="0">
              <a:buNone/>
            </a:pPr>
            <a:endParaRPr lang="en-US" b="1" dirty="0"/>
          </a:p>
          <a:p>
            <a:r>
              <a:rPr lang="en-US" b="1" dirty="0"/>
              <a:t>Waiver must be submitted even if:</a:t>
            </a:r>
          </a:p>
          <a:p>
            <a:pPr lvl="1"/>
            <a:r>
              <a:rPr lang="en-US" dirty="0"/>
              <a:t>There is a published rate in the FOA/RFP,</a:t>
            </a:r>
          </a:p>
          <a:p>
            <a:pPr lvl="1"/>
            <a:r>
              <a:rPr lang="en-US" dirty="0"/>
              <a:t>there is a rate published in a policy,</a:t>
            </a:r>
          </a:p>
          <a:p>
            <a:pPr lvl="1"/>
            <a:r>
              <a:rPr lang="en-US" dirty="0"/>
              <a:t>Or the sponsor provides an email/letter stating a rate that varies CU Denver | AMC F&amp;A Policy</a:t>
            </a:r>
          </a:p>
        </p:txBody>
      </p:sp>
      <p:sp>
        <p:nvSpPr>
          <p:cNvPr id="4" name="Text Placeholder 3"/>
          <p:cNvSpPr>
            <a:spLocks noGrp="1"/>
          </p:cNvSpPr>
          <p:nvPr>
            <p:ph type="body" sz="half" idx="2"/>
          </p:nvPr>
        </p:nvSpPr>
        <p:spPr/>
        <p:txBody>
          <a:bodyPr/>
          <a:lstStyle/>
          <a:p>
            <a:endParaRPr lang="en-US" dirty="0"/>
          </a:p>
          <a:p>
            <a:endParaRPr lang="en-US" dirty="0"/>
          </a:p>
          <a:p>
            <a:r>
              <a:rPr lang="en-US" dirty="0"/>
              <a:t>On Campus = 55.5%</a:t>
            </a:r>
          </a:p>
          <a:p>
            <a:r>
              <a:rPr lang="en-US" dirty="0"/>
              <a:t>Off Campus = 26%</a:t>
            </a:r>
          </a:p>
        </p:txBody>
      </p:sp>
    </p:spTree>
    <p:extLst>
      <p:ext uri="{BB962C8B-B14F-4D97-AF65-F5344CB8AC3E}">
        <p14:creationId xmlns:p14="http://schemas.microsoft.com/office/powerpoint/2010/main" val="507086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Private Industry </a:t>
            </a:r>
            <a:br>
              <a:rPr lang="en-US" b="1" dirty="0"/>
            </a:br>
            <a:r>
              <a:rPr lang="en-US" b="1" dirty="0"/>
              <a:t>Clinical Trial</a:t>
            </a:r>
          </a:p>
        </p:txBody>
      </p:sp>
      <p:sp>
        <p:nvSpPr>
          <p:cNvPr id="3" name="Content Placeholder 2"/>
          <p:cNvSpPr>
            <a:spLocks noGrp="1"/>
          </p:cNvSpPr>
          <p:nvPr>
            <p:ph idx="1"/>
          </p:nvPr>
        </p:nvSpPr>
        <p:spPr/>
        <p:txBody>
          <a:bodyPr/>
          <a:lstStyle/>
          <a:p>
            <a:r>
              <a:rPr lang="en-US" b="1" dirty="0"/>
              <a:t>Any variance in the rate requires a waiver.</a:t>
            </a:r>
          </a:p>
          <a:p>
            <a:pPr lvl="1"/>
            <a:r>
              <a:rPr lang="en-US" dirty="0"/>
              <a:t>Must be submitted through respective Dean’s office first</a:t>
            </a:r>
          </a:p>
          <a:p>
            <a:pPr lvl="1"/>
            <a:r>
              <a:rPr lang="en-US" dirty="0"/>
              <a:t>Must be well justified </a:t>
            </a:r>
          </a:p>
          <a:p>
            <a:pPr lvl="1"/>
            <a:r>
              <a:rPr lang="en-US" dirty="0"/>
              <a:t>Approval rate is low</a:t>
            </a:r>
          </a:p>
          <a:p>
            <a:pPr marL="411480" lvl="1" indent="0">
              <a:buNone/>
            </a:pPr>
            <a:endParaRPr lang="en-US" b="1" dirty="0"/>
          </a:p>
          <a:p>
            <a:r>
              <a:rPr lang="en-US" b="1" dirty="0"/>
              <a:t>Waiver must be submitted even if:</a:t>
            </a:r>
          </a:p>
          <a:p>
            <a:pPr lvl="1"/>
            <a:r>
              <a:rPr lang="en-US" dirty="0"/>
              <a:t>There is a published rate in the FOA/RFP,</a:t>
            </a:r>
          </a:p>
          <a:p>
            <a:pPr lvl="1"/>
            <a:r>
              <a:rPr lang="en-US" dirty="0"/>
              <a:t>there is a rate published in a policy,</a:t>
            </a:r>
          </a:p>
          <a:p>
            <a:pPr lvl="1"/>
            <a:r>
              <a:rPr lang="en-US" dirty="0"/>
              <a:t>Or the sponsor provides an email/letter stating a rate that varies CU Denver | AMC F&amp;A Policy</a:t>
            </a:r>
          </a:p>
        </p:txBody>
      </p:sp>
      <p:sp>
        <p:nvSpPr>
          <p:cNvPr id="4" name="Text Placeholder 3"/>
          <p:cNvSpPr>
            <a:spLocks noGrp="1"/>
          </p:cNvSpPr>
          <p:nvPr>
            <p:ph type="body" sz="half" idx="2"/>
          </p:nvPr>
        </p:nvSpPr>
        <p:spPr/>
        <p:txBody>
          <a:bodyPr/>
          <a:lstStyle/>
          <a:p>
            <a:endParaRPr lang="en-US" dirty="0"/>
          </a:p>
          <a:p>
            <a:endParaRPr lang="en-US" dirty="0"/>
          </a:p>
          <a:p>
            <a:r>
              <a:rPr lang="en-US" dirty="0"/>
              <a:t>On Campus = 28%</a:t>
            </a:r>
          </a:p>
          <a:p>
            <a:r>
              <a:rPr lang="en-US" dirty="0"/>
              <a:t>Off Campus = 28%</a:t>
            </a:r>
          </a:p>
        </p:txBody>
      </p:sp>
    </p:spTree>
    <p:extLst>
      <p:ext uri="{BB962C8B-B14F-4D97-AF65-F5344CB8AC3E}">
        <p14:creationId xmlns:p14="http://schemas.microsoft.com/office/powerpoint/2010/main" val="1298393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Federal / State Agreements</a:t>
            </a:r>
          </a:p>
        </p:txBody>
      </p:sp>
      <p:sp>
        <p:nvSpPr>
          <p:cNvPr id="3" name="Content Placeholder 2"/>
          <p:cNvSpPr>
            <a:spLocks noGrp="1"/>
          </p:cNvSpPr>
          <p:nvPr>
            <p:ph idx="1"/>
          </p:nvPr>
        </p:nvSpPr>
        <p:spPr>
          <a:xfrm>
            <a:off x="525101" y="887240"/>
            <a:ext cx="5794218" cy="5496458"/>
          </a:xfrm>
        </p:spPr>
        <p:txBody>
          <a:bodyPr>
            <a:normAutofit lnSpcReduction="10000"/>
          </a:bodyPr>
          <a:lstStyle/>
          <a:p>
            <a:r>
              <a:rPr lang="en-US" sz="1900" b="1" dirty="0"/>
              <a:t>Any variation from the institution F&amp;A rate or sponsor published F&amp;A requires a waiver.</a:t>
            </a:r>
          </a:p>
          <a:p>
            <a:pPr lvl="1"/>
            <a:r>
              <a:rPr lang="en-US" sz="1700" dirty="0"/>
              <a:t>Must be submitted through respective Dean’s office first</a:t>
            </a:r>
          </a:p>
          <a:p>
            <a:pPr lvl="1"/>
            <a:r>
              <a:rPr lang="en-US" sz="1700" dirty="0"/>
              <a:t>Must be well justified </a:t>
            </a:r>
          </a:p>
          <a:p>
            <a:pPr lvl="1"/>
            <a:r>
              <a:rPr lang="en-US" sz="1700" dirty="0"/>
              <a:t>Approval rate is low</a:t>
            </a:r>
          </a:p>
          <a:p>
            <a:endParaRPr lang="en-US" sz="1900" b="1" dirty="0"/>
          </a:p>
          <a:p>
            <a:r>
              <a:rPr lang="en-US" sz="1900" b="1" dirty="0"/>
              <a:t>Exceptions:</a:t>
            </a:r>
          </a:p>
          <a:p>
            <a:pPr lvl="1"/>
            <a:r>
              <a:rPr lang="en-US" sz="1700" dirty="0"/>
              <a:t>Sponsor consistently applied published policy</a:t>
            </a:r>
          </a:p>
          <a:p>
            <a:pPr lvl="1"/>
            <a:r>
              <a:rPr lang="en-US" sz="1700" dirty="0"/>
              <a:t>Indirect cost rate is listed in the RFP/FOA</a:t>
            </a:r>
          </a:p>
          <a:p>
            <a:pPr lvl="1"/>
            <a:r>
              <a:rPr lang="en-US" sz="1700" dirty="0"/>
              <a:t>A letter or email from an official of the sponsor noting the F&amp;A rate for the opportunity will suffice in place of a waiver (These instances should be verified with the </a:t>
            </a:r>
            <a:r>
              <a:rPr lang="en-US" sz="1700" dirty="0" err="1"/>
              <a:t>PreAward</a:t>
            </a:r>
            <a:r>
              <a:rPr lang="en-US" sz="1700" dirty="0"/>
              <a:t> or Contracts Manager).</a:t>
            </a:r>
          </a:p>
          <a:p>
            <a:pPr lvl="2"/>
            <a:r>
              <a:rPr lang="en-US" sz="1700" dirty="0"/>
              <a:t> No clear indication of an F&amp;A rate is published on the sponsor website or within the funding announcement.</a:t>
            </a:r>
          </a:p>
          <a:p>
            <a:pPr lvl="1"/>
            <a:endParaRPr lang="en-US" b="1" dirty="0"/>
          </a:p>
          <a:p>
            <a:endParaRPr lang="en-US" b="1" dirty="0"/>
          </a:p>
        </p:txBody>
      </p:sp>
      <p:sp>
        <p:nvSpPr>
          <p:cNvPr id="4" name="Text Placeholder 3"/>
          <p:cNvSpPr>
            <a:spLocks noGrp="1"/>
          </p:cNvSpPr>
          <p:nvPr>
            <p:ph type="body" sz="half" idx="2"/>
          </p:nvPr>
        </p:nvSpPr>
        <p:spPr/>
        <p:txBody>
          <a:bodyPr/>
          <a:lstStyle/>
          <a:p>
            <a:endParaRPr lang="en-US" dirty="0"/>
          </a:p>
          <a:p>
            <a:endParaRPr lang="en-US" dirty="0"/>
          </a:p>
          <a:p>
            <a:r>
              <a:rPr lang="en-US" dirty="0"/>
              <a:t>On Campus = 55.5%</a:t>
            </a:r>
          </a:p>
          <a:p>
            <a:r>
              <a:rPr lang="en-US" dirty="0"/>
              <a:t>Off Campus = 26%</a:t>
            </a:r>
          </a:p>
        </p:txBody>
      </p:sp>
    </p:spTree>
    <p:extLst>
      <p:ext uri="{BB962C8B-B14F-4D97-AF65-F5344CB8AC3E}">
        <p14:creationId xmlns:p14="http://schemas.microsoft.com/office/powerpoint/2010/main" val="3961918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Non-Profit Foundations and Associations</a:t>
            </a:r>
          </a:p>
        </p:txBody>
      </p:sp>
      <p:sp>
        <p:nvSpPr>
          <p:cNvPr id="3" name="Content Placeholder 2"/>
          <p:cNvSpPr>
            <a:spLocks noGrp="1"/>
          </p:cNvSpPr>
          <p:nvPr>
            <p:ph idx="1"/>
          </p:nvPr>
        </p:nvSpPr>
        <p:spPr/>
        <p:txBody>
          <a:bodyPr>
            <a:normAutofit fontScale="92500" lnSpcReduction="10000"/>
          </a:bodyPr>
          <a:lstStyle/>
          <a:p>
            <a:r>
              <a:rPr lang="en-US" b="1" dirty="0"/>
              <a:t>Any variation from the institution F&amp;A rate or sponsor published F&amp;A requires a waiver.</a:t>
            </a:r>
          </a:p>
          <a:p>
            <a:pPr lvl="1"/>
            <a:r>
              <a:rPr lang="en-US" dirty="0"/>
              <a:t>Must be submitted through respective Dean’s office first</a:t>
            </a:r>
          </a:p>
          <a:p>
            <a:pPr lvl="1"/>
            <a:r>
              <a:rPr lang="en-US" dirty="0"/>
              <a:t>Must be well justified </a:t>
            </a:r>
          </a:p>
          <a:p>
            <a:pPr lvl="1"/>
            <a:r>
              <a:rPr lang="en-US" dirty="0"/>
              <a:t>Approval rate is low</a:t>
            </a:r>
          </a:p>
          <a:p>
            <a:pPr marL="411480" lvl="1" indent="0">
              <a:buNone/>
            </a:pPr>
            <a:endParaRPr lang="en-US" b="1" dirty="0"/>
          </a:p>
          <a:p>
            <a:r>
              <a:rPr lang="en-US" b="1" dirty="0"/>
              <a:t>Exceptions:</a:t>
            </a:r>
          </a:p>
          <a:p>
            <a:pPr lvl="1"/>
            <a:r>
              <a:rPr lang="en-US" dirty="0"/>
              <a:t>Sponsor consistently applied published policy</a:t>
            </a:r>
          </a:p>
          <a:p>
            <a:pPr lvl="1"/>
            <a:r>
              <a:rPr lang="en-US" dirty="0"/>
              <a:t>Indirect cost rate is listed in the RFP/FOA</a:t>
            </a:r>
          </a:p>
          <a:p>
            <a:pPr lvl="1"/>
            <a:r>
              <a:rPr lang="en-US" dirty="0"/>
              <a:t>A letter or email from an official of the sponsor noting the F&amp;A rate for the opportunity will suffice in place of a waiver (These instances should be verified with the </a:t>
            </a:r>
            <a:r>
              <a:rPr lang="en-US" dirty="0" err="1"/>
              <a:t>PreAward</a:t>
            </a:r>
            <a:r>
              <a:rPr lang="en-US" dirty="0"/>
              <a:t> or Contracts Manager).</a:t>
            </a:r>
          </a:p>
          <a:p>
            <a:pPr lvl="2"/>
            <a:r>
              <a:rPr lang="en-US" dirty="0"/>
              <a:t>No clear indication of an F&amp;A rate is published on the sponsor website or within the funding announcement.</a:t>
            </a:r>
          </a:p>
          <a:p>
            <a:pPr lvl="2"/>
            <a:endParaRPr lang="en-US" b="1" dirty="0"/>
          </a:p>
        </p:txBody>
      </p:sp>
      <p:sp>
        <p:nvSpPr>
          <p:cNvPr id="4" name="Text Placeholder 3"/>
          <p:cNvSpPr>
            <a:spLocks noGrp="1"/>
          </p:cNvSpPr>
          <p:nvPr>
            <p:ph type="body" sz="half" idx="2"/>
          </p:nvPr>
        </p:nvSpPr>
        <p:spPr/>
        <p:txBody>
          <a:bodyPr/>
          <a:lstStyle/>
          <a:p>
            <a:endParaRPr lang="en-US" dirty="0"/>
          </a:p>
          <a:p>
            <a:r>
              <a:rPr lang="en-US" dirty="0"/>
              <a:t>Sponsor consistently applied policy or:</a:t>
            </a:r>
          </a:p>
          <a:p>
            <a:endParaRPr lang="en-US" dirty="0"/>
          </a:p>
          <a:p>
            <a:r>
              <a:rPr lang="en-US" dirty="0"/>
              <a:t>10% de </a:t>
            </a:r>
            <a:r>
              <a:rPr lang="en-US" dirty="0" err="1"/>
              <a:t>minimus</a:t>
            </a:r>
            <a:r>
              <a:rPr lang="en-US" dirty="0"/>
              <a:t> rate if no policy</a:t>
            </a:r>
          </a:p>
        </p:txBody>
      </p:sp>
    </p:spTree>
    <p:extLst>
      <p:ext uri="{BB962C8B-B14F-4D97-AF65-F5344CB8AC3E}">
        <p14:creationId xmlns:p14="http://schemas.microsoft.com/office/powerpoint/2010/main" val="4112308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Precedence of Compliance - NCURA</a:t>
            </a:r>
          </a:p>
        </p:txBody>
      </p:sp>
      <p:pic>
        <p:nvPicPr>
          <p:cNvPr id="16" name="Content Placeholder 1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4213" y="1299412"/>
            <a:ext cx="5943600" cy="4081375"/>
          </a:xfrm>
        </p:spPr>
      </p:pic>
      <p:sp>
        <p:nvSpPr>
          <p:cNvPr id="4" name="Text Placeholder 3"/>
          <p:cNvSpPr>
            <a:spLocks noGrp="1"/>
          </p:cNvSpPr>
          <p:nvPr>
            <p:ph type="body" sz="half" idx="2"/>
          </p:nvPr>
        </p:nvSpPr>
        <p:spPr/>
        <p:txBody>
          <a:bodyPr/>
          <a:lstStyle/>
          <a:p>
            <a:endParaRPr lang="en-US" dirty="0"/>
          </a:p>
          <a:p>
            <a:endParaRPr lang="en-US" dirty="0"/>
          </a:p>
          <a:p>
            <a:r>
              <a:rPr lang="en-US" dirty="0"/>
              <a:t>Various regulations complement one another to guide the implementation of awards.</a:t>
            </a:r>
          </a:p>
        </p:txBody>
      </p:sp>
    </p:spTree>
    <p:extLst>
      <p:ext uri="{BB962C8B-B14F-4D97-AF65-F5344CB8AC3E}">
        <p14:creationId xmlns:p14="http://schemas.microsoft.com/office/powerpoint/2010/main" val="873590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4381"/>
            <a:ext cx="10515600" cy="4351338"/>
          </a:xfrm>
        </p:spPr>
        <p:txBody>
          <a:bodyPr>
            <a:normAutofit/>
          </a:bodyPr>
          <a:lstStyle/>
          <a:p>
            <a:endParaRPr lang="en-US" dirty="0"/>
          </a:p>
          <a:p>
            <a:pPr lvl="1"/>
            <a:endParaRPr lang="en-US" dirty="0"/>
          </a:p>
          <a:p>
            <a:endParaRPr lang="en-US" dirty="0"/>
          </a:p>
        </p:txBody>
      </p:sp>
      <p:pic>
        <p:nvPicPr>
          <p:cNvPr id="4" name="Picture 3" descr="Free illustration: Question, Board, Chalk, School - Free Image on Pixabay - 126237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4829" y="370302"/>
            <a:ext cx="9545109" cy="5830993"/>
          </a:xfrm>
          <a:prstGeom prst="rect">
            <a:avLst/>
          </a:prstGeom>
        </p:spPr>
      </p:pic>
    </p:spTree>
    <p:extLst>
      <p:ext uri="{BB962C8B-B14F-4D97-AF65-F5344CB8AC3E}">
        <p14:creationId xmlns:p14="http://schemas.microsoft.com/office/powerpoint/2010/main" val="1283542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Federal Funding for Research</a:t>
            </a:r>
          </a:p>
        </p:txBody>
      </p:sp>
      <p:sp>
        <p:nvSpPr>
          <p:cNvPr id="3" name="Content Placeholder 2"/>
          <p:cNvSpPr>
            <a:spLocks noGrp="1"/>
          </p:cNvSpPr>
          <p:nvPr>
            <p:ph idx="1"/>
          </p:nvPr>
        </p:nvSpPr>
        <p:spPr/>
        <p:txBody>
          <a:bodyPr/>
          <a:lstStyle/>
          <a:p>
            <a:r>
              <a:rPr lang="en-US" b="1" dirty="0"/>
              <a:t>Direct costs </a:t>
            </a:r>
            <a:r>
              <a:rPr lang="en-US" dirty="0"/>
              <a:t>– personnel, supplies, equipment and travel</a:t>
            </a:r>
          </a:p>
          <a:p>
            <a:pPr marL="0" indent="0">
              <a:buNone/>
            </a:pPr>
            <a:endParaRPr lang="en-US" dirty="0"/>
          </a:p>
          <a:p>
            <a:r>
              <a:rPr lang="en-US" b="1" dirty="0"/>
              <a:t>Facilities and administrative costs</a:t>
            </a:r>
            <a:r>
              <a:rPr lang="en-US" dirty="0"/>
              <a:t> - the cost of research facilities including debt to build buildings and maintenance, compliance, and the administration of a grant throughout its lifecycle.</a:t>
            </a:r>
          </a:p>
          <a:p>
            <a:endParaRPr lang="en-US" dirty="0"/>
          </a:p>
          <a:p>
            <a:r>
              <a:rPr lang="en-US" i="1" dirty="0"/>
              <a:t>These costs cannot be viewed separately; together they represent the total cost of performing research.</a:t>
            </a:r>
          </a:p>
        </p:txBody>
      </p:sp>
    </p:spTree>
    <p:extLst>
      <p:ext uri="{BB962C8B-B14F-4D97-AF65-F5344CB8AC3E}">
        <p14:creationId xmlns:p14="http://schemas.microsoft.com/office/powerpoint/2010/main" val="3519672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Facilities and Administration (F&amp;A) Costs</a:t>
            </a:r>
          </a:p>
        </p:txBody>
      </p:sp>
      <p:sp>
        <p:nvSpPr>
          <p:cNvPr id="3" name="Content Placeholder 2"/>
          <p:cNvSpPr>
            <a:spLocks noGrp="1"/>
          </p:cNvSpPr>
          <p:nvPr>
            <p:ph idx="1"/>
          </p:nvPr>
        </p:nvSpPr>
        <p:spPr/>
        <p:txBody>
          <a:bodyPr/>
          <a:lstStyle/>
          <a:p>
            <a:r>
              <a:rPr lang="en-US" dirty="0"/>
              <a:t>F&amp;A is also referred to as follows:</a:t>
            </a:r>
          </a:p>
          <a:p>
            <a:pPr lvl="1"/>
            <a:r>
              <a:rPr lang="en-US" dirty="0"/>
              <a:t>Indirect Costs (IDC)</a:t>
            </a:r>
          </a:p>
          <a:p>
            <a:pPr lvl="1"/>
            <a:r>
              <a:rPr lang="en-US" dirty="0"/>
              <a:t>Overhead</a:t>
            </a:r>
          </a:p>
          <a:p>
            <a:pPr lvl="1"/>
            <a:r>
              <a:rPr lang="en-US" dirty="0"/>
              <a:t>Indirect Cost Recovery (ICR)</a:t>
            </a:r>
          </a:p>
          <a:p>
            <a:pPr lvl="1"/>
            <a:r>
              <a:rPr lang="en-US" dirty="0"/>
              <a:t>Operating Costs</a:t>
            </a:r>
          </a:p>
        </p:txBody>
      </p:sp>
    </p:spTree>
    <p:extLst>
      <p:ext uri="{BB962C8B-B14F-4D97-AF65-F5344CB8AC3E}">
        <p14:creationId xmlns:p14="http://schemas.microsoft.com/office/powerpoint/2010/main" val="228204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480060"/>
            <a:ext cx="10668000" cy="685800"/>
          </a:xfrm>
        </p:spPr>
        <p:txBody>
          <a:bodyPr/>
          <a:lstStyle/>
          <a:p>
            <a:pPr algn="ctr"/>
            <a:r>
              <a:rPr lang="en-US" dirty="0"/>
              <a:t>What are Facilities and Administration (F&amp;A) Costs</a:t>
            </a:r>
          </a:p>
        </p:txBody>
      </p:sp>
      <p:sp>
        <p:nvSpPr>
          <p:cNvPr id="3" name="Content Placeholder 2"/>
          <p:cNvSpPr>
            <a:spLocks noGrp="1"/>
          </p:cNvSpPr>
          <p:nvPr>
            <p:ph idx="1"/>
          </p:nvPr>
        </p:nvSpPr>
        <p:spPr>
          <a:xfrm>
            <a:off x="812800" y="1017270"/>
            <a:ext cx="10668000" cy="5840730"/>
          </a:xfrm>
        </p:spPr>
        <p:txBody>
          <a:bodyPr/>
          <a:lstStyle/>
          <a:p>
            <a:endParaRPr lang="en-US" sz="1800" dirty="0"/>
          </a:p>
          <a:p>
            <a:r>
              <a:rPr lang="en-US" sz="1600" dirty="0"/>
              <a:t>F&amp;A costs are those research operating costs incurred by all awards.</a:t>
            </a:r>
          </a:p>
          <a:p>
            <a:r>
              <a:rPr lang="en-US" sz="1600" dirty="0"/>
              <a:t>Research institutions provide the physical space where research is conducted.</a:t>
            </a:r>
          </a:p>
          <a:p>
            <a:r>
              <a:rPr lang="en-US" sz="1600" dirty="0"/>
              <a:t>Construction and maintenance of advanced research facilities and the resources necessary to conduct research.</a:t>
            </a:r>
          </a:p>
          <a:p>
            <a:pPr lvl="1"/>
            <a:r>
              <a:rPr lang="en-US" sz="1200" dirty="0"/>
              <a:t>Debt to build research buildings</a:t>
            </a:r>
          </a:p>
          <a:p>
            <a:pPr lvl="1"/>
            <a:r>
              <a:rPr lang="en-US" sz="1200" dirty="0"/>
              <a:t>Building maintenance</a:t>
            </a:r>
          </a:p>
          <a:p>
            <a:pPr lvl="1"/>
            <a:r>
              <a:rPr lang="en-US" sz="1200" dirty="0"/>
              <a:t>Utilities</a:t>
            </a:r>
          </a:p>
          <a:p>
            <a:pPr lvl="1"/>
            <a:r>
              <a:rPr lang="en-US" sz="1200" dirty="0"/>
              <a:t>Internet/Data storage</a:t>
            </a:r>
          </a:p>
          <a:p>
            <a:pPr lvl="1"/>
            <a:r>
              <a:rPr lang="en-US" sz="1200" dirty="0"/>
              <a:t>Libraries</a:t>
            </a:r>
          </a:p>
          <a:p>
            <a:pPr lvl="1"/>
            <a:r>
              <a:rPr lang="en-US" sz="1200" dirty="0"/>
              <a:t>Housing for research animals</a:t>
            </a:r>
          </a:p>
          <a:p>
            <a:pPr lvl="1"/>
            <a:r>
              <a:rPr lang="en-US" sz="1200" dirty="0"/>
              <a:t>Hazardous waste disposal </a:t>
            </a:r>
          </a:p>
          <a:p>
            <a:pPr lvl="1"/>
            <a:r>
              <a:rPr lang="en-US" sz="1200" dirty="0"/>
              <a:t>Insurance/Security </a:t>
            </a:r>
          </a:p>
          <a:p>
            <a:pPr lvl="1"/>
            <a:r>
              <a:rPr lang="en-US" sz="1200" dirty="0"/>
              <a:t>Human Resources </a:t>
            </a:r>
          </a:p>
          <a:p>
            <a:pPr lvl="1"/>
            <a:r>
              <a:rPr lang="en-US" sz="1200" dirty="0"/>
              <a:t>Accounting</a:t>
            </a:r>
          </a:p>
          <a:p>
            <a:pPr lvl="1"/>
            <a:r>
              <a:rPr lang="en-US" sz="1200" dirty="0"/>
              <a:t>Other compliance and oversight activities </a:t>
            </a:r>
          </a:p>
          <a:p>
            <a:pPr lvl="1"/>
            <a:endParaRPr lang="en-US" dirty="0"/>
          </a:p>
        </p:txBody>
      </p:sp>
    </p:spTree>
    <p:extLst>
      <p:ext uri="{BB962C8B-B14F-4D97-AF65-F5344CB8AC3E}">
        <p14:creationId xmlns:p14="http://schemas.microsoft.com/office/powerpoint/2010/main" val="177526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434340"/>
            <a:ext cx="10668000" cy="685800"/>
          </a:xfrm>
        </p:spPr>
        <p:txBody>
          <a:bodyPr/>
          <a:lstStyle/>
          <a:p>
            <a:pPr algn="ctr"/>
            <a:r>
              <a:rPr lang="en-US" dirty="0"/>
              <a:t>Administrative and Compliance Costs</a:t>
            </a:r>
          </a:p>
        </p:txBody>
      </p:sp>
      <p:sp>
        <p:nvSpPr>
          <p:cNvPr id="3" name="Content Placeholder 2"/>
          <p:cNvSpPr>
            <a:spLocks noGrp="1"/>
          </p:cNvSpPr>
          <p:nvPr>
            <p:ph idx="1"/>
          </p:nvPr>
        </p:nvSpPr>
        <p:spPr>
          <a:xfrm>
            <a:off x="595630" y="1005840"/>
            <a:ext cx="10668000" cy="5693724"/>
          </a:xfrm>
        </p:spPr>
        <p:txBody>
          <a:bodyPr/>
          <a:lstStyle/>
          <a:p>
            <a:pPr lvl="1"/>
            <a:endParaRPr lang="en-US" sz="1600" dirty="0"/>
          </a:p>
          <a:p>
            <a:pPr lvl="1"/>
            <a:r>
              <a:rPr lang="en-US" sz="1400" dirty="0"/>
              <a:t>Financial management, billing, letter of credit draws</a:t>
            </a:r>
          </a:p>
          <a:p>
            <a:pPr lvl="1"/>
            <a:r>
              <a:rPr lang="en-US" sz="1400" dirty="0"/>
              <a:t> Accountability for research time charged to federal awards (</a:t>
            </a:r>
            <a:r>
              <a:rPr lang="en-US" sz="1400" dirty="0" err="1"/>
              <a:t>ePERS</a:t>
            </a:r>
            <a:r>
              <a:rPr lang="en-US" sz="1400" dirty="0"/>
              <a:t>) </a:t>
            </a:r>
          </a:p>
          <a:p>
            <a:pPr lvl="1"/>
            <a:r>
              <a:rPr lang="en-US" sz="1400" dirty="0"/>
              <a:t>Procurement and Accounts Payable activities</a:t>
            </a:r>
          </a:p>
          <a:p>
            <a:pPr lvl="1"/>
            <a:r>
              <a:rPr lang="en-US" sz="1400" dirty="0"/>
              <a:t>Management of grant budgets and financial reporting</a:t>
            </a:r>
            <a:endParaRPr lang="en-US" sz="1400" strike="sngStrike" dirty="0"/>
          </a:p>
          <a:p>
            <a:pPr lvl="1"/>
            <a:r>
              <a:rPr lang="en-US" sz="1400" dirty="0"/>
              <a:t>Human protection programs and institutional review boards for human subjects research institutional animal care and use programs for animal research</a:t>
            </a:r>
          </a:p>
          <a:p>
            <a:pPr lvl="1"/>
            <a:r>
              <a:rPr lang="en-US" sz="1400" dirty="0"/>
              <a:t>Radiation and chemical safety and biosecurity</a:t>
            </a:r>
          </a:p>
          <a:p>
            <a:pPr lvl="1"/>
            <a:r>
              <a:rPr lang="en-US" sz="1400" dirty="0"/>
              <a:t>Implementing and tracking federally required training and education </a:t>
            </a:r>
          </a:p>
          <a:p>
            <a:pPr lvl="1"/>
            <a:r>
              <a:rPr lang="en-US" sz="1400" dirty="0"/>
              <a:t>Conflict of Interest oversight and management</a:t>
            </a:r>
            <a:endParaRPr lang="en-US" sz="1400" strike="sngStrike" dirty="0"/>
          </a:p>
          <a:p>
            <a:pPr lvl="1"/>
            <a:r>
              <a:rPr lang="en-US" sz="1400" dirty="0"/>
              <a:t>Export controls oversight and management</a:t>
            </a:r>
          </a:p>
          <a:p>
            <a:pPr lvl="1"/>
            <a:r>
              <a:rPr lang="en-US" sz="1400" dirty="0"/>
              <a:t>Ensuring timely and accurate reporting of research progress; </a:t>
            </a:r>
          </a:p>
          <a:p>
            <a:pPr lvl="1"/>
            <a:r>
              <a:rPr lang="en-US" sz="1400" dirty="0"/>
              <a:t>Financial closeout</a:t>
            </a:r>
          </a:p>
          <a:p>
            <a:pPr lvl="1"/>
            <a:endParaRPr lang="en-US" sz="1400" dirty="0"/>
          </a:p>
          <a:p>
            <a:pPr marL="0" indent="0">
              <a:buNone/>
            </a:pPr>
            <a:r>
              <a:rPr lang="en-US" sz="1600" i="1" dirty="0"/>
              <a:t>The institution, as the grantee, takes on the responsibility and risk of a grant, and provides both the facilities and compliance support necessary for the investigator to conduct research.</a:t>
            </a:r>
          </a:p>
        </p:txBody>
      </p:sp>
    </p:spTree>
    <p:extLst>
      <p:ext uri="{BB962C8B-B14F-4D97-AF65-F5344CB8AC3E}">
        <p14:creationId xmlns:p14="http://schemas.microsoft.com/office/powerpoint/2010/main" val="2646683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490" y="422910"/>
            <a:ext cx="10668000" cy="685800"/>
          </a:xfrm>
        </p:spPr>
        <p:txBody>
          <a:bodyPr/>
          <a:lstStyle/>
          <a:p>
            <a:pPr algn="ctr"/>
            <a:r>
              <a:rPr lang="en-US" dirty="0"/>
              <a:t>How Does F&amp;A Work</a:t>
            </a:r>
          </a:p>
        </p:txBody>
      </p:sp>
      <p:sp>
        <p:nvSpPr>
          <p:cNvPr id="3" name="Content Placeholder 2"/>
          <p:cNvSpPr>
            <a:spLocks noGrp="1"/>
          </p:cNvSpPr>
          <p:nvPr>
            <p:ph idx="1"/>
          </p:nvPr>
        </p:nvSpPr>
        <p:spPr>
          <a:xfrm>
            <a:off x="812800" y="1017270"/>
            <a:ext cx="10668000" cy="5223510"/>
          </a:xfrm>
        </p:spPr>
        <p:txBody>
          <a:bodyPr/>
          <a:lstStyle/>
          <a:p>
            <a:r>
              <a:rPr lang="en-US" dirty="0"/>
              <a:t>The Federal government funds only that portion of F&amp;A costs, including the costs of research space, incurred in conducting federal research.</a:t>
            </a:r>
          </a:p>
          <a:p>
            <a:pPr marL="0" indent="0">
              <a:buNone/>
            </a:pPr>
            <a:endParaRPr lang="en-US" dirty="0"/>
          </a:p>
          <a:p>
            <a:r>
              <a:rPr lang="en-US" dirty="0"/>
              <a:t>The mechanism for reimbursement is a negotiated F&amp;A rate between the federal government and each individual research institution to ensure appropriate costs.</a:t>
            </a:r>
          </a:p>
          <a:p>
            <a:endParaRPr lang="en-US" dirty="0"/>
          </a:p>
          <a:p>
            <a:r>
              <a:rPr lang="en-US" dirty="0"/>
              <a:t>To prevent inequity to federal sponsors when non-federal sponsors impose limitations on F&amp;A reimbursement, OMB rules require that a university calculate its F&amp;A rate by allocating F&amp;A costs across all research, not just federally-sponsored research.</a:t>
            </a:r>
          </a:p>
          <a:p>
            <a:pPr lvl="1"/>
            <a:r>
              <a:rPr lang="en-US" dirty="0"/>
              <a:t>Single research F&amp;A rate </a:t>
            </a:r>
          </a:p>
          <a:p>
            <a:pPr lvl="1"/>
            <a:r>
              <a:rPr lang="en-US" dirty="0"/>
              <a:t>Cost of conducting all sponsored research</a:t>
            </a:r>
          </a:p>
          <a:p>
            <a:pPr lvl="1"/>
            <a:r>
              <a:rPr lang="en-US" dirty="0"/>
              <a:t>Ensures that the federal government does not subsidize the F&amp;A costs for research sponsored by private foundations and charitable organizations </a:t>
            </a:r>
          </a:p>
          <a:p>
            <a:endParaRPr lang="en-US" dirty="0"/>
          </a:p>
          <a:p>
            <a:pPr marL="0" indent="0">
              <a:buNone/>
            </a:pPr>
            <a:endParaRPr lang="en-US" dirty="0"/>
          </a:p>
        </p:txBody>
      </p:sp>
    </p:spTree>
    <p:extLst>
      <p:ext uri="{BB962C8B-B14F-4D97-AF65-F5344CB8AC3E}">
        <p14:creationId xmlns:p14="http://schemas.microsoft.com/office/powerpoint/2010/main" val="82196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309980"/>
          </a:xfrm>
          <a:prstGeom prst="rect">
            <a:avLst/>
          </a:prstGeom>
        </p:spPr>
      </p:pic>
    </p:spTree>
    <p:extLst>
      <p:ext uri="{BB962C8B-B14F-4D97-AF65-F5344CB8AC3E}">
        <p14:creationId xmlns:p14="http://schemas.microsoft.com/office/powerpoint/2010/main" val="395651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640" y="457200"/>
            <a:ext cx="10668000" cy="685800"/>
          </a:xfrm>
        </p:spPr>
        <p:txBody>
          <a:bodyPr/>
          <a:lstStyle/>
          <a:p>
            <a:pPr algn="ctr"/>
            <a:r>
              <a:rPr lang="en-US" dirty="0"/>
              <a:t>Additional F&amp;A Facts</a:t>
            </a:r>
          </a:p>
        </p:txBody>
      </p:sp>
      <p:sp>
        <p:nvSpPr>
          <p:cNvPr id="3" name="Content Placeholder 2"/>
          <p:cNvSpPr>
            <a:spLocks noGrp="1"/>
          </p:cNvSpPr>
          <p:nvPr>
            <p:ph idx="1"/>
          </p:nvPr>
        </p:nvSpPr>
        <p:spPr>
          <a:xfrm>
            <a:off x="675640" y="1143000"/>
            <a:ext cx="10668000" cy="5372100"/>
          </a:xfrm>
        </p:spPr>
        <p:txBody>
          <a:bodyPr/>
          <a:lstStyle/>
          <a:p>
            <a:r>
              <a:rPr lang="en-US" sz="1800" dirty="0"/>
              <a:t>The administration portion of an institution’s negotiated rate is capped at 26%.</a:t>
            </a:r>
          </a:p>
          <a:p>
            <a:pPr lvl="1"/>
            <a:r>
              <a:rPr lang="en-US" dirty="0"/>
              <a:t>Irrespective of the institution's actual administration costs for sponsored research </a:t>
            </a:r>
          </a:p>
          <a:p>
            <a:pPr lvl="1"/>
            <a:r>
              <a:rPr lang="en-US" dirty="0"/>
              <a:t>With this cap, the University’s full administrative costs is not covered</a:t>
            </a:r>
          </a:p>
          <a:p>
            <a:pPr lvl="1"/>
            <a:r>
              <a:rPr lang="en-US" dirty="0"/>
              <a:t>Reason the off campus rate is 26%</a:t>
            </a:r>
          </a:p>
          <a:p>
            <a:pPr lvl="1"/>
            <a:endParaRPr lang="en-US" dirty="0"/>
          </a:p>
          <a:p>
            <a:r>
              <a:rPr lang="en-US" sz="1800" dirty="0"/>
              <a:t> According to federal data, institutions’ own funds now constitute more than 24% of higher education research &amp; development (R&amp;D) activities.</a:t>
            </a:r>
          </a:p>
          <a:p>
            <a:pPr lvl="1"/>
            <a:r>
              <a:rPr lang="en-US" dirty="0"/>
              <a:t>$16.7 billion in FY15 </a:t>
            </a:r>
          </a:p>
          <a:p>
            <a:pPr lvl="1"/>
            <a:r>
              <a:rPr lang="en-US" dirty="0"/>
              <a:t>$4.8 billion in the form of unreimbursed F&amp;A </a:t>
            </a:r>
          </a:p>
          <a:p>
            <a:pPr lvl="1"/>
            <a:r>
              <a:rPr lang="en-US" dirty="0"/>
              <a:t>Over $1.3 billion in cost sharing</a:t>
            </a:r>
          </a:p>
          <a:p>
            <a:pPr marL="0" indent="0">
              <a:buNone/>
            </a:pPr>
            <a:endParaRPr lang="en-US" sz="1800" dirty="0"/>
          </a:p>
          <a:p>
            <a:r>
              <a:rPr lang="en-US" sz="1800" dirty="0"/>
              <a:t> Federal spending on higher education R&amp;D was just under $37.9 billion in FY 2015, or 55% of R&amp;D. </a:t>
            </a:r>
          </a:p>
        </p:txBody>
      </p:sp>
    </p:spTree>
    <p:extLst>
      <p:ext uri="{BB962C8B-B14F-4D97-AF65-F5344CB8AC3E}">
        <p14:creationId xmlns:p14="http://schemas.microsoft.com/office/powerpoint/2010/main" val="1100296490"/>
      </p:ext>
    </p:extLst>
  </p:cSld>
  <p:clrMapOvr>
    <a:masterClrMapping/>
  </p:clrMapOvr>
</p:sld>
</file>

<file path=ppt/theme/theme1.xml><?xml version="1.0" encoding="utf-8"?>
<a:theme xmlns:a="http://schemas.openxmlformats.org/drawingml/2006/main" name="ThemeOG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OGC" id="{0D0EE7E7-E4CB-45CB-B32F-1607463EB4EE}" vid="{63F74F90-0308-482B-A60B-D89E9397F57D}"/>
    </a:ext>
  </a:extLst>
</a:theme>
</file>

<file path=ppt/theme/theme2.xml><?xml version="1.0" encoding="utf-8"?>
<a:theme xmlns:a="http://schemas.openxmlformats.org/drawingml/2006/main" name="1_CUDenver_pres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F5691A58EF95040A8D6DB42EFDE78EB" ma:contentTypeVersion="1" ma:contentTypeDescription="Create a new document." ma:contentTypeScope="" ma:versionID="33e118f51939280486c44fda57307457">
  <xsd:schema xmlns:xsd="http://www.w3.org/2001/XMLSchema" xmlns:xs="http://www.w3.org/2001/XMLSchema" xmlns:p="http://schemas.microsoft.com/office/2006/metadata/properties" xmlns:ns1="http://schemas.microsoft.com/sharepoint/v3" targetNamespace="http://schemas.microsoft.com/office/2006/metadata/properties" ma:root="true" ma:fieldsID="d810986b036840e28274f9fca8f918e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4EA4108-57EB-4BEC-9832-75895365BC2F}"/>
</file>

<file path=customXml/itemProps2.xml><?xml version="1.0" encoding="utf-8"?>
<ds:datastoreItem xmlns:ds="http://schemas.openxmlformats.org/officeDocument/2006/customXml" ds:itemID="{91322692-966E-40A5-8948-C7F67697856D}"/>
</file>

<file path=customXml/itemProps3.xml><?xml version="1.0" encoding="utf-8"?>
<ds:datastoreItem xmlns:ds="http://schemas.openxmlformats.org/officeDocument/2006/customXml" ds:itemID="{4F3F1DB4-BE63-4F67-A555-4F41FC656C9A}"/>
</file>

<file path=docProps/app.xml><?xml version="1.0" encoding="utf-8"?>
<Properties xmlns="http://schemas.openxmlformats.org/officeDocument/2006/extended-properties" xmlns:vt="http://schemas.openxmlformats.org/officeDocument/2006/docPropsVTypes">
  <Template>ThemeOGC</Template>
  <TotalTime>1242</TotalTime>
  <Words>2182</Words>
  <Application>Microsoft Office PowerPoint</Application>
  <PresentationFormat>Widescreen</PresentationFormat>
  <Paragraphs>262</Paragraphs>
  <Slides>28</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Calibri</vt:lpstr>
      <vt:lpstr>Lucida Grande</vt:lpstr>
      <vt:lpstr>Osaka</vt:lpstr>
      <vt:lpstr>Times</vt:lpstr>
      <vt:lpstr>Wingdings</vt:lpstr>
      <vt:lpstr>ThemeOGC</vt:lpstr>
      <vt:lpstr>1_CUDenver_pres_01</vt:lpstr>
      <vt:lpstr>F&amp;A RATES</vt:lpstr>
      <vt:lpstr>History of F&amp;A </vt:lpstr>
      <vt:lpstr>Federal Funding for Research</vt:lpstr>
      <vt:lpstr>What are Facilities and Administration (F&amp;A) Costs</vt:lpstr>
      <vt:lpstr>What are Facilities and Administration (F&amp;A) Costs</vt:lpstr>
      <vt:lpstr>Administrative and Compliance Costs</vt:lpstr>
      <vt:lpstr>How Does F&amp;A Work</vt:lpstr>
      <vt:lpstr>PowerPoint Presentation</vt:lpstr>
      <vt:lpstr>Additional F&amp;A Facts</vt:lpstr>
      <vt:lpstr>University of Colorado Denver|Anschutz Medical Campus  Federally Negotiated F&amp;A Rate</vt:lpstr>
      <vt:lpstr>Research Types</vt:lpstr>
      <vt:lpstr>On Campus Vs Off Campus</vt:lpstr>
      <vt:lpstr>University of Colorado Denver|Anschutz Medical Campus  Federally Negotiated F&amp;A Rate</vt:lpstr>
      <vt:lpstr>Industry Clinical Trials </vt:lpstr>
      <vt:lpstr>Industry Clinical Trials Definition</vt:lpstr>
      <vt:lpstr>Industry Clinical Trials Definition</vt:lpstr>
      <vt:lpstr>Industry Clinical Trials Definition</vt:lpstr>
      <vt:lpstr>Examples of research that would not be considered a clinical trial</vt:lpstr>
      <vt:lpstr>Private companies research (non-clinical trials)</vt:lpstr>
      <vt:lpstr>Private companies research (non-clinical trials)</vt:lpstr>
      <vt:lpstr>Private companies research (non-clinical trials)</vt:lpstr>
      <vt:lpstr>Additional Guidance for Application of F&amp;A </vt:lpstr>
      <vt:lpstr>Private Industry Sponsored Research</vt:lpstr>
      <vt:lpstr>Private Industry  Clinical Trial</vt:lpstr>
      <vt:lpstr>Federal / State Agreements</vt:lpstr>
      <vt:lpstr>Non-Profit Foundations and Associations</vt:lpstr>
      <vt:lpstr>Precedence of Compliance - NCURA</vt:lpstr>
      <vt:lpstr>PowerPoint Presentation</vt:lpstr>
    </vt:vector>
  </TitlesOfParts>
  <Company>University of Colorado Denver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F&amp;A Presentation RAIN 12.19.2019</dc:title>
  <dc:creator>Gannon, Amy</dc:creator>
  <cp:lastModifiedBy>Holland, Ryan</cp:lastModifiedBy>
  <cp:revision>48</cp:revision>
  <dcterms:created xsi:type="dcterms:W3CDTF">2019-11-14T17:31:56Z</dcterms:created>
  <dcterms:modified xsi:type="dcterms:W3CDTF">2019-12-19T00:34:39Z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0x010100CF5691A58EF95040A8D6DB42EFDE78EB</vt:lpwstr>
  </property>
</Properties>
</file>