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80" r:id="rId4"/>
    <p:sldId id="300" r:id="rId5"/>
    <p:sldId id="282" r:id="rId6"/>
    <p:sldId id="301" r:id="rId7"/>
    <p:sldId id="302" r:id="rId8"/>
    <p:sldId id="304" r:id="rId9"/>
    <p:sldId id="307" r:id="rId10"/>
    <p:sldId id="281" r:id="rId11"/>
    <p:sldId id="285" r:id="rId12"/>
    <p:sldId id="297" r:id="rId13"/>
    <p:sldId id="286" r:id="rId14"/>
    <p:sldId id="287" r:id="rId15"/>
    <p:sldId id="305" r:id="rId16"/>
    <p:sldId id="291" r:id="rId17"/>
    <p:sldId id="289" r:id="rId18"/>
    <p:sldId id="290" r:id="rId19"/>
    <p:sldId id="288" r:id="rId20"/>
    <p:sldId id="296" r:id="rId21"/>
    <p:sldId id="292" r:id="rId22"/>
    <p:sldId id="293" r:id="rId23"/>
    <p:sldId id="295" r:id="rId24"/>
    <p:sldId id="306" r:id="rId25"/>
    <p:sldId id="308" r:id="rId26"/>
    <p:sldId id="303" r:id="rId27"/>
    <p:sldId id="2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58" autoAdjust="0"/>
    <p:restoredTop sz="93566" autoAdjust="0"/>
  </p:normalViewPr>
  <p:slideViewPr>
    <p:cSldViewPr snapToGrid="0">
      <p:cViewPr varScale="1">
        <p:scale>
          <a:sx n="114" d="100"/>
          <a:sy n="114" d="100"/>
        </p:scale>
        <p:origin x="9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388C9-F8D4-4E39-9019-DAE267DFF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60E19-59A4-4CFE-B2AF-DC88F5625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C24C-A9C4-40A0-9EB6-70814549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256-289D-4A68-BA44-7E9F2F7A0FF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88C22-6319-4C04-954F-905C224A1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EE6B1-3DAA-4908-973E-2938D374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6ED5-C0D5-41BD-BFD1-E7D2A5D5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2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5129-44F1-4268-B972-2AD39C56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FDF73B-EF62-43D6-A97B-4F52B4BCF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31FCA-D5E7-41F7-B5CD-E0F4EEEF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256-289D-4A68-BA44-7E9F2F7A0FF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10702-B85C-4EFB-8022-B36D3A8D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03022-A053-4E3F-AFC3-67D15A8D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6ED5-C0D5-41BD-BFD1-E7D2A5D5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3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444830-B726-4D46-9E2A-DCF857140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BD689-5E7C-4E08-A8B1-B0952D2B2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E0004-A845-47BE-9532-B7AB0F16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256-289D-4A68-BA44-7E9F2F7A0FF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E35CD-74E6-4456-8E44-BBCF153E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1ED64-CA40-47C1-9061-0B5E0572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6ED5-C0D5-41BD-BFD1-E7D2A5D5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ACC3-6F0C-4ACB-8402-9270DB76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68E5-FC17-4B5F-9DFD-D0668BA2C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A8205-2704-4151-BBAF-9E8DF3E73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256-289D-4A68-BA44-7E9F2F7A0FF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49CBF-33DF-48B7-9298-BA58C88D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4C8DA-19A2-46A5-9072-0AEC8081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6ED5-C0D5-41BD-BFD1-E7D2A5D5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7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07ED7-7F11-43DC-BBB3-E0809589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35075-9D78-4FD8-BD7A-486335873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6EDF7-8830-453D-AAF3-8EF68376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256-289D-4A68-BA44-7E9F2F7A0FF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FFF5-E67A-488E-A249-DE9889E2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DCCD0-797B-4DF1-B39E-448257F8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6ED5-C0D5-41BD-BFD1-E7D2A5D5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3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53164-871B-491B-A595-88E073AA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5FDF4-4B9F-4639-B978-D2B56F239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3F413-83C4-45D7-8803-638DF0AD0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B5BC0-779E-4D7D-8D90-7C80BEE2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256-289D-4A68-BA44-7E9F2F7A0FF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7FC88-8EC9-47AF-B9AE-379DF270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87017-DD06-4489-B290-1E2AA91C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6ED5-C0D5-41BD-BFD1-E7D2A5D5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612B-F887-40BD-848B-55B512FA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A2A85-1562-4586-BE01-0E691A3F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2C306-2A88-4845-A898-F2771D881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13002-0831-43DF-9ED8-70D3168E8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C0DF9-51C2-4A3E-8166-B04DDA635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EA7BA5-DCA3-42E2-A39D-73A4D6A72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256-289D-4A68-BA44-7E9F2F7A0FF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4B2EB8-7114-4393-A115-286921A4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2A1C57-F357-4C3C-8D85-E809A95A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6ED5-C0D5-41BD-BFD1-E7D2A5D5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191C7-A808-4EAB-8B5A-CB69612B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9D7E3-070C-4FF1-9673-41E505E1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256-289D-4A68-BA44-7E9F2F7A0FF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614A8-E638-4231-9C42-CFEEEC329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2677E-04B0-4E1A-888C-99CEA94F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6ED5-C0D5-41BD-BFD1-E7D2A5D5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3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49BA23-A8FB-41E2-8903-1BC3E943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256-289D-4A68-BA44-7E9F2F7A0FF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1CB3E-8559-4412-BFF7-46099F7DC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B3B7F-F4FE-4A23-B43A-6B19B14C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6ED5-C0D5-41BD-BFD1-E7D2A5D5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7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C2583-F19D-45B2-9BF4-EBD729E0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F0D10-9C88-4697-AC5C-B970C253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2FA9C-997C-4B8B-88C7-62A417695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8DA97-E61E-4A3C-9F9E-2709A46B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256-289D-4A68-BA44-7E9F2F7A0FF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5A22C-C525-44DC-9D4C-FB74D9A2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E0116-88FA-49A4-AFEA-85E3A06C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6ED5-C0D5-41BD-BFD1-E7D2A5D5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3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CE54-2E66-4C2C-AB08-51623ABE0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921C2C-12E3-429D-B8D4-570A2BBE0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208BD-A8CA-4D12-BBE1-080951F0E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3A9C8-A112-4FF6-B89B-34DE485E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256-289D-4A68-BA44-7E9F2F7A0FF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566D7-C46A-45EE-81BF-89339100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EF659-5A08-4BE2-92E6-8516A6B7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A6ED5-C0D5-41BD-BFD1-E7D2A5D5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2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C24D84-4365-45B2-A0E5-FB6B7A80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F9D1D-082C-4BF1-AFC0-B5E2B9816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67687-E51B-49C6-A009-E91F80898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D8256-289D-4A68-BA44-7E9F2F7A0FFA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5C85E-E630-4B7F-8123-AAEFC141D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62869-5DEE-481F-BE7C-72F07D92C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A6ED5-C0D5-41BD-BFD1-E7D2A5D55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rxsoftware.blogspot.com/2014/07/applying-stop-to-software-development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arxsoftware.blogspot.com/2014/07/applying-stop-to-software-development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rxsoftware.blogspot.com/2014/07/applying-stop-to-software-development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BB0A5-ADDA-418E-A408-A2DA64F7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2415583"/>
            <a:ext cx="5238466" cy="2026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Journal Entry Example #1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7B20A470-1039-1E74-EA9A-A19E81C0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16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079F7B6F-A5EB-4537-BAD7-769FD069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Attachment – Communication w/PI (Email)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4BBFAB-434D-42DA-90F5-50285C6A9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01" y="1676247"/>
            <a:ext cx="9648825" cy="415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82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4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4D73-C4CF-4539-9526-D0A608D6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#1- Take Two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5B764-6984-4256-81F9-635C868A4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14" y="1154995"/>
            <a:ext cx="7370703" cy="45480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E0BE01-93CB-4BB4-B4DA-5C5A003A3C38}"/>
              </a:ext>
            </a:extLst>
          </p:cNvPr>
          <p:cNvSpPr/>
          <p:nvPr/>
        </p:nvSpPr>
        <p:spPr>
          <a:xfrm>
            <a:off x="10356574" y="1610139"/>
            <a:ext cx="636104" cy="208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1831A-4E79-41EA-AAC2-E766C1B75E5B}"/>
              </a:ext>
            </a:extLst>
          </p:cNvPr>
          <p:cNvSpPr txBox="1"/>
          <p:nvPr/>
        </p:nvSpPr>
        <p:spPr>
          <a:xfrm>
            <a:off x="10277060" y="1541863"/>
            <a:ext cx="1451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4/1/2021</a:t>
            </a:r>
          </a:p>
        </p:txBody>
      </p:sp>
    </p:spTree>
    <p:extLst>
      <p:ext uri="{BB962C8B-B14F-4D97-AF65-F5344CB8AC3E}">
        <p14:creationId xmlns:p14="http://schemas.microsoft.com/office/powerpoint/2010/main" val="165659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BB0A5-ADDA-418E-A408-A2DA64F7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2415583"/>
            <a:ext cx="5238466" cy="2026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Journal Entry Example #2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7B20A470-1039-1E74-EA9A-A19E81C0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2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4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4D73-C4CF-4539-9526-D0A608D6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#2- Take </a:t>
            </a:r>
            <a:r>
              <a:rPr lang="en-US" sz="2600" dirty="0">
                <a:solidFill>
                  <a:srgbClr val="FFFFFF"/>
                </a:solidFill>
              </a:rPr>
              <a:t>One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7F0EE-2BF0-43DF-9534-6C46F4ACE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693" y="1109271"/>
            <a:ext cx="7645047" cy="46394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843756-8361-4600-B812-A237B4E35FCF}"/>
              </a:ext>
            </a:extLst>
          </p:cNvPr>
          <p:cNvSpPr/>
          <p:nvPr/>
        </p:nvSpPr>
        <p:spPr>
          <a:xfrm>
            <a:off x="10535478" y="1630017"/>
            <a:ext cx="636105" cy="139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E0A50-DE15-4942-BC82-865D36DE4449}"/>
              </a:ext>
            </a:extLst>
          </p:cNvPr>
          <p:cNvSpPr txBox="1"/>
          <p:nvPr/>
        </p:nvSpPr>
        <p:spPr>
          <a:xfrm>
            <a:off x="10446023" y="1541863"/>
            <a:ext cx="1451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4/14/2021</a:t>
            </a:r>
          </a:p>
        </p:txBody>
      </p:sp>
    </p:spTree>
    <p:extLst>
      <p:ext uri="{BB962C8B-B14F-4D97-AF65-F5344CB8AC3E}">
        <p14:creationId xmlns:p14="http://schemas.microsoft.com/office/powerpoint/2010/main" val="158335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079F7B6F-A5EB-4537-BAD7-769FD069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Attachment – Financial Detail II Report (30 </a:t>
            </a:r>
            <a:r>
              <a:rPr lang="en-US" b="1" dirty="0" err="1"/>
              <a:t>Pgs</a:t>
            </a:r>
            <a:r>
              <a:rPr lang="en-US" b="1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24F12D-1CE8-4C9B-A951-85444377D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12" y="1415523"/>
            <a:ext cx="6246660" cy="4599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85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0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01D0C-0E77-413E-8BA9-1878DF0C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 b="1"/>
              <a:t>Let’s Review the intention of this JE</a:t>
            </a:r>
          </a:p>
        </p:txBody>
      </p:sp>
      <p:sp>
        <p:nvSpPr>
          <p:cNvPr id="67" name="Rectangle 62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F0390-4821-41F1-A565-F607FED73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128878"/>
            <a:ext cx="6268770" cy="2825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Attachments Needed</a:t>
            </a:r>
          </a:p>
          <a:p>
            <a:pPr lvl="1"/>
            <a:r>
              <a:rPr lang="en-US" sz="2000" dirty="0"/>
              <a:t>JE Checklist</a:t>
            </a:r>
          </a:p>
          <a:p>
            <a:pPr lvl="1"/>
            <a:r>
              <a:rPr lang="en-US" sz="2000" dirty="0"/>
              <a:t>Documentation of discussion with PI (email)</a:t>
            </a:r>
          </a:p>
          <a:p>
            <a:pPr lvl="1"/>
            <a:r>
              <a:rPr lang="en-US" sz="2000" dirty="0"/>
              <a:t>Financial Detail from month charge was posted through current calendar month</a:t>
            </a:r>
          </a:p>
          <a:p>
            <a:pPr lvl="2"/>
            <a:r>
              <a:rPr lang="en-US" dirty="0"/>
              <a:t>Run for ONLY the account code(s) that have the mischarged transaction.</a:t>
            </a:r>
          </a:p>
          <a:p>
            <a:pPr lvl="2"/>
            <a:r>
              <a:rPr lang="en-US" dirty="0"/>
              <a:t>Must include Header of report that has been run to show the period covered</a:t>
            </a:r>
          </a:p>
        </p:txBody>
      </p:sp>
      <p:pic>
        <p:nvPicPr>
          <p:cNvPr id="6" name="Picture 5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3BA5588-F30C-4B0B-9325-996181A5E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51266" y="1587060"/>
            <a:ext cx="3331734" cy="33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50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079F7B6F-A5EB-4537-BAD7-769FD069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Attachment #1 – Financial Detail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EF84D-15CB-4133-BF09-A6DB27495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312" y="1346395"/>
            <a:ext cx="9329273" cy="4825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847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079F7B6F-A5EB-4537-BAD7-769FD069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Attachment #2 – JE Checklist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ABE84-57FE-4BE5-A09C-F12779088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" r="3105"/>
          <a:stretch/>
        </p:blipFill>
        <p:spPr>
          <a:xfrm>
            <a:off x="4308433" y="1330320"/>
            <a:ext cx="3886132" cy="4828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681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079F7B6F-A5EB-4537-BAD7-769FD069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Attachment #3 – Communication w/PI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941D2F-5CFD-4FDB-AA00-66982070B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15" y="1742120"/>
            <a:ext cx="11040505" cy="41090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8F909A-CE2E-4D39-8D85-03E6A7774AD8}"/>
              </a:ext>
            </a:extLst>
          </p:cNvPr>
          <p:cNvSpPr/>
          <p:nvPr/>
        </p:nvSpPr>
        <p:spPr>
          <a:xfrm>
            <a:off x="2017643" y="2007704"/>
            <a:ext cx="308114" cy="188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1847D3-2269-43D6-8FF1-2E44F6BF5CE3}"/>
              </a:ext>
            </a:extLst>
          </p:cNvPr>
          <p:cNvSpPr txBox="1"/>
          <p:nvPr/>
        </p:nvSpPr>
        <p:spPr>
          <a:xfrm>
            <a:off x="1917790" y="1977887"/>
            <a:ext cx="1451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21,</a:t>
            </a:r>
          </a:p>
        </p:txBody>
      </p:sp>
    </p:spTree>
    <p:extLst>
      <p:ext uri="{BB962C8B-B14F-4D97-AF65-F5344CB8AC3E}">
        <p14:creationId xmlns:p14="http://schemas.microsoft.com/office/powerpoint/2010/main" val="2512975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4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4D73-C4CF-4539-9526-D0A608D6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#2- Take </a:t>
            </a:r>
            <a:r>
              <a:rPr lang="en-US" sz="2600" dirty="0">
                <a:solidFill>
                  <a:srgbClr val="FFFFFF"/>
                </a:solidFill>
              </a:rPr>
              <a:t>Two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CEE5B-9B82-4030-97EF-C629E15BB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773" y="1029249"/>
            <a:ext cx="7588147" cy="4799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109E6B-2813-40C0-A447-04A475E1B6F0}"/>
              </a:ext>
            </a:extLst>
          </p:cNvPr>
          <p:cNvSpPr/>
          <p:nvPr/>
        </p:nvSpPr>
        <p:spPr>
          <a:xfrm>
            <a:off x="10634870" y="1461052"/>
            <a:ext cx="616226" cy="238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329D0-C220-49FF-A10C-D62C4BF36C0D}"/>
              </a:ext>
            </a:extLst>
          </p:cNvPr>
          <p:cNvSpPr txBox="1"/>
          <p:nvPr/>
        </p:nvSpPr>
        <p:spPr>
          <a:xfrm>
            <a:off x="10535478" y="1424704"/>
            <a:ext cx="1451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4/14/2021</a:t>
            </a:r>
          </a:p>
        </p:txBody>
      </p:sp>
    </p:spTree>
    <p:extLst>
      <p:ext uri="{BB962C8B-B14F-4D97-AF65-F5344CB8AC3E}">
        <p14:creationId xmlns:p14="http://schemas.microsoft.com/office/powerpoint/2010/main" val="318887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4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4D73-C4CF-4539-9526-D0A608D6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#1- Take One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449849-CFA4-421B-9CAE-8B59D01D2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8"/>
          <a:stretch/>
        </p:blipFill>
        <p:spPr>
          <a:xfrm>
            <a:off x="4038600" y="1341783"/>
            <a:ext cx="7188199" cy="4224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AC9266-596F-410D-8566-CD26668C2DD7}"/>
              </a:ext>
            </a:extLst>
          </p:cNvPr>
          <p:cNvSpPr/>
          <p:nvPr/>
        </p:nvSpPr>
        <p:spPr>
          <a:xfrm>
            <a:off x="10346635" y="1689652"/>
            <a:ext cx="655982" cy="188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49EE38-C384-4553-A77F-64BA673F2150}"/>
              </a:ext>
            </a:extLst>
          </p:cNvPr>
          <p:cNvSpPr txBox="1"/>
          <p:nvPr/>
        </p:nvSpPr>
        <p:spPr>
          <a:xfrm>
            <a:off x="10277060" y="1631314"/>
            <a:ext cx="1451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4/1/2021</a:t>
            </a:r>
          </a:p>
        </p:txBody>
      </p:sp>
    </p:spTree>
    <p:extLst>
      <p:ext uri="{BB962C8B-B14F-4D97-AF65-F5344CB8AC3E}">
        <p14:creationId xmlns:p14="http://schemas.microsoft.com/office/powerpoint/2010/main" val="1848608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BB0A5-ADDA-418E-A408-A2DA64F7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2415583"/>
            <a:ext cx="5238466" cy="2026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Journal Entry Example #3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7B20A470-1039-1E74-EA9A-A19E81C04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7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4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4D73-C4CF-4539-9526-D0A608D6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#3- Take One</a:t>
            </a:r>
          </a:p>
        </p:txBody>
      </p:sp>
      <p:pic>
        <p:nvPicPr>
          <p:cNvPr id="7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EEFC809-7F4E-4121-BBAA-82CD85DA1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279831"/>
            <a:ext cx="7188199" cy="4294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086850-A3F4-402E-B722-CE4F72CCC456}"/>
              </a:ext>
            </a:extLst>
          </p:cNvPr>
          <p:cNvSpPr/>
          <p:nvPr/>
        </p:nvSpPr>
        <p:spPr>
          <a:xfrm>
            <a:off x="10714382" y="1709531"/>
            <a:ext cx="385417" cy="178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BCAD1B-F862-4A68-92EA-65061C6D628D}"/>
              </a:ext>
            </a:extLst>
          </p:cNvPr>
          <p:cNvSpPr txBox="1"/>
          <p:nvPr/>
        </p:nvSpPr>
        <p:spPr>
          <a:xfrm>
            <a:off x="10634869" y="1641253"/>
            <a:ext cx="1451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2021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8650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079F7B6F-A5EB-4537-BAD7-769FD069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Attachment – Financial Detail Excel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0CFFEE-16D0-47CA-9853-1AE723D94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40" y="1405968"/>
            <a:ext cx="6827246" cy="4092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450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Document 7">
            <a:extLst>
              <a:ext uri="{FF2B5EF4-FFF2-40B4-BE49-F238E27FC236}">
                <a16:creationId xmlns:a16="http://schemas.microsoft.com/office/drawing/2014/main" id="{8B2FC7E8-C073-4451-8E77-827FD99E4388}"/>
              </a:ext>
            </a:extLst>
          </p:cNvPr>
          <p:cNvSpPr/>
          <p:nvPr/>
        </p:nvSpPr>
        <p:spPr>
          <a:xfrm>
            <a:off x="10095749" y="1343767"/>
            <a:ext cx="849577" cy="94518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079F7B6F-A5EB-4537-BAD7-769FD069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Financial Detail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6C26F8-4CB1-4692-99ED-449C7564B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088" y="1411351"/>
            <a:ext cx="7374834" cy="4750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412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0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01D0C-0E77-413E-8BA9-1878DF0C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 b="1"/>
              <a:t>Let’s Review the intention of this JE</a:t>
            </a:r>
          </a:p>
        </p:txBody>
      </p:sp>
      <p:sp>
        <p:nvSpPr>
          <p:cNvPr id="67" name="Rectangle 62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F0390-4821-41F1-A565-F607FED73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128878"/>
            <a:ext cx="6268770" cy="3550218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Removing charges from fund 30/31 to department speedtype does not require completion of JE Checklist.</a:t>
            </a:r>
          </a:p>
          <a:p>
            <a:r>
              <a:rPr lang="en-US" sz="2000" dirty="0"/>
              <a:t>This Journal Entry removes overspending that has occurred on the award. </a:t>
            </a:r>
          </a:p>
          <a:p>
            <a:r>
              <a:rPr lang="en-US" sz="2000" dirty="0"/>
              <a:t>Financial Detail should not be altered to remove information</a:t>
            </a:r>
          </a:p>
          <a:p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Attachments Needed</a:t>
            </a:r>
            <a:endParaRPr lang="en-US" sz="2000" dirty="0"/>
          </a:p>
          <a:p>
            <a:pPr lvl="1"/>
            <a:r>
              <a:rPr lang="en-US" sz="2000" dirty="0"/>
              <a:t>Documentation of discussion with PI (email)</a:t>
            </a:r>
          </a:p>
          <a:p>
            <a:pPr lvl="1"/>
            <a:r>
              <a:rPr lang="en-US" sz="2000" dirty="0"/>
              <a:t>Financial Detail from month charge was posted through current calendar month</a:t>
            </a:r>
          </a:p>
          <a:p>
            <a:pPr lvl="2"/>
            <a:r>
              <a:rPr lang="en-US" dirty="0"/>
              <a:t>Run for ONLY the account code(s) that have the mischarged transaction.</a:t>
            </a:r>
          </a:p>
          <a:p>
            <a:pPr lvl="2"/>
            <a:r>
              <a:rPr lang="en-US" dirty="0"/>
              <a:t>Must include Header of report that has been run to show the period covered</a:t>
            </a:r>
          </a:p>
          <a:p>
            <a:pPr lvl="2"/>
            <a:endParaRPr lang="en-US" dirty="0"/>
          </a:p>
        </p:txBody>
      </p:sp>
      <p:pic>
        <p:nvPicPr>
          <p:cNvPr id="6" name="Picture 5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3BA5588-F30C-4B0B-9325-996181A5E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51266" y="1587060"/>
            <a:ext cx="3331734" cy="33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30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ction Button: Document 9">
            <a:extLst>
              <a:ext uri="{FF2B5EF4-FFF2-40B4-BE49-F238E27FC236}">
                <a16:creationId xmlns:a16="http://schemas.microsoft.com/office/drawing/2014/main" id="{A11E8182-ECF1-4313-8E42-1C3D86CD6403}"/>
              </a:ext>
            </a:extLst>
          </p:cNvPr>
          <p:cNvSpPr/>
          <p:nvPr/>
        </p:nvSpPr>
        <p:spPr>
          <a:xfrm>
            <a:off x="9780535" y="1290316"/>
            <a:ext cx="976796" cy="853559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079F7B6F-A5EB-4537-BAD7-769FD069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Attachment - Financial Detail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07C37-F71E-4300-9D26-7C0780261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3" y="1290316"/>
            <a:ext cx="6937136" cy="4879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877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079F7B6F-A5EB-4537-BAD7-769FD069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17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Attachment – Approval from Fiscal Manager to move Expense to dept. 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A1F44-CCD3-4665-B688-29983ED5D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76" y="2052149"/>
            <a:ext cx="10058400" cy="4095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993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4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14D73-C4CF-4539-9526-D0A608D6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#3- Take </a:t>
            </a:r>
            <a:r>
              <a:rPr lang="en-US" sz="2600" dirty="0">
                <a:solidFill>
                  <a:srgbClr val="FFFFFF"/>
                </a:solidFill>
              </a:rPr>
              <a:t>Two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B1FAEF1-A04E-4DD1-9B4B-8C0F376E3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514" y="1253331"/>
            <a:ext cx="7043011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5A9951-7546-442C-93B7-FEB8541A4500}"/>
              </a:ext>
            </a:extLst>
          </p:cNvPr>
          <p:cNvSpPr/>
          <p:nvPr/>
        </p:nvSpPr>
        <p:spPr>
          <a:xfrm>
            <a:off x="10247243" y="1689652"/>
            <a:ext cx="655983" cy="139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B82B3-0322-408C-874A-5D2717FBA0C3}"/>
              </a:ext>
            </a:extLst>
          </p:cNvPr>
          <p:cNvSpPr txBox="1"/>
          <p:nvPr/>
        </p:nvSpPr>
        <p:spPr>
          <a:xfrm>
            <a:off x="10167730" y="1590909"/>
            <a:ext cx="1391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4/12/2021</a:t>
            </a:r>
          </a:p>
        </p:txBody>
      </p:sp>
    </p:spTree>
    <p:extLst>
      <p:ext uri="{BB962C8B-B14F-4D97-AF65-F5344CB8AC3E}">
        <p14:creationId xmlns:p14="http://schemas.microsoft.com/office/powerpoint/2010/main" val="145088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079F7B6F-A5EB-4537-BAD7-769FD069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Attachment – Operating Summary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C268C1-4217-407A-9FF2-09AE35FF9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338" y="1621810"/>
            <a:ext cx="6258821" cy="4176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679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0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01D0C-0E77-413E-8BA9-1878DF0C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 b="1"/>
              <a:t>Let’s Review the intention of this JE</a:t>
            </a:r>
          </a:p>
        </p:txBody>
      </p:sp>
      <p:sp>
        <p:nvSpPr>
          <p:cNvPr id="67" name="Rectangle 62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F0390-4821-41F1-A565-F607FED73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128878"/>
            <a:ext cx="6268770" cy="2825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Attachments Needed</a:t>
            </a:r>
          </a:p>
          <a:p>
            <a:pPr lvl="1"/>
            <a:r>
              <a:rPr lang="en-US" sz="2000" dirty="0"/>
              <a:t>JE Checklist - required for this entry</a:t>
            </a:r>
          </a:p>
          <a:p>
            <a:pPr lvl="1"/>
            <a:r>
              <a:rPr lang="en-US" sz="2000" dirty="0"/>
              <a:t>Documentation of discussion with PI (email)</a:t>
            </a:r>
          </a:p>
          <a:p>
            <a:pPr lvl="1"/>
            <a:r>
              <a:rPr lang="en-US" sz="2000" dirty="0"/>
              <a:t>Financial Detail from month charge was posted through current calendar month</a:t>
            </a:r>
          </a:p>
          <a:p>
            <a:pPr lvl="2"/>
            <a:r>
              <a:rPr lang="en-US" dirty="0"/>
              <a:t>Run for ONLY the account code(s) that have the mischarged transactions</a:t>
            </a:r>
          </a:p>
          <a:p>
            <a:pPr lvl="2"/>
            <a:r>
              <a:rPr lang="en-US" dirty="0"/>
              <a:t>Must include Header of report that has been run to show the period covered</a:t>
            </a:r>
          </a:p>
        </p:txBody>
      </p:sp>
      <p:pic>
        <p:nvPicPr>
          <p:cNvPr id="6" name="Picture 5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3BA5588-F30C-4B0B-9325-996181A5E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51266" y="1587060"/>
            <a:ext cx="3331734" cy="33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2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079F7B6F-A5EB-4537-BAD7-769FD069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Attachment – Financial Detail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956CE-5643-4DF5-902B-9ED9DF16D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526" y="1343767"/>
            <a:ext cx="7629335" cy="4306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294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46FD3D-6B91-446F-BC93-30D61B51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9" y="2407560"/>
            <a:ext cx="4606595" cy="146177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 Checklist </a:t>
            </a:r>
            <a:b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Walkthrough</a:t>
            </a:r>
          </a:p>
        </p:txBody>
      </p:sp>
      <p:sp>
        <p:nvSpPr>
          <p:cNvPr id="31" name="Freeform: Shape 2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2" name="Graphic 16" descr="Checkmark">
            <a:extLst>
              <a:ext uri="{FF2B5EF4-FFF2-40B4-BE49-F238E27FC236}">
                <a16:creationId xmlns:a16="http://schemas.microsoft.com/office/drawing/2014/main" id="{F3C8C983-025B-8014-5747-D2285566A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2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06ED96-7764-45CD-B447-3242EFC14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3" t="14310" r="31233" b="61673"/>
          <a:stretch/>
        </p:blipFill>
        <p:spPr>
          <a:xfrm>
            <a:off x="965199" y="3367766"/>
            <a:ext cx="5057914" cy="2154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4D079AE-1921-4F08-87C1-5E5C0F9F7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70443" y="3004310"/>
            <a:ext cx="5268279" cy="3138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82E196-E69B-4CF8-9853-8DE19CF4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845" y="1201040"/>
            <a:ext cx="10212642" cy="8578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JE Checklist – Submission Message &amp; Email w/PDF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1415E4-5422-48D2-B6E5-E7E1A666188F}"/>
              </a:ext>
            </a:extLst>
          </p:cNvPr>
          <p:cNvSpPr txBox="1"/>
          <p:nvPr/>
        </p:nvSpPr>
        <p:spPr>
          <a:xfrm>
            <a:off x="8237758" y="4096441"/>
            <a:ext cx="457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highlight>
                  <a:srgbClr val="FFFF00"/>
                </a:highlight>
              </a:rPr>
              <a:t>Attach the PDF to the JE!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C60AF50-168C-493C-B4C7-116602991300}"/>
              </a:ext>
            </a:extLst>
          </p:cNvPr>
          <p:cNvSpPr/>
          <p:nvPr/>
        </p:nvSpPr>
        <p:spPr>
          <a:xfrm rot="5400000">
            <a:off x="8918006" y="3788159"/>
            <a:ext cx="388970" cy="924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BC45D-0D24-413B-A92E-D51F1F15DC95}"/>
              </a:ext>
            </a:extLst>
          </p:cNvPr>
          <p:cNvSpPr/>
          <p:nvPr/>
        </p:nvSpPr>
        <p:spPr>
          <a:xfrm>
            <a:off x="6510130" y="4055844"/>
            <a:ext cx="2130252" cy="388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5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079F7B6F-A5EB-4537-BAD7-769FD069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Attachment – JE Checklist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D000B-5D64-4E61-862A-1E8A66264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733" y="1188340"/>
            <a:ext cx="4497375" cy="5090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061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079F7B6F-A5EB-4537-BAD7-769FD069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Attachment – Financial Detail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956CE-5643-4DF5-902B-9ED9DF16D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83" y="1343767"/>
            <a:ext cx="8085639" cy="4671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421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827</TotalTime>
  <Words>374</Words>
  <Application>Microsoft Office PowerPoint</Application>
  <PresentationFormat>Widescreen</PresentationFormat>
  <Paragraphs>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Journal Entry Example #1</vt:lpstr>
      <vt:lpstr>Example #1- Take One</vt:lpstr>
      <vt:lpstr>Attachment – Operating Summary Report</vt:lpstr>
      <vt:lpstr>Let’s Review the intention of this JE</vt:lpstr>
      <vt:lpstr>Attachment – Financial Detail Report</vt:lpstr>
      <vt:lpstr>JE Checklist  Walkthrough</vt:lpstr>
      <vt:lpstr>JE Checklist – Submission Message &amp; Email w/PDF</vt:lpstr>
      <vt:lpstr>Attachment – JE Checklist</vt:lpstr>
      <vt:lpstr>Attachment – Financial Detail Report</vt:lpstr>
      <vt:lpstr>Attachment – Communication w/PI (Email)</vt:lpstr>
      <vt:lpstr>Example #1- Take Two</vt:lpstr>
      <vt:lpstr>Journal Entry Example #2</vt:lpstr>
      <vt:lpstr>Example #2- Take One</vt:lpstr>
      <vt:lpstr>Attachment – Financial Detail II Report (30 Pgs)</vt:lpstr>
      <vt:lpstr>Let’s Review the intention of this JE</vt:lpstr>
      <vt:lpstr>Attachment #1 – Financial Detail</vt:lpstr>
      <vt:lpstr>Attachment #2 – JE Checklist</vt:lpstr>
      <vt:lpstr>Attachment #3 – Communication w/PI</vt:lpstr>
      <vt:lpstr>Example #2- Take Two</vt:lpstr>
      <vt:lpstr>Journal Entry Example #3</vt:lpstr>
      <vt:lpstr>Example #3- Take One</vt:lpstr>
      <vt:lpstr>Attachment – Financial Detail Excel</vt:lpstr>
      <vt:lpstr>Financial Detail Report</vt:lpstr>
      <vt:lpstr>Let’s Review the intention of this JE</vt:lpstr>
      <vt:lpstr>Attachment - Financial Detail</vt:lpstr>
      <vt:lpstr>Attachment – Approval from Fiscal Manager to move Expense to dept. ST</vt:lpstr>
      <vt:lpstr>Example #3- Take Two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Transer Examples</dc:title>
  <dc:creator>Day, Holly</dc:creator>
  <cp:lastModifiedBy>Acierno, Ginger</cp:lastModifiedBy>
  <cp:revision>87</cp:revision>
  <dcterms:created xsi:type="dcterms:W3CDTF">2022-04-11T20:01:22Z</dcterms:created>
  <dcterms:modified xsi:type="dcterms:W3CDTF">2022-04-29T15:38:38Z</dcterms:modified>
</cp:coreProperties>
</file>