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9"/>
  </p:notesMasterIdLst>
  <p:sldIdLst>
    <p:sldId id="314" r:id="rId3"/>
    <p:sldId id="315" r:id="rId4"/>
    <p:sldId id="299" r:id="rId5"/>
    <p:sldId id="320" r:id="rId6"/>
    <p:sldId id="259" r:id="rId7"/>
    <p:sldId id="260" r:id="rId8"/>
    <p:sldId id="326" r:id="rId9"/>
    <p:sldId id="283" r:id="rId10"/>
    <p:sldId id="282" r:id="rId11"/>
    <p:sldId id="327" r:id="rId12"/>
    <p:sldId id="323" r:id="rId13"/>
    <p:sldId id="324" r:id="rId14"/>
    <p:sldId id="318" r:id="rId15"/>
    <p:sldId id="321" r:id="rId16"/>
    <p:sldId id="316" r:id="rId17"/>
    <p:sldId id="310" r:id="rId18"/>
    <p:sldId id="287" r:id="rId19"/>
    <p:sldId id="298" r:id="rId20"/>
    <p:sldId id="306" r:id="rId21"/>
    <p:sldId id="307" r:id="rId22"/>
    <p:sldId id="308" r:id="rId23"/>
    <p:sldId id="313" r:id="rId24"/>
    <p:sldId id="309" r:id="rId25"/>
    <p:sldId id="311" r:id="rId26"/>
    <p:sldId id="301" r:id="rId27"/>
    <p:sldId id="31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74" autoAdjust="0"/>
    <p:restoredTop sz="94660"/>
  </p:normalViewPr>
  <p:slideViewPr>
    <p:cSldViewPr snapToGrid="0">
      <p:cViewPr varScale="1">
        <p:scale>
          <a:sx n="107" d="100"/>
          <a:sy n="107" d="100"/>
        </p:scale>
        <p:origin x="13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54F0D-002A-4AE7-BF35-2FD67724AD37}" type="datetimeFigureOut">
              <a:rPr lang="en-US" smtClean="0"/>
              <a:t>5/18/2021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C0A41-0A29-45CF-9AB2-FB3E7BDF7C0D}" type="slidenum">
              <a:rPr lang="en-US" smtClean="0"/>
              <a:t>‹#›</a:t>
            </a:fld>
            <a:endParaRPr lang="en-US" dirty="0"/>
          </a:p>
        </p:txBody>
      </p:sp>
    </p:spTree>
    <p:extLst>
      <p:ext uri="{BB962C8B-B14F-4D97-AF65-F5344CB8AC3E}">
        <p14:creationId xmlns:p14="http://schemas.microsoft.com/office/powerpoint/2010/main" val="44911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dirty="0">
              <a:solidFill>
                <a:prstClr val="black"/>
              </a:solidFill>
              <a:latin typeface="Times" charset="0"/>
            </a:endParaRPr>
          </a:p>
        </p:txBody>
      </p:sp>
      <p:sp>
        <p:nvSpPr>
          <p:cNvPr id="3074"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6442" y="5999739"/>
            <a:ext cx="6699117" cy="497323"/>
          </a:xfrm>
          <a:prstGeom prst="rect">
            <a:avLst/>
          </a:prstGeom>
        </p:spPr>
      </p:pic>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Tree>
    <p:extLst>
      <p:ext uri="{BB962C8B-B14F-4D97-AF65-F5344CB8AC3E}">
        <p14:creationId xmlns:p14="http://schemas.microsoft.com/office/powerpoint/2010/main" val="330941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3BCC86-714D-4D1F-96B8-5256DB95FE81}" type="datetimeFigureOut">
              <a:rPr lang="en-US" smtClean="0"/>
              <a:pPr/>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46E32D-B473-481F-922E-E10711718CEE}"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9053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graphic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801150"/>
          </a:xfrm>
          <a:effectLst/>
        </p:spPr>
        <p:txBody>
          <a:bodyPr lIns="0" tIns="0" rIns="0" bIns="0" anchor="t" anchorCtr="0"/>
          <a:lstStyle>
            <a:lvl1pPr algn="l">
              <a:lnSpc>
                <a:spcPct val="80000"/>
              </a:lnSpc>
              <a:defRPr sz="3600" b="1" i="0">
                <a:solidFill>
                  <a:schemeClr val="tx1"/>
                </a:solidFill>
                <a:effectLst/>
                <a:latin typeface="Arial" charset="0"/>
                <a:ea typeface="Arial" charset="0"/>
                <a:cs typeface="Arial" charset="0"/>
              </a:defRPr>
            </a:lvl1p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245301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994264"/>
          </a:xfrm>
          <a:effectLst/>
        </p:spPr>
        <p:txBody>
          <a:bodyPr lIns="0" tIns="0" rIns="0" bIns="0" anchor="t" anchorCtr="0"/>
          <a:lstStyle>
            <a:lvl1pPr algn="l">
              <a:lnSpc>
                <a:spcPct val="80000"/>
              </a:lnSpc>
              <a:defRPr sz="3600" b="1" i="0">
                <a:solidFill>
                  <a:schemeClr val="tx1">
                    <a:lumMod val="75000"/>
                    <a:lumOff val="25000"/>
                  </a:schemeClr>
                </a:solidFill>
                <a:latin typeface="Arial" charset="0"/>
                <a:ea typeface="Arial" charset="0"/>
                <a:cs typeface="Arial" charset="0"/>
              </a:defRPr>
            </a:lvl1pPr>
          </a:lstStyle>
          <a:p>
            <a:r>
              <a:rPr lang="en-US" dirty="0"/>
              <a:t>CLICK TO EDIT MASTER TITLE STYLE</a:t>
            </a:r>
          </a:p>
        </p:txBody>
      </p:sp>
      <p:sp>
        <p:nvSpPr>
          <p:cNvPr id="9" name="Text Placeholder 8"/>
          <p:cNvSpPr>
            <a:spLocks noGrp="1"/>
          </p:cNvSpPr>
          <p:nvPr>
            <p:ph type="body" sz="quarter" idx="13"/>
          </p:nvPr>
        </p:nvSpPr>
        <p:spPr>
          <a:xfrm>
            <a:off x="227074" y="1409701"/>
            <a:ext cx="11737857" cy="4787900"/>
          </a:xfrm>
        </p:spPr>
        <p:txBody>
          <a:bodyPr lIns="0" tIns="0" rIns="0" bIns="0"/>
          <a:lstStyle>
            <a:lvl1pPr>
              <a:spcBef>
                <a:spcPts val="810"/>
              </a:spcBef>
              <a:defRPr sz="2520">
                <a:solidFill>
                  <a:schemeClr val="tx1">
                    <a:lumMod val="75000"/>
                    <a:lumOff val="25000"/>
                  </a:schemeClr>
                </a:solidFill>
              </a:defRPr>
            </a:lvl1pPr>
            <a:lvl2pPr>
              <a:spcBef>
                <a:spcPts val="810"/>
              </a:spcBef>
              <a:defRPr sz="2520">
                <a:solidFill>
                  <a:schemeClr val="tx1">
                    <a:lumMod val="75000"/>
                    <a:lumOff val="25000"/>
                  </a:schemeClr>
                </a:solidFill>
              </a:defRPr>
            </a:lvl2pPr>
            <a:lvl3pPr>
              <a:spcBef>
                <a:spcPts val="810"/>
              </a:spcBef>
              <a:defRPr sz="2520">
                <a:solidFill>
                  <a:schemeClr val="tx1">
                    <a:lumMod val="75000"/>
                    <a:lumOff val="25000"/>
                  </a:schemeClr>
                </a:solidFill>
              </a:defRPr>
            </a:lvl3pPr>
            <a:lvl4pPr>
              <a:spcBef>
                <a:spcPts val="810"/>
              </a:spcBef>
              <a:defRPr sz="2520">
                <a:solidFill>
                  <a:schemeClr val="tx1">
                    <a:lumMod val="75000"/>
                    <a:lumOff val="25000"/>
                  </a:schemeClr>
                </a:solidFill>
              </a:defRPr>
            </a:lvl4pPr>
            <a:lvl5pPr>
              <a:spcBef>
                <a:spcPts val="810"/>
              </a:spcBef>
              <a:defRPr sz="252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p:cNvSpPr>
            <a:spLocks noGrp="1"/>
          </p:cNvSpPr>
          <p:nvPr>
            <p:ph type="dt" sz="half" idx="14"/>
          </p:nvPr>
        </p:nvSpPr>
        <p:spPr/>
        <p:txBody>
          <a:bodyPr/>
          <a:lstStyle/>
          <a:p>
            <a:endParaRPr lang="en-US" dirty="0"/>
          </a:p>
        </p:txBody>
      </p:sp>
      <p:sp>
        <p:nvSpPr>
          <p:cNvPr id="7" name="Footer Placeholder 6"/>
          <p:cNvSpPr>
            <a:spLocks noGrp="1"/>
          </p:cNvSpPr>
          <p:nvPr>
            <p:ph type="ftr" sz="quarter" idx="15"/>
          </p:nvPr>
        </p:nvSpPr>
        <p:spPr/>
        <p:txBody>
          <a:bodyPr/>
          <a:lstStyle/>
          <a:p>
            <a:endParaRPr lang="en-US" dirty="0"/>
          </a:p>
        </p:txBody>
      </p:sp>
      <p:sp>
        <p:nvSpPr>
          <p:cNvPr id="8" name="Slide Number Placeholder 7"/>
          <p:cNvSpPr>
            <a:spLocks noGrp="1"/>
          </p:cNvSpPr>
          <p:nvPr>
            <p:ph type="sldNum" sz="quarter" idx="16"/>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948451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dirty="0">
              <a:solidFill>
                <a:prstClr val="black"/>
              </a:solidFill>
              <a:latin typeface="Times" charset="0"/>
            </a:endParaRPr>
          </a:p>
        </p:txBody>
      </p:sp>
      <p:sp>
        <p:nvSpPr>
          <p:cNvPr id="3074"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6442" y="5999739"/>
            <a:ext cx="6699117" cy="497323"/>
          </a:xfrm>
          <a:prstGeom prst="rect">
            <a:avLst/>
          </a:prstGeom>
        </p:spPr>
      </p:pic>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Tree>
    <p:extLst>
      <p:ext uri="{BB962C8B-B14F-4D97-AF65-F5344CB8AC3E}">
        <p14:creationId xmlns:p14="http://schemas.microsoft.com/office/powerpoint/2010/main" val="254748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dirty="0">
              <a:solidFill>
                <a:prstClr val="black"/>
              </a:solidFill>
              <a:latin typeface="Times" charset="0"/>
            </a:endParaRPr>
          </a:p>
        </p:txBody>
      </p:sp>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10"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11"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spTree>
    <p:extLst>
      <p:ext uri="{BB962C8B-B14F-4D97-AF65-F5344CB8AC3E}">
        <p14:creationId xmlns:p14="http://schemas.microsoft.com/office/powerpoint/2010/main" val="1560122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dirty="0">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Tree>
    <p:extLst>
      <p:ext uri="{BB962C8B-B14F-4D97-AF65-F5344CB8AC3E}">
        <p14:creationId xmlns:p14="http://schemas.microsoft.com/office/powerpoint/2010/main" val="2282334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dirty="0">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1252842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28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6" name="Rectangle 6"/>
          <p:cNvSpPr>
            <a:spLocks noGrp="1" noChangeArrowheads="1"/>
          </p:cNvSpPr>
          <p:nvPr>
            <p:ph type="sldNum" sz="quarter" idx="11"/>
          </p:nvPr>
        </p:nvSpPr>
        <p:spPr>
          <a:ln/>
        </p:spPr>
        <p:txBody>
          <a:bodyPr/>
          <a:lstStyle>
            <a:lvl1pPr>
              <a:defRPr/>
            </a:lvl1pPr>
          </a:lstStyle>
          <a:p>
            <a:fld id="{D7C5EAAF-A4DC-4B47-A05B-449AA1DDE4BD}" type="slidenum">
              <a:rPr lang="en-US">
                <a:solidFill>
                  <a:prstClr val="white"/>
                </a:solidFill>
              </a:rPr>
              <a:pPr/>
              <a:t>‹#›</a:t>
            </a:fld>
            <a:endParaRPr lang="en-US" dirty="0">
              <a:solidFill>
                <a:prstClr val="white"/>
              </a:solidFill>
            </a:endParaRPr>
          </a:p>
        </p:txBody>
      </p:sp>
      <p:sp>
        <p:nvSpPr>
          <p:cNvPr id="7" name="Rectangle 18"/>
          <p:cNvSpPr>
            <a:spLocks noGrp="1" noChangeArrowheads="1"/>
          </p:cNvSpPr>
          <p:nvPr>
            <p:ph type="dt" sz="half" idx="12"/>
          </p:nvPr>
        </p:nvSpPr>
        <p:spPr>
          <a:ln/>
        </p:spPr>
        <p:txBody>
          <a:bodyPr/>
          <a:lstStyle>
            <a:lvl1pPr>
              <a:defRPr/>
            </a:lvl1pPr>
          </a:lstStyle>
          <a:p>
            <a:endParaRPr lang="en-US" dirty="0"/>
          </a:p>
        </p:txBody>
      </p:sp>
      <p:sp>
        <p:nvSpPr>
          <p:cNvPr id="8"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2058717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4" name="Rectangle 6"/>
          <p:cNvSpPr>
            <a:spLocks noGrp="1" noChangeArrowheads="1"/>
          </p:cNvSpPr>
          <p:nvPr>
            <p:ph type="sldNum" sz="quarter" idx="11"/>
          </p:nvPr>
        </p:nvSpPr>
        <p:spPr>
          <a:ln/>
        </p:spPr>
        <p:txBody>
          <a:bodyPr/>
          <a:lstStyle>
            <a:lvl1pPr>
              <a:defRPr/>
            </a:lvl1pPr>
          </a:lstStyle>
          <a:p>
            <a:fld id="{8C17B027-94AA-734A-ACC9-170E40BA2B18}" type="slidenum">
              <a:rPr lang="en-US">
                <a:solidFill>
                  <a:prstClr val="white"/>
                </a:solidFill>
              </a:rPr>
              <a:pPr/>
              <a:t>‹#›</a:t>
            </a:fld>
            <a:endParaRPr lang="en-US" dirty="0">
              <a:solidFill>
                <a:prstClr val="white"/>
              </a:solidFill>
            </a:endParaRPr>
          </a:p>
        </p:txBody>
      </p:sp>
      <p:sp>
        <p:nvSpPr>
          <p:cNvPr id="5" name="Rectangle 18"/>
          <p:cNvSpPr>
            <a:spLocks noGrp="1" noChangeArrowheads="1"/>
          </p:cNvSpPr>
          <p:nvPr>
            <p:ph type="dt" sz="half" idx="12"/>
          </p:nvPr>
        </p:nvSpPr>
        <p:spPr>
          <a:ln/>
        </p:spPr>
        <p:txBody>
          <a:bodyPr/>
          <a:lstStyle>
            <a:lvl1pPr>
              <a:defRPr/>
            </a:lvl1pPr>
          </a:lstStyle>
          <a:p>
            <a:endParaRPr lang="en-US" dirty="0"/>
          </a:p>
        </p:txBody>
      </p:sp>
    </p:spTree>
    <p:extLst>
      <p:ext uri="{BB962C8B-B14F-4D97-AF65-F5344CB8AC3E}">
        <p14:creationId xmlns:p14="http://schemas.microsoft.com/office/powerpoint/2010/main" val="1017137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3" name="Rectangle 6"/>
          <p:cNvSpPr>
            <a:spLocks noGrp="1" noChangeArrowheads="1"/>
          </p:cNvSpPr>
          <p:nvPr>
            <p:ph type="sldNum" sz="quarter" idx="11"/>
          </p:nvPr>
        </p:nvSpPr>
        <p:spPr>
          <a:ln/>
        </p:spPr>
        <p:txBody>
          <a:bodyPr/>
          <a:lstStyle>
            <a:lvl1pPr>
              <a:defRPr/>
            </a:lvl1pPr>
          </a:lstStyle>
          <a:p>
            <a:fld id="{CC9B0832-ECD8-1F4A-ACBB-61CA5D9140CF}" type="slidenum">
              <a:rPr lang="en-US">
                <a:solidFill>
                  <a:prstClr val="white"/>
                </a:solidFill>
              </a:rPr>
              <a:pPr/>
              <a:t>‹#›</a:t>
            </a:fld>
            <a:endParaRPr lang="en-US" dirty="0">
              <a:solidFill>
                <a:prstClr val="white"/>
              </a:solidFill>
            </a:endParaRPr>
          </a:p>
        </p:txBody>
      </p:sp>
      <p:sp>
        <p:nvSpPr>
          <p:cNvPr id="4" name="Rectangle 18"/>
          <p:cNvSpPr>
            <a:spLocks noGrp="1" noChangeArrowheads="1"/>
          </p:cNvSpPr>
          <p:nvPr>
            <p:ph type="dt" sz="half" idx="12"/>
          </p:nvPr>
        </p:nvSpPr>
        <p:spPr>
          <a:ln/>
        </p:spPr>
        <p:txBody>
          <a:bodyPr/>
          <a:lstStyle>
            <a:lvl1pPr>
              <a:defRPr/>
            </a:lvl1pPr>
          </a:lstStyle>
          <a:p>
            <a:endParaRPr lang="en-US" dirty="0"/>
          </a:p>
        </p:txBody>
      </p:sp>
    </p:spTree>
    <p:extLst>
      <p:ext uri="{BB962C8B-B14F-4D97-AF65-F5344CB8AC3E}">
        <p14:creationId xmlns:p14="http://schemas.microsoft.com/office/powerpoint/2010/main" val="366591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12192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5" name="Rectangle 7"/>
          <p:cNvSpPr>
            <a:spLocks noChangeArrowheads="1"/>
          </p:cNvSpPr>
          <p:nvPr userDrawn="1"/>
        </p:nvSpPr>
        <p:spPr bwMode="auto">
          <a:xfrm>
            <a:off x="0" y="5638800"/>
            <a:ext cx="12192000" cy="1219200"/>
          </a:xfrm>
          <a:prstGeom prst="rect">
            <a:avLst/>
          </a:prstGeom>
          <a:solidFill>
            <a:schemeClr val="tx1"/>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6" name="Line 10"/>
          <p:cNvSpPr>
            <a:spLocks noChangeShapeType="1"/>
          </p:cNvSpPr>
          <p:nvPr userDrawn="1"/>
        </p:nvSpPr>
        <p:spPr bwMode="auto">
          <a:xfrm>
            <a:off x="0" y="5638800"/>
            <a:ext cx="12192000" cy="0"/>
          </a:xfrm>
          <a:prstGeom prst="line">
            <a:avLst/>
          </a:prstGeom>
          <a:noFill/>
          <a:ln w="6350">
            <a:solidFill>
              <a:srgbClr val="4D4D4D"/>
            </a:solidFill>
            <a:round/>
            <a:headEnd/>
            <a:tailEnd/>
          </a:ln>
          <a:effectLst/>
        </p:spPr>
        <p:txBody>
          <a:bodyPr wrap="none" anchor="ctr"/>
          <a:lstStyle/>
          <a:p>
            <a:pPr eaLnBrk="0" fontAlgn="base" hangingPunct="0">
              <a:spcBef>
                <a:spcPct val="0"/>
              </a:spcBef>
              <a:spcAft>
                <a:spcPct val="0"/>
              </a:spcAft>
              <a:defRPr/>
            </a:pPr>
            <a:endParaRPr lang="en-US" sz="2880" dirty="0">
              <a:solidFill>
                <a:prstClr val="black"/>
              </a:solidFill>
              <a:latin typeface="Times" charset="0"/>
            </a:endParaRPr>
          </a:p>
        </p:txBody>
      </p:sp>
      <p:sp>
        <p:nvSpPr>
          <p:cNvPr id="9" name="Rectangle 7"/>
          <p:cNvSpPr>
            <a:spLocks noChangeArrowheads="1"/>
          </p:cNvSpPr>
          <p:nvPr userDrawn="1"/>
        </p:nvSpPr>
        <p:spPr bwMode="auto">
          <a:xfrm>
            <a:off x="0" y="5562600"/>
            <a:ext cx="12192000" cy="76200"/>
          </a:xfrm>
          <a:prstGeom prst="rect">
            <a:avLst/>
          </a:prstGeom>
          <a:solidFill>
            <a:srgbClr val="CFB87C"/>
          </a:solidFill>
          <a:ln w="9525">
            <a:noFill/>
            <a:miter lim="800000"/>
            <a:headEnd/>
            <a:tailEnd/>
          </a:ln>
          <a:effectLst/>
        </p:spPr>
        <p:txBody>
          <a:bodyPr wrap="none" anchor="ctr"/>
          <a:lstStyle/>
          <a:p>
            <a:pPr eaLnBrk="0" fontAlgn="base" hangingPunct="0">
              <a:spcBef>
                <a:spcPct val="0"/>
              </a:spcBef>
              <a:spcAft>
                <a:spcPct val="0"/>
              </a:spcAft>
            </a:pPr>
            <a:endParaRPr lang="en-US" sz="2880" dirty="0">
              <a:solidFill>
                <a:prstClr val="black"/>
              </a:solidFill>
              <a:latin typeface="Times" charset="0"/>
            </a:endParaRPr>
          </a:p>
        </p:txBody>
      </p:sp>
      <p:sp>
        <p:nvSpPr>
          <p:cNvPr id="10" name="Rectangle 2"/>
          <p:cNvSpPr>
            <a:spLocks noGrp="1" noChangeArrowheads="1"/>
          </p:cNvSpPr>
          <p:nvPr>
            <p:ph type="ctrTitle"/>
          </p:nvPr>
        </p:nvSpPr>
        <p:spPr>
          <a:xfrm>
            <a:off x="914400" y="1600200"/>
            <a:ext cx="10363200" cy="1143000"/>
          </a:xfrm>
        </p:spPr>
        <p:txBody>
          <a:bodyPr anchor="ctr"/>
          <a:lstStyle>
            <a:lvl1pPr algn="ctr">
              <a:defRPr sz="3360">
                <a:solidFill>
                  <a:srgbClr val="CFB87C"/>
                </a:solidFill>
              </a:defRPr>
            </a:lvl1pPr>
          </a:lstStyle>
          <a:p>
            <a:r>
              <a:rPr lang="en-US"/>
              <a:t>Click to edit Master title style</a:t>
            </a:r>
            <a:endParaRPr lang="en-US" dirty="0"/>
          </a:p>
        </p:txBody>
      </p:sp>
      <p:sp>
        <p:nvSpPr>
          <p:cNvPr id="11" name="Rectangle 3"/>
          <p:cNvSpPr>
            <a:spLocks noGrp="1" noChangeArrowheads="1"/>
          </p:cNvSpPr>
          <p:nvPr>
            <p:ph type="subTitle" idx="1"/>
          </p:nvPr>
        </p:nvSpPr>
        <p:spPr>
          <a:xfrm>
            <a:off x="1828800" y="3200400"/>
            <a:ext cx="8534400" cy="1752600"/>
          </a:xfrm>
        </p:spPr>
        <p:txBody>
          <a:bodyPr/>
          <a:lstStyle>
            <a:lvl1pPr marL="0" indent="0" algn="ctr">
              <a:spcBef>
                <a:spcPts val="2400"/>
              </a:spcBef>
              <a:buFont typeface="Wingdings" charset="2"/>
              <a:buNone/>
              <a:defRPr sz="2160">
                <a:solidFill>
                  <a:srgbClr val="CCCCCC"/>
                </a:solidFill>
              </a:defRPr>
            </a:lvl1pPr>
          </a:lstStyle>
          <a:p>
            <a:r>
              <a:rPr lang="en-US"/>
              <a:t>Click to edit Master subtitle style</a:t>
            </a:r>
            <a:endParaRPr lang="en-US" dirty="0"/>
          </a:p>
        </p:txBody>
      </p:sp>
    </p:spTree>
    <p:extLst>
      <p:ext uri="{BB962C8B-B14F-4D97-AF65-F5344CB8AC3E}">
        <p14:creationId xmlns:p14="http://schemas.microsoft.com/office/powerpoint/2010/main" val="636500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06985" indent="-164592" algn="ctr">
              <a:defRPr b="0"/>
            </a:lvl1pPr>
          </a:lstStyle>
          <a:p>
            <a:r>
              <a:rPr lang="en-US" dirty="0"/>
              <a:t>“Hanging Quote – 28pt Arial, </a:t>
            </a:r>
            <a:br>
              <a:rPr lang="en-US" dirty="0"/>
            </a:br>
            <a:r>
              <a:rPr lang="en-US" dirty="0" err="1"/>
              <a:t>UCHealth</a:t>
            </a:r>
            <a:r>
              <a:rPr lang="en-US" dirty="0"/>
              <a:t> Dark Red”</a:t>
            </a:r>
          </a:p>
        </p:txBody>
      </p:sp>
      <p:sp>
        <p:nvSpPr>
          <p:cNvPr id="3" name="Footer Placeholder 2"/>
          <p:cNvSpPr>
            <a:spLocks noGrp="1"/>
          </p:cNvSpPr>
          <p:nvPr>
            <p:ph type="ftr" sz="quarter" idx="13"/>
          </p:nvPr>
        </p:nvSpPr>
        <p:spPr>
          <a:xfrm>
            <a:off x="333373" y="6617049"/>
            <a:ext cx="4114800" cy="194470"/>
          </a:xfrm>
        </p:spPr>
        <p:txBody>
          <a:bodyPr/>
          <a:lstStyle/>
          <a:p>
            <a:r>
              <a:rPr lang="en-US" dirty="0"/>
              <a:t>Set footer with Insert &gt; Header &amp; Footer</a:t>
            </a:r>
          </a:p>
        </p:txBody>
      </p:sp>
      <p:sp>
        <p:nvSpPr>
          <p:cNvPr id="4" name="Slide Number Placeholder 3"/>
          <p:cNvSpPr>
            <a:spLocks noGrp="1"/>
          </p:cNvSpPr>
          <p:nvPr>
            <p:ph type="sldNum" sz="quarter" idx="14"/>
          </p:nvPr>
        </p:nvSpPr>
        <p:spPr>
          <a:xfrm>
            <a:off x="5734447" y="6605593"/>
            <a:ext cx="743847" cy="170207"/>
          </a:xfrm>
        </p:spPr>
        <p:txBody>
          <a:bodyPr/>
          <a:lstStyle/>
          <a:p>
            <a:fld id="{1E5366A3-0E00-430A-B059-971E374C0C45}" type="slidenum">
              <a:rPr lang="en-US" smtClean="0">
                <a:solidFill>
                  <a:prstClr val="white"/>
                </a:solidFill>
              </a:rPr>
              <a:pPr/>
              <a:t>‹#›</a:t>
            </a:fld>
            <a:endParaRPr lang="en-US" normalizeH="1" dirty="0">
              <a:solidFill>
                <a:prstClr val="white"/>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6"/>
            <a:ext cx="2080772" cy="347473"/>
          </a:xfrm>
          <a:prstGeom prst="rect">
            <a:avLst/>
          </a:prstGeom>
        </p:spPr>
      </p:pic>
    </p:spTree>
    <p:extLst>
      <p:ext uri="{BB962C8B-B14F-4D97-AF65-F5344CB8AC3E}">
        <p14:creationId xmlns:p14="http://schemas.microsoft.com/office/powerpoint/2010/main" val="4027458853"/>
      </p:ext>
    </p:extLst>
  </p:cSld>
  <p:clrMapOvr>
    <a:overrideClrMapping bg1="lt1" tx1="dk1" bg2="lt2" tx2="dk2" accent1="accent1" accent2="accent2" accent3="accent3" accent4="accent4" accent5="accent5" accent6="accent6" hlink="hlink" folHlink="folHlink"/>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6"/>
          </p:nvPr>
        </p:nvSpPr>
        <p:spPr>
          <a:xfrm>
            <a:off x="457203" y="1636776"/>
            <a:ext cx="11266247" cy="4394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6"/>
          <p:cNvSpPr>
            <a:spLocks noGrp="1"/>
          </p:cNvSpPr>
          <p:nvPr>
            <p:ph type="body" sz="quarter" idx="17"/>
          </p:nvPr>
        </p:nvSpPr>
        <p:spPr>
          <a:xfrm>
            <a:off x="461433" y="6030979"/>
            <a:ext cx="8385787" cy="501349"/>
          </a:xfrm>
        </p:spPr>
        <p:txBody>
          <a:bodyPr anchor="b" anchorCtr="0"/>
          <a:lstStyle>
            <a:lvl1pPr>
              <a:spcAft>
                <a:spcPts val="0"/>
              </a:spcAft>
              <a:defRPr sz="810"/>
            </a:lvl1pPr>
            <a:lvl2pPr marL="0" indent="0">
              <a:spcAft>
                <a:spcPts val="0"/>
              </a:spcAft>
              <a:buNone/>
              <a:defRPr sz="810"/>
            </a:lvl2pPr>
            <a:lvl3pPr marL="0" indent="0">
              <a:spcAft>
                <a:spcPts val="0"/>
              </a:spcAft>
              <a:buNone/>
              <a:defRPr sz="810"/>
            </a:lvl3pPr>
            <a:lvl4pPr marL="0" indent="0">
              <a:spcAft>
                <a:spcPts val="0"/>
              </a:spcAft>
              <a:buNone/>
              <a:defRPr sz="810"/>
            </a:lvl4pPr>
            <a:lvl5pPr marL="0" indent="0">
              <a:spcAft>
                <a:spcPts val="0"/>
              </a:spcAft>
              <a:buNone/>
              <a:defRPr sz="810"/>
            </a:lvl5pPr>
            <a:lvl6pPr marL="0" indent="0">
              <a:spcAft>
                <a:spcPts val="0"/>
              </a:spcAft>
              <a:buNone/>
              <a:defRPr sz="810"/>
            </a:lvl6pPr>
            <a:lvl7pPr marL="0" indent="0">
              <a:spcAft>
                <a:spcPts val="0"/>
              </a:spcAft>
              <a:buNone/>
              <a:defRPr sz="810"/>
            </a:lvl7pPr>
            <a:lvl8pPr marL="0" indent="0">
              <a:spcAft>
                <a:spcPts val="0"/>
              </a:spcAft>
              <a:buNone/>
              <a:defRPr sz="810"/>
            </a:lvl8pPr>
            <a:lvl9pPr marL="0" indent="0">
              <a:spcAft>
                <a:spcPts val="0"/>
              </a:spcAft>
              <a:buNone/>
              <a:defRPr sz="81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3841" y="6203506"/>
            <a:ext cx="1560579" cy="347473"/>
          </a:xfrm>
          <a:prstGeom prst="rect">
            <a:avLst/>
          </a:prstGeom>
        </p:spPr>
      </p:pic>
      <p:sp>
        <p:nvSpPr>
          <p:cNvPr id="9" name="Slide Number Placeholder 5"/>
          <p:cNvSpPr>
            <a:spLocks noGrp="1"/>
          </p:cNvSpPr>
          <p:nvPr>
            <p:ph type="sldNum" sz="quarter" idx="4"/>
          </p:nvPr>
        </p:nvSpPr>
        <p:spPr>
          <a:xfrm>
            <a:off x="5720411" y="6306989"/>
            <a:ext cx="767476" cy="457199"/>
          </a:xfrm>
          <a:prstGeom prst="rect">
            <a:avLst/>
          </a:prstGeom>
        </p:spPr>
        <p:txBody>
          <a:bodyPr vert="horz" lIns="0" tIns="0" rIns="0" bIns="0" rtlCol="0" anchor="b" anchorCtr="0"/>
          <a:lstStyle>
            <a:lvl1pPr algn="ctr">
              <a:defRPr sz="81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solidFill>
                  <a:prstClr val="black"/>
                </a:solidFill>
              </a:rPr>
              <a:pPr/>
              <a:t>‹#›</a:t>
            </a:fld>
            <a:endParaRPr lang="en-US" normalizeH="1" dirty="0">
              <a:solidFill>
                <a:prstClr val="black"/>
              </a:solidFill>
            </a:endParaRPr>
          </a:p>
        </p:txBody>
      </p:sp>
      <p:sp>
        <p:nvSpPr>
          <p:cNvPr id="12" name="Footer Placeholder 3"/>
          <p:cNvSpPr>
            <a:spLocks noGrp="1"/>
          </p:cNvSpPr>
          <p:nvPr>
            <p:ph type="ftr" sz="quarter" idx="3"/>
          </p:nvPr>
        </p:nvSpPr>
        <p:spPr>
          <a:xfrm>
            <a:off x="369888" y="6630120"/>
            <a:ext cx="4114800" cy="162643"/>
          </a:xfrm>
          <a:prstGeom prst="rect">
            <a:avLst/>
          </a:prstGeom>
        </p:spPr>
        <p:txBody>
          <a:bodyPr vert="horz" lIns="91440" tIns="45720" rIns="91440" bIns="45720" rtlCol="0" anchor="ctr"/>
          <a:lstStyle>
            <a:lvl1pPr algn="l">
              <a:defRPr sz="720">
                <a:solidFill>
                  <a:schemeClr val="tx1"/>
                </a:solidFill>
              </a:defRPr>
            </a:lvl1pPr>
          </a:lstStyle>
          <a:p>
            <a:r>
              <a:rPr lang="en-US" dirty="0">
                <a:solidFill>
                  <a:prstClr val="black"/>
                </a:solidFill>
              </a:rPr>
              <a:t>Set footer with Insert &gt; Header &amp; Footer</a:t>
            </a:r>
          </a:p>
        </p:txBody>
      </p:sp>
    </p:spTree>
    <p:extLst>
      <p:ext uri="{BB962C8B-B14F-4D97-AF65-F5344CB8AC3E}">
        <p14:creationId xmlns:p14="http://schemas.microsoft.com/office/powerpoint/2010/main" val="3411091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graphic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801150"/>
          </a:xfrm>
          <a:effectLst/>
        </p:spPr>
        <p:txBody>
          <a:bodyPr lIns="0" tIns="0" rIns="0" bIns="0" anchor="t" anchorCtr="0"/>
          <a:lstStyle>
            <a:lvl1pPr algn="l">
              <a:lnSpc>
                <a:spcPct val="80000"/>
              </a:lnSpc>
              <a:defRPr sz="3600" b="1" i="0">
                <a:solidFill>
                  <a:schemeClr val="tx1"/>
                </a:solidFill>
                <a:effectLst/>
                <a:latin typeface="Arial" charset="0"/>
                <a:ea typeface="Arial" charset="0"/>
                <a:cs typeface="Arial" charset="0"/>
              </a:defRPr>
            </a:lvl1p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1996261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ntent_light">
    <p:bg>
      <p:bgPr>
        <a:gradFill flip="none" rotWithShape="1">
          <a:gsLst>
            <a:gs pos="1000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7073" y="336064"/>
            <a:ext cx="9452849" cy="994264"/>
          </a:xfrm>
          <a:effectLst/>
        </p:spPr>
        <p:txBody>
          <a:bodyPr lIns="0" tIns="0" rIns="0" bIns="0" anchor="t" anchorCtr="0"/>
          <a:lstStyle>
            <a:lvl1pPr algn="l">
              <a:lnSpc>
                <a:spcPct val="80000"/>
              </a:lnSpc>
              <a:defRPr sz="3600" b="1" i="0">
                <a:solidFill>
                  <a:schemeClr val="tx1">
                    <a:lumMod val="75000"/>
                    <a:lumOff val="25000"/>
                  </a:schemeClr>
                </a:solidFill>
                <a:latin typeface="Arial" charset="0"/>
                <a:ea typeface="Arial" charset="0"/>
                <a:cs typeface="Arial" charset="0"/>
              </a:defRPr>
            </a:lvl1pPr>
          </a:lstStyle>
          <a:p>
            <a:r>
              <a:rPr lang="en-US" dirty="0"/>
              <a:t>CLICK TO EDIT MASTER TITLE STYLE</a:t>
            </a:r>
          </a:p>
        </p:txBody>
      </p:sp>
      <p:sp>
        <p:nvSpPr>
          <p:cNvPr id="9" name="Text Placeholder 8"/>
          <p:cNvSpPr>
            <a:spLocks noGrp="1"/>
          </p:cNvSpPr>
          <p:nvPr>
            <p:ph type="body" sz="quarter" idx="13"/>
          </p:nvPr>
        </p:nvSpPr>
        <p:spPr>
          <a:xfrm>
            <a:off x="227074" y="1409701"/>
            <a:ext cx="11737857" cy="4787900"/>
          </a:xfrm>
        </p:spPr>
        <p:txBody>
          <a:bodyPr lIns="0" tIns="0" rIns="0" bIns="0"/>
          <a:lstStyle>
            <a:lvl1pPr>
              <a:spcBef>
                <a:spcPts val="810"/>
              </a:spcBef>
              <a:defRPr sz="2520">
                <a:solidFill>
                  <a:schemeClr val="tx1">
                    <a:lumMod val="75000"/>
                    <a:lumOff val="25000"/>
                  </a:schemeClr>
                </a:solidFill>
              </a:defRPr>
            </a:lvl1pPr>
            <a:lvl2pPr>
              <a:spcBef>
                <a:spcPts val="810"/>
              </a:spcBef>
              <a:defRPr sz="2520">
                <a:solidFill>
                  <a:schemeClr val="tx1">
                    <a:lumMod val="75000"/>
                    <a:lumOff val="25000"/>
                  </a:schemeClr>
                </a:solidFill>
              </a:defRPr>
            </a:lvl2pPr>
            <a:lvl3pPr>
              <a:spcBef>
                <a:spcPts val="810"/>
              </a:spcBef>
              <a:defRPr sz="2520">
                <a:solidFill>
                  <a:schemeClr val="tx1">
                    <a:lumMod val="75000"/>
                    <a:lumOff val="25000"/>
                  </a:schemeClr>
                </a:solidFill>
              </a:defRPr>
            </a:lvl3pPr>
            <a:lvl4pPr>
              <a:spcBef>
                <a:spcPts val="810"/>
              </a:spcBef>
              <a:defRPr sz="2520">
                <a:solidFill>
                  <a:schemeClr val="tx1">
                    <a:lumMod val="75000"/>
                    <a:lumOff val="25000"/>
                  </a:schemeClr>
                </a:solidFill>
              </a:defRPr>
            </a:lvl4pPr>
            <a:lvl5pPr>
              <a:spcBef>
                <a:spcPts val="810"/>
              </a:spcBef>
              <a:defRPr sz="252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p:cNvSpPr>
            <a:spLocks noGrp="1"/>
          </p:cNvSpPr>
          <p:nvPr>
            <p:ph type="dt" sz="half" idx="14"/>
          </p:nvPr>
        </p:nvSpPr>
        <p:spPr/>
        <p:txBody>
          <a:bodyPr/>
          <a:lstStyle/>
          <a:p>
            <a:endParaRPr lang="en-US" dirty="0"/>
          </a:p>
        </p:txBody>
      </p:sp>
      <p:sp>
        <p:nvSpPr>
          <p:cNvPr id="7" name="Footer Placeholder 6"/>
          <p:cNvSpPr>
            <a:spLocks noGrp="1"/>
          </p:cNvSpPr>
          <p:nvPr>
            <p:ph type="ftr" sz="quarter" idx="15"/>
          </p:nvPr>
        </p:nvSpPr>
        <p:spPr/>
        <p:txBody>
          <a:bodyPr/>
          <a:lstStyle/>
          <a:p>
            <a:endParaRPr lang="en-US" dirty="0"/>
          </a:p>
        </p:txBody>
      </p:sp>
      <p:sp>
        <p:nvSpPr>
          <p:cNvPr id="8" name="Slide Number Placeholder 7"/>
          <p:cNvSpPr>
            <a:spLocks noGrp="1"/>
          </p:cNvSpPr>
          <p:nvPr>
            <p:ph type="sldNum" sz="quarter" idx="16"/>
          </p:nvPr>
        </p:nvSpPr>
        <p:spPr/>
        <p:txBody>
          <a:bodyPr/>
          <a:lstStyle/>
          <a:p>
            <a:fld id="{2577227C-FE81-1C4D-9648-168F6ADCE5D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07408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8FC5F6-F338-4AE4-BB23-26385BCFC423}" type="datetimeFigureOut">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35733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dirty="0">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Tree>
    <p:extLst>
      <p:ext uri="{BB962C8B-B14F-4D97-AF65-F5344CB8AC3E}">
        <p14:creationId xmlns:p14="http://schemas.microsoft.com/office/powerpoint/2010/main" val="93469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3" name="Content Placeholder 2"/>
          <p:cNvSpPr>
            <a:spLocks noGrp="1"/>
          </p:cNvSpPr>
          <p:nvPr>
            <p:ph idx="1" hasCustomPrompt="1"/>
          </p:nvPr>
        </p:nvSpPr>
        <p:spPr>
          <a:xfrm>
            <a:off x="812800" y="1828800"/>
            <a:ext cx="10668000" cy="3886200"/>
          </a:xfrm>
        </p:spPr>
        <p:txBody>
          <a:bodyPr/>
          <a:lstStyle>
            <a:lvl1pPr marL="411480" indent="-411480">
              <a:spcBef>
                <a:spcPts val="1200"/>
              </a:spcBef>
              <a:buClr>
                <a:srgbClr val="B99B49"/>
              </a:buClr>
              <a:buFont typeface="Wingdings" charset="2"/>
              <a:buChar char="§"/>
              <a:defRPr/>
            </a:lvl1pPr>
            <a:lvl2pPr marL="891540" indent="-342900">
              <a:spcBef>
                <a:spcPts val="1200"/>
              </a:spcBef>
              <a:buClr>
                <a:srgbClr val="B99B49"/>
              </a:buClr>
              <a:buFont typeface="Lucida Grande"/>
              <a:buChar char="»"/>
              <a:defRPr/>
            </a:lvl2pPr>
            <a:lvl3pPr marL="1371600" indent="-274320">
              <a:spcBef>
                <a:spcPts val="1200"/>
              </a:spcBef>
              <a:buClr>
                <a:srgbClr val="B99B49"/>
              </a:buClr>
              <a:buFont typeface="Wingdings" charset="2"/>
              <a:buChar char="§"/>
              <a:defRPr/>
            </a:lvl3pPr>
            <a:lvl4pPr marL="1920240" indent="-274320">
              <a:spcBef>
                <a:spcPts val="1200"/>
              </a:spcBef>
              <a:buClr>
                <a:srgbClr val="B99B49"/>
              </a:buClr>
              <a:buFont typeface="Lucida Grande"/>
              <a:buChar char="»"/>
              <a:defRPr/>
            </a:lvl4pPr>
            <a:lvl5pPr marL="2468880" indent="-274320">
              <a:spcBef>
                <a:spcPts val="1200"/>
              </a:spcBef>
              <a:buClr>
                <a:srgbClr val="B99B49"/>
              </a:buClr>
              <a:buFont typeface="Wingdings" charset="2"/>
              <a:buChar char="§"/>
              <a:defRPr/>
            </a:lvl5p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5" name="Rectangle 6"/>
          <p:cNvSpPr>
            <a:spLocks noGrp="1" noChangeArrowheads="1"/>
          </p:cNvSpPr>
          <p:nvPr>
            <p:ph type="sldNum" sz="quarter" idx="11"/>
          </p:nvPr>
        </p:nvSpPr>
        <p:spPr>
          <a:ln/>
        </p:spPr>
        <p:txBody>
          <a:bodyPr/>
          <a:lstStyle>
            <a:lvl1pPr>
              <a:defRPr/>
            </a:lvl1pPr>
          </a:lstStyle>
          <a:p>
            <a:fld id="{9708802B-CECE-C644-A6A3-3C9AAC922203}" type="slidenum">
              <a:rPr lang="en-US">
                <a:solidFill>
                  <a:prstClr val="white"/>
                </a:solidFill>
              </a:rPr>
              <a:pPr/>
              <a:t>‹#›</a:t>
            </a:fld>
            <a:endParaRPr lang="en-US" dirty="0">
              <a:solidFill>
                <a:prstClr val="white"/>
              </a:solidFill>
            </a:endParaRPr>
          </a:p>
        </p:txBody>
      </p:sp>
      <p:sp>
        <p:nvSpPr>
          <p:cNvPr id="6" name="Rectangle 18"/>
          <p:cNvSpPr>
            <a:spLocks noGrp="1" noChangeArrowheads="1"/>
          </p:cNvSpPr>
          <p:nvPr>
            <p:ph type="dt" sz="half" idx="12"/>
          </p:nvPr>
        </p:nvSpPr>
        <p:spPr>
          <a:xfrm>
            <a:off x="8737600" y="-45720"/>
            <a:ext cx="2743200" cy="365760"/>
          </a:xfrm>
          <a:ln/>
        </p:spPr>
        <p:txBody>
          <a:bodyPr rIns="0"/>
          <a:lstStyle>
            <a:lvl1pPr>
              <a:defRPr/>
            </a:lvl1pPr>
          </a:lstStyle>
          <a:p>
            <a:endParaRPr lang="en-US" dirty="0"/>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192352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28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800"/>
            <a:ext cx="5181600" cy="3886200"/>
          </a:xfrm>
        </p:spPr>
        <p:txBody>
          <a:bodyPr/>
          <a:lstStyle>
            <a:lvl1pPr marL="411480" indent="-411480">
              <a:buClr>
                <a:srgbClr val="B99B49"/>
              </a:buClr>
              <a:buFont typeface="Wingdings" charset="2"/>
              <a:buChar char="§"/>
              <a:defRPr sz="2880"/>
            </a:lvl1pPr>
            <a:lvl2pPr marL="891540" indent="-342900">
              <a:buClr>
                <a:srgbClr val="B99B49"/>
              </a:buClr>
              <a:buFont typeface="Lucida Grande"/>
              <a:buChar char="»"/>
              <a:defRPr sz="2160"/>
            </a:lvl2pPr>
            <a:lvl3pPr marL="1371600" indent="-274320">
              <a:buClr>
                <a:srgbClr val="B99B49"/>
              </a:buClr>
              <a:buFont typeface="Wingdings" charset="2"/>
              <a:buChar char="§"/>
              <a:defRPr sz="2160"/>
            </a:lvl3pPr>
            <a:lvl4pPr marL="1920240" indent="-274320">
              <a:buClr>
                <a:srgbClr val="B99B49"/>
              </a:buClr>
              <a:buFont typeface="Lucida Grande"/>
              <a:buChar char="»"/>
              <a:defRPr sz="2160"/>
            </a:lvl4pPr>
            <a:lvl5pPr marL="2468880" indent="-274320">
              <a:buClr>
                <a:srgbClr val="B99B49"/>
              </a:buClr>
              <a:buFont typeface="Wingdings" charset="2"/>
              <a:buChar cha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6" name="Rectangle 6"/>
          <p:cNvSpPr>
            <a:spLocks noGrp="1" noChangeArrowheads="1"/>
          </p:cNvSpPr>
          <p:nvPr>
            <p:ph type="sldNum" sz="quarter" idx="11"/>
          </p:nvPr>
        </p:nvSpPr>
        <p:spPr>
          <a:ln/>
        </p:spPr>
        <p:txBody>
          <a:bodyPr/>
          <a:lstStyle>
            <a:lvl1pPr>
              <a:defRPr/>
            </a:lvl1pPr>
          </a:lstStyle>
          <a:p>
            <a:fld id="{D7C5EAAF-A4DC-4B47-A05B-449AA1DDE4BD}" type="slidenum">
              <a:rPr lang="en-US">
                <a:solidFill>
                  <a:prstClr val="white"/>
                </a:solidFill>
              </a:rPr>
              <a:pPr/>
              <a:t>‹#›</a:t>
            </a:fld>
            <a:endParaRPr lang="en-US" dirty="0">
              <a:solidFill>
                <a:prstClr val="white"/>
              </a:solidFill>
            </a:endParaRPr>
          </a:p>
        </p:txBody>
      </p:sp>
      <p:sp>
        <p:nvSpPr>
          <p:cNvPr id="7" name="Rectangle 18"/>
          <p:cNvSpPr>
            <a:spLocks noGrp="1" noChangeArrowheads="1"/>
          </p:cNvSpPr>
          <p:nvPr>
            <p:ph type="dt" sz="half" idx="12"/>
          </p:nvPr>
        </p:nvSpPr>
        <p:spPr>
          <a:ln/>
        </p:spPr>
        <p:txBody>
          <a:bodyPr/>
          <a:lstStyle>
            <a:lvl1pPr>
              <a:defRPr/>
            </a:lvl1pPr>
          </a:lstStyle>
          <a:p>
            <a:endParaRPr lang="en-US" dirty="0"/>
          </a:p>
        </p:txBody>
      </p:sp>
      <p:sp>
        <p:nvSpPr>
          <p:cNvPr id="8" name="Title 1"/>
          <p:cNvSpPr>
            <a:spLocks noGrp="1"/>
          </p:cNvSpPr>
          <p:nvPr>
            <p:ph type="title" hasCustomPrompt="1"/>
          </p:nvPr>
        </p:nvSpPr>
        <p:spPr>
          <a:xfrm>
            <a:off x="812800" y="1005840"/>
            <a:ext cx="10668000" cy="685800"/>
          </a:xfrm>
        </p:spPr>
        <p:txBody>
          <a:bodyPr lIns="0"/>
          <a:lstStyle>
            <a:lvl1pPr>
              <a:defRPr sz="4080"/>
            </a:lvl1pPr>
          </a:lstStyle>
          <a:p>
            <a:r>
              <a:rPr lang="en-US" dirty="0"/>
              <a:t>Click to edit Subhead</a:t>
            </a:r>
          </a:p>
        </p:txBody>
      </p:sp>
      <p:sp>
        <p:nvSpPr>
          <p:cNvPr id="9" name="Text Placeholder 8"/>
          <p:cNvSpPr>
            <a:spLocks noGrp="1"/>
          </p:cNvSpPr>
          <p:nvPr>
            <p:ph type="body" sz="quarter" idx="13" hasCustomPrompt="1"/>
          </p:nvPr>
        </p:nvSpPr>
        <p:spPr>
          <a:xfrm>
            <a:off x="812800" y="685800"/>
            <a:ext cx="10668000" cy="274320"/>
          </a:xfrm>
        </p:spPr>
        <p:txBody>
          <a:bodyPr lIns="0" tIns="0" rIns="0" bIns="0" anchor="ctr" anchorCtr="0"/>
          <a:lstStyle>
            <a:lvl1pPr marL="0" indent="0">
              <a:buNone/>
              <a:defRPr sz="1920" b="1" i="0" cap="all" baseline="0">
                <a:solidFill>
                  <a:srgbClr val="B99B49"/>
                </a:solidFill>
              </a:defRPr>
            </a:lvl1pPr>
          </a:lstStyle>
          <a:p>
            <a:pPr lvl="0"/>
            <a:r>
              <a:rPr lang="en-US" dirty="0"/>
              <a:t>Click to edit Heading</a:t>
            </a:r>
          </a:p>
        </p:txBody>
      </p:sp>
    </p:spTree>
    <p:extLst>
      <p:ext uri="{BB962C8B-B14F-4D97-AF65-F5344CB8AC3E}">
        <p14:creationId xmlns:p14="http://schemas.microsoft.com/office/powerpoint/2010/main" val="376587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4" name="Rectangle 6"/>
          <p:cNvSpPr>
            <a:spLocks noGrp="1" noChangeArrowheads="1"/>
          </p:cNvSpPr>
          <p:nvPr>
            <p:ph type="sldNum" sz="quarter" idx="11"/>
          </p:nvPr>
        </p:nvSpPr>
        <p:spPr>
          <a:ln/>
        </p:spPr>
        <p:txBody>
          <a:bodyPr/>
          <a:lstStyle>
            <a:lvl1pPr>
              <a:defRPr/>
            </a:lvl1pPr>
          </a:lstStyle>
          <a:p>
            <a:fld id="{8C17B027-94AA-734A-ACC9-170E40BA2B18}" type="slidenum">
              <a:rPr lang="en-US">
                <a:solidFill>
                  <a:prstClr val="white"/>
                </a:solidFill>
              </a:rPr>
              <a:pPr/>
              <a:t>‹#›</a:t>
            </a:fld>
            <a:endParaRPr lang="en-US" dirty="0">
              <a:solidFill>
                <a:prstClr val="white"/>
              </a:solidFill>
            </a:endParaRPr>
          </a:p>
        </p:txBody>
      </p:sp>
      <p:sp>
        <p:nvSpPr>
          <p:cNvPr id="5" name="Rectangle 18"/>
          <p:cNvSpPr>
            <a:spLocks noGrp="1" noChangeArrowheads="1"/>
          </p:cNvSpPr>
          <p:nvPr>
            <p:ph type="dt" sz="half" idx="12"/>
          </p:nvPr>
        </p:nvSpPr>
        <p:spPr>
          <a:ln/>
        </p:spPr>
        <p:txBody>
          <a:bodyPr/>
          <a:lstStyle>
            <a:lvl1pPr>
              <a:defRPr/>
            </a:lvl1pPr>
          </a:lstStyle>
          <a:p>
            <a:endParaRPr lang="en-US" dirty="0"/>
          </a:p>
        </p:txBody>
      </p:sp>
    </p:spTree>
    <p:extLst>
      <p:ext uri="{BB962C8B-B14F-4D97-AF65-F5344CB8AC3E}">
        <p14:creationId xmlns:p14="http://schemas.microsoft.com/office/powerpoint/2010/main" val="422309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dirty="0"/>
              <a:t>Presentation Title or Audience</a:t>
            </a:r>
          </a:p>
        </p:txBody>
      </p:sp>
      <p:sp>
        <p:nvSpPr>
          <p:cNvPr id="3" name="Rectangle 6"/>
          <p:cNvSpPr>
            <a:spLocks noGrp="1" noChangeArrowheads="1"/>
          </p:cNvSpPr>
          <p:nvPr>
            <p:ph type="sldNum" sz="quarter" idx="11"/>
          </p:nvPr>
        </p:nvSpPr>
        <p:spPr>
          <a:ln/>
        </p:spPr>
        <p:txBody>
          <a:bodyPr/>
          <a:lstStyle>
            <a:lvl1pPr>
              <a:defRPr/>
            </a:lvl1pPr>
          </a:lstStyle>
          <a:p>
            <a:fld id="{CC9B0832-ECD8-1F4A-ACBB-61CA5D9140CF}" type="slidenum">
              <a:rPr lang="en-US">
                <a:solidFill>
                  <a:prstClr val="white"/>
                </a:solidFill>
              </a:rPr>
              <a:pPr/>
              <a:t>‹#›</a:t>
            </a:fld>
            <a:endParaRPr lang="en-US" dirty="0">
              <a:solidFill>
                <a:prstClr val="white"/>
              </a:solidFill>
            </a:endParaRPr>
          </a:p>
        </p:txBody>
      </p:sp>
      <p:sp>
        <p:nvSpPr>
          <p:cNvPr id="4" name="Rectangle 18"/>
          <p:cNvSpPr>
            <a:spLocks noGrp="1" noChangeArrowheads="1"/>
          </p:cNvSpPr>
          <p:nvPr>
            <p:ph type="dt" sz="half" idx="12"/>
          </p:nvPr>
        </p:nvSpPr>
        <p:spPr>
          <a:ln/>
        </p:spPr>
        <p:txBody>
          <a:bodyPr/>
          <a:lstStyle>
            <a:lvl1pPr>
              <a:defRPr/>
            </a:lvl1pPr>
          </a:lstStyle>
          <a:p>
            <a:endParaRPr lang="en-US" dirty="0"/>
          </a:p>
        </p:txBody>
      </p:sp>
    </p:spTree>
    <p:extLst>
      <p:ext uri="{BB962C8B-B14F-4D97-AF65-F5344CB8AC3E}">
        <p14:creationId xmlns:p14="http://schemas.microsoft.com/office/powerpoint/2010/main" val="382410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06985" indent="-164592" algn="ctr">
              <a:defRPr b="0"/>
            </a:lvl1pPr>
          </a:lstStyle>
          <a:p>
            <a:r>
              <a:rPr lang="en-US" dirty="0"/>
              <a:t>“Hanging Quote – 28pt Arial, </a:t>
            </a:r>
            <a:br>
              <a:rPr lang="en-US" dirty="0"/>
            </a:br>
            <a:r>
              <a:rPr lang="en-US" dirty="0" err="1"/>
              <a:t>UCHealth</a:t>
            </a:r>
            <a:r>
              <a:rPr lang="en-US" dirty="0"/>
              <a:t> Dark Red”</a:t>
            </a:r>
          </a:p>
        </p:txBody>
      </p:sp>
      <p:sp>
        <p:nvSpPr>
          <p:cNvPr id="3" name="Footer Placeholder 2"/>
          <p:cNvSpPr>
            <a:spLocks noGrp="1"/>
          </p:cNvSpPr>
          <p:nvPr>
            <p:ph type="ftr" sz="quarter" idx="13"/>
          </p:nvPr>
        </p:nvSpPr>
        <p:spPr>
          <a:xfrm>
            <a:off x="333373" y="6617049"/>
            <a:ext cx="4114800" cy="194470"/>
          </a:xfrm>
        </p:spPr>
        <p:txBody>
          <a:bodyPr/>
          <a:lstStyle/>
          <a:p>
            <a:r>
              <a:rPr lang="en-US" dirty="0"/>
              <a:t>Set footer with Insert &gt; Header &amp; Footer</a:t>
            </a:r>
          </a:p>
        </p:txBody>
      </p:sp>
      <p:sp>
        <p:nvSpPr>
          <p:cNvPr id="4" name="Slide Number Placeholder 3"/>
          <p:cNvSpPr>
            <a:spLocks noGrp="1"/>
          </p:cNvSpPr>
          <p:nvPr>
            <p:ph type="sldNum" sz="quarter" idx="14"/>
          </p:nvPr>
        </p:nvSpPr>
        <p:spPr>
          <a:xfrm>
            <a:off x="5734447" y="6605593"/>
            <a:ext cx="743847" cy="170207"/>
          </a:xfrm>
        </p:spPr>
        <p:txBody>
          <a:bodyPr/>
          <a:lstStyle/>
          <a:p>
            <a:fld id="{1E5366A3-0E00-430A-B059-971E374C0C45}" type="slidenum">
              <a:rPr lang="en-US" smtClean="0">
                <a:solidFill>
                  <a:prstClr val="white"/>
                </a:solidFill>
              </a:rPr>
              <a:pPr/>
              <a:t>‹#›</a:t>
            </a:fld>
            <a:endParaRPr lang="en-US" normalizeH="1" dirty="0">
              <a:solidFill>
                <a:prstClr val="white"/>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6"/>
            <a:ext cx="2080772" cy="347473"/>
          </a:xfrm>
          <a:prstGeom prst="rect">
            <a:avLst/>
          </a:prstGeom>
        </p:spPr>
      </p:pic>
    </p:spTree>
    <p:extLst>
      <p:ext uri="{BB962C8B-B14F-4D97-AF65-F5344CB8AC3E}">
        <p14:creationId xmlns:p14="http://schemas.microsoft.com/office/powerpoint/2010/main" val="1257110950"/>
      </p:ext>
    </p:extLst>
  </p:cSld>
  <p:clrMapOvr>
    <a:overrideClrMapping bg1="lt1" tx1="dk1" bg2="lt2" tx2="dk2" accent1="accent1" accent2="accent2" accent3="accent3" accent4="accent4" accent5="accent5" accent6="accent6" hlink="hlink" folHlink="folHlink"/>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6"/>
          </p:nvPr>
        </p:nvSpPr>
        <p:spPr>
          <a:xfrm>
            <a:off x="457203" y="1636776"/>
            <a:ext cx="11266247" cy="4394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6"/>
          <p:cNvSpPr>
            <a:spLocks noGrp="1"/>
          </p:cNvSpPr>
          <p:nvPr>
            <p:ph type="body" sz="quarter" idx="17"/>
          </p:nvPr>
        </p:nvSpPr>
        <p:spPr>
          <a:xfrm>
            <a:off x="461433" y="6030979"/>
            <a:ext cx="8385787" cy="501349"/>
          </a:xfrm>
        </p:spPr>
        <p:txBody>
          <a:bodyPr anchor="b" anchorCtr="0"/>
          <a:lstStyle>
            <a:lvl1pPr>
              <a:spcAft>
                <a:spcPts val="0"/>
              </a:spcAft>
              <a:defRPr sz="810"/>
            </a:lvl1pPr>
            <a:lvl2pPr marL="0" indent="0">
              <a:spcAft>
                <a:spcPts val="0"/>
              </a:spcAft>
              <a:buNone/>
              <a:defRPr sz="810"/>
            </a:lvl2pPr>
            <a:lvl3pPr marL="0" indent="0">
              <a:spcAft>
                <a:spcPts val="0"/>
              </a:spcAft>
              <a:buNone/>
              <a:defRPr sz="810"/>
            </a:lvl3pPr>
            <a:lvl4pPr marL="0" indent="0">
              <a:spcAft>
                <a:spcPts val="0"/>
              </a:spcAft>
              <a:buNone/>
              <a:defRPr sz="810"/>
            </a:lvl4pPr>
            <a:lvl5pPr marL="0" indent="0">
              <a:spcAft>
                <a:spcPts val="0"/>
              </a:spcAft>
              <a:buNone/>
              <a:defRPr sz="810"/>
            </a:lvl5pPr>
            <a:lvl6pPr marL="0" indent="0">
              <a:spcAft>
                <a:spcPts val="0"/>
              </a:spcAft>
              <a:buNone/>
              <a:defRPr sz="810"/>
            </a:lvl6pPr>
            <a:lvl7pPr marL="0" indent="0">
              <a:spcAft>
                <a:spcPts val="0"/>
              </a:spcAft>
              <a:buNone/>
              <a:defRPr sz="810"/>
            </a:lvl7pPr>
            <a:lvl8pPr marL="0" indent="0">
              <a:spcAft>
                <a:spcPts val="0"/>
              </a:spcAft>
              <a:buNone/>
              <a:defRPr sz="810"/>
            </a:lvl8pPr>
            <a:lvl9pPr marL="0" indent="0">
              <a:spcAft>
                <a:spcPts val="0"/>
              </a:spcAft>
              <a:buNone/>
              <a:defRPr sz="81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3841" y="6203506"/>
            <a:ext cx="1560579" cy="347473"/>
          </a:xfrm>
          <a:prstGeom prst="rect">
            <a:avLst/>
          </a:prstGeom>
        </p:spPr>
      </p:pic>
      <p:sp>
        <p:nvSpPr>
          <p:cNvPr id="9" name="Slide Number Placeholder 5"/>
          <p:cNvSpPr>
            <a:spLocks noGrp="1"/>
          </p:cNvSpPr>
          <p:nvPr>
            <p:ph type="sldNum" sz="quarter" idx="4"/>
          </p:nvPr>
        </p:nvSpPr>
        <p:spPr>
          <a:xfrm>
            <a:off x="5720411" y="6306989"/>
            <a:ext cx="767476" cy="457199"/>
          </a:xfrm>
          <a:prstGeom prst="rect">
            <a:avLst/>
          </a:prstGeom>
        </p:spPr>
        <p:txBody>
          <a:bodyPr vert="horz" lIns="0" tIns="0" rIns="0" bIns="0" rtlCol="0" anchor="b" anchorCtr="0"/>
          <a:lstStyle>
            <a:lvl1pPr algn="ctr">
              <a:defRPr sz="81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solidFill>
                  <a:prstClr val="black"/>
                </a:solidFill>
              </a:rPr>
              <a:pPr/>
              <a:t>‹#›</a:t>
            </a:fld>
            <a:endParaRPr lang="en-US" normalizeH="1" dirty="0">
              <a:solidFill>
                <a:prstClr val="black"/>
              </a:solidFill>
            </a:endParaRPr>
          </a:p>
        </p:txBody>
      </p:sp>
      <p:sp>
        <p:nvSpPr>
          <p:cNvPr id="12" name="Footer Placeholder 3"/>
          <p:cNvSpPr>
            <a:spLocks noGrp="1"/>
          </p:cNvSpPr>
          <p:nvPr>
            <p:ph type="ftr" sz="quarter" idx="3"/>
          </p:nvPr>
        </p:nvSpPr>
        <p:spPr>
          <a:xfrm>
            <a:off x="369888" y="6630120"/>
            <a:ext cx="4114800" cy="162643"/>
          </a:xfrm>
          <a:prstGeom prst="rect">
            <a:avLst/>
          </a:prstGeom>
        </p:spPr>
        <p:txBody>
          <a:bodyPr vert="horz" lIns="91440" tIns="45720" rIns="91440" bIns="45720" rtlCol="0" anchor="ctr"/>
          <a:lstStyle>
            <a:lvl1pPr algn="l">
              <a:defRPr sz="720">
                <a:solidFill>
                  <a:schemeClr val="tx1"/>
                </a:solidFill>
              </a:defRPr>
            </a:lvl1pPr>
          </a:lstStyle>
          <a:p>
            <a:r>
              <a:rPr lang="en-US" dirty="0">
                <a:solidFill>
                  <a:prstClr val="black"/>
                </a:solidFill>
              </a:rPr>
              <a:t>Set footer with Insert &gt; Header &amp; Footer</a:t>
            </a:r>
          </a:p>
        </p:txBody>
      </p:sp>
    </p:spTree>
    <p:extLst>
      <p:ext uri="{BB962C8B-B14F-4D97-AF65-F5344CB8AC3E}">
        <p14:creationId xmlns:p14="http://schemas.microsoft.com/office/powerpoint/2010/main" val="106252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203200" y="6263640"/>
            <a:ext cx="12598400" cy="4572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109728" tIns="54864" rIns="109728" bIns="54864" numCol="1" rtlCol="0" anchor="t" anchorCtr="0" compatLnSpc="1">
            <a:prstTxWarp prst="textNoShape">
              <a:avLst/>
            </a:prstTxWarp>
          </a:bodyPr>
          <a:lstStyle/>
          <a:p>
            <a:pPr eaLnBrk="0" fontAlgn="base" hangingPunct="0">
              <a:spcBef>
                <a:spcPct val="0"/>
              </a:spcBef>
              <a:spcAft>
                <a:spcPct val="0"/>
              </a:spcAft>
            </a:pPr>
            <a:endParaRPr lang="en-US" sz="2880" dirty="0">
              <a:solidFill>
                <a:prstClr val="black"/>
              </a:solidFill>
              <a:latin typeface="Times" charset="0"/>
            </a:endParaRPr>
          </a:p>
        </p:txBody>
      </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97600" y="6296688"/>
            <a:ext cx="5268309" cy="391106"/>
          </a:xfrm>
          <a:prstGeom prst="rect">
            <a:avLst/>
          </a:prstGeom>
        </p:spPr>
      </p:pic>
      <p:sp>
        <p:nvSpPr>
          <p:cNvPr id="1034" name="Rectangle 10"/>
          <p:cNvSpPr>
            <a:spLocks noChangeArrowheads="1"/>
          </p:cNvSpPr>
          <p:nvPr/>
        </p:nvSpPr>
        <p:spPr bwMode="auto">
          <a:xfrm>
            <a:off x="0" y="-42862"/>
            <a:ext cx="11785600" cy="347663"/>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pPr eaLnBrk="0" fontAlgn="base" hangingPunct="0">
              <a:spcBef>
                <a:spcPct val="0"/>
              </a:spcBef>
              <a:spcAft>
                <a:spcPct val="0"/>
              </a:spcAft>
            </a:pPr>
            <a:endParaRPr lang="en-US" sz="2880" dirty="0">
              <a:solidFill>
                <a:prstClr val="black"/>
              </a:solidFill>
              <a:latin typeface="Times" charset="0"/>
            </a:endParaRPr>
          </a:p>
        </p:txBody>
      </p:sp>
      <p:sp>
        <p:nvSpPr>
          <p:cNvPr id="1027" name="Rectangle 2"/>
          <p:cNvSpPr>
            <a:spLocks noGrp="1" noChangeArrowheads="1"/>
          </p:cNvSpPr>
          <p:nvPr>
            <p:ph type="title"/>
          </p:nvPr>
        </p:nvSpPr>
        <p:spPr bwMode="auto">
          <a:xfrm>
            <a:off x="812800" y="1005840"/>
            <a:ext cx="1066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1028" name="Rectangle 3"/>
          <p:cNvSpPr>
            <a:spLocks noGrp="1" noChangeArrowheads="1"/>
          </p:cNvSpPr>
          <p:nvPr>
            <p:ph type="body" idx="1"/>
          </p:nvPr>
        </p:nvSpPr>
        <p:spPr bwMode="auto">
          <a:xfrm>
            <a:off x="812800" y="1828800"/>
            <a:ext cx="10668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01600" y="-45720"/>
            <a:ext cx="75184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60" kern="0" cap="all" spc="120">
                <a:solidFill>
                  <a:srgbClr val="CFBA7D"/>
                </a:solidFill>
                <a:latin typeface="Arial" charset="0"/>
              </a:defRPr>
            </a:lvl1pPr>
          </a:lstStyle>
          <a:p>
            <a:pPr eaLnBrk="0" fontAlgn="base" hangingPunct="0">
              <a:spcBef>
                <a:spcPct val="0"/>
              </a:spcBef>
              <a:spcAft>
                <a:spcPct val="0"/>
              </a:spcAft>
            </a:pPr>
            <a:r>
              <a:rPr lang="en-US" dirty="0"/>
              <a:t>Presentation Title or Audience</a:t>
            </a:r>
          </a:p>
        </p:txBody>
      </p:sp>
      <p:sp>
        <p:nvSpPr>
          <p:cNvPr id="1042" name="Rectangle 18"/>
          <p:cNvSpPr>
            <a:spLocks noGrp="1" noChangeArrowheads="1"/>
          </p:cNvSpPr>
          <p:nvPr>
            <p:ph type="dt" sz="half" idx="2"/>
          </p:nvPr>
        </p:nvSpPr>
        <p:spPr bwMode="auto">
          <a:xfrm>
            <a:off x="8737600" y="-45720"/>
            <a:ext cx="27432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60">
                <a:solidFill>
                  <a:srgbClr val="808080"/>
                </a:solidFill>
                <a:latin typeface="Arial" charset="0"/>
              </a:defRPr>
            </a:lvl1pPr>
          </a:lstStyle>
          <a:p>
            <a:pPr eaLnBrk="0" fontAlgn="base" hangingPunct="0">
              <a:spcBef>
                <a:spcPct val="0"/>
              </a:spcBef>
              <a:spcAft>
                <a:spcPct val="0"/>
              </a:spcAft>
            </a:pPr>
            <a:endParaRPr lang="en-US" dirty="0"/>
          </a:p>
        </p:txBody>
      </p:sp>
      <p:sp>
        <p:nvSpPr>
          <p:cNvPr id="11" name="Rectangle 10"/>
          <p:cNvSpPr>
            <a:spLocks noChangeArrowheads="1"/>
          </p:cNvSpPr>
          <p:nvPr/>
        </p:nvSpPr>
        <p:spPr bwMode="auto">
          <a:xfrm>
            <a:off x="11785600" y="-42862"/>
            <a:ext cx="406400" cy="347663"/>
          </a:xfrm>
          <a:prstGeom prst="rect">
            <a:avLst/>
          </a:prstGeom>
          <a:solidFill>
            <a:srgbClr val="CFBA7D"/>
          </a:solidFill>
          <a:ln w="9525">
            <a:noFill/>
            <a:miter lim="800000"/>
            <a:headEnd/>
            <a:tailEnd/>
          </a:ln>
          <a:effectLst/>
        </p:spPr>
        <p:txBody>
          <a:bodyPr wrap="none" anchor="ctr" anchorCtr="0"/>
          <a:lstStyle/>
          <a:p>
            <a:pPr eaLnBrk="0" fontAlgn="base" hangingPunct="0">
              <a:spcBef>
                <a:spcPct val="0"/>
              </a:spcBef>
              <a:spcAft>
                <a:spcPct val="0"/>
              </a:spcAft>
            </a:pPr>
            <a:endParaRPr lang="en-US" sz="2880" dirty="0">
              <a:solidFill>
                <a:prstClr val="black"/>
              </a:solidFill>
              <a:latin typeface="Times" charset="0"/>
            </a:endParaRPr>
          </a:p>
        </p:txBody>
      </p:sp>
      <p:sp>
        <p:nvSpPr>
          <p:cNvPr id="1030" name="Rectangle 6"/>
          <p:cNvSpPr>
            <a:spLocks noGrp="1" noChangeArrowheads="1"/>
          </p:cNvSpPr>
          <p:nvPr>
            <p:ph type="sldNum" sz="quarter" idx="4"/>
          </p:nvPr>
        </p:nvSpPr>
        <p:spPr bwMode="auto">
          <a:xfrm>
            <a:off x="11785600" y="-45720"/>
            <a:ext cx="406400" cy="36576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440" b="0">
                <a:solidFill>
                  <a:schemeClr val="bg1"/>
                </a:solidFill>
                <a:latin typeface="Arial" charset="0"/>
              </a:defRPr>
            </a:lvl1pPr>
          </a:lstStyle>
          <a:p>
            <a:pPr eaLnBrk="0" fontAlgn="base" hangingPunct="0">
              <a:spcBef>
                <a:spcPct val="0"/>
              </a:spcBef>
              <a:spcAft>
                <a:spcPct val="0"/>
              </a:spcAft>
            </a:pPr>
            <a:fld id="{2577227C-FE81-1C4D-9648-168F6ADCE5DD}" type="slidenum">
              <a:rPr lang="en-US" smtClean="0">
                <a:solidFill>
                  <a:prstClr val="white"/>
                </a:solidFill>
              </a:rPr>
              <a:pPr eaLnBrk="0" fontAlgn="base" hangingPunct="0">
                <a:spcBef>
                  <a:spcPct val="0"/>
                </a:spcBef>
                <a:spcAft>
                  <a:spcPct val="0"/>
                </a:spcAft>
              </a:pPr>
              <a:t>‹#›</a:t>
            </a:fld>
            <a:endParaRPr lang="en-US" dirty="0">
              <a:solidFill>
                <a:prstClr val="white"/>
              </a:solidFill>
            </a:endParaRPr>
          </a:p>
        </p:txBody>
      </p:sp>
    </p:spTree>
    <p:extLst>
      <p:ext uri="{BB962C8B-B14F-4D97-AF65-F5344CB8AC3E}">
        <p14:creationId xmlns:p14="http://schemas.microsoft.com/office/powerpoint/2010/main" val="2168424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4080" baseline="0">
          <a:solidFill>
            <a:schemeClr val="tx1"/>
          </a:solidFill>
          <a:latin typeface="+mj-lt"/>
          <a:ea typeface="+mj-ea"/>
          <a:cs typeface="+mj-cs"/>
        </a:defRPr>
      </a:lvl1pPr>
      <a:lvl2pPr algn="l" rtl="0" eaLnBrk="1" fontAlgn="base" hangingPunct="1">
        <a:spcBef>
          <a:spcPct val="0"/>
        </a:spcBef>
        <a:spcAft>
          <a:spcPct val="0"/>
        </a:spcAft>
        <a:defRPr sz="4320">
          <a:solidFill>
            <a:schemeClr val="tx1"/>
          </a:solidFill>
          <a:latin typeface="Arial" charset="0"/>
          <a:ea typeface="Osaka" charset="-128"/>
          <a:cs typeface="Osaka" charset="-128"/>
        </a:defRPr>
      </a:lvl2pPr>
      <a:lvl3pPr algn="l" rtl="0" eaLnBrk="1" fontAlgn="base" hangingPunct="1">
        <a:spcBef>
          <a:spcPct val="0"/>
        </a:spcBef>
        <a:spcAft>
          <a:spcPct val="0"/>
        </a:spcAft>
        <a:defRPr sz="4320">
          <a:solidFill>
            <a:schemeClr val="tx1"/>
          </a:solidFill>
          <a:latin typeface="Arial" charset="0"/>
          <a:ea typeface="Osaka" charset="-128"/>
          <a:cs typeface="Osaka" charset="-128"/>
        </a:defRPr>
      </a:lvl3pPr>
      <a:lvl4pPr algn="l" rtl="0" eaLnBrk="1" fontAlgn="base" hangingPunct="1">
        <a:spcBef>
          <a:spcPct val="0"/>
        </a:spcBef>
        <a:spcAft>
          <a:spcPct val="0"/>
        </a:spcAft>
        <a:defRPr sz="4320">
          <a:solidFill>
            <a:schemeClr val="tx1"/>
          </a:solidFill>
          <a:latin typeface="Arial" charset="0"/>
          <a:ea typeface="Osaka" charset="-128"/>
          <a:cs typeface="Osaka" charset="-128"/>
        </a:defRPr>
      </a:lvl4pPr>
      <a:lvl5pPr algn="l" rtl="0" eaLnBrk="1" fontAlgn="base" hangingPunct="1">
        <a:spcBef>
          <a:spcPct val="0"/>
        </a:spcBef>
        <a:spcAft>
          <a:spcPct val="0"/>
        </a:spcAft>
        <a:defRPr sz="4320">
          <a:solidFill>
            <a:schemeClr val="tx1"/>
          </a:solidFill>
          <a:latin typeface="Arial" charset="0"/>
          <a:ea typeface="Osaka" charset="-128"/>
          <a:cs typeface="Osaka" charset="-128"/>
        </a:defRPr>
      </a:lvl5pPr>
      <a:lvl6pPr marL="548640" algn="l" rtl="0" eaLnBrk="1" fontAlgn="base" hangingPunct="1">
        <a:spcBef>
          <a:spcPct val="0"/>
        </a:spcBef>
        <a:spcAft>
          <a:spcPct val="0"/>
        </a:spcAft>
        <a:defRPr sz="4320">
          <a:solidFill>
            <a:schemeClr val="tx1"/>
          </a:solidFill>
          <a:latin typeface="Arial" charset="0"/>
          <a:ea typeface="Osaka" charset="-128"/>
          <a:cs typeface="Osaka" charset="-128"/>
        </a:defRPr>
      </a:lvl6pPr>
      <a:lvl7pPr marL="1097280" algn="l" rtl="0" eaLnBrk="1" fontAlgn="base" hangingPunct="1">
        <a:spcBef>
          <a:spcPct val="0"/>
        </a:spcBef>
        <a:spcAft>
          <a:spcPct val="0"/>
        </a:spcAft>
        <a:defRPr sz="4320">
          <a:solidFill>
            <a:schemeClr val="tx1"/>
          </a:solidFill>
          <a:latin typeface="Arial" charset="0"/>
          <a:ea typeface="Osaka" charset="-128"/>
          <a:cs typeface="Osaka" charset="-128"/>
        </a:defRPr>
      </a:lvl7pPr>
      <a:lvl8pPr marL="1645920" algn="l" rtl="0" eaLnBrk="1" fontAlgn="base" hangingPunct="1">
        <a:spcBef>
          <a:spcPct val="0"/>
        </a:spcBef>
        <a:spcAft>
          <a:spcPct val="0"/>
        </a:spcAft>
        <a:defRPr sz="4320">
          <a:solidFill>
            <a:schemeClr val="tx1"/>
          </a:solidFill>
          <a:latin typeface="Arial" charset="0"/>
          <a:ea typeface="Osaka" charset="-128"/>
          <a:cs typeface="Osaka" charset="-128"/>
        </a:defRPr>
      </a:lvl8pPr>
      <a:lvl9pPr marL="2194560" algn="l" rtl="0" eaLnBrk="1" fontAlgn="base" hangingPunct="1">
        <a:spcBef>
          <a:spcPct val="0"/>
        </a:spcBef>
        <a:spcAft>
          <a:spcPct val="0"/>
        </a:spcAft>
        <a:defRPr sz="4320">
          <a:solidFill>
            <a:schemeClr val="tx1"/>
          </a:solidFill>
          <a:latin typeface="Arial" charset="0"/>
          <a:ea typeface="Osaka" charset="-128"/>
          <a:cs typeface="Osaka" charset="-128"/>
        </a:defRPr>
      </a:lvl9pPr>
    </p:titleStyle>
    <p:bodyStyle>
      <a:lvl1pPr marL="411480" indent="-411480" algn="l" rtl="0" eaLnBrk="1" fontAlgn="base" hangingPunct="1">
        <a:spcBef>
          <a:spcPts val="1200"/>
        </a:spcBef>
        <a:spcAft>
          <a:spcPct val="0"/>
        </a:spcAft>
        <a:buClr>
          <a:srgbClr val="B99B49"/>
        </a:buClr>
        <a:buFont typeface="Wingdings" charset="0"/>
        <a:buChar char="§"/>
        <a:defRPr sz="2880">
          <a:solidFill>
            <a:schemeClr val="tx1"/>
          </a:solidFill>
          <a:latin typeface="+mn-lt"/>
          <a:ea typeface="+mn-ea"/>
          <a:cs typeface="+mn-cs"/>
        </a:defRPr>
      </a:lvl1pPr>
      <a:lvl2pPr marL="891540" indent="-342900" algn="l" rtl="0" eaLnBrk="1" fontAlgn="base" hangingPunct="1">
        <a:spcBef>
          <a:spcPts val="1200"/>
        </a:spcBef>
        <a:spcAft>
          <a:spcPct val="0"/>
        </a:spcAft>
        <a:buClr>
          <a:srgbClr val="B99B49"/>
        </a:buClr>
        <a:buFont typeface="Wingdings" charset="2"/>
        <a:buChar char="Ø"/>
        <a:defRPr>
          <a:solidFill>
            <a:schemeClr val="tx1"/>
          </a:solidFill>
          <a:latin typeface="+mn-lt"/>
          <a:ea typeface="+mn-ea"/>
          <a:cs typeface="+mn-cs"/>
        </a:defRPr>
      </a:lvl2pPr>
      <a:lvl3pPr marL="137160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3pPr>
      <a:lvl4pPr marL="1920240" indent="-274320" algn="l" rtl="0" eaLnBrk="1" fontAlgn="base" hangingPunct="1">
        <a:spcBef>
          <a:spcPts val="1200"/>
        </a:spcBef>
        <a:spcAft>
          <a:spcPct val="0"/>
        </a:spcAft>
        <a:buClr>
          <a:srgbClr val="B99B49"/>
        </a:buClr>
        <a:buFont typeface="Arial"/>
        <a:buChar char="•"/>
        <a:defRPr>
          <a:solidFill>
            <a:schemeClr val="tx1"/>
          </a:solidFill>
          <a:latin typeface="+mn-lt"/>
          <a:ea typeface="+mn-ea"/>
          <a:cs typeface="+mn-cs"/>
        </a:defRPr>
      </a:lvl4pPr>
      <a:lvl5pPr marL="246888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5pPr>
      <a:lvl6pPr marL="301752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356616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411480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466344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3" name="Rounded Rectangle 2"/>
          <p:cNvSpPr/>
          <p:nvPr/>
        </p:nvSpPr>
        <p:spPr bwMode="auto">
          <a:xfrm>
            <a:off x="-203200" y="6263640"/>
            <a:ext cx="12598400" cy="457200"/>
          </a:xfrm>
          <a:prstGeom prst="roundRect">
            <a:avLst>
              <a:gd name="adj" fmla="val 0"/>
            </a:avLst>
          </a:prstGeom>
          <a:gradFill flip="none" rotWithShape="1">
            <a:gsLst>
              <a:gs pos="76000">
                <a:schemeClr val="tx1"/>
              </a:gs>
              <a:gs pos="40000">
                <a:schemeClr val="tx1">
                  <a:alpha val="10000"/>
                </a:schemeClr>
              </a:gs>
            </a:gsLst>
            <a:lin ang="0" scaled="1"/>
            <a:tileRect/>
          </a:gradFill>
          <a:ln w="9525" cap="flat" cmpd="sng" algn="ctr">
            <a:solidFill>
              <a:schemeClr val="bg1"/>
            </a:solidFill>
            <a:prstDash val="solid"/>
            <a:round/>
            <a:headEnd type="none" w="med" len="med"/>
            <a:tailEnd type="none" w="med" len="med"/>
          </a:ln>
          <a:effectLst/>
        </p:spPr>
        <p:txBody>
          <a:bodyPr vert="horz" wrap="square" lIns="109728" tIns="54864" rIns="109728" bIns="54864" numCol="1" rtlCol="0" anchor="t" anchorCtr="0" compatLnSpc="1">
            <a:prstTxWarp prst="textNoShape">
              <a:avLst/>
            </a:prstTxWarp>
          </a:bodyPr>
          <a:lstStyle/>
          <a:p>
            <a:pPr eaLnBrk="0" fontAlgn="base" hangingPunct="0">
              <a:spcBef>
                <a:spcPct val="0"/>
              </a:spcBef>
              <a:spcAft>
                <a:spcPct val="0"/>
              </a:spcAft>
            </a:pPr>
            <a:endParaRPr lang="en-US" sz="2880" dirty="0">
              <a:solidFill>
                <a:prstClr val="black"/>
              </a:solidFill>
              <a:latin typeface="Times" charset="0"/>
            </a:endParaRPr>
          </a:p>
        </p:txBody>
      </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97600" y="6296688"/>
            <a:ext cx="5268309" cy="391106"/>
          </a:xfrm>
          <a:prstGeom prst="rect">
            <a:avLst/>
          </a:prstGeom>
        </p:spPr>
      </p:pic>
      <p:sp>
        <p:nvSpPr>
          <p:cNvPr id="1034" name="Rectangle 10"/>
          <p:cNvSpPr>
            <a:spLocks noChangeArrowheads="1"/>
          </p:cNvSpPr>
          <p:nvPr/>
        </p:nvSpPr>
        <p:spPr bwMode="auto">
          <a:xfrm>
            <a:off x="0" y="-42862"/>
            <a:ext cx="11785600" cy="347663"/>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nchorCtr="0"/>
          <a:lstStyle/>
          <a:p>
            <a:pPr eaLnBrk="0" fontAlgn="base" hangingPunct="0">
              <a:spcBef>
                <a:spcPct val="0"/>
              </a:spcBef>
              <a:spcAft>
                <a:spcPct val="0"/>
              </a:spcAft>
            </a:pPr>
            <a:endParaRPr lang="en-US" sz="2880" dirty="0">
              <a:solidFill>
                <a:prstClr val="black"/>
              </a:solidFill>
              <a:latin typeface="Times" charset="0"/>
            </a:endParaRPr>
          </a:p>
        </p:txBody>
      </p:sp>
      <p:sp>
        <p:nvSpPr>
          <p:cNvPr id="1027" name="Rectangle 2"/>
          <p:cNvSpPr>
            <a:spLocks noGrp="1" noChangeArrowheads="1"/>
          </p:cNvSpPr>
          <p:nvPr>
            <p:ph type="title"/>
          </p:nvPr>
        </p:nvSpPr>
        <p:spPr bwMode="auto">
          <a:xfrm>
            <a:off x="812800" y="1005840"/>
            <a:ext cx="10668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heading</a:t>
            </a:r>
          </a:p>
        </p:txBody>
      </p:sp>
      <p:sp>
        <p:nvSpPr>
          <p:cNvPr id="1028" name="Rectangle 3"/>
          <p:cNvSpPr>
            <a:spLocks noGrp="1" noChangeArrowheads="1"/>
          </p:cNvSpPr>
          <p:nvPr>
            <p:ph type="body" idx="1"/>
          </p:nvPr>
        </p:nvSpPr>
        <p:spPr bwMode="auto">
          <a:xfrm>
            <a:off x="812800" y="1828800"/>
            <a:ext cx="10668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dirty="0"/>
              <a:t>Click to edit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01600" y="-45720"/>
            <a:ext cx="75184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60" kern="0" cap="all" spc="120">
                <a:solidFill>
                  <a:srgbClr val="CFBA7D"/>
                </a:solidFill>
                <a:latin typeface="Arial" charset="0"/>
              </a:defRPr>
            </a:lvl1pPr>
          </a:lstStyle>
          <a:p>
            <a:pPr eaLnBrk="0" fontAlgn="base" hangingPunct="0">
              <a:spcBef>
                <a:spcPct val="0"/>
              </a:spcBef>
              <a:spcAft>
                <a:spcPct val="0"/>
              </a:spcAft>
            </a:pPr>
            <a:r>
              <a:rPr lang="en-US" dirty="0"/>
              <a:t>Presentation Title or Audience</a:t>
            </a:r>
          </a:p>
        </p:txBody>
      </p:sp>
      <p:sp>
        <p:nvSpPr>
          <p:cNvPr id="1042" name="Rectangle 18"/>
          <p:cNvSpPr>
            <a:spLocks noGrp="1" noChangeArrowheads="1"/>
          </p:cNvSpPr>
          <p:nvPr>
            <p:ph type="dt" sz="half" idx="2"/>
          </p:nvPr>
        </p:nvSpPr>
        <p:spPr bwMode="auto">
          <a:xfrm>
            <a:off x="8737600" y="-45720"/>
            <a:ext cx="2743200" cy="365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60">
                <a:solidFill>
                  <a:srgbClr val="808080"/>
                </a:solidFill>
                <a:latin typeface="Arial" charset="0"/>
              </a:defRPr>
            </a:lvl1pPr>
          </a:lstStyle>
          <a:p>
            <a:pPr eaLnBrk="0" fontAlgn="base" hangingPunct="0">
              <a:spcBef>
                <a:spcPct val="0"/>
              </a:spcBef>
              <a:spcAft>
                <a:spcPct val="0"/>
              </a:spcAft>
            </a:pPr>
            <a:endParaRPr lang="en-US" dirty="0"/>
          </a:p>
        </p:txBody>
      </p:sp>
      <p:sp>
        <p:nvSpPr>
          <p:cNvPr id="11" name="Rectangle 10"/>
          <p:cNvSpPr>
            <a:spLocks noChangeArrowheads="1"/>
          </p:cNvSpPr>
          <p:nvPr/>
        </p:nvSpPr>
        <p:spPr bwMode="auto">
          <a:xfrm>
            <a:off x="11785600" y="-42862"/>
            <a:ext cx="406400" cy="347663"/>
          </a:xfrm>
          <a:prstGeom prst="rect">
            <a:avLst/>
          </a:prstGeom>
          <a:solidFill>
            <a:srgbClr val="CFBA7D"/>
          </a:solidFill>
          <a:ln w="9525">
            <a:noFill/>
            <a:miter lim="800000"/>
            <a:headEnd/>
            <a:tailEnd/>
          </a:ln>
          <a:effectLst/>
        </p:spPr>
        <p:txBody>
          <a:bodyPr wrap="none" anchor="ctr" anchorCtr="0"/>
          <a:lstStyle/>
          <a:p>
            <a:pPr eaLnBrk="0" fontAlgn="base" hangingPunct="0">
              <a:spcBef>
                <a:spcPct val="0"/>
              </a:spcBef>
              <a:spcAft>
                <a:spcPct val="0"/>
              </a:spcAft>
            </a:pPr>
            <a:endParaRPr lang="en-US" sz="2880" dirty="0">
              <a:solidFill>
                <a:prstClr val="black"/>
              </a:solidFill>
              <a:latin typeface="Times" charset="0"/>
            </a:endParaRPr>
          </a:p>
        </p:txBody>
      </p:sp>
      <p:sp>
        <p:nvSpPr>
          <p:cNvPr id="1030" name="Rectangle 6"/>
          <p:cNvSpPr>
            <a:spLocks noGrp="1" noChangeArrowheads="1"/>
          </p:cNvSpPr>
          <p:nvPr>
            <p:ph type="sldNum" sz="quarter" idx="4"/>
          </p:nvPr>
        </p:nvSpPr>
        <p:spPr bwMode="auto">
          <a:xfrm>
            <a:off x="11785600" y="-45720"/>
            <a:ext cx="406400" cy="365760"/>
          </a:xfrm>
          <a:prstGeom prst="rect">
            <a:avLst/>
          </a:prstGeom>
          <a:noFill/>
          <a:ln w="9525">
            <a:noFill/>
            <a:miter lim="800000"/>
            <a:headEnd/>
            <a:tailEnd/>
          </a:ln>
          <a:effectLst/>
        </p:spPr>
        <p:txBody>
          <a:bodyPr vert="horz" wrap="none" lIns="91440" tIns="45720" rIns="91440" bIns="45720" numCol="1" anchor="ctr" anchorCtr="1" compatLnSpc="1">
            <a:prstTxWarp prst="textNoShape">
              <a:avLst/>
            </a:prstTxWarp>
          </a:bodyPr>
          <a:lstStyle>
            <a:lvl1pPr algn="r">
              <a:defRPr sz="1440" b="0">
                <a:solidFill>
                  <a:schemeClr val="bg1"/>
                </a:solidFill>
                <a:latin typeface="Arial" charset="0"/>
              </a:defRPr>
            </a:lvl1pPr>
          </a:lstStyle>
          <a:p>
            <a:pPr eaLnBrk="0" fontAlgn="base" hangingPunct="0">
              <a:spcBef>
                <a:spcPct val="0"/>
              </a:spcBef>
              <a:spcAft>
                <a:spcPct val="0"/>
              </a:spcAft>
            </a:pPr>
            <a:fld id="{2577227C-FE81-1C4D-9648-168F6ADCE5DD}" type="slidenum">
              <a:rPr lang="en-US" smtClean="0">
                <a:solidFill>
                  <a:prstClr val="white"/>
                </a:solidFill>
              </a:rPr>
              <a:pPr eaLnBrk="0" fontAlgn="base" hangingPunct="0">
                <a:spcBef>
                  <a:spcPct val="0"/>
                </a:spcBef>
                <a:spcAft>
                  <a:spcPct val="0"/>
                </a:spcAft>
              </a:pPr>
              <a:t>‹#›</a:t>
            </a:fld>
            <a:endParaRPr lang="en-US" dirty="0">
              <a:solidFill>
                <a:prstClr val="white"/>
              </a:solidFill>
            </a:endParaRPr>
          </a:p>
        </p:txBody>
      </p:sp>
    </p:spTree>
    <p:extLst>
      <p:ext uri="{BB962C8B-B14F-4D97-AF65-F5344CB8AC3E}">
        <p14:creationId xmlns:p14="http://schemas.microsoft.com/office/powerpoint/2010/main" val="347756438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4" r:id="rId10"/>
    <p:sldLayoutId id="2147483685" r:id="rId11"/>
    <p:sldLayoutId id="2147483686" r:id="rId12"/>
  </p:sldLayoutIdLst>
  <p:hf hdr="0" ftr="0" dt="0"/>
  <p:txStyles>
    <p:titleStyle>
      <a:lvl1pPr algn="l" rtl="0" eaLnBrk="1" fontAlgn="base" hangingPunct="1">
        <a:spcBef>
          <a:spcPct val="0"/>
        </a:spcBef>
        <a:spcAft>
          <a:spcPct val="0"/>
        </a:spcAft>
        <a:defRPr sz="4080" baseline="0">
          <a:solidFill>
            <a:schemeClr val="tx1"/>
          </a:solidFill>
          <a:latin typeface="+mj-lt"/>
          <a:ea typeface="+mj-ea"/>
          <a:cs typeface="+mj-cs"/>
        </a:defRPr>
      </a:lvl1pPr>
      <a:lvl2pPr algn="l" rtl="0" eaLnBrk="1" fontAlgn="base" hangingPunct="1">
        <a:spcBef>
          <a:spcPct val="0"/>
        </a:spcBef>
        <a:spcAft>
          <a:spcPct val="0"/>
        </a:spcAft>
        <a:defRPr sz="4320">
          <a:solidFill>
            <a:schemeClr val="tx1"/>
          </a:solidFill>
          <a:latin typeface="Arial" charset="0"/>
          <a:ea typeface="Osaka" charset="-128"/>
          <a:cs typeface="Osaka" charset="-128"/>
        </a:defRPr>
      </a:lvl2pPr>
      <a:lvl3pPr algn="l" rtl="0" eaLnBrk="1" fontAlgn="base" hangingPunct="1">
        <a:spcBef>
          <a:spcPct val="0"/>
        </a:spcBef>
        <a:spcAft>
          <a:spcPct val="0"/>
        </a:spcAft>
        <a:defRPr sz="4320">
          <a:solidFill>
            <a:schemeClr val="tx1"/>
          </a:solidFill>
          <a:latin typeface="Arial" charset="0"/>
          <a:ea typeface="Osaka" charset="-128"/>
          <a:cs typeface="Osaka" charset="-128"/>
        </a:defRPr>
      </a:lvl3pPr>
      <a:lvl4pPr algn="l" rtl="0" eaLnBrk="1" fontAlgn="base" hangingPunct="1">
        <a:spcBef>
          <a:spcPct val="0"/>
        </a:spcBef>
        <a:spcAft>
          <a:spcPct val="0"/>
        </a:spcAft>
        <a:defRPr sz="4320">
          <a:solidFill>
            <a:schemeClr val="tx1"/>
          </a:solidFill>
          <a:latin typeface="Arial" charset="0"/>
          <a:ea typeface="Osaka" charset="-128"/>
          <a:cs typeface="Osaka" charset="-128"/>
        </a:defRPr>
      </a:lvl4pPr>
      <a:lvl5pPr algn="l" rtl="0" eaLnBrk="1" fontAlgn="base" hangingPunct="1">
        <a:spcBef>
          <a:spcPct val="0"/>
        </a:spcBef>
        <a:spcAft>
          <a:spcPct val="0"/>
        </a:spcAft>
        <a:defRPr sz="4320">
          <a:solidFill>
            <a:schemeClr val="tx1"/>
          </a:solidFill>
          <a:latin typeface="Arial" charset="0"/>
          <a:ea typeface="Osaka" charset="-128"/>
          <a:cs typeface="Osaka" charset="-128"/>
        </a:defRPr>
      </a:lvl5pPr>
      <a:lvl6pPr marL="548640" algn="l" rtl="0" eaLnBrk="1" fontAlgn="base" hangingPunct="1">
        <a:spcBef>
          <a:spcPct val="0"/>
        </a:spcBef>
        <a:spcAft>
          <a:spcPct val="0"/>
        </a:spcAft>
        <a:defRPr sz="4320">
          <a:solidFill>
            <a:schemeClr val="tx1"/>
          </a:solidFill>
          <a:latin typeface="Arial" charset="0"/>
          <a:ea typeface="Osaka" charset="-128"/>
          <a:cs typeface="Osaka" charset="-128"/>
        </a:defRPr>
      </a:lvl6pPr>
      <a:lvl7pPr marL="1097280" algn="l" rtl="0" eaLnBrk="1" fontAlgn="base" hangingPunct="1">
        <a:spcBef>
          <a:spcPct val="0"/>
        </a:spcBef>
        <a:spcAft>
          <a:spcPct val="0"/>
        </a:spcAft>
        <a:defRPr sz="4320">
          <a:solidFill>
            <a:schemeClr val="tx1"/>
          </a:solidFill>
          <a:latin typeface="Arial" charset="0"/>
          <a:ea typeface="Osaka" charset="-128"/>
          <a:cs typeface="Osaka" charset="-128"/>
        </a:defRPr>
      </a:lvl7pPr>
      <a:lvl8pPr marL="1645920" algn="l" rtl="0" eaLnBrk="1" fontAlgn="base" hangingPunct="1">
        <a:spcBef>
          <a:spcPct val="0"/>
        </a:spcBef>
        <a:spcAft>
          <a:spcPct val="0"/>
        </a:spcAft>
        <a:defRPr sz="4320">
          <a:solidFill>
            <a:schemeClr val="tx1"/>
          </a:solidFill>
          <a:latin typeface="Arial" charset="0"/>
          <a:ea typeface="Osaka" charset="-128"/>
          <a:cs typeface="Osaka" charset="-128"/>
        </a:defRPr>
      </a:lvl8pPr>
      <a:lvl9pPr marL="2194560" algn="l" rtl="0" eaLnBrk="1" fontAlgn="base" hangingPunct="1">
        <a:spcBef>
          <a:spcPct val="0"/>
        </a:spcBef>
        <a:spcAft>
          <a:spcPct val="0"/>
        </a:spcAft>
        <a:defRPr sz="4320">
          <a:solidFill>
            <a:schemeClr val="tx1"/>
          </a:solidFill>
          <a:latin typeface="Arial" charset="0"/>
          <a:ea typeface="Osaka" charset="-128"/>
          <a:cs typeface="Osaka" charset="-128"/>
        </a:defRPr>
      </a:lvl9pPr>
    </p:titleStyle>
    <p:bodyStyle>
      <a:lvl1pPr marL="411480" indent="-411480" algn="l" rtl="0" eaLnBrk="1" fontAlgn="base" hangingPunct="1">
        <a:spcBef>
          <a:spcPts val="1200"/>
        </a:spcBef>
        <a:spcAft>
          <a:spcPct val="0"/>
        </a:spcAft>
        <a:buClr>
          <a:srgbClr val="B99B49"/>
        </a:buClr>
        <a:buFont typeface="Wingdings" charset="0"/>
        <a:buChar char="§"/>
        <a:defRPr sz="2880">
          <a:solidFill>
            <a:schemeClr val="tx1"/>
          </a:solidFill>
          <a:latin typeface="+mn-lt"/>
          <a:ea typeface="+mn-ea"/>
          <a:cs typeface="+mn-cs"/>
        </a:defRPr>
      </a:lvl1pPr>
      <a:lvl2pPr marL="891540" indent="-342900" algn="l" rtl="0" eaLnBrk="1" fontAlgn="base" hangingPunct="1">
        <a:spcBef>
          <a:spcPts val="1200"/>
        </a:spcBef>
        <a:spcAft>
          <a:spcPct val="0"/>
        </a:spcAft>
        <a:buClr>
          <a:srgbClr val="B99B49"/>
        </a:buClr>
        <a:buFont typeface="Wingdings" charset="2"/>
        <a:buChar char="Ø"/>
        <a:defRPr>
          <a:solidFill>
            <a:schemeClr val="tx1"/>
          </a:solidFill>
          <a:latin typeface="+mn-lt"/>
          <a:ea typeface="+mn-ea"/>
          <a:cs typeface="+mn-cs"/>
        </a:defRPr>
      </a:lvl2pPr>
      <a:lvl3pPr marL="137160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3pPr>
      <a:lvl4pPr marL="1920240" indent="-274320" algn="l" rtl="0" eaLnBrk="1" fontAlgn="base" hangingPunct="1">
        <a:spcBef>
          <a:spcPts val="1200"/>
        </a:spcBef>
        <a:spcAft>
          <a:spcPct val="0"/>
        </a:spcAft>
        <a:buClr>
          <a:srgbClr val="B99B49"/>
        </a:buClr>
        <a:buFont typeface="Arial"/>
        <a:buChar char="•"/>
        <a:defRPr>
          <a:solidFill>
            <a:schemeClr val="tx1"/>
          </a:solidFill>
          <a:latin typeface="+mn-lt"/>
          <a:ea typeface="+mn-ea"/>
          <a:cs typeface="+mn-cs"/>
        </a:defRPr>
      </a:lvl4pPr>
      <a:lvl5pPr marL="2468880" indent="-274320" algn="l" rtl="0" eaLnBrk="1" fontAlgn="base" hangingPunct="1">
        <a:spcBef>
          <a:spcPts val="1200"/>
        </a:spcBef>
        <a:spcAft>
          <a:spcPct val="0"/>
        </a:spcAft>
        <a:buClr>
          <a:srgbClr val="B99B49"/>
        </a:buClr>
        <a:buFont typeface="Wingdings" charset="2"/>
        <a:buChar char="§"/>
        <a:defRPr>
          <a:solidFill>
            <a:schemeClr val="tx1"/>
          </a:solidFill>
          <a:latin typeface="+mn-lt"/>
          <a:ea typeface="+mn-ea"/>
          <a:cs typeface="+mn-cs"/>
        </a:defRPr>
      </a:lvl5pPr>
      <a:lvl6pPr marL="301752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6pPr>
      <a:lvl7pPr marL="356616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7pPr>
      <a:lvl8pPr marL="411480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8pPr>
      <a:lvl9pPr marL="4663440" indent="-274320" algn="l" rtl="0" eaLnBrk="1" fontAlgn="base" hangingPunct="1">
        <a:spcBef>
          <a:spcPct val="20000"/>
        </a:spcBef>
        <a:spcAft>
          <a:spcPct val="0"/>
        </a:spcAft>
        <a:buClr>
          <a:srgbClr val="2675B4"/>
        </a:buClr>
        <a:buFont typeface="Wingdings" charset="2"/>
        <a:buChar char="§"/>
        <a:defRPr>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mailto:https://www.ucdenver.edu/docs/librariesprovider284/default-document-library/2030.pdf?sfvrsn=f7eb9b9_0" TargetMode="External"/><Relationship Id="rId2" Type="http://schemas.openxmlformats.org/officeDocument/2006/relationships/hyperlink" Target="https://www.ucdenver.edu/docs/librariesprovider284/default-document-library/2011.pdf?sfvrsn=aec8b8b9_0"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hyperlink" Target="mailto:ogc.ffrsubmission@ucdenver.edu" TargetMode="Externa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884C-2DEC-441C-85A3-D41E5B1D06D2}"/>
              </a:ext>
            </a:extLst>
          </p:cNvPr>
          <p:cNvSpPr>
            <a:spLocks noGrp="1"/>
          </p:cNvSpPr>
          <p:nvPr>
            <p:ph type="ctrTitle"/>
          </p:nvPr>
        </p:nvSpPr>
        <p:spPr/>
        <p:txBody>
          <a:bodyPr/>
          <a:lstStyle/>
          <a:p>
            <a:r>
              <a:rPr lang="en-US" sz="7200" dirty="0"/>
              <a:t>OGC Team Talks Post Award Closeout</a:t>
            </a:r>
          </a:p>
        </p:txBody>
      </p:sp>
      <p:sp>
        <p:nvSpPr>
          <p:cNvPr id="3" name="Subtitle 2">
            <a:extLst>
              <a:ext uri="{FF2B5EF4-FFF2-40B4-BE49-F238E27FC236}">
                <a16:creationId xmlns:a16="http://schemas.microsoft.com/office/drawing/2014/main" id="{D809D796-16A5-4161-BADD-00C08D0A397B}"/>
              </a:ext>
            </a:extLst>
          </p:cNvPr>
          <p:cNvSpPr>
            <a:spLocks noGrp="1"/>
          </p:cNvSpPr>
          <p:nvPr>
            <p:ph type="subTitle" idx="1"/>
          </p:nvPr>
        </p:nvSpPr>
        <p:spPr/>
        <p:txBody>
          <a:bodyPr/>
          <a:lstStyle/>
          <a:p>
            <a:endParaRPr lang="en-US" dirty="0"/>
          </a:p>
          <a:p>
            <a:r>
              <a:rPr lang="en-US" dirty="0"/>
              <a:t>5/18/2021</a:t>
            </a:r>
          </a:p>
          <a:p>
            <a:endParaRPr lang="en-US" dirty="0"/>
          </a:p>
        </p:txBody>
      </p:sp>
    </p:spTree>
    <p:extLst>
      <p:ext uri="{BB962C8B-B14F-4D97-AF65-F5344CB8AC3E}">
        <p14:creationId xmlns:p14="http://schemas.microsoft.com/office/powerpoint/2010/main" val="3464837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2B0D32-4164-4CD4-BB96-C660B7A8B8E1}"/>
              </a:ext>
            </a:extLst>
          </p:cNvPr>
          <p:cNvSpPr>
            <a:spLocks noGrp="1"/>
          </p:cNvSpPr>
          <p:nvPr>
            <p:ph idx="1"/>
          </p:nvPr>
        </p:nvSpPr>
        <p:spPr/>
        <p:txBody>
          <a:bodyPr/>
          <a:lstStyle/>
          <a:p>
            <a:pPr marL="0" indent="0">
              <a:buNone/>
            </a:pPr>
            <a:r>
              <a:rPr lang="en-US" dirty="0"/>
              <a:t>Based on where reports are being burst you can see it is very important that fiscal roles are maintained on a regular basis.</a:t>
            </a:r>
          </a:p>
          <a:p>
            <a:r>
              <a:rPr lang="en-US" sz="2400" dirty="0"/>
              <a:t>Tools for maintaining roles</a:t>
            </a:r>
            <a:r>
              <a:rPr lang="en-US" dirty="0"/>
              <a:t>	</a:t>
            </a:r>
          </a:p>
          <a:p>
            <a:pPr lvl="1">
              <a:buFont typeface="Wingdings" panose="05000000000000000000" pitchFamily="2" charset="2"/>
              <a:buChar char="§"/>
            </a:pPr>
            <a:r>
              <a:rPr lang="en-US" dirty="0"/>
              <a:t>CU-DATA fiscal role reports – Found under Finance &gt; Lookups</a:t>
            </a:r>
          </a:p>
          <a:p>
            <a:pPr lvl="2">
              <a:buFont typeface="Wingdings" panose="05000000000000000000" pitchFamily="2" charset="2"/>
              <a:buChar char="§"/>
            </a:pPr>
            <a:r>
              <a:rPr lang="en-US" dirty="0"/>
              <a:t>M-Fin Fiscal Roles and Fiscal Roles II</a:t>
            </a:r>
          </a:p>
          <a:p>
            <a:pPr lvl="2">
              <a:buFont typeface="Wingdings" panose="05000000000000000000" pitchFamily="2" charset="2"/>
              <a:buChar char="§"/>
            </a:pPr>
            <a:r>
              <a:rPr lang="en-US" dirty="0"/>
              <a:t>Forward request for updates to ogc.fiscalroles@ucdenver.edu</a:t>
            </a:r>
          </a:p>
        </p:txBody>
      </p:sp>
      <p:sp>
        <p:nvSpPr>
          <p:cNvPr id="3" name="Slide Number Placeholder 2">
            <a:extLst>
              <a:ext uri="{FF2B5EF4-FFF2-40B4-BE49-F238E27FC236}">
                <a16:creationId xmlns:a16="http://schemas.microsoft.com/office/drawing/2014/main" id="{67BF0CB5-145A-498D-A645-F8A39C630D5C}"/>
              </a:ext>
            </a:extLst>
          </p:cNvPr>
          <p:cNvSpPr>
            <a:spLocks noGrp="1"/>
          </p:cNvSpPr>
          <p:nvPr>
            <p:ph type="sldNum" sz="quarter" idx="12"/>
          </p:nvPr>
        </p:nvSpPr>
        <p:spPr/>
        <p:txBody>
          <a:bodyPr/>
          <a:lstStyle/>
          <a:p>
            <a:fld id="{6113E31D-E2AB-40D1-8B51-AFA5AFEF393A}" type="slidenum">
              <a:rPr lang="en-US" smtClean="0"/>
              <a:t>10</a:t>
            </a:fld>
            <a:endParaRPr lang="en-US" dirty="0"/>
          </a:p>
        </p:txBody>
      </p:sp>
      <p:sp>
        <p:nvSpPr>
          <p:cNvPr id="4" name="Title 3">
            <a:extLst>
              <a:ext uri="{FF2B5EF4-FFF2-40B4-BE49-F238E27FC236}">
                <a16:creationId xmlns:a16="http://schemas.microsoft.com/office/drawing/2014/main" id="{25848585-6A46-41CF-8783-C7EBB5AC9B33}"/>
              </a:ext>
            </a:extLst>
          </p:cNvPr>
          <p:cNvSpPr>
            <a:spLocks noGrp="1"/>
          </p:cNvSpPr>
          <p:nvPr>
            <p:ph type="title"/>
          </p:nvPr>
        </p:nvSpPr>
        <p:spPr/>
        <p:txBody>
          <a:bodyPr/>
          <a:lstStyle/>
          <a:p>
            <a:r>
              <a:rPr lang="en-US" dirty="0"/>
              <a:t>Maintaining Fiscal Roles</a:t>
            </a:r>
          </a:p>
        </p:txBody>
      </p:sp>
    </p:spTree>
    <p:extLst>
      <p:ext uri="{BB962C8B-B14F-4D97-AF65-F5344CB8AC3E}">
        <p14:creationId xmlns:p14="http://schemas.microsoft.com/office/powerpoint/2010/main" val="3591863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34" y="331531"/>
            <a:ext cx="11646131" cy="685800"/>
          </a:xfrm>
        </p:spPr>
        <p:txBody>
          <a:bodyPr/>
          <a:lstStyle/>
          <a:p>
            <a:r>
              <a:rPr lang="en-US" sz="3500" b="1" dirty="0">
                <a:solidFill>
                  <a:srgbClr val="B6A472"/>
                </a:solidFill>
              </a:rPr>
              <a:t>PAST DUE CLOSEOUTS </a:t>
            </a:r>
            <a:br>
              <a:rPr lang="en-US" sz="3500" b="1" dirty="0">
                <a:solidFill>
                  <a:srgbClr val="B6A472"/>
                </a:solidFill>
              </a:rPr>
            </a:br>
            <a:r>
              <a:rPr lang="en-US" sz="1800" b="1" dirty="0">
                <a:solidFill>
                  <a:srgbClr val="B6A472"/>
                </a:solidFill>
              </a:rPr>
              <a:t>In this section we will cover the following…</a:t>
            </a:r>
            <a:endParaRPr lang="en-US" sz="3500" b="1" dirty="0">
              <a:solidFill>
                <a:srgbClr val="B6A472"/>
              </a:solidFill>
            </a:endParaRPr>
          </a:p>
        </p:txBody>
      </p:sp>
      <p:sp>
        <p:nvSpPr>
          <p:cNvPr id="3" name="Content Placeholder 2"/>
          <p:cNvSpPr>
            <a:spLocks noGrp="1"/>
          </p:cNvSpPr>
          <p:nvPr>
            <p:ph idx="1"/>
          </p:nvPr>
        </p:nvSpPr>
        <p:spPr>
          <a:xfrm>
            <a:off x="139467" y="1412240"/>
            <a:ext cx="11646131" cy="3803996"/>
          </a:xfrm>
        </p:spPr>
        <p:txBody>
          <a:bodyPr/>
          <a:lstStyle/>
          <a:p>
            <a:r>
              <a:rPr lang="en-US" sz="3080" dirty="0"/>
              <a:t>What does OGC consider a past due closeout?</a:t>
            </a:r>
          </a:p>
          <a:p>
            <a:r>
              <a:rPr lang="en-US" sz="3080" dirty="0"/>
              <a:t>Closeout Policy and upcoming revisions.</a:t>
            </a:r>
          </a:p>
          <a:p>
            <a:r>
              <a:rPr lang="en-US" sz="3080" dirty="0"/>
              <a:t>Past due closeout initiative and populations.</a:t>
            </a:r>
          </a:p>
          <a:p>
            <a:pPr marL="0" indent="0">
              <a:buNone/>
            </a:pPr>
            <a:endParaRPr lang="en-US" sz="3080" dirty="0"/>
          </a:p>
          <a:p>
            <a:pPr marL="0" indent="0">
              <a:buNone/>
            </a:pPr>
            <a:endParaRPr lang="en-US" sz="3080" dirty="0"/>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11</a:t>
            </a:fld>
            <a:endParaRPr lang="en-US" dirty="0">
              <a:solidFill>
                <a:prstClr val="white"/>
              </a:solidFill>
            </a:endParaRPr>
          </a:p>
        </p:txBody>
      </p:sp>
    </p:spTree>
    <p:extLst>
      <p:ext uri="{BB962C8B-B14F-4D97-AF65-F5344CB8AC3E}">
        <p14:creationId xmlns:p14="http://schemas.microsoft.com/office/powerpoint/2010/main" val="3653304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EDD73-AAC4-4085-B315-7285AB3AD0EF}"/>
              </a:ext>
            </a:extLst>
          </p:cNvPr>
          <p:cNvSpPr>
            <a:spLocks noGrp="1"/>
          </p:cNvSpPr>
          <p:nvPr>
            <p:ph type="title"/>
          </p:nvPr>
        </p:nvSpPr>
        <p:spPr/>
        <p:txBody>
          <a:bodyPr/>
          <a:lstStyle/>
          <a:p>
            <a:r>
              <a:rPr lang="en-US" dirty="0"/>
              <a:t>What does OGC consider past due?</a:t>
            </a:r>
          </a:p>
        </p:txBody>
      </p:sp>
      <p:sp>
        <p:nvSpPr>
          <p:cNvPr id="3" name="Content Placeholder 2">
            <a:extLst>
              <a:ext uri="{FF2B5EF4-FFF2-40B4-BE49-F238E27FC236}">
                <a16:creationId xmlns:a16="http://schemas.microsoft.com/office/drawing/2014/main" id="{B25E023C-659B-42C4-B35D-9F92084E96AA}"/>
              </a:ext>
            </a:extLst>
          </p:cNvPr>
          <p:cNvSpPr>
            <a:spLocks noGrp="1"/>
          </p:cNvSpPr>
          <p:nvPr>
            <p:ph idx="1"/>
          </p:nvPr>
        </p:nvSpPr>
        <p:spPr/>
        <p:txBody>
          <a:bodyPr/>
          <a:lstStyle/>
          <a:p>
            <a:r>
              <a:rPr lang="en-US" dirty="0"/>
              <a:t>Post award expectations is that a project is closed as quickly as possible after all deliverables have been submitted.</a:t>
            </a:r>
          </a:p>
          <a:p>
            <a:pPr lvl="1"/>
            <a:r>
              <a:rPr lang="en-US" sz="1600" dirty="0"/>
              <a:t>Most deliverables are due within 45-90 days after the end date. </a:t>
            </a:r>
          </a:p>
          <a:p>
            <a:pPr lvl="1"/>
            <a:r>
              <a:rPr lang="en-US" sz="1600" dirty="0"/>
              <a:t>After deliverables are completed, we are waiting for a final payment or draw in order to close a reimbursable project, we are not expecting additional transactions after final deliverable have been completed. </a:t>
            </a:r>
          </a:p>
          <a:p>
            <a:pPr lvl="1"/>
            <a:r>
              <a:rPr lang="en-US" sz="1600" dirty="0"/>
              <a:t>For a fixed or installment projects the department should request to close the project and either return or retain residuals within 90 days from the end of a project. See Closeout Request form which can be found on our site and in our closeout timeline link that comes with GM reports. </a:t>
            </a:r>
          </a:p>
          <a:p>
            <a:pPr lvl="1"/>
            <a:r>
              <a:rPr lang="en-US" sz="1600" dirty="0"/>
              <a:t>At the latest, OGC is looking to move a project to “C-closed” status, within 180 days after the end date, anything still open and not zero past that date is considered “Past Due” for project closeout purposes.  </a:t>
            </a:r>
          </a:p>
        </p:txBody>
      </p:sp>
      <p:sp>
        <p:nvSpPr>
          <p:cNvPr id="4" name="Slide Number Placeholder 3">
            <a:extLst>
              <a:ext uri="{FF2B5EF4-FFF2-40B4-BE49-F238E27FC236}">
                <a16:creationId xmlns:a16="http://schemas.microsoft.com/office/drawing/2014/main" id="{53CADB7B-525F-49EA-A58E-6DDB1D428F82}"/>
              </a:ext>
            </a:extLst>
          </p:cNvPr>
          <p:cNvSpPr>
            <a:spLocks noGrp="1"/>
          </p:cNvSpPr>
          <p:nvPr>
            <p:ph type="sldNum" sz="quarter" idx="11"/>
          </p:nvPr>
        </p:nvSpPr>
        <p:spPr/>
        <p:txBody>
          <a:bodyPr/>
          <a:lstStyle/>
          <a:p>
            <a:fld id="{9708802B-CECE-C644-A6A3-3C9AAC922203}"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18831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70AE-B6D7-4BCE-8282-3B836B2FABF5}"/>
              </a:ext>
            </a:extLst>
          </p:cNvPr>
          <p:cNvSpPr>
            <a:spLocks noGrp="1"/>
          </p:cNvSpPr>
          <p:nvPr>
            <p:ph type="title"/>
          </p:nvPr>
        </p:nvSpPr>
        <p:spPr/>
        <p:txBody>
          <a:bodyPr/>
          <a:lstStyle/>
          <a:p>
            <a:r>
              <a:rPr lang="en-US" dirty="0"/>
              <a:t>Closeout Policies</a:t>
            </a:r>
          </a:p>
        </p:txBody>
      </p:sp>
      <p:sp>
        <p:nvSpPr>
          <p:cNvPr id="3" name="Content Placeholder 2">
            <a:extLst>
              <a:ext uri="{FF2B5EF4-FFF2-40B4-BE49-F238E27FC236}">
                <a16:creationId xmlns:a16="http://schemas.microsoft.com/office/drawing/2014/main" id="{3A1CF6FE-E113-4D15-BFB7-2773EE61790C}"/>
              </a:ext>
            </a:extLst>
          </p:cNvPr>
          <p:cNvSpPr>
            <a:spLocks noGrp="1"/>
          </p:cNvSpPr>
          <p:nvPr>
            <p:ph idx="1"/>
          </p:nvPr>
        </p:nvSpPr>
        <p:spPr/>
        <p:txBody>
          <a:bodyPr/>
          <a:lstStyle/>
          <a:p>
            <a:r>
              <a:rPr lang="en-US" sz="1800" dirty="0"/>
              <a:t>Closeout of Sponsored Project</a:t>
            </a:r>
          </a:p>
          <a:p>
            <a:pPr lvl="1"/>
            <a:r>
              <a:rPr lang="en-US" dirty="0"/>
              <a:t>Current Policy indicates unresolved balances that remain in the account after 75 days from the end date can be moved to a dept ST in order to facilitate closeout. </a:t>
            </a:r>
          </a:p>
          <a:p>
            <a:pPr lvl="1"/>
            <a:r>
              <a:rPr lang="en-US" dirty="0"/>
              <a:t>Current Policy only addresses deliverables to sponsor and not uncollectable balances</a:t>
            </a:r>
          </a:p>
          <a:p>
            <a:pPr lvl="1"/>
            <a:r>
              <a:rPr lang="en-US" dirty="0"/>
              <a:t>Policy is under revision to revise the number of days for to be in line with federal timelines and will include a deadline for uncollectable balances in line with OGC past due expectations.</a:t>
            </a:r>
          </a:p>
          <a:p>
            <a:pPr marL="0" indent="0">
              <a:buNone/>
            </a:pPr>
            <a:r>
              <a:rPr lang="en-US" sz="1800" dirty="0">
                <a:hlinkClick r:id="rId2"/>
              </a:rPr>
              <a:t>https://www.ucdenver.edu/docs/librariesprovider284/default-document-library/2011.pdf?sfvrsn=aec8b8b9_0</a:t>
            </a:r>
            <a:endParaRPr lang="en-US" sz="720" dirty="0"/>
          </a:p>
          <a:p>
            <a:r>
              <a:rPr lang="en-US" sz="1800" dirty="0"/>
              <a:t>Retaining Residual Income from Federal Fixed-Price Contracts</a:t>
            </a:r>
          </a:p>
          <a:p>
            <a:pPr marL="0" indent="0">
              <a:buNone/>
            </a:pPr>
            <a:r>
              <a:rPr lang="en-US" sz="1800" dirty="0">
                <a:hlinkClick r:id="rId3"/>
              </a:rPr>
              <a:t>https://www.ucdenver.edu/docs/librariesprovider284/default-document-library/2030.pdf?sfvrsn=f7eb9b9_0</a:t>
            </a:r>
            <a:endParaRPr lang="en-US" sz="1800" dirty="0"/>
          </a:p>
        </p:txBody>
      </p:sp>
      <p:sp>
        <p:nvSpPr>
          <p:cNvPr id="4" name="Slide Number Placeholder 3">
            <a:extLst>
              <a:ext uri="{FF2B5EF4-FFF2-40B4-BE49-F238E27FC236}">
                <a16:creationId xmlns:a16="http://schemas.microsoft.com/office/drawing/2014/main" id="{F76DF4EB-AEE0-4E19-B95E-B35C87A74B19}"/>
              </a:ext>
            </a:extLst>
          </p:cNvPr>
          <p:cNvSpPr>
            <a:spLocks noGrp="1"/>
          </p:cNvSpPr>
          <p:nvPr>
            <p:ph type="sldNum" sz="quarter" idx="11"/>
          </p:nvPr>
        </p:nvSpPr>
        <p:spPr/>
        <p:txBody>
          <a:bodyPr/>
          <a:lstStyle/>
          <a:p>
            <a:fld id="{9708802B-CECE-C644-A6A3-3C9AAC922203}"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3313474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8B1CC-0750-4B40-8DD1-1D06E63B89A4}"/>
              </a:ext>
            </a:extLst>
          </p:cNvPr>
          <p:cNvSpPr>
            <a:spLocks noGrp="1"/>
          </p:cNvSpPr>
          <p:nvPr>
            <p:ph type="title"/>
          </p:nvPr>
        </p:nvSpPr>
        <p:spPr/>
        <p:txBody>
          <a:bodyPr/>
          <a:lstStyle/>
          <a:p>
            <a:r>
              <a:rPr lang="en-US" sz="3200" dirty="0"/>
              <a:t>Past Due Closeouts and Enforcement of Closeout Policy</a:t>
            </a:r>
          </a:p>
        </p:txBody>
      </p:sp>
      <p:sp>
        <p:nvSpPr>
          <p:cNvPr id="3" name="Content Placeholder 2">
            <a:extLst>
              <a:ext uri="{FF2B5EF4-FFF2-40B4-BE49-F238E27FC236}">
                <a16:creationId xmlns:a16="http://schemas.microsoft.com/office/drawing/2014/main" id="{1AC1A92B-C290-4951-AC85-7A290DE8C1EB}"/>
              </a:ext>
            </a:extLst>
          </p:cNvPr>
          <p:cNvSpPr>
            <a:spLocks noGrp="1"/>
          </p:cNvSpPr>
          <p:nvPr>
            <p:ph idx="1"/>
          </p:nvPr>
        </p:nvSpPr>
        <p:spPr/>
        <p:txBody>
          <a:bodyPr/>
          <a:lstStyle/>
          <a:p>
            <a:pPr marL="0" indent="0">
              <a:buNone/>
            </a:pPr>
            <a:r>
              <a:rPr lang="en-US" sz="2000" dirty="0"/>
              <a:t>As we work to align with our policy, we have implemented the following due dates. </a:t>
            </a:r>
          </a:p>
          <a:p>
            <a:r>
              <a:rPr lang="en-US" sz="2000" dirty="0"/>
              <a:t>Projects ending in calendar year 2018 </a:t>
            </a:r>
          </a:p>
          <a:p>
            <a:pPr lvl="1"/>
            <a:r>
              <a:rPr lang="en-US" sz="1200" dirty="0"/>
              <a:t>Projects need to be closed by 5/31/2021 </a:t>
            </a:r>
          </a:p>
          <a:p>
            <a:pPr lvl="1"/>
            <a:r>
              <a:rPr lang="en-US" sz="1200" dirty="0"/>
              <a:t>66 projects (3%) remain in this population as of 5-10-2021 that are not zero balance. </a:t>
            </a:r>
          </a:p>
          <a:p>
            <a:r>
              <a:rPr lang="en-US" sz="2000" dirty="0"/>
              <a:t>Project ending in calendar year 2019</a:t>
            </a:r>
          </a:p>
          <a:p>
            <a:pPr lvl="1"/>
            <a:r>
              <a:rPr lang="en-US" sz="1200" dirty="0"/>
              <a:t>Projects need to be closed by 10/31/2021</a:t>
            </a:r>
          </a:p>
          <a:p>
            <a:pPr lvl="1"/>
            <a:r>
              <a:rPr lang="en-US" sz="1200" dirty="0"/>
              <a:t>176 (9%) projects remain in this population as of 5-10-2021 that are not zero balance. </a:t>
            </a:r>
          </a:p>
          <a:p>
            <a:r>
              <a:rPr lang="en-US" sz="2000" dirty="0"/>
              <a:t>Project ending in calendar year 2020 and beyond.</a:t>
            </a:r>
          </a:p>
          <a:p>
            <a:pPr lvl="1"/>
            <a:r>
              <a:rPr lang="en-US" sz="1200" dirty="0"/>
              <a:t>1/1/2022 we expect to fully implement the closeout policy and will look to perform unilateral closeouts of any past due projects, i.e. projects that are 180 day or more past their end date.</a:t>
            </a:r>
          </a:p>
          <a:p>
            <a:endParaRPr lang="en-US" sz="920" dirty="0"/>
          </a:p>
          <a:p>
            <a:pPr lvl="1"/>
            <a:endParaRPr lang="en-US" sz="920" dirty="0"/>
          </a:p>
          <a:p>
            <a:pPr marL="0" indent="0">
              <a:buNone/>
            </a:pPr>
            <a:endParaRPr lang="en-US" dirty="0"/>
          </a:p>
        </p:txBody>
      </p:sp>
      <p:sp>
        <p:nvSpPr>
          <p:cNvPr id="4" name="Slide Number Placeholder 3">
            <a:extLst>
              <a:ext uri="{FF2B5EF4-FFF2-40B4-BE49-F238E27FC236}">
                <a16:creationId xmlns:a16="http://schemas.microsoft.com/office/drawing/2014/main" id="{2D21B41E-D7A4-4767-8B2D-CA1CF0FEF798}"/>
              </a:ext>
            </a:extLst>
          </p:cNvPr>
          <p:cNvSpPr>
            <a:spLocks noGrp="1"/>
          </p:cNvSpPr>
          <p:nvPr>
            <p:ph type="sldNum" sz="quarter" idx="11"/>
          </p:nvPr>
        </p:nvSpPr>
        <p:spPr/>
        <p:txBody>
          <a:bodyPr/>
          <a:lstStyle/>
          <a:p>
            <a:fld id="{9708802B-CECE-C644-A6A3-3C9AAC922203}"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2155039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34" y="331531"/>
            <a:ext cx="11646131" cy="685800"/>
          </a:xfrm>
        </p:spPr>
        <p:txBody>
          <a:bodyPr/>
          <a:lstStyle/>
          <a:p>
            <a:r>
              <a:rPr lang="en-US" sz="3500" b="1" dirty="0">
                <a:solidFill>
                  <a:srgbClr val="B6A472"/>
                </a:solidFill>
              </a:rPr>
              <a:t>NIH CLOSEOUT UPDATE</a:t>
            </a:r>
            <a:br>
              <a:rPr lang="en-US" sz="3500" b="1" dirty="0">
                <a:solidFill>
                  <a:srgbClr val="B6A472"/>
                </a:solidFill>
              </a:rPr>
            </a:br>
            <a:r>
              <a:rPr lang="en-US" sz="1800" b="1" dirty="0">
                <a:solidFill>
                  <a:srgbClr val="B6A472"/>
                </a:solidFill>
              </a:rPr>
              <a:t>In this section we will cover the following…</a:t>
            </a:r>
            <a:endParaRPr lang="en-US" sz="3500" b="1" dirty="0">
              <a:solidFill>
                <a:srgbClr val="B6A472"/>
              </a:solidFill>
            </a:endParaRPr>
          </a:p>
        </p:txBody>
      </p:sp>
      <p:sp>
        <p:nvSpPr>
          <p:cNvPr id="3" name="Content Placeholder 2"/>
          <p:cNvSpPr>
            <a:spLocks noGrp="1"/>
          </p:cNvSpPr>
          <p:nvPr>
            <p:ph idx="1"/>
          </p:nvPr>
        </p:nvSpPr>
        <p:spPr>
          <a:xfrm>
            <a:off x="139467" y="1412240"/>
            <a:ext cx="11646131" cy="3803996"/>
          </a:xfrm>
        </p:spPr>
        <p:txBody>
          <a:bodyPr/>
          <a:lstStyle/>
          <a:p>
            <a:r>
              <a:rPr lang="en-US" sz="3080" dirty="0"/>
              <a:t>Introduction</a:t>
            </a:r>
          </a:p>
          <a:p>
            <a:r>
              <a:rPr lang="en-US" sz="3080" dirty="0"/>
              <a:t>NIH transition to Payment Management System (PMS) 01/01/2021</a:t>
            </a:r>
          </a:p>
          <a:p>
            <a:r>
              <a:rPr lang="en-US" sz="3080" dirty="0"/>
              <a:t>Review 3 key sections of new NIH Notice NOT-OD-21-102</a:t>
            </a:r>
          </a:p>
          <a:p>
            <a:pPr lvl="1"/>
            <a:r>
              <a:rPr lang="en-US" sz="2000" dirty="0"/>
              <a:t>Liquidation period</a:t>
            </a:r>
          </a:p>
          <a:p>
            <a:pPr lvl="1"/>
            <a:r>
              <a:rPr lang="en-US" sz="2000" dirty="0"/>
              <a:t>Additional time required for orderly closeout </a:t>
            </a:r>
          </a:p>
          <a:p>
            <a:pPr lvl="1"/>
            <a:r>
              <a:rPr lang="en-US" sz="2000" dirty="0"/>
              <a:t>Reconciling Errors</a:t>
            </a:r>
          </a:p>
          <a:p>
            <a:r>
              <a:rPr lang="en-US" sz="3080" dirty="0"/>
              <a:t>Example</a:t>
            </a:r>
          </a:p>
          <a:p>
            <a:r>
              <a:rPr lang="en-US" sz="3080" dirty="0"/>
              <a:t>How to be proactive</a:t>
            </a:r>
          </a:p>
          <a:p>
            <a:pPr marL="0" indent="0">
              <a:buNone/>
            </a:pPr>
            <a:endParaRPr lang="en-US" sz="3080" dirty="0"/>
          </a:p>
          <a:p>
            <a:pPr marL="0" indent="0">
              <a:buNone/>
            </a:pPr>
            <a:endParaRPr lang="en-US" sz="3080" dirty="0"/>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2159719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30135-C54E-4021-9EB7-219D6F95609C}"/>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76075E15-4338-44F7-B98C-BD06EEE0EC22}"/>
              </a:ext>
            </a:extLst>
          </p:cNvPr>
          <p:cNvSpPr>
            <a:spLocks noGrp="1"/>
          </p:cNvSpPr>
          <p:nvPr>
            <p:ph idx="1"/>
          </p:nvPr>
        </p:nvSpPr>
        <p:spPr/>
        <p:txBody>
          <a:bodyPr/>
          <a:lstStyle/>
          <a:p>
            <a:r>
              <a:rPr lang="en-US" dirty="0"/>
              <a:t>My Role:</a:t>
            </a:r>
          </a:p>
          <a:p>
            <a:pPr lvl="1"/>
            <a:r>
              <a:rPr lang="en-US" dirty="0"/>
              <a:t>Complete federal draw-down in PMS on a weekly basis</a:t>
            </a:r>
          </a:p>
          <a:p>
            <a:pPr lvl="1"/>
            <a:r>
              <a:rPr lang="en-US" dirty="0"/>
              <a:t>Certify FFRs in PMS for submission</a:t>
            </a:r>
          </a:p>
          <a:p>
            <a:pPr lvl="1"/>
            <a:r>
              <a:rPr lang="en-US" dirty="0"/>
              <a:t>Liaison between UCD and PMS/GMS</a:t>
            </a:r>
          </a:p>
          <a:p>
            <a:pPr lvl="1"/>
            <a:r>
              <a:rPr lang="en-US" dirty="0"/>
              <a:t>Submit quarterly 272 report in PMS</a:t>
            </a:r>
          </a:p>
          <a:p>
            <a:pPr lvl="1"/>
            <a:r>
              <a:rPr lang="en-US" dirty="0"/>
              <a:t>Handle time-sensitive federal transactions</a:t>
            </a:r>
          </a:p>
        </p:txBody>
      </p:sp>
      <p:sp>
        <p:nvSpPr>
          <p:cNvPr id="4" name="Slide Number Placeholder 3">
            <a:extLst>
              <a:ext uri="{FF2B5EF4-FFF2-40B4-BE49-F238E27FC236}">
                <a16:creationId xmlns:a16="http://schemas.microsoft.com/office/drawing/2014/main" id="{48ABE3AC-E459-456F-BA4D-A851AB7438BD}"/>
              </a:ext>
            </a:extLst>
          </p:cNvPr>
          <p:cNvSpPr>
            <a:spLocks noGrp="1"/>
          </p:cNvSpPr>
          <p:nvPr>
            <p:ph type="sldNum" sz="quarter" idx="11"/>
          </p:nvPr>
        </p:nvSpPr>
        <p:spPr/>
        <p:txBody>
          <a:bodyPr/>
          <a:lstStyle/>
          <a:p>
            <a:fld id="{9708802B-CECE-C644-A6A3-3C9AAC922203}"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3129798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NIH Transition to PMS</a:t>
            </a:r>
          </a:p>
        </p:txBody>
      </p:sp>
      <p:sp>
        <p:nvSpPr>
          <p:cNvPr id="3" name="Content Placeholder 2"/>
          <p:cNvSpPr>
            <a:spLocks noGrp="1"/>
          </p:cNvSpPr>
          <p:nvPr>
            <p:ph idx="1"/>
          </p:nvPr>
        </p:nvSpPr>
        <p:spPr>
          <a:xfrm>
            <a:off x="139468" y="1452880"/>
            <a:ext cx="11646131" cy="4307840"/>
          </a:xfrm>
        </p:spPr>
        <p:txBody>
          <a:bodyPr/>
          <a:lstStyle/>
          <a:p>
            <a:r>
              <a:rPr lang="en-US" dirty="0"/>
              <a:t>NIH mandate to process closeouts in timely manner</a:t>
            </a:r>
          </a:p>
          <a:p>
            <a:pPr lvl="1"/>
            <a:r>
              <a:rPr lang="en-US" dirty="0"/>
              <a:t>NIH policy has long indicated 120 days. They began releasing notices regarding closeout timelines in 2017 to enforce 120 day closeout (NOD-OD-17-107)</a:t>
            </a:r>
          </a:p>
          <a:p>
            <a:pPr lvl="1"/>
            <a:r>
              <a:rPr lang="en-US" dirty="0"/>
              <a:t>In implementing that policy they have worked to align the FFR reporting and draw process to one system PMS. </a:t>
            </a:r>
          </a:p>
          <a:p>
            <a:pPr marL="548640" lvl="1" indent="0">
              <a:buNone/>
            </a:pPr>
            <a:endParaRPr lang="en-US" dirty="0"/>
          </a:p>
          <a:p>
            <a:r>
              <a:rPr lang="en-US" sz="3480" dirty="0"/>
              <a:t>NIH transitioned FFR to PMS 01/01/2021	</a:t>
            </a:r>
          </a:p>
          <a:p>
            <a:pPr lvl="1"/>
            <a:r>
              <a:rPr lang="en-US" dirty="0"/>
              <a:t>All FFRs now submitted through PMS </a:t>
            </a:r>
          </a:p>
          <a:p>
            <a:pPr lvl="1"/>
            <a:r>
              <a:rPr lang="en-US" dirty="0"/>
              <a:t>This process change requires a submission of the FFR (by Postaward) </a:t>
            </a:r>
            <a:r>
              <a:rPr lang="en-US" u="sng" dirty="0"/>
              <a:t>and</a:t>
            </a:r>
            <a:r>
              <a:rPr lang="en-US" dirty="0"/>
              <a:t> a new secondary certification level in the system before it can be approved.</a:t>
            </a:r>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1464598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Liquidation Period</a:t>
            </a:r>
          </a:p>
        </p:txBody>
      </p:sp>
      <p:sp>
        <p:nvSpPr>
          <p:cNvPr id="3" name="Content Placeholder 2"/>
          <p:cNvSpPr>
            <a:spLocks noGrp="1"/>
          </p:cNvSpPr>
          <p:nvPr>
            <p:ph idx="1"/>
          </p:nvPr>
        </p:nvSpPr>
        <p:spPr>
          <a:xfrm>
            <a:off x="139467" y="1330036"/>
            <a:ext cx="11646131" cy="3886200"/>
          </a:xfrm>
        </p:spPr>
        <p:txBody>
          <a:bodyPr/>
          <a:lstStyle/>
          <a:p>
            <a:r>
              <a:rPr lang="en-US" sz="2400" dirty="0"/>
              <a:t>Can only draw funds up to the date FFR is due to NIH or up to 120 days past the period of performance end date.</a:t>
            </a:r>
          </a:p>
          <a:p>
            <a:r>
              <a:rPr lang="en-US" sz="2400" dirty="0"/>
              <a:t>PMS will automatically reject any draw request made after 120 days past the period of performance end date</a:t>
            </a:r>
          </a:p>
          <a:p>
            <a:r>
              <a:rPr lang="en-US" sz="2400" dirty="0"/>
              <a:t>A late FFR will not allow additional draw time in the case of a final. They will reduce our ability to draw down to whatever amount was drawn at the time the final was due.</a:t>
            </a:r>
          </a:p>
          <a:p>
            <a:r>
              <a:rPr lang="en-US" sz="2400" dirty="0"/>
              <a:t>Before submitting FFRs to NIH, recipients must ensure that the information submitted is accurate, complete, and consistent with the recipient's accounting system </a:t>
            </a:r>
          </a:p>
          <a:p>
            <a:endParaRPr lang="en-US" sz="2800"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714347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Additional Time Required for Orderly Closeout</a:t>
            </a:r>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19</a:t>
            </a:fld>
            <a:endParaRPr lang="en-US" dirty="0">
              <a:solidFill>
                <a:prstClr val="white"/>
              </a:solidFill>
            </a:endParaRPr>
          </a:p>
        </p:txBody>
      </p:sp>
      <p:sp>
        <p:nvSpPr>
          <p:cNvPr id="3" name="Content Placeholder 2">
            <a:extLst>
              <a:ext uri="{FF2B5EF4-FFF2-40B4-BE49-F238E27FC236}">
                <a16:creationId xmlns:a16="http://schemas.microsoft.com/office/drawing/2014/main" id="{F637FAA8-263A-4117-A108-FA5A8A0BD2B0}"/>
              </a:ext>
            </a:extLst>
          </p:cNvPr>
          <p:cNvSpPr>
            <a:spLocks noGrp="1"/>
          </p:cNvSpPr>
          <p:nvPr>
            <p:ph idx="1"/>
          </p:nvPr>
        </p:nvSpPr>
        <p:spPr/>
        <p:txBody>
          <a:bodyPr/>
          <a:lstStyle/>
          <a:p>
            <a:r>
              <a:rPr lang="en-US" dirty="0"/>
              <a:t>Recipients must submit a final FFR, Final Research Performance Progress Report (RPPR), and Final Invention Statement and Certification within 120 calendar days of the end of the period of performance</a:t>
            </a:r>
          </a:p>
          <a:p>
            <a:r>
              <a:rPr lang="en-US" b="0" i="0" dirty="0">
                <a:solidFill>
                  <a:srgbClr val="333333"/>
                </a:solidFill>
                <a:effectLst/>
                <a:latin typeface="Helvetica Neue"/>
              </a:rPr>
              <a:t>In the event that additional time is needed to fulfill the closeout requirements (e.g. prepare, revise, or amend financial reports), a </a:t>
            </a:r>
            <a:r>
              <a:rPr lang="en-US" b="1" i="1" u="sng" dirty="0">
                <a:solidFill>
                  <a:srgbClr val="333333"/>
                </a:solidFill>
                <a:effectLst/>
                <a:latin typeface="Helvetica Neue"/>
              </a:rPr>
              <a:t>no-cost extension should be requested</a:t>
            </a:r>
            <a:endParaRPr lang="en-US" b="1" i="1" u="sng" dirty="0"/>
          </a:p>
        </p:txBody>
      </p:sp>
    </p:spTree>
    <p:extLst>
      <p:ext uri="{BB962C8B-B14F-4D97-AF65-F5344CB8AC3E}">
        <p14:creationId xmlns:p14="http://schemas.microsoft.com/office/powerpoint/2010/main" val="137986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3234-4FA2-4EE7-B7FA-5F46B45EF41A}"/>
              </a:ext>
            </a:extLst>
          </p:cNvPr>
          <p:cNvSpPr>
            <a:spLocks noGrp="1"/>
          </p:cNvSpPr>
          <p:nvPr>
            <p:ph type="ctrTitle"/>
          </p:nvPr>
        </p:nvSpPr>
        <p:spPr>
          <a:xfrm>
            <a:off x="914400" y="237565"/>
            <a:ext cx="10363200" cy="1143000"/>
          </a:xfrm>
        </p:spPr>
        <p:txBody>
          <a:bodyPr/>
          <a:lstStyle/>
          <a:p>
            <a:r>
              <a:rPr lang="en-US" dirty="0"/>
              <a:t>Agenda</a:t>
            </a:r>
          </a:p>
        </p:txBody>
      </p:sp>
      <p:sp>
        <p:nvSpPr>
          <p:cNvPr id="3" name="Subtitle 2">
            <a:extLst>
              <a:ext uri="{FF2B5EF4-FFF2-40B4-BE49-F238E27FC236}">
                <a16:creationId xmlns:a16="http://schemas.microsoft.com/office/drawing/2014/main" id="{FD79B3AF-7D4F-41B9-B7FB-91B777BDF2B7}"/>
              </a:ext>
            </a:extLst>
          </p:cNvPr>
          <p:cNvSpPr>
            <a:spLocks noGrp="1"/>
          </p:cNvSpPr>
          <p:nvPr>
            <p:ph type="subTitle" idx="1"/>
          </p:nvPr>
        </p:nvSpPr>
        <p:spPr>
          <a:xfrm>
            <a:off x="1828800" y="1380565"/>
            <a:ext cx="8534400" cy="3572435"/>
          </a:xfrm>
        </p:spPr>
        <p:txBody>
          <a:bodyPr/>
          <a:lstStyle/>
          <a:p>
            <a:pPr marL="342900" indent="-342900" algn="l">
              <a:buFont typeface="Arial" panose="020B0604020202020204" pitchFamily="34" charset="0"/>
              <a:buChar char="•"/>
            </a:pPr>
            <a:r>
              <a:rPr lang="en-US" dirty="0"/>
              <a:t>Closeout Refresher</a:t>
            </a:r>
          </a:p>
          <a:p>
            <a:pPr marL="342900" indent="-342900" algn="l">
              <a:buFont typeface="Arial" panose="020B0604020202020204" pitchFamily="34" charset="0"/>
              <a:buChar char="•"/>
            </a:pPr>
            <a:r>
              <a:rPr lang="en-US" dirty="0"/>
              <a:t>Update on past due closeouts and closeout policy.</a:t>
            </a:r>
          </a:p>
          <a:p>
            <a:pPr marL="342900" indent="-342900" algn="l">
              <a:buFont typeface="Arial" panose="020B0604020202020204" pitchFamily="34" charset="0"/>
              <a:buChar char="•"/>
            </a:pPr>
            <a:r>
              <a:rPr lang="en-US" dirty="0"/>
              <a:t>NIH closeout update and recent NIH policy update with hard stop on award spending at 120 days after project end date. </a:t>
            </a:r>
          </a:p>
        </p:txBody>
      </p:sp>
    </p:spTree>
    <p:extLst>
      <p:ext uri="{BB962C8B-B14F-4D97-AF65-F5344CB8AC3E}">
        <p14:creationId xmlns:p14="http://schemas.microsoft.com/office/powerpoint/2010/main" val="1540595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Reconciling Errors</a:t>
            </a:r>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20</a:t>
            </a:fld>
            <a:endParaRPr lang="en-US" dirty="0">
              <a:solidFill>
                <a:prstClr val="white"/>
              </a:solidFill>
            </a:endParaRPr>
          </a:p>
        </p:txBody>
      </p:sp>
      <p:sp>
        <p:nvSpPr>
          <p:cNvPr id="3" name="Content Placeholder 2">
            <a:extLst>
              <a:ext uri="{FF2B5EF4-FFF2-40B4-BE49-F238E27FC236}">
                <a16:creationId xmlns:a16="http://schemas.microsoft.com/office/drawing/2014/main" id="{420FE50F-6441-4AD5-8CE3-C3483F052BA6}"/>
              </a:ext>
            </a:extLst>
          </p:cNvPr>
          <p:cNvSpPr>
            <a:spLocks noGrp="1"/>
          </p:cNvSpPr>
          <p:nvPr>
            <p:ph idx="1"/>
          </p:nvPr>
        </p:nvSpPr>
        <p:spPr>
          <a:xfrm>
            <a:off x="762000" y="1167938"/>
            <a:ext cx="10668000" cy="3886200"/>
          </a:xfrm>
        </p:spPr>
        <p:txBody>
          <a:bodyPr/>
          <a:lstStyle/>
          <a:p>
            <a:r>
              <a:rPr lang="en-US" sz="2400" b="0" i="0" dirty="0">
                <a:solidFill>
                  <a:srgbClr val="333333"/>
                </a:solidFill>
                <a:effectLst/>
                <a:latin typeface="Helvetica Neue"/>
              </a:rPr>
              <a:t>In </a:t>
            </a:r>
            <a:r>
              <a:rPr lang="en-US" sz="2400" b="1" i="1" u="sng" dirty="0">
                <a:solidFill>
                  <a:srgbClr val="333333"/>
                </a:solidFill>
                <a:effectLst/>
                <a:highlight>
                  <a:srgbClr val="FFFF00"/>
                </a:highlight>
                <a:latin typeface="Helvetica Neue"/>
              </a:rPr>
              <a:t>rare</a:t>
            </a:r>
            <a:r>
              <a:rPr lang="en-US" sz="2400" b="0" i="0" dirty="0">
                <a:solidFill>
                  <a:srgbClr val="333333"/>
                </a:solidFill>
                <a:effectLst/>
                <a:latin typeface="Helvetica Neue"/>
              </a:rPr>
              <a:t> cases, a recipient may need to revise or amend previously submitted expenditures more than 120 days past the period of performance end date in order to revise a previously submitted FFR</a:t>
            </a:r>
          </a:p>
          <a:p>
            <a:r>
              <a:rPr lang="en-US" sz="2400" b="0" i="0" dirty="0">
                <a:solidFill>
                  <a:srgbClr val="333333"/>
                </a:solidFill>
                <a:effectLst/>
                <a:latin typeface="Helvetica Neue"/>
              </a:rPr>
              <a:t>Authorized Organization Representative (AOR) must notify the IC Grants Management Specialist listed in the NoA for additional guidance</a:t>
            </a:r>
            <a:endParaRPr lang="en-US" sz="2400" dirty="0">
              <a:solidFill>
                <a:srgbClr val="333333"/>
              </a:solidFill>
              <a:latin typeface="Helvetica Neue"/>
            </a:endParaRPr>
          </a:p>
          <a:p>
            <a:pPr lvl="1"/>
            <a:r>
              <a:rPr lang="en-US" dirty="0">
                <a:solidFill>
                  <a:srgbClr val="333333"/>
                </a:solidFill>
                <a:latin typeface="Helvetica Neue"/>
              </a:rPr>
              <a:t>Requests should be submitted to your post award administrator in order to request via AOR.</a:t>
            </a:r>
          </a:p>
          <a:p>
            <a:pPr lvl="1"/>
            <a:r>
              <a:rPr lang="en-US" dirty="0">
                <a:solidFill>
                  <a:srgbClr val="333333"/>
                </a:solidFill>
                <a:latin typeface="Helvetica Neue"/>
              </a:rPr>
              <a:t>Must indicate why revision is necessary and what action is being taken to preclude similar situations in the future</a:t>
            </a:r>
          </a:p>
          <a:p>
            <a:pPr lvl="1"/>
            <a:r>
              <a:rPr lang="en-US" b="0" i="0" dirty="0">
                <a:solidFill>
                  <a:srgbClr val="333333"/>
                </a:solidFill>
                <a:effectLst/>
                <a:latin typeface="Helvetica Neue"/>
              </a:rPr>
              <a:t>If an adjustment is to be made, the NIH awarding Institute or Center (IC) will advise the recipient of actions it will take to reflect the adjustment</a:t>
            </a:r>
          </a:p>
          <a:p>
            <a:pPr lvl="1"/>
            <a:r>
              <a:rPr lang="en-US" dirty="0">
                <a:solidFill>
                  <a:srgbClr val="333333"/>
                </a:solidFill>
                <a:latin typeface="Helvetica Neue"/>
              </a:rPr>
              <a:t>If a Final FFR needs revision, only a downward revision can be accepted as after 120 days we have lost any ability to draw for additional expenses. </a:t>
            </a:r>
          </a:p>
          <a:p>
            <a:endParaRPr lang="en-US" dirty="0"/>
          </a:p>
        </p:txBody>
      </p:sp>
    </p:spTree>
    <p:extLst>
      <p:ext uri="{BB962C8B-B14F-4D97-AF65-F5344CB8AC3E}">
        <p14:creationId xmlns:p14="http://schemas.microsoft.com/office/powerpoint/2010/main" val="3308749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E149C-6742-4F7F-9CB6-5A8E22BC468A}"/>
              </a:ext>
            </a:extLst>
          </p:cNvPr>
          <p:cNvSpPr>
            <a:spLocks noGrp="1"/>
          </p:cNvSpPr>
          <p:nvPr>
            <p:ph type="title"/>
          </p:nvPr>
        </p:nvSpPr>
        <p:spPr/>
        <p:txBody>
          <a:bodyPr/>
          <a:lstStyle/>
          <a:p>
            <a:r>
              <a:rPr lang="en-US" dirty="0"/>
              <a:t>Examples	</a:t>
            </a:r>
          </a:p>
        </p:txBody>
      </p:sp>
      <p:sp>
        <p:nvSpPr>
          <p:cNvPr id="4" name="Slide Number Placeholder 3">
            <a:extLst>
              <a:ext uri="{FF2B5EF4-FFF2-40B4-BE49-F238E27FC236}">
                <a16:creationId xmlns:a16="http://schemas.microsoft.com/office/drawing/2014/main" id="{8041A2B5-756E-41BD-8EDF-7985D9D5FB9D}"/>
              </a:ext>
            </a:extLst>
          </p:cNvPr>
          <p:cNvSpPr>
            <a:spLocks noGrp="1"/>
          </p:cNvSpPr>
          <p:nvPr>
            <p:ph type="sldNum" sz="quarter" idx="11"/>
          </p:nvPr>
        </p:nvSpPr>
        <p:spPr/>
        <p:txBody>
          <a:bodyPr/>
          <a:lstStyle/>
          <a:p>
            <a:fld id="{9708802B-CECE-C644-A6A3-3C9AAC922203}" type="slidenum">
              <a:rPr lang="en-US" smtClean="0">
                <a:solidFill>
                  <a:prstClr val="white"/>
                </a:solidFill>
              </a:rPr>
              <a:pPr/>
              <a:t>21</a:t>
            </a:fld>
            <a:endParaRPr lang="en-US" dirty="0">
              <a:solidFill>
                <a:prstClr val="white"/>
              </a:solidFill>
            </a:endParaRPr>
          </a:p>
        </p:txBody>
      </p:sp>
      <p:sp>
        <p:nvSpPr>
          <p:cNvPr id="7" name="Content Placeholder 6">
            <a:extLst>
              <a:ext uri="{FF2B5EF4-FFF2-40B4-BE49-F238E27FC236}">
                <a16:creationId xmlns:a16="http://schemas.microsoft.com/office/drawing/2014/main" id="{0CE7A980-A581-4499-A58E-281B3B631D1B}"/>
              </a:ext>
            </a:extLst>
          </p:cNvPr>
          <p:cNvSpPr>
            <a:spLocks noGrp="1"/>
          </p:cNvSpPr>
          <p:nvPr>
            <p:ph idx="1"/>
          </p:nvPr>
        </p:nvSpPr>
        <p:spPr/>
        <p:txBody>
          <a:bodyPr/>
          <a:lstStyle/>
          <a:p>
            <a:r>
              <a:rPr lang="en-US" dirty="0"/>
              <a:t>Review the period of performance on Notice of Award (NoA) </a:t>
            </a:r>
          </a:p>
          <a:p>
            <a:pPr lvl="1"/>
            <a:r>
              <a:rPr lang="en-US" dirty="0"/>
              <a:t>Funds move to “expired” 120 days after the end of the project period (A.K.A. segment)</a:t>
            </a:r>
          </a:p>
          <a:p>
            <a:pPr lvl="1"/>
            <a:r>
              <a:rPr lang="en-US" dirty="0"/>
              <a:t>In this example, funds move to expired 09/29/2024 (121 days after 05/31/2024)</a:t>
            </a:r>
          </a:p>
          <a:p>
            <a:pPr lvl="2"/>
            <a:endParaRPr lang="en-US" dirty="0"/>
          </a:p>
        </p:txBody>
      </p:sp>
      <p:pic>
        <p:nvPicPr>
          <p:cNvPr id="9" name="Picture 8">
            <a:extLst>
              <a:ext uri="{FF2B5EF4-FFF2-40B4-BE49-F238E27FC236}">
                <a16:creationId xmlns:a16="http://schemas.microsoft.com/office/drawing/2014/main" id="{3BC5B1E8-98BD-451B-86AD-AB84080D7419}"/>
              </a:ext>
            </a:extLst>
          </p:cNvPr>
          <p:cNvPicPr>
            <a:picLocks noChangeAspect="1"/>
          </p:cNvPicPr>
          <p:nvPr/>
        </p:nvPicPr>
        <p:blipFill>
          <a:blip r:embed="rId2"/>
          <a:stretch>
            <a:fillRect/>
          </a:stretch>
        </p:blipFill>
        <p:spPr>
          <a:xfrm>
            <a:off x="1422400" y="3429000"/>
            <a:ext cx="6604000" cy="1422400"/>
          </a:xfrm>
          <a:prstGeom prst="rect">
            <a:avLst/>
          </a:prstGeom>
        </p:spPr>
      </p:pic>
    </p:spTree>
    <p:extLst>
      <p:ext uri="{BB962C8B-B14F-4D97-AF65-F5344CB8AC3E}">
        <p14:creationId xmlns:p14="http://schemas.microsoft.com/office/powerpoint/2010/main" val="1212113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08BB3-4705-4560-8BC0-AA4B02F7C697}"/>
              </a:ext>
            </a:extLst>
          </p:cNvPr>
          <p:cNvSpPr>
            <a:spLocks noGrp="1"/>
          </p:cNvSpPr>
          <p:nvPr>
            <p:ph type="title"/>
          </p:nvPr>
        </p:nvSpPr>
        <p:spPr/>
        <p:txBody>
          <a:bodyPr/>
          <a:lstStyle/>
          <a:p>
            <a:r>
              <a:rPr lang="en-US" dirty="0"/>
              <a:t>Examples (cont.)</a:t>
            </a:r>
          </a:p>
        </p:txBody>
      </p:sp>
      <p:sp>
        <p:nvSpPr>
          <p:cNvPr id="3" name="Content Placeholder 2">
            <a:extLst>
              <a:ext uri="{FF2B5EF4-FFF2-40B4-BE49-F238E27FC236}">
                <a16:creationId xmlns:a16="http://schemas.microsoft.com/office/drawing/2014/main" id="{14BA66A2-2178-41F4-86C7-6B424A40F96D}"/>
              </a:ext>
            </a:extLst>
          </p:cNvPr>
          <p:cNvSpPr>
            <a:spLocks noGrp="1"/>
          </p:cNvSpPr>
          <p:nvPr>
            <p:ph idx="1"/>
          </p:nvPr>
        </p:nvSpPr>
        <p:spPr/>
        <p:txBody>
          <a:bodyPr/>
          <a:lstStyle/>
          <a:p>
            <a:r>
              <a:rPr lang="en-US" dirty="0"/>
              <a:t>Project ends 05/31/2024 (Funds expire 09/29/2024)</a:t>
            </a:r>
          </a:p>
          <a:p>
            <a:pPr lvl="1"/>
            <a:r>
              <a:rPr lang="en-US" dirty="0"/>
              <a:t>PET is completed on 9/15/2024 for April pay </a:t>
            </a:r>
          </a:p>
          <a:p>
            <a:pPr lvl="1"/>
            <a:r>
              <a:rPr lang="en-US" dirty="0"/>
              <a:t>Fringe doesn’t post to the general ledger until 10/5/2024</a:t>
            </a:r>
          </a:p>
          <a:p>
            <a:pPr lvl="1"/>
            <a:r>
              <a:rPr lang="en-US" dirty="0"/>
              <a:t>Fringe expenses cannot be drawn and will not be reported on the FFR</a:t>
            </a:r>
          </a:p>
          <a:p>
            <a:r>
              <a:rPr lang="en-US" dirty="0"/>
              <a:t>Project ends 06/30/2021 (Funds expire 10/29/2021)</a:t>
            </a:r>
          </a:p>
          <a:p>
            <a:pPr lvl="1"/>
            <a:r>
              <a:rPr lang="en-US" dirty="0"/>
              <a:t>CSU sends final invoice on 10/25/2021 </a:t>
            </a:r>
          </a:p>
          <a:p>
            <a:pPr lvl="1"/>
            <a:r>
              <a:rPr lang="en-US" dirty="0"/>
              <a:t>Approval in Marketplace not finalized and posted to the general ledger until 10/30/2021 </a:t>
            </a:r>
          </a:p>
          <a:p>
            <a:pPr lvl="1"/>
            <a:r>
              <a:rPr lang="en-US" dirty="0"/>
              <a:t>Subcontract expense cannot be drawn and will not be reported on the FFR</a:t>
            </a:r>
          </a:p>
          <a:p>
            <a:pPr lvl="1"/>
            <a:endParaRPr lang="en-US" dirty="0"/>
          </a:p>
        </p:txBody>
      </p:sp>
      <p:sp>
        <p:nvSpPr>
          <p:cNvPr id="4" name="Slide Number Placeholder 3">
            <a:extLst>
              <a:ext uri="{FF2B5EF4-FFF2-40B4-BE49-F238E27FC236}">
                <a16:creationId xmlns:a16="http://schemas.microsoft.com/office/drawing/2014/main" id="{6820A3C7-3FF1-4E29-8D7A-21572BE22863}"/>
              </a:ext>
            </a:extLst>
          </p:cNvPr>
          <p:cNvSpPr>
            <a:spLocks noGrp="1"/>
          </p:cNvSpPr>
          <p:nvPr>
            <p:ph type="sldNum" sz="quarter" idx="11"/>
          </p:nvPr>
        </p:nvSpPr>
        <p:spPr/>
        <p:txBody>
          <a:bodyPr/>
          <a:lstStyle/>
          <a:p>
            <a:fld id="{9708802B-CECE-C644-A6A3-3C9AAC922203}" type="slidenum">
              <a:rPr lang="en-US" smtClean="0">
                <a:solidFill>
                  <a:prstClr val="white"/>
                </a:solidFill>
              </a:rPr>
              <a:pPr/>
              <a:t>22</a:t>
            </a:fld>
            <a:endParaRPr lang="en-US" dirty="0">
              <a:solidFill>
                <a:prstClr val="white"/>
              </a:solidFill>
            </a:endParaRPr>
          </a:p>
        </p:txBody>
      </p:sp>
    </p:spTree>
    <p:extLst>
      <p:ext uri="{BB962C8B-B14F-4D97-AF65-F5344CB8AC3E}">
        <p14:creationId xmlns:p14="http://schemas.microsoft.com/office/powerpoint/2010/main" val="3536374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F697D-D8EF-474B-8E50-B7AD4E37BC83}"/>
              </a:ext>
            </a:extLst>
          </p:cNvPr>
          <p:cNvSpPr>
            <a:spLocks noGrp="1"/>
          </p:cNvSpPr>
          <p:nvPr>
            <p:ph type="title"/>
          </p:nvPr>
        </p:nvSpPr>
        <p:spPr/>
        <p:txBody>
          <a:bodyPr/>
          <a:lstStyle/>
          <a:p>
            <a:r>
              <a:rPr lang="en-US" dirty="0"/>
              <a:t>How to be Proactive</a:t>
            </a:r>
          </a:p>
        </p:txBody>
      </p:sp>
      <p:sp>
        <p:nvSpPr>
          <p:cNvPr id="3" name="Content Placeholder 2">
            <a:extLst>
              <a:ext uri="{FF2B5EF4-FFF2-40B4-BE49-F238E27FC236}">
                <a16:creationId xmlns:a16="http://schemas.microsoft.com/office/drawing/2014/main" id="{21E2D6F8-51E4-440D-8CD9-F484DC3047B7}"/>
              </a:ext>
            </a:extLst>
          </p:cNvPr>
          <p:cNvSpPr>
            <a:spLocks noGrp="1"/>
          </p:cNvSpPr>
          <p:nvPr>
            <p:ph idx="1"/>
          </p:nvPr>
        </p:nvSpPr>
        <p:spPr/>
        <p:txBody>
          <a:bodyPr/>
          <a:lstStyle/>
          <a:p>
            <a:r>
              <a:rPr lang="en-US" dirty="0"/>
              <a:t>Ensure all expenses are posted 60 days after the budget period ends.</a:t>
            </a:r>
          </a:p>
          <a:p>
            <a:pPr lvl="1"/>
            <a:r>
              <a:rPr lang="en-US" dirty="0"/>
              <a:t>Draw-down is only completed for expenses that have posted to the general ledger (GL)</a:t>
            </a:r>
          </a:p>
          <a:p>
            <a:pPr lvl="2"/>
            <a:r>
              <a:rPr lang="en-US" dirty="0"/>
              <a:t>Any expenses that are not posted to the GL by this deadline will be at risk to be drawn for that budget period.</a:t>
            </a:r>
          </a:p>
          <a:p>
            <a:r>
              <a:rPr lang="en-US" dirty="0"/>
              <a:t>Review the TBS monthly to reconcile cash balance</a:t>
            </a:r>
          </a:p>
          <a:p>
            <a:pPr lvl="1"/>
            <a:r>
              <a:rPr lang="en-US" dirty="0"/>
              <a:t>Check to make sure funds are being drawn on a consistent basis (draw is completed weekly)</a:t>
            </a:r>
          </a:p>
          <a:p>
            <a:pPr lvl="1"/>
            <a:r>
              <a:rPr lang="en-US" dirty="0"/>
              <a:t>Make sure that final expenses are posted before project cycles to “R-reporting” status. </a:t>
            </a:r>
          </a:p>
        </p:txBody>
      </p:sp>
      <p:sp>
        <p:nvSpPr>
          <p:cNvPr id="4" name="Slide Number Placeholder 3">
            <a:extLst>
              <a:ext uri="{FF2B5EF4-FFF2-40B4-BE49-F238E27FC236}">
                <a16:creationId xmlns:a16="http://schemas.microsoft.com/office/drawing/2014/main" id="{FB34C210-4328-48C0-B097-FE9C122C17FD}"/>
              </a:ext>
            </a:extLst>
          </p:cNvPr>
          <p:cNvSpPr>
            <a:spLocks noGrp="1"/>
          </p:cNvSpPr>
          <p:nvPr>
            <p:ph type="sldNum" sz="quarter" idx="11"/>
          </p:nvPr>
        </p:nvSpPr>
        <p:spPr/>
        <p:txBody>
          <a:bodyPr/>
          <a:lstStyle/>
          <a:p>
            <a:fld id="{9708802B-CECE-C644-A6A3-3C9AAC922203}" type="slidenum">
              <a:rPr lang="en-US" smtClean="0">
                <a:solidFill>
                  <a:prstClr val="white"/>
                </a:solidFill>
              </a:rPr>
              <a:pPr/>
              <a:t>23</a:t>
            </a:fld>
            <a:endParaRPr lang="en-US" dirty="0">
              <a:solidFill>
                <a:prstClr val="white"/>
              </a:solidFill>
            </a:endParaRPr>
          </a:p>
        </p:txBody>
      </p:sp>
    </p:spTree>
    <p:extLst>
      <p:ext uri="{BB962C8B-B14F-4D97-AF65-F5344CB8AC3E}">
        <p14:creationId xmlns:p14="http://schemas.microsoft.com/office/powerpoint/2010/main" val="3511015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92D3E-D0F1-44D0-9F5C-CD3A81240DCF}"/>
              </a:ext>
            </a:extLst>
          </p:cNvPr>
          <p:cNvSpPr>
            <a:spLocks noGrp="1"/>
          </p:cNvSpPr>
          <p:nvPr>
            <p:ph type="title"/>
          </p:nvPr>
        </p:nvSpPr>
        <p:spPr/>
        <p:txBody>
          <a:bodyPr/>
          <a:lstStyle/>
          <a:p>
            <a:r>
              <a:rPr lang="en-US" dirty="0"/>
              <a:t>How to be Proactive (cont.)</a:t>
            </a:r>
          </a:p>
        </p:txBody>
      </p:sp>
      <p:sp>
        <p:nvSpPr>
          <p:cNvPr id="3" name="Content Placeholder 2">
            <a:extLst>
              <a:ext uri="{FF2B5EF4-FFF2-40B4-BE49-F238E27FC236}">
                <a16:creationId xmlns:a16="http://schemas.microsoft.com/office/drawing/2014/main" id="{88BF9C1D-6C5E-4F01-B3D7-FE31334C8DE1}"/>
              </a:ext>
            </a:extLst>
          </p:cNvPr>
          <p:cNvSpPr>
            <a:spLocks noGrp="1"/>
          </p:cNvSpPr>
          <p:nvPr>
            <p:ph idx="1"/>
          </p:nvPr>
        </p:nvSpPr>
        <p:spPr/>
        <p:txBody>
          <a:bodyPr/>
          <a:lstStyle/>
          <a:p>
            <a:r>
              <a:rPr lang="en-US" dirty="0"/>
              <a:t>If you’re aware of an expense posting within 28 days of reporting, please contact your Postaward Administrator and Morgan Hubbard to determine if a final draw will be feasible</a:t>
            </a:r>
          </a:p>
          <a:p>
            <a:r>
              <a:rPr lang="en-US" dirty="0"/>
              <a:t>Reject subcontract invoices that cannot be finalized by 90  days after the end date.</a:t>
            </a:r>
          </a:p>
          <a:p>
            <a:r>
              <a:rPr lang="en-US" dirty="0"/>
              <a:t>Reach out to subcontractors to be proactive to receive their final invoice.</a:t>
            </a:r>
          </a:p>
          <a:p>
            <a:pPr marL="0" indent="0">
              <a:buNone/>
            </a:pPr>
            <a:endParaRPr lang="en-US" dirty="0"/>
          </a:p>
        </p:txBody>
      </p:sp>
      <p:sp>
        <p:nvSpPr>
          <p:cNvPr id="4" name="Slide Number Placeholder 3">
            <a:extLst>
              <a:ext uri="{FF2B5EF4-FFF2-40B4-BE49-F238E27FC236}">
                <a16:creationId xmlns:a16="http://schemas.microsoft.com/office/drawing/2014/main" id="{071BEF3D-28BD-4FAC-81D7-BC78E60EBD76}"/>
              </a:ext>
            </a:extLst>
          </p:cNvPr>
          <p:cNvSpPr>
            <a:spLocks noGrp="1"/>
          </p:cNvSpPr>
          <p:nvPr>
            <p:ph type="sldNum" sz="quarter" idx="11"/>
          </p:nvPr>
        </p:nvSpPr>
        <p:spPr/>
        <p:txBody>
          <a:bodyPr/>
          <a:lstStyle/>
          <a:p>
            <a:fld id="{9708802B-CECE-C644-A6A3-3C9AAC922203}" type="slidenum">
              <a:rPr lang="en-US" smtClean="0">
                <a:solidFill>
                  <a:prstClr val="white"/>
                </a:solidFill>
              </a:rPr>
              <a:pPr/>
              <a:t>24</a:t>
            </a:fld>
            <a:endParaRPr lang="en-US" dirty="0">
              <a:solidFill>
                <a:prstClr val="white"/>
              </a:solidFill>
            </a:endParaRPr>
          </a:p>
        </p:txBody>
      </p:sp>
    </p:spTree>
    <p:extLst>
      <p:ext uri="{BB962C8B-B14F-4D97-AF65-F5344CB8AC3E}">
        <p14:creationId xmlns:p14="http://schemas.microsoft.com/office/powerpoint/2010/main" val="2436736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68" y="482138"/>
            <a:ext cx="11646131" cy="685800"/>
          </a:xfrm>
        </p:spPr>
        <p:txBody>
          <a:bodyPr/>
          <a:lstStyle/>
          <a:p>
            <a:r>
              <a:rPr lang="en-US" sz="3500" b="1" dirty="0">
                <a:solidFill>
                  <a:srgbClr val="B6A472"/>
                </a:solidFill>
              </a:rPr>
              <a:t>Resources	</a:t>
            </a:r>
          </a:p>
        </p:txBody>
      </p:sp>
      <p:sp>
        <p:nvSpPr>
          <p:cNvPr id="3" name="Content Placeholder 2"/>
          <p:cNvSpPr>
            <a:spLocks noGrp="1"/>
          </p:cNvSpPr>
          <p:nvPr>
            <p:ph idx="1"/>
          </p:nvPr>
        </p:nvSpPr>
        <p:spPr>
          <a:xfrm>
            <a:off x="139467" y="1412240"/>
            <a:ext cx="11646131" cy="3803996"/>
          </a:xfrm>
        </p:spPr>
        <p:txBody>
          <a:bodyPr/>
          <a:lstStyle/>
          <a:p>
            <a:r>
              <a:rPr lang="en-US" dirty="0"/>
              <a:t>Morgan Hubbard- OGC FFR Inbox</a:t>
            </a:r>
          </a:p>
          <a:p>
            <a:pPr lvl="1"/>
            <a:r>
              <a:rPr lang="en-US" dirty="0"/>
              <a:t>Contact for issues/questions regarding drawing funds, FFR submission, 272 submission, etc.</a:t>
            </a:r>
          </a:p>
          <a:p>
            <a:pPr lvl="1"/>
            <a:r>
              <a:rPr lang="en-US" dirty="0">
                <a:hlinkClick r:id="rId2"/>
              </a:rPr>
              <a:t>ogc.ffrsubmission@ucdenver.edu</a:t>
            </a:r>
            <a:endParaRPr lang="en-US" dirty="0"/>
          </a:p>
          <a:p>
            <a:r>
              <a:rPr lang="en-US" dirty="0"/>
              <a:t>NIH Notice NOT-OD-21-102</a:t>
            </a:r>
          </a:p>
          <a:p>
            <a:pPr lvl="1"/>
            <a:r>
              <a:rPr lang="en-US" dirty="0"/>
              <a:t>https://grants.nih.gov/grants/guide/notice-files/NOT-OD-21-102.html</a:t>
            </a:r>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25</a:t>
            </a:fld>
            <a:endParaRPr lang="en-US" dirty="0">
              <a:solidFill>
                <a:prstClr val="white"/>
              </a:solidFill>
            </a:endParaRPr>
          </a:p>
        </p:txBody>
      </p:sp>
    </p:spTree>
    <p:extLst>
      <p:ext uri="{BB962C8B-B14F-4D97-AF65-F5344CB8AC3E}">
        <p14:creationId xmlns:p14="http://schemas.microsoft.com/office/powerpoint/2010/main" val="1080154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7CC47-F6FB-4B85-B0E1-2C8D4C622710}"/>
              </a:ext>
            </a:extLst>
          </p:cNvPr>
          <p:cNvSpPr>
            <a:spLocks noGrp="1"/>
          </p:cNvSpPr>
          <p:nvPr>
            <p:ph type="title"/>
          </p:nvPr>
        </p:nvSpPr>
        <p:spPr/>
        <p:txBody>
          <a:bodyPr/>
          <a:lstStyle/>
          <a:p>
            <a:r>
              <a:rPr lang="en-US" dirty="0"/>
              <a:t>Questions?</a:t>
            </a:r>
          </a:p>
        </p:txBody>
      </p:sp>
      <p:pic>
        <p:nvPicPr>
          <p:cNvPr id="5" name="Content Placeholder 4">
            <a:extLst>
              <a:ext uri="{FF2B5EF4-FFF2-40B4-BE49-F238E27FC236}">
                <a16:creationId xmlns:a16="http://schemas.microsoft.com/office/drawing/2014/main" id="{156B35B5-D29F-4FDC-B1E2-D631CE143D01}"/>
              </a:ext>
            </a:extLst>
          </p:cNvPr>
          <p:cNvPicPr>
            <a:picLocks noGrp="1" noChangeAspect="1"/>
          </p:cNvPicPr>
          <p:nvPr>
            <p:ph idx="1"/>
          </p:nvPr>
        </p:nvPicPr>
        <p:blipFill>
          <a:blip r:embed="rId2"/>
          <a:stretch>
            <a:fillRect/>
          </a:stretch>
        </p:blipFill>
        <p:spPr>
          <a:xfrm>
            <a:off x="3576562" y="1828800"/>
            <a:ext cx="5140476" cy="3886200"/>
          </a:xfrm>
          <a:prstGeom prst="rect">
            <a:avLst/>
          </a:prstGeom>
        </p:spPr>
      </p:pic>
      <p:sp>
        <p:nvSpPr>
          <p:cNvPr id="4" name="Slide Number Placeholder 3">
            <a:extLst>
              <a:ext uri="{FF2B5EF4-FFF2-40B4-BE49-F238E27FC236}">
                <a16:creationId xmlns:a16="http://schemas.microsoft.com/office/drawing/2014/main" id="{6530394D-D803-41FE-9A0F-90C2DA9CE622}"/>
              </a:ext>
            </a:extLst>
          </p:cNvPr>
          <p:cNvSpPr>
            <a:spLocks noGrp="1"/>
          </p:cNvSpPr>
          <p:nvPr>
            <p:ph type="sldNum" sz="quarter" idx="11"/>
          </p:nvPr>
        </p:nvSpPr>
        <p:spPr/>
        <p:txBody>
          <a:bodyPr/>
          <a:lstStyle/>
          <a:p>
            <a:fld id="{9708802B-CECE-C644-A6A3-3C9AAC922203}"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344200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34" y="331531"/>
            <a:ext cx="11646131" cy="685800"/>
          </a:xfrm>
        </p:spPr>
        <p:txBody>
          <a:bodyPr/>
          <a:lstStyle/>
          <a:p>
            <a:r>
              <a:rPr lang="en-US" sz="3500" b="1" dirty="0">
                <a:solidFill>
                  <a:srgbClr val="B6A472"/>
                </a:solidFill>
              </a:rPr>
              <a:t>CLOSEOUT REFRESHER</a:t>
            </a:r>
            <a:br>
              <a:rPr lang="en-US" sz="3500" b="1" dirty="0">
                <a:solidFill>
                  <a:srgbClr val="B6A472"/>
                </a:solidFill>
              </a:rPr>
            </a:br>
            <a:r>
              <a:rPr lang="en-US" sz="1800" b="1" dirty="0">
                <a:solidFill>
                  <a:srgbClr val="B6A472"/>
                </a:solidFill>
              </a:rPr>
              <a:t>In this section we will cover the following…</a:t>
            </a:r>
            <a:endParaRPr lang="en-US" sz="3500" b="1" dirty="0">
              <a:solidFill>
                <a:srgbClr val="B6A472"/>
              </a:solidFill>
            </a:endParaRPr>
          </a:p>
        </p:txBody>
      </p:sp>
      <p:sp>
        <p:nvSpPr>
          <p:cNvPr id="3" name="Content Placeholder 2"/>
          <p:cNvSpPr>
            <a:spLocks noGrp="1"/>
          </p:cNvSpPr>
          <p:nvPr>
            <p:ph idx="1"/>
          </p:nvPr>
        </p:nvSpPr>
        <p:spPr>
          <a:xfrm>
            <a:off x="139467" y="1412240"/>
            <a:ext cx="11646131" cy="3803996"/>
          </a:xfrm>
        </p:spPr>
        <p:txBody>
          <a:bodyPr/>
          <a:lstStyle/>
          <a:p>
            <a:r>
              <a:rPr lang="en-US" sz="3080" dirty="0"/>
              <a:t>Project Statuses and allowable transactions. </a:t>
            </a:r>
          </a:p>
          <a:p>
            <a:r>
              <a:rPr lang="en-US" sz="3080" dirty="0"/>
              <a:t>Closeout reports OGC is currently sending.</a:t>
            </a:r>
          </a:p>
          <a:p>
            <a:r>
              <a:rPr lang="en-US" sz="3080" dirty="0"/>
              <a:t>Maintaining Fiscal Roles.</a:t>
            </a:r>
          </a:p>
          <a:p>
            <a:pPr marL="0" indent="0">
              <a:buNone/>
            </a:pPr>
            <a:endParaRPr lang="en-US" sz="3080" dirty="0"/>
          </a:p>
          <a:p>
            <a:pPr marL="0" indent="0">
              <a:buNone/>
            </a:pPr>
            <a:endParaRPr lang="en-US" sz="3080" dirty="0"/>
          </a:p>
          <a:p>
            <a:pPr lvl="1"/>
            <a:endParaRPr lang="en-US" dirty="0"/>
          </a:p>
          <a:p>
            <a:endParaRPr lang="en-US" dirty="0"/>
          </a:p>
        </p:txBody>
      </p:sp>
      <p:sp>
        <p:nvSpPr>
          <p:cNvPr id="4" name="Slide Number Placeholder 3"/>
          <p:cNvSpPr>
            <a:spLocks noGrp="1"/>
          </p:cNvSpPr>
          <p:nvPr>
            <p:ph type="sldNum" sz="quarter" idx="11"/>
          </p:nvPr>
        </p:nvSpPr>
        <p:spPr/>
        <p:txBody>
          <a:bodyPr/>
          <a:lstStyle/>
          <a:p>
            <a:fld id="{9708802B-CECE-C644-A6A3-3C9AAC922203}"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121668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EDD73-AAC4-4085-B315-7285AB3AD0EF}"/>
              </a:ext>
            </a:extLst>
          </p:cNvPr>
          <p:cNvSpPr>
            <a:spLocks noGrp="1"/>
          </p:cNvSpPr>
          <p:nvPr>
            <p:ph type="title"/>
          </p:nvPr>
        </p:nvSpPr>
        <p:spPr/>
        <p:txBody>
          <a:bodyPr/>
          <a:lstStyle/>
          <a:p>
            <a:r>
              <a:rPr lang="en-US" dirty="0"/>
              <a:t>Project Status and Spending Controls</a:t>
            </a:r>
          </a:p>
        </p:txBody>
      </p:sp>
      <p:sp>
        <p:nvSpPr>
          <p:cNvPr id="3" name="Content Placeholder 2">
            <a:extLst>
              <a:ext uri="{FF2B5EF4-FFF2-40B4-BE49-F238E27FC236}">
                <a16:creationId xmlns:a16="http://schemas.microsoft.com/office/drawing/2014/main" id="{B25E023C-659B-42C4-B35D-9F92084E96AA}"/>
              </a:ext>
            </a:extLst>
          </p:cNvPr>
          <p:cNvSpPr>
            <a:spLocks noGrp="1"/>
          </p:cNvSpPr>
          <p:nvPr>
            <p:ph idx="1"/>
          </p:nvPr>
        </p:nvSpPr>
        <p:spPr/>
        <p:txBody>
          <a:bodyPr/>
          <a:lstStyle/>
          <a:p>
            <a:r>
              <a:rPr lang="en-US" sz="2000" b="1" u="sng" dirty="0"/>
              <a:t>S-Pre-Award</a:t>
            </a:r>
            <a:r>
              <a:rPr lang="en-US" sz="2000" dirty="0"/>
              <a:t>: Project/Speed type is active to incur expenditures before the start of the funding period</a:t>
            </a:r>
          </a:p>
          <a:p>
            <a:r>
              <a:rPr lang="en-US" sz="2000" b="1" u="sng" dirty="0"/>
              <a:t>O-Open</a:t>
            </a:r>
            <a:r>
              <a:rPr lang="en-US" sz="2000" dirty="0"/>
              <a:t>: Project/Speed type is active to incur expenditures from the start of the project period to the end of the project period</a:t>
            </a:r>
          </a:p>
          <a:p>
            <a:r>
              <a:rPr lang="en-US" sz="2000" b="1" u="sng" dirty="0"/>
              <a:t>E-Ended</a:t>
            </a:r>
            <a:r>
              <a:rPr lang="en-US" sz="2000" dirty="0"/>
              <a:t>: Project period+1 day; Ended Status confirms the funding period has ended and preparation for final reporting and closeout begin. </a:t>
            </a:r>
          </a:p>
          <a:p>
            <a:r>
              <a:rPr lang="en-US" sz="2000" b="1" u="sng" dirty="0"/>
              <a:t>R-Reporting</a:t>
            </a:r>
            <a:r>
              <a:rPr lang="en-US" sz="2000" dirty="0"/>
              <a:t>: Project period+60 days; No additional payroll or non-payroll expenses should be added/removed from the project while final financial deliverables are prepared. </a:t>
            </a:r>
          </a:p>
          <a:p>
            <a:r>
              <a:rPr lang="en-US" sz="2000" b="1" u="sng" dirty="0"/>
              <a:t>C-Closed</a:t>
            </a:r>
            <a:r>
              <a:rPr lang="en-US" sz="2000" dirty="0"/>
              <a:t>: The project/speed type is inactivated, and no other transactions may post or be removed.</a:t>
            </a:r>
            <a:endParaRPr lang="en-US" dirty="0"/>
          </a:p>
          <a:p>
            <a:pPr lvl="1"/>
            <a:endParaRPr lang="en-US" dirty="0"/>
          </a:p>
        </p:txBody>
      </p:sp>
      <p:sp>
        <p:nvSpPr>
          <p:cNvPr id="4" name="Slide Number Placeholder 3">
            <a:extLst>
              <a:ext uri="{FF2B5EF4-FFF2-40B4-BE49-F238E27FC236}">
                <a16:creationId xmlns:a16="http://schemas.microsoft.com/office/drawing/2014/main" id="{53CADB7B-525F-49EA-A58E-6DDB1D428F82}"/>
              </a:ext>
            </a:extLst>
          </p:cNvPr>
          <p:cNvSpPr>
            <a:spLocks noGrp="1"/>
          </p:cNvSpPr>
          <p:nvPr>
            <p:ph type="sldNum" sz="quarter" idx="11"/>
          </p:nvPr>
        </p:nvSpPr>
        <p:spPr/>
        <p:txBody>
          <a:bodyPr/>
          <a:lstStyle/>
          <a:p>
            <a:fld id="{9708802B-CECE-C644-A6A3-3C9AAC922203}" type="slidenum">
              <a:rPr lang="en-US" smtClean="0">
                <a:solidFill>
                  <a:prstClr val="white"/>
                </a:solidFill>
              </a:rPr>
              <a:pPr/>
              <a:t>4</a:t>
            </a:fld>
            <a:endParaRPr lang="en-US" dirty="0">
              <a:solidFill>
                <a:prstClr val="white"/>
              </a:solidFill>
            </a:endParaRPr>
          </a:p>
        </p:txBody>
      </p:sp>
    </p:spTree>
    <p:extLst>
      <p:ext uri="{BB962C8B-B14F-4D97-AF65-F5344CB8AC3E}">
        <p14:creationId xmlns:p14="http://schemas.microsoft.com/office/powerpoint/2010/main" val="311918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6138-4B61-4C6C-9557-5FE6DD6B7285}"/>
              </a:ext>
            </a:extLst>
          </p:cNvPr>
          <p:cNvSpPr>
            <a:spLocks noGrp="1"/>
          </p:cNvSpPr>
          <p:nvPr>
            <p:ph type="title"/>
          </p:nvPr>
        </p:nvSpPr>
        <p:spPr/>
        <p:txBody>
          <a:bodyPr/>
          <a:lstStyle/>
          <a:p>
            <a:r>
              <a:rPr lang="en-US" dirty="0"/>
              <a:t>Project Spending Controls</a:t>
            </a:r>
          </a:p>
        </p:txBody>
      </p:sp>
      <p:sp>
        <p:nvSpPr>
          <p:cNvPr id="3" name="Content Placeholder 2">
            <a:extLst>
              <a:ext uri="{FF2B5EF4-FFF2-40B4-BE49-F238E27FC236}">
                <a16:creationId xmlns:a16="http://schemas.microsoft.com/office/drawing/2014/main" id="{8E39A7A2-57FF-49EA-80E2-9402181AA904}"/>
              </a:ext>
            </a:extLst>
          </p:cNvPr>
          <p:cNvSpPr>
            <a:spLocks noGrp="1"/>
          </p:cNvSpPr>
          <p:nvPr>
            <p:ph idx="1"/>
          </p:nvPr>
        </p:nvSpPr>
        <p:spPr/>
        <p:txBody>
          <a:bodyPr/>
          <a:lstStyle/>
          <a:p>
            <a:r>
              <a:rPr lang="en-US" sz="2000" dirty="0"/>
              <a:t>Human Capital Management (HCM) and Payroll Expense Transactions (PETS)</a:t>
            </a:r>
          </a:p>
          <a:p>
            <a:pPr lvl="1">
              <a:buFont typeface="Wingdings" panose="05000000000000000000" pitchFamily="2" charset="2"/>
              <a:buChar char="§"/>
            </a:pPr>
            <a:r>
              <a:rPr lang="en-US" dirty="0"/>
              <a:t>The funding distribution will require a funding end date for entry which cannot exceed the project end date. </a:t>
            </a:r>
          </a:p>
          <a:p>
            <a:pPr lvl="1">
              <a:buFont typeface="Wingdings" panose="05000000000000000000" pitchFamily="2" charset="2"/>
              <a:buChar char="§"/>
            </a:pPr>
            <a:r>
              <a:rPr lang="en-US" dirty="0"/>
              <a:t>Payroll following the end date of a project will transition to suspense if a new distribution has not been entered. </a:t>
            </a:r>
          </a:p>
          <a:p>
            <a:pPr lvl="1">
              <a:buFont typeface="Wingdings" panose="05000000000000000000" pitchFamily="2" charset="2"/>
              <a:buChar char="§"/>
            </a:pPr>
            <a:r>
              <a:rPr lang="en-US" dirty="0"/>
              <a:t>New payroll entries can not be submitted after the project end date</a:t>
            </a:r>
          </a:p>
          <a:p>
            <a:pPr>
              <a:buFont typeface="Wingdings" panose="05000000000000000000" pitchFamily="2" charset="2"/>
              <a:buChar char="§"/>
            </a:pPr>
            <a:endParaRPr lang="en-US" sz="2400" dirty="0"/>
          </a:p>
          <a:p>
            <a:endParaRPr lang="en-US" dirty="0"/>
          </a:p>
        </p:txBody>
      </p:sp>
      <p:pic>
        <p:nvPicPr>
          <p:cNvPr id="4" name="Picture 3" descr="Office of Grants and Contracts">
            <a:extLst>
              <a:ext uri="{FF2B5EF4-FFF2-40B4-BE49-F238E27FC236}">
                <a16:creationId xmlns:a16="http://schemas.microsoft.com/office/drawing/2014/main" id="{AA59B134-AF9A-4F7E-AF6C-1BC1CEE1D4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Tree>
    <p:extLst>
      <p:ext uri="{BB962C8B-B14F-4D97-AF65-F5344CB8AC3E}">
        <p14:creationId xmlns:p14="http://schemas.microsoft.com/office/powerpoint/2010/main" val="400595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00D2-2644-44CE-B45A-A2317663733F}"/>
              </a:ext>
            </a:extLst>
          </p:cNvPr>
          <p:cNvSpPr>
            <a:spLocks noGrp="1"/>
          </p:cNvSpPr>
          <p:nvPr>
            <p:ph type="title"/>
          </p:nvPr>
        </p:nvSpPr>
        <p:spPr/>
        <p:txBody>
          <a:bodyPr/>
          <a:lstStyle/>
          <a:p>
            <a:r>
              <a:rPr lang="en-US" dirty="0"/>
              <a:t>Project Spending Controls</a:t>
            </a:r>
          </a:p>
        </p:txBody>
      </p:sp>
      <p:sp>
        <p:nvSpPr>
          <p:cNvPr id="3" name="Content Placeholder 2">
            <a:extLst>
              <a:ext uri="{FF2B5EF4-FFF2-40B4-BE49-F238E27FC236}">
                <a16:creationId xmlns:a16="http://schemas.microsoft.com/office/drawing/2014/main" id="{ABD4E4EC-72CD-4666-B979-AA9F1180F179}"/>
              </a:ext>
            </a:extLst>
          </p:cNvPr>
          <p:cNvSpPr>
            <a:spLocks noGrp="1"/>
          </p:cNvSpPr>
          <p:nvPr>
            <p:ph idx="1"/>
          </p:nvPr>
        </p:nvSpPr>
        <p:spPr/>
        <p:txBody>
          <a:bodyPr/>
          <a:lstStyle/>
          <a:p>
            <a:r>
              <a:rPr lang="en-US" sz="2000" dirty="0"/>
              <a:t>Concur and CU Marketplace</a:t>
            </a:r>
          </a:p>
          <a:p>
            <a:pPr>
              <a:buFont typeface="Wingdings" panose="05000000000000000000" pitchFamily="2" charset="2"/>
              <a:buChar char="§"/>
            </a:pPr>
            <a:r>
              <a:rPr lang="en-US" sz="1600" dirty="0"/>
              <a:t>Concur will allow pcard and reimbursements to flow through in an “Ended” Status.</a:t>
            </a:r>
          </a:p>
          <a:p>
            <a:pPr>
              <a:buFont typeface="Wingdings" panose="05000000000000000000" pitchFamily="2" charset="2"/>
              <a:buChar char="§"/>
            </a:pPr>
            <a:r>
              <a:rPr lang="en-US" sz="1600" dirty="0"/>
              <a:t>Marketplace will not allow a new requisition</a:t>
            </a:r>
          </a:p>
          <a:p>
            <a:pPr>
              <a:buFont typeface="Wingdings" panose="05000000000000000000" pitchFamily="2" charset="2"/>
              <a:buChar char="§"/>
            </a:pPr>
            <a:r>
              <a:rPr lang="en-US" sz="1600" dirty="0"/>
              <a:t>All new requisitions/PO will be stopped when a project is in “Ended” status</a:t>
            </a:r>
          </a:p>
          <a:p>
            <a:pPr>
              <a:buFont typeface="Wingdings" panose="05000000000000000000" pitchFamily="2" charset="2"/>
              <a:buChar char="§"/>
            </a:pPr>
            <a:r>
              <a:rPr lang="en-US" sz="1600" dirty="0"/>
              <a:t>Non-personnel transactions will not post to an open purchase order when the project is in “Reporting” status</a:t>
            </a:r>
          </a:p>
          <a:p>
            <a:pPr>
              <a:buFont typeface="Wingdings" panose="05000000000000000000" pitchFamily="2" charset="2"/>
              <a:buChar char="§"/>
            </a:pPr>
            <a:r>
              <a:rPr lang="en-US" sz="1600" dirty="0"/>
              <a:t>PO must be closed/resolved in 60 days</a:t>
            </a:r>
          </a:p>
          <a:p>
            <a:pPr marL="0" indent="0">
              <a:buNone/>
            </a:pPr>
            <a:endParaRPr lang="en-US" dirty="0"/>
          </a:p>
          <a:p>
            <a:endParaRPr lang="en-US" dirty="0"/>
          </a:p>
          <a:p>
            <a:endParaRPr lang="en-US" dirty="0"/>
          </a:p>
        </p:txBody>
      </p:sp>
      <p:pic>
        <p:nvPicPr>
          <p:cNvPr id="4" name="Picture 3" descr="Office of Grants and Contracts">
            <a:extLst>
              <a:ext uri="{FF2B5EF4-FFF2-40B4-BE49-F238E27FC236}">
                <a16:creationId xmlns:a16="http://schemas.microsoft.com/office/drawing/2014/main" id="{03CAB107-6A52-4E75-914A-E75ACAB958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Tree>
    <p:extLst>
      <p:ext uri="{BB962C8B-B14F-4D97-AF65-F5344CB8AC3E}">
        <p14:creationId xmlns:p14="http://schemas.microsoft.com/office/powerpoint/2010/main" val="2636841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6138-4B61-4C6C-9557-5FE6DD6B7285}"/>
              </a:ext>
            </a:extLst>
          </p:cNvPr>
          <p:cNvSpPr>
            <a:spLocks noGrp="1"/>
          </p:cNvSpPr>
          <p:nvPr>
            <p:ph type="title"/>
          </p:nvPr>
        </p:nvSpPr>
        <p:spPr/>
        <p:txBody>
          <a:bodyPr/>
          <a:lstStyle/>
          <a:p>
            <a:pPr algn="ctr"/>
            <a:r>
              <a:rPr lang="en-US" cap="none" dirty="0"/>
              <a:t>Post Award Closeout Reports</a:t>
            </a:r>
          </a:p>
        </p:txBody>
      </p:sp>
      <p:pic>
        <p:nvPicPr>
          <p:cNvPr id="4" name="Picture 3" descr="Office of Grants and Contracts">
            <a:extLst>
              <a:ext uri="{FF2B5EF4-FFF2-40B4-BE49-F238E27FC236}">
                <a16:creationId xmlns:a16="http://schemas.microsoft.com/office/drawing/2014/main" id="{AA59B134-AF9A-4F7E-AF6C-1BC1CEE1D4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
        <p:nvSpPr>
          <p:cNvPr id="5" name="Content Placeholder 4">
            <a:extLst>
              <a:ext uri="{FF2B5EF4-FFF2-40B4-BE49-F238E27FC236}">
                <a16:creationId xmlns:a16="http://schemas.microsoft.com/office/drawing/2014/main" id="{A0DC0CB4-D200-418C-B231-FAE7CB673EC2}"/>
              </a:ext>
            </a:extLst>
          </p:cNvPr>
          <p:cNvSpPr>
            <a:spLocks noGrp="1"/>
          </p:cNvSpPr>
          <p:nvPr>
            <p:ph idx="1"/>
          </p:nvPr>
        </p:nvSpPr>
        <p:spPr>
          <a:xfrm>
            <a:off x="697837" y="1977745"/>
            <a:ext cx="10396883" cy="3874415"/>
          </a:xfrm>
        </p:spPr>
        <p:txBody>
          <a:bodyPr>
            <a:noAutofit/>
          </a:bodyPr>
          <a:lstStyle/>
          <a:p>
            <a:pPr marL="0" indent="0">
              <a:buNone/>
            </a:pPr>
            <a:r>
              <a:rPr lang="en-US" sz="1800" b="1" cap="none" dirty="0">
                <a:latin typeface="Arial" panose="020B0604020202020204" pitchFamily="34" charset="0"/>
                <a:cs typeface="Arial" panose="020B0604020202020204" pitchFamily="34" charset="0"/>
              </a:rPr>
              <a:t>Post Award currently bursts a number reports related to closeout of a project. </a:t>
            </a:r>
          </a:p>
          <a:p>
            <a:pPr marL="0" indent="0">
              <a:buNone/>
            </a:pPr>
            <a:r>
              <a:rPr lang="en-US" sz="1500" b="1" cap="none" dirty="0">
                <a:latin typeface="Arial" panose="020B0604020202020204" pitchFamily="34" charset="0"/>
                <a:cs typeface="Arial" panose="020B0604020202020204" pitchFamily="34" charset="0"/>
              </a:rPr>
              <a:t>Currently we burst: 					Coming in the Future:</a:t>
            </a:r>
          </a:p>
          <a:p>
            <a:pPr marL="0" indent="0">
              <a:buNone/>
            </a:pPr>
            <a:r>
              <a:rPr lang="en-US" sz="1500" cap="none" dirty="0">
                <a:latin typeface="Arial" panose="020B0604020202020204" pitchFamily="34" charset="0"/>
                <a:cs typeface="Arial" panose="020B0604020202020204" pitchFamily="34" charset="0"/>
              </a:rPr>
              <a:t>Projects that are coming to an end. GM01 			Snapshot of all Active Projects 2018 and later</a:t>
            </a:r>
          </a:p>
          <a:p>
            <a:pPr marL="0" indent="0">
              <a:buNone/>
            </a:pPr>
            <a:r>
              <a:rPr lang="en-US" sz="1500" cap="none" dirty="0">
                <a:latin typeface="Arial" panose="020B0604020202020204" pitchFamily="34" charset="0"/>
                <a:cs typeface="Arial" panose="020B0604020202020204" pitchFamily="34" charset="0"/>
              </a:rPr>
              <a:t>Projects that have recently ended.  GM02</a:t>
            </a:r>
            <a:endParaRPr lang="en-US" sz="1500" dirty="0">
              <a:latin typeface="Arial" panose="020B0604020202020204" pitchFamily="34" charset="0"/>
              <a:cs typeface="Arial" panose="020B0604020202020204" pitchFamily="34" charset="0"/>
            </a:endParaRPr>
          </a:p>
          <a:p>
            <a:pPr marL="0" indent="0">
              <a:buNone/>
            </a:pPr>
            <a:r>
              <a:rPr lang="en-US" sz="1500" cap="none" dirty="0">
                <a:latin typeface="Arial" panose="020B0604020202020204" pitchFamily="34" charset="0"/>
                <a:cs typeface="Arial" panose="020B0604020202020204" pitchFamily="34" charset="0"/>
              </a:rPr>
              <a:t>Projects that are being reported. GM03</a:t>
            </a:r>
          </a:p>
          <a:p>
            <a:pPr marL="0" indent="0">
              <a:buNone/>
            </a:pPr>
            <a:r>
              <a:rPr lang="en-US" sz="1500" cap="none" dirty="0">
                <a:latin typeface="Arial" panose="020B0604020202020204" pitchFamily="34" charset="0"/>
                <a:cs typeface="Arial" panose="020B0604020202020204" pitchFamily="34" charset="0"/>
              </a:rPr>
              <a:t>Payroll Suspense</a:t>
            </a:r>
          </a:p>
          <a:p>
            <a:pPr marL="0" indent="0">
              <a:buNone/>
            </a:pPr>
            <a:r>
              <a:rPr lang="en-US" sz="1500" dirty="0">
                <a:latin typeface="Arial" panose="020B0604020202020204" pitchFamily="34" charset="0"/>
                <a:cs typeface="Arial" panose="020B0604020202020204" pitchFamily="34" charset="0"/>
              </a:rPr>
              <a:t>Overspending Notices for Reimbursable projects</a:t>
            </a:r>
            <a:endParaRPr lang="en-US" sz="15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93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6138-4B61-4C6C-9557-5FE6DD6B7285}"/>
              </a:ext>
            </a:extLst>
          </p:cNvPr>
          <p:cNvSpPr>
            <a:spLocks noGrp="1"/>
          </p:cNvSpPr>
          <p:nvPr>
            <p:ph type="title"/>
          </p:nvPr>
        </p:nvSpPr>
        <p:spPr/>
        <p:txBody>
          <a:bodyPr/>
          <a:lstStyle/>
          <a:p>
            <a:pPr algn="ctr"/>
            <a:r>
              <a:rPr lang="en-US" cap="none" dirty="0"/>
              <a:t>Post Award Reports</a:t>
            </a:r>
          </a:p>
        </p:txBody>
      </p:sp>
      <p:pic>
        <p:nvPicPr>
          <p:cNvPr id="4" name="Picture 3" descr="Office of Grants and Contracts">
            <a:extLst>
              <a:ext uri="{FF2B5EF4-FFF2-40B4-BE49-F238E27FC236}">
                <a16:creationId xmlns:a16="http://schemas.microsoft.com/office/drawing/2014/main" id="{AA59B134-AF9A-4F7E-AF6C-1BC1CEE1D4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
        <p:nvSpPr>
          <p:cNvPr id="5" name="Content Placeholder 4">
            <a:extLst>
              <a:ext uri="{FF2B5EF4-FFF2-40B4-BE49-F238E27FC236}">
                <a16:creationId xmlns:a16="http://schemas.microsoft.com/office/drawing/2014/main" id="{A0DC0CB4-D200-418C-B231-FAE7CB673EC2}"/>
              </a:ext>
            </a:extLst>
          </p:cNvPr>
          <p:cNvSpPr>
            <a:spLocks noGrp="1"/>
          </p:cNvSpPr>
          <p:nvPr>
            <p:ph idx="1"/>
          </p:nvPr>
        </p:nvSpPr>
        <p:spPr>
          <a:xfrm>
            <a:off x="685800" y="1677972"/>
            <a:ext cx="10396883" cy="3696614"/>
          </a:xfrm>
        </p:spPr>
        <p:txBody>
          <a:bodyPr>
            <a:normAutofit fontScale="85000" lnSpcReduction="20000"/>
          </a:bodyPr>
          <a:lstStyle/>
          <a:p>
            <a:pPr marL="0" indent="0">
              <a:buNone/>
            </a:pPr>
            <a:r>
              <a:rPr lang="en-US" sz="1600" b="1" cap="none" dirty="0">
                <a:latin typeface="Arial" panose="020B0604020202020204" pitchFamily="34" charset="0"/>
                <a:cs typeface="Arial" panose="020B0604020202020204" pitchFamily="34" charset="0"/>
              </a:rPr>
              <a:t>GM01 Report</a:t>
            </a:r>
          </a:p>
          <a:p>
            <a:pPr marL="0" indent="0">
              <a:buNone/>
            </a:pPr>
            <a:r>
              <a:rPr lang="en-US" sz="1600" cap="none" dirty="0">
                <a:latin typeface="Arial" panose="020B0604020202020204" pitchFamily="34" charset="0"/>
                <a:cs typeface="Arial" panose="020B0604020202020204" pitchFamily="34" charset="0"/>
              </a:rPr>
              <a:t>Report generated to show projects approaching 90, 60 and 30 days before the budget end date. This is the time to perform last reviews of projects and complete any cost transfers necessary including PETS and JE’s. </a:t>
            </a:r>
          </a:p>
          <a:p>
            <a:pPr marL="0" indent="0">
              <a:buNone/>
            </a:pPr>
            <a:r>
              <a:rPr lang="en-US" sz="1600" b="1" cap="none" dirty="0">
                <a:latin typeface="Arial" panose="020B0604020202020204" pitchFamily="34" charset="0"/>
                <a:cs typeface="Arial" panose="020B0604020202020204" pitchFamily="34" charset="0"/>
              </a:rPr>
              <a:t>GM02 and GM03 Report</a:t>
            </a:r>
          </a:p>
          <a:p>
            <a:pPr marL="0" indent="0">
              <a:buNone/>
            </a:pPr>
            <a:r>
              <a:rPr lang="en-US" sz="1600" cap="none" dirty="0">
                <a:latin typeface="Arial" panose="020B0604020202020204" pitchFamily="34" charset="0"/>
                <a:cs typeface="Arial" panose="020B0604020202020204" pitchFamily="34" charset="0"/>
              </a:rPr>
              <a:t>Report generated to show projects that are expired 30, 60 and 90 days after the budget end date. During this time, we should all be working together to finalize billing and reporting on the project.  </a:t>
            </a:r>
          </a:p>
          <a:p>
            <a:pPr marL="0" indent="0">
              <a:buNone/>
            </a:pPr>
            <a:endParaRPr lang="en-US" sz="1600" cap="none" dirty="0">
              <a:latin typeface="Arial" panose="020B0604020202020204" pitchFamily="34" charset="0"/>
              <a:cs typeface="Arial" panose="020B0604020202020204" pitchFamily="34" charset="0"/>
            </a:endParaRPr>
          </a:p>
          <a:p>
            <a:pPr marL="0" indent="0">
              <a:buNone/>
            </a:pPr>
            <a:r>
              <a:rPr lang="en-US" sz="1600" u="sng" cap="none" dirty="0">
                <a:latin typeface="Arial" panose="020B0604020202020204" pitchFamily="34" charset="0"/>
                <a:cs typeface="Arial" panose="020B0604020202020204" pitchFamily="34" charset="0"/>
              </a:rPr>
              <a:t>Recipients of the reports: </a:t>
            </a:r>
            <a:endParaRPr lang="en-US" sz="1600" cap="none" dirty="0">
              <a:latin typeface="Arial" panose="020B0604020202020204" pitchFamily="34" charset="0"/>
              <a:cs typeface="Arial" panose="020B0604020202020204" pitchFamily="34" charset="0"/>
            </a:endParaRPr>
          </a:p>
          <a:p>
            <a:r>
              <a:rPr lang="en-US" sz="1600" cap="none" dirty="0">
                <a:latin typeface="Arial" panose="020B0604020202020204" pitchFamily="34" charset="0"/>
                <a:cs typeface="Arial" panose="020B0604020202020204" pitchFamily="34" charset="0"/>
              </a:rPr>
              <a:t>GACT=Postaward Administrator</a:t>
            </a:r>
          </a:p>
          <a:p>
            <a:r>
              <a:rPr lang="en-US" sz="1600" cap="none" dirty="0">
                <a:latin typeface="Arial" panose="020B0604020202020204" pitchFamily="34" charset="0"/>
                <a:cs typeface="Arial" panose="020B0604020202020204" pitchFamily="34" charset="0"/>
              </a:rPr>
              <a:t>GADM=Department Administrator</a:t>
            </a:r>
          </a:p>
          <a:p>
            <a:r>
              <a:rPr lang="en-US" sz="1600" cap="none" dirty="0">
                <a:latin typeface="Arial" panose="020B0604020202020204" pitchFamily="34" charset="0"/>
                <a:cs typeface="Arial" panose="020B0604020202020204" pitchFamily="34" charset="0"/>
              </a:rPr>
              <a:t>Fiscal Staff=Department Administrator</a:t>
            </a:r>
          </a:p>
          <a:p>
            <a:pPr marL="0" indent="0">
              <a:buNone/>
            </a:pPr>
            <a:r>
              <a:rPr lang="en-US" sz="1600" cap="none" dirty="0">
                <a:latin typeface="Arial" panose="020B0604020202020204" pitchFamily="34" charset="0"/>
                <a:cs typeface="Arial" panose="020B0604020202020204" pitchFamily="34" charset="0"/>
              </a:rPr>
              <a:t>Frequency: Monthly</a:t>
            </a:r>
          </a:p>
        </p:txBody>
      </p:sp>
    </p:spTree>
    <p:extLst>
      <p:ext uri="{BB962C8B-B14F-4D97-AF65-F5344CB8AC3E}">
        <p14:creationId xmlns:p14="http://schemas.microsoft.com/office/powerpoint/2010/main" val="3868468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6138-4B61-4C6C-9557-5FE6DD6B7285}"/>
              </a:ext>
            </a:extLst>
          </p:cNvPr>
          <p:cNvSpPr>
            <a:spLocks noGrp="1"/>
          </p:cNvSpPr>
          <p:nvPr>
            <p:ph type="title"/>
          </p:nvPr>
        </p:nvSpPr>
        <p:spPr>
          <a:xfrm>
            <a:off x="685801" y="685800"/>
            <a:ext cx="10396882" cy="999309"/>
          </a:xfrm>
        </p:spPr>
        <p:txBody>
          <a:bodyPr/>
          <a:lstStyle/>
          <a:p>
            <a:pPr algn="ctr"/>
            <a:r>
              <a:rPr lang="en-US" cap="none" dirty="0"/>
              <a:t>Post Award Reports</a:t>
            </a:r>
          </a:p>
        </p:txBody>
      </p:sp>
      <p:pic>
        <p:nvPicPr>
          <p:cNvPr id="4" name="Picture 3" descr="Office of Grants and Contracts">
            <a:extLst>
              <a:ext uri="{FF2B5EF4-FFF2-40B4-BE49-F238E27FC236}">
                <a16:creationId xmlns:a16="http://schemas.microsoft.com/office/drawing/2014/main" id="{AA59B134-AF9A-4F7E-AF6C-1BC1CEE1D4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19602" y="5735465"/>
            <a:ext cx="2550236" cy="484006"/>
          </a:xfrm>
          <a:prstGeom prst="rect">
            <a:avLst/>
          </a:prstGeom>
          <a:noFill/>
          <a:ln>
            <a:noFill/>
          </a:ln>
        </p:spPr>
      </p:pic>
      <p:sp>
        <p:nvSpPr>
          <p:cNvPr id="5" name="Content Placeholder 4">
            <a:extLst>
              <a:ext uri="{FF2B5EF4-FFF2-40B4-BE49-F238E27FC236}">
                <a16:creationId xmlns:a16="http://schemas.microsoft.com/office/drawing/2014/main" id="{A0DC0CB4-D200-418C-B231-FAE7CB673EC2}"/>
              </a:ext>
            </a:extLst>
          </p:cNvPr>
          <p:cNvSpPr>
            <a:spLocks noGrp="1"/>
          </p:cNvSpPr>
          <p:nvPr>
            <p:ph idx="1"/>
          </p:nvPr>
        </p:nvSpPr>
        <p:spPr>
          <a:xfrm>
            <a:off x="685800" y="2131020"/>
            <a:ext cx="10396883" cy="3311189"/>
          </a:xfrm>
        </p:spPr>
        <p:txBody>
          <a:bodyPr>
            <a:normAutofit fontScale="92500" lnSpcReduction="20000"/>
          </a:bodyPr>
          <a:lstStyle/>
          <a:p>
            <a:pPr marL="0" indent="0">
              <a:buNone/>
            </a:pPr>
            <a:r>
              <a:rPr lang="en-US" sz="1500" b="1" cap="none" dirty="0">
                <a:latin typeface="Arial" panose="020B0604020202020204" pitchFamily="34" charset="0"/>
                <a:cs typeface="Arial" panose="020B0604020202020204" pitchFamily="34" charset="0"/>
              </a:rPr>
              <a:t>Payroll Suspense Report</a:t>
            </a:r>
          </a:p>
          <a:p>
            <a:pPr marL="0" indent="0">
              <a:buNone/>
            </a:pPr>
            <a:r>
              <a:rPr lang="en-US" sz="1500" cap="none" dirty="0">
                <a:latin typeface="Arial" panose="020B0604020202020204" pitchFamily="34" charset="0"/>
                <a:cs typeface="Arial" panose="020B0604020202020204" pitchFamily="34" charset="0"/>
              </a:rPr>
              <a:t>Report generated to show payroll that will hit suspense by department node </a:t>
            </a:r>
          </a:p>
          <a:p>
            <a:pPr marL="0" indent="0">
              <a:buNone/>
            </a:pPr>
            <a:r>
              <a:rPr lang="en-US" sz="1500" u="sng" cap="none" dirty="0">
                <a:latin typeface="Arial" panose="020B0604020202020204" pitchFamily="34" charset="0"/>
                <a:cs typeface="Arial" panose="020B0604020202020204" pitchFamily="34" charset="0"/>
              </a:rPr>
              <a:t>Recipients of the report: </a:t>
            </a:r>
            <a:endParaRPr lang="en-US" sz="1500" cap="none" dirty="0">
              <a:latin typeface="Arial" panose="020B0604020202020204" pitchFamily="34" charset="0"/>
              <a:cs typeface="Arial" panose="020B0604020202020204" pitchFamily="34" charset="0"/>
            </a:endParaRPr>
          </a:p>
          <a:p>
            <a:r>
              <a:rPr lang="en-US" sz="1500" cap="none" dirty="0">
                <a:latin typeface="Arial" panose="020B0604020202020204" pitchFamily="34" charset="0"/>
                <a:cs typeface="Arial" panose="020B0604020202020204" pitchFamily="34" charset="0"/>
              </a:rPr>
              <a:t>PPL=Payroll Liaison</a:t>
            </a:r>
          </a:p>
          <a:p>
            <a:r>
              <a:rPr lang="en-US" sz="1500" cap="none" dirty="0">
                <a:latin typeface="Arial" panose="020B0604020202020204" pitchFamily="34" charset="0"/>
                <a:cs typeface="Arial" panose="020B0604020202020204" pitchFamily="34" charset="0"/>
              </a:rPr>
              <a:t>GADM=Department Administrator (if PPL is not available, the GADM will get the report)</a:t>
            </a:r>
          </a:p>
          <a:p>
            <a:pPr marL="0" indent="0">
              <a:buNone/>
            </a:pPr>
            <a:r>
              <a:rPr lang="en-US" sz="1500" cap="none" dirty="0">
                <a:latin typeface="Arial" panose="020B0604020202020204" pitchFamily="34" charset="0"/>
                <a:cs typeface="Arial" panose="020B0604020202020204" pitchFamily="34" charset="0"/>
              </a:rPr>
              <a:t>Frequency: Monthly</a:t>
            </a:r>
          </a:p>
          <a:p>
            <a:pPr marL="0" indent="0">
              <a:buNone/>
            </a:pPr>
            <a:r>
              <a:rPr lang="en-US" sz="1500" b="1" dirty="0">
                <a:latin typeface="Arial" panose="020B0604020202020204" pitchFamily="34" charset="0"/>
                <a:cs typeface="Arial" panose="020B0604020202020204" pitchFamily="34" charset="0"/>
              </a:rPr>
              <a:t>Overspending Notification</a:t>
            </a:r>
          </a:p>
          <a:p>
            <a:r>
              <a:rPr lang="en-US" sz="1500" dirty="0">
                <a:latin typeface="Arial" panose="020B0604020202020204" pitchFamily="34" charset="0"/>
                <a:cs typeface="Arial" panose="020B0604020202020204" pitchFamily="34" charset="0"/>
              </a:rPr>
              <a:t>Billing Limit Notice Email for reimbursable projects</a:t>
            </a:r>
          </a:p>
          <a:p>
            <a:r>
              <a:rPr lang="en-US" sz="1400" cap="none" dirty="0">
                <a:latin typeface="Arial" panose="020B0604020202020204" pitchFamily="34" charset="0"/>
                <a:cs typeface="Arial" panose="020B0604020202020204" pitchFamily="34" charset="0"/>
              </a:rPr>
              <a:t>GACT=Postaward Administrator</a:t>
            </a:r>
          </a:p>
          <a:p>
            <a:r>
              <a:rPr lang="en-US" sz="1400" cap="none" dirty="0">
                <a:latin typeface="Arial" panose="020B0604020202020204" pitchFamily="34" charset="0"/>
                <a:cs typeface="Arial" panose="020B0604020202020204" pitchFamily="34" charset="0"/>
              </a:rPr>
              <a:t>GADM=Department Administrator</a:t>
            </a:r>
          </a:p>
          <a:p>
            <a:pPr marL="0" indent="0">
              <a:buNone/>
            </a:pPr>
            <a:endParaRPr lang="en-US" sz="1500" cap="none" dirty="0">
              <a:latin typeface="Arial" panose="020B0604020202020204" pitchFamily="34" charset="0"/>
              <a:cs typeface="Arial" panose="020B0604020202020204" pitchFamily="34" charset="0"/>
            </a:endParaRPr>
          </a:p>
          <a:p>
            <a:pPr marL="0" indent="0">
              <a:buNone/>
            </a:pPr>
            <a:endParaRPr lang="en-US" cap="none" dirty="0"/>
          </a:p>
        </p:txBody>
      </p:sp>
    </p:spTree>
    <p:extLst>
      <p:ext uri="{BB962C8B-B14F-4D97-AF65-F5344CB8AC3E}">
        <p14:creationId xmlns:p14="http://schemas.microsoft.com/office/powerpoint/2010/main" val="2433934238"/>
      </p:ext>
    </p:extLst>
  </p:cSld>
  <p:clrMapOvr>
    <a:masterClrMapping/>
  </p:clrMapOvr>
</p:sld>
</file>

<file path=ppt/theme/theme1.xml><?xml version="1.0" encoding="utf-8"?>
<a:theme xmlns:a="http://schemas.openxmlformats.org/drawingml/2006/main" name="CUDenver_pres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Denver_pres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Osaka" charset="-128"/>
            <a:cs typeface="Osaka"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1277</TotalTime>
  <Words>1997</Words>
  <Application>Microsoft Office PowerPoint</Application>
  <PresentationFormat>Widescreen</PresentationFormat>
  <Paragraphs>190</Paragraphs>
  <Slides>26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Helvetica Neue</vt:lpstr>
      <vt:lpstr>Lucida Grande</vt:lpstr>
      <vt:lpstr>Times</vt:lpstr>
      <vt:lpstr>Wingdings</vt:lpstr>
      <vt:lpstr>CUDenver_pres_01</vt:lpstr>
      <vt:lpstr>1_CUDenver_pres_01</vt:lpstr>
      <vt:lpstr>OGC Team Talks Post Award Closeout</vt:lpstr>
      <vt:lpstr>Agenda</vt:lpstr>
      <vt:lpstr>CLOSEOUT REFRESHER In this section we will cover the following…</vt:lpstr>
      <vt:lpstr>Project Status and Spending Controls</vt:lpstr>
      <vt:lpstr>Project Spending Controls</vt:lpstr>
      <vt:lpstr>Project Spending Controls</vt:lpstr>
      <vt:lpstr>Post Award Closeout Reports</vt:lpstr>
      <vt:lpstr>Post Award Reports</vt:lpstr>
      <vt:lpstr>Post Award Reports</vt:lpstr>
      <vt:lpstr>Maintaining Fiscal Roles</vt:lpstr>
      <vt:lpstr>PAST DUE CLOSEOUTS  In this section we will cover the following…</vt:lpstr>
      <vt:lpstr>What does OGC consider past due?</vt:lpstr>
      <vt:lpstr>Closeout Policies</vt:lpstr>
      <vt:lpstr>Past Due Closeouts and Enforcement of Closeout Policy</vt:lpstr>
      <vt:lpstr>NIH CLOSEOUT UPDATE In this section we will cover the following…</vt:lpstr>
      <vt:lpstr>Introduction </vt:lpstr>
      <vt:lpstr>NIH Transition to PMS</vt:lpstr>
      <vt:lpstr>Liquidation Period</vt:lpstr>
      <vt:lpstr>Additional Time Required for Orderly Closeout</vt:lpstr>
      <vt:lpstr>Reconciling Errors</vt:lpstr>
      <vt:lpstr>Examples </vt:lpstr>
      <vt:lpstr>Examples (cont.)</vt:lpstr>
      <vt:lpstr>How to be Proactive</vt:lpstr>
      <vt:lpstr>How to be Proactive (cont.)</vt:lpstr>
      <vt:lpstr>Resources </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Compliance and Products of Research</dc:title>
  <dc:creator>Jernigan, Shane</dc:creator>
  <cp:lastModifiedBy>Acierno, Ginger</cp:lastModifiedBy>
  <cp:revision>68</cp:revision>
  <dcterms:created xsi:type="dcterms:W3CDTF">2019-11-07T16:48:06Z</dcterms:created>
  <dcterms:modified xsi:type="dcterms:W3CDTF">2021-05-18T16:26:15Z</dcterms:modified>
</cp:coreProperties>
</file>