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91" r:id="rId2"/>
    <p:sldId id="309" r:id="rId3"/>
    <p:sldId id="302" r:id="rId4"/>
    <p:sldId id="307" r:id="rId5"/>
    <p:sldId id="303" r:id="rId6"/>
    <p:sldId id="256" r:id="rId7"/>
    <p:sldId id="257" r:id="rId8"/>
    <p:sldId id="259" r:id="rId9"/>
    <p:sldId id="258" r:id="rId10"/>
    <p:sldId id="312" r:id="rId11"/>
    <p:sldId id="293" r:id="rId12"/>
    <p:sldId id="292" r:id="rId13"/>
    <p:sldId id="294" r:id="rId14"/>
    <p:sldId id="295" r:id="rId15"/>
    <p:sldId id="296" r:id="rId16"/>
    <p:sldId id="261" r:id="rId17"/>
    <p:sldId id="313" r:id="rId18"/>
    <p:sldId id="279" r:id="rId19"/>
    <p:sldId id="280" r:id="rId20"/>
    <p:sldId id="306" r:id="rId21"/>
    <p:sldId id="264" r:id="rId22"/>
    <p:sldId id="265" r:id="rId23"/>
    <p:sldId id="266" r:id="rId24"/>
    <p:sldId id="267" r:id="rId25"/>
    <p:sldId id="268" r:id="rId26"/>
    <p:sldId id="269" r:id="rId27"/>
    <p:sldId id="270" r:id="rId28"/>
    <p:sldId id="271" r:id="rId29"/>
    <p:sldId id="272" r:id="rId30"/>
    <p:sldId id="297" r:id="rId31"/>
    <p:sldId id="273" r:id="rId32"/>
    <p:sldId id="274" r:id="rId33"/>
    <p:sldId id="275" r:id="rId34"/>
    <p:sldId id="276" r:id="rId35"/>
    <p:sldId id="277" r:id="rId36"/>
    <p:sldId id="283" r:id="rId37"/>
    <p:sldId id="284" r:id="rId38"/>
    <p:sldId id="285" r:id="rId39"/>
    <p:sldId id="286" r:id="rId40"/>
    <p:sldId id="287" r:id="rId41"/>
    <p:sldId id="288" r:id="rId42"/>
    <p:sldId id="289" r:id="rId43"/>
    <p:sldId id="290" r:id="rId44"/>
    <p:sldId id="310" r:id="rId45"/>
    <p:sldId id="301" r:id="rId46"/>
    <p:sldId id="311" r:id="rId47"/>
    <p:sldId id="300" r:id="rId48"/>
    <p:sldId id="299" r:id="rId49"/>
    <p:sldId id="30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ladny, Melanie" initials="CM" lastIdx="32" clrIdx="6">
    <p:extLst>
      <p:ext uri="{19B8F6BF-5375-455C-9EA6-DF929625EA0E}">
        <p15:presenceInfo xmlns:p15="http://schemas.microsoft.com/office/powerpoint/2012/main" userId="S-1-5-21-151606367-2082624055-312552118-284345" providerId="AD"/>
      </p:ext>
    </p:extLst>
  </p:cmAuthor>
  <p:cmAuthor id="1" name="Elliott, Kristina (NIH/NLM/NCBI) [C]" initials="EK([" lastIdx="8" clrIdx="0">
    <p:extLst>
      <p:ext uri="{19B8F6BF-5375-455C-9EA6-DF929625EA0E}">
        <p15:presenceInfo xmlns:p15="http://schemas.microsoft.com/office/powerpoint/2012/main" userId="Elliott, Kristina (NIH/NLM/NCBI) [C]" providerId="None"/>
      </p:ext>
    </p:extLst>
  </p:cmAuthor>
  <p:cmAuthor id="2" name="Kiani, Sejal (NIH/NLM/NCBI) [C]" initials="KS([" lastIdx="9" clrIdx="1">
    <p:extLst>
      <p:ext uri="{19B8F6BF-5375-455C-9EA6-DF929625EA0E}">
        <p15:presenceInfo xmlns:p15="http://schemas.microsoft.com/office/powerpoint/2012/main" userId="S-1-5-21-2137354491-1741569864-122644288-26261" providerId="AD"/>
      </p:ext>
    </p:extLst>
  </p:cmAuthor>
  <p:cmAuthor id="3" name="NLM" initials="NLM" lastIdx="16" clrIdx="2">
    <p:extLst>
      <p:ext uri="{19B8F6BF-5375-455C-9EA6-DF929625EA0E}">
        <p15:presenceInfo xmlns:p15="http://schemas.microsoft.com/office/powerpoint/2012/main" userId="NLM" providerId="None"/>
      </p:ext>
    </p:extLst>
  </p:cmAuthor>
  <p:cmAuthor id="4" name="RJW" initials="RJW" lastIdx="1" clrIdx="3">
    <p:extLst>
      <p:ext uri="{19B8F6BF-5375-455C-9EA6-DF929625EA0E}">
        <p15:presenceInfo xmlns:p15="http://schemas.microsoft.com/office/powerpoint/2012/main" userId="RJW" providerId="None"/>
      </p:ext>
    </p:extLst>
  </p:cmAuthor>
  <p:cmAuthor id="5" name="Wilson, Diane" initials="WD" lastIdx="24" clrIdx="4">
    <p:extLst>
      <p:ext uri="{19B8F6BF-5375-455C-9EA6-DF929625EA0E}">
        <p15:presenceInfo xmlns:p15="http://schemas.microsoft.com/office/powerpoint/2012/main" userId="S-1-5-21-151606367-2082624055-312552118-144906" providerId="AD"/>
      </p:ext>
    </p:extLst>
  </p:cmAuthor>
  <p:cmAuthor id="6" name="Chico Calero, Isabel" initials="CCI" lastIdx="2" clrIdx="5">
    <p:extLst>
      <p:ext uri="{19B8F6BF-5375-455C-9EA6-DF929625EA0E}">
        <p15:presenceInfo xmlns:p15="http://schemas.microsoft.com/office/powerpoint/2012/main" userId="S-1-5-21-8915387-943144406-1916815836-485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98"/>
    <a:srgbClr val="E2F3E1"/>
    <a:srgbClr val="E1F3E8"/>
    <a:srgbClr val="D2EEDD"/>
    <a:srgbClr val="D2EEE4"/>
    <a:srgbClr val="E1F3F3"/>
    <a:srgbClr val="E0F2F4"/>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1" autoAdjust="0"/>
    <p:restoredTop sz="92177" autoAdjust="0"/>
  </p:normalViewPr>
  <p:slideViewPr>
    <p:cSldViewPr>
      <p:cViewPr varScale="1">
        <p:scale>
          <a:sx n="96" d="100"/>
          <a:sy n="96" d="100"/>
        </p:scale>
        <p:origin x="11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256D4-3F9A-4EF5-A835-D90939F0A58F}" type="datetimeFigureOut">
              <a:rPr lang="en-US" smtClean="0"/>
              <a:t>7/27/2021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ED7DF-93BB-4B35-947D-99E64D5163C4}" type="slidenum">
              <a:rPr lang="en-US" smtClean="0"/>
              <a:t>‹#›</a:t>
            </a:fld>
            <a:endParaRPr lang="en-US"/>
          </a:p>
        </p:txBody>
      </p:sp>
    </p:spTree>
    <p:extLst>
      <p:ext uri="{BB962C8B-B14F-4D97-AF65-F5344CB8AC3E}">
        <p14:creationId xmlns:p14="http://schemas.microsoft.com/office/powerpoint/2010/main" val="1452434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Institution-specific</a:t>
            </a:r>
            <a:r>
              <a:rPr lang="en-US" baseline="0" dirty="0"/>
              <a:t> slides have been marked with a green box in the upper left corner, to recommend that the screen shot presented be replaced with one filled in with information for that institution, e.g. IRB contact information in order to be of most utility to the end user who will actually be creating the registration.</a:t>
            </a:r>
            <a:endParaRPr lang="en-US" dirty="0"/>
          </a:p>
        </p:txBody>
      </p:sp>
      <p:sp>
        <p:nvSpPr>
          <p:cNvPr id="4" name="Slide Number Placeholder 3"/>
          <p:cNvSpPr>
            <a:spLocks noGrp="1"/>
          </p:cNvSpPr>
          <p:nvPr>
            <p:ph type="sldNum" sz="quarter" idx="10"/>
          </p:nvPr>
        </p:nvSpPr>
        <p:spPr/>
        <p:txBody>
          <a:bodyPr/>
          <a:lstStyle/>
          <a:p>
            <a:fld id="{921ED7DF-93BB-4B35-947D-99E64D5163C4}" type="slidenum">
              <a:rPr lang="en-US" smtClean="0"/>
              <a:t>2</a:t>
            </a:fld>
            <a:endParaRPr lang="en-US"/>
          </a:p>
        </p:txBody>
      </p:sp>
    </p:spTree>
    <p:extLst>
      <p:ext uri="{BB962C8B-B14F-4D97-AF65-F5344CB8AC3E}">
        <p14:creationId xmlns:p14="http://schemas.microsoft.com/office/powerpoint/2010/main" val="177283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17</a:t>
            </a:fld>
            <a:endParaRPr lang="en-US"/>
          </a:p>
        </p:txBody>
      </p:sp>
    </p:spTree>
    <p:extLst>
      <p:ext uri="{BB962C8B-B14F-4D97-AF65-F5344CB8AC3E}">
        <p14:creationId xmlns:p14="http://schemas.microsoft.com/office/powerpoint/2010/main" val="136591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18</a:t>
            </a:fld>
            <a:endParaRPr lang="en-US"/>
          </a:p>
        </p:txBody>
      </p:sp>
    </p:spTree>
    <p:extLst>
      <p:ext uri="{BB962C8B-B14F-4D97-AF65-F5344CB8AC3E}">
        <p14:creationId xmlns:p14="http://schemas.microsoft.com/office/powerpoint/2010/main" val="44976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19</a:t>
            </a:fld>
            <a:endParaRPr lang="en-US"/>
          </a:p>
        </p:txBody>
      </p:sp>
    </p:spTree>
    <p:extLst>
      <p:ext uri="{BB962C8B-B14F-4D97-AF65-F5344CB8AC3E}">
        <p14:creationId xmlns:p14="http://schemas.microsoft.com/office/powerpoint/2010/main" val="44976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b="0" baseline="0" dirty="0"/>
              <a:t>“Plan to Share Data” = individual participant data, not publication in a journal. </a:t>
            </a:r>
            <a:endParaRPr lang="en-US" b="0" baseline="0" dirty="0" smtClean="0"/>
          </a:p>
          <a:p>
            <a:pPr defTabSz="914350">
              <a:defRPr/>
            </a:pPr>
            <a:endParaRPr lang="en-US" b="0" baseline="0" dirty="0" smtClean="0"/>
          </a:p>
          <a:p>
            <a:pPr marL="0" marR="0" lvl="0" indent="0" algn="l" defTabSz="91435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Neither the FDA regulated intervention nor the Section 801 data elements are pulled by the algorithm that tells you whether it looks like the study is an ACT, based on the information provided.</a:t>
            </a:r>
            <a:endParaRPr lang="en-US" b="0" baseline="0" dirty="0" smtClean="0"/>
          </a:p>
          <a:p>
            <a:pPr defTabSz="914350">
              <a:defRPr/>
            </a:pPr>
            <a:endParaRPr lang="en-US" b="0" baseline="0" dirty="0"/>
          </a:p>
          <a:p>
            <a:pPr defTabSz="914350">
              <a:defRPr/>
            </a:pPr>
            <a:r>
              <a:rPr lang="en-US" b="0" baseline="0" dirty="0"/>
              <a:t>The last two questions have effectively been replaced by the first two and are no longer required.  Leaving them at “select” is </a:t>
            </a:r>
            <a:r>
              <a:rPr lang="en-US" b="0" baseline="0" dirty="0" smtClean="0"/>
              <a:t>fine, unless your organization has a different policy. Some organizations rely on them for internal reporting. </a:t>
            </a:r>
          </a:p>
        </p:txBody>
      </p:sp>
      <p:sp>
        <p:nvSpPr>
          <p:cNvPr id="4" name="Slide Number Placeholder 3"/>
          <p:cNvSpPr>
            <a:spLocks noGrp="1"/>
          </p:cNvSpPr>
          <p:nvPr>
            <p:ph type="sldNum" sz="quarter" idx="10"/>
          </p:nvPr>
        </p:nvSpPr>
        <p:spPr/>
        <p:txBody>
          <a:bodyPr/>
          <a:lstStyle/>
          <a:p>
            <a:fld id="{54FD6DBA-082D-4BDD-8447-6D8F584147C4}" type="slidenum">
              <a:rPr lang="en-US" smtClean="0"/>
              <a:t>21</a:t>
            </a:fld>
            <a:endParaRPr lang="en-US"/>
          </a:p>
        </p:txBody>
      </p:sp>
    </p:spTree>
    <p:extLst>
      <p:ext uri="{BB962C8B-B14F-4D97-AF65-F5344CB8AC3E}">
        <p14:creationId xmlns:p14="http://schemas.microsoft.com/office/powerpoint/2010/main" val="844047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22</a:t>
            </a:fld>
            <a:endParaRPr lang="en-US"/>
          </a:p>
        </p:txBody>
      </p:sp>
    </p:spTree>
    <p:extLst>
      <p:ext uri="{BB962C8B-B14F-4D97-AF65-F5344CB8AC3E}">
        <p14:creationId xmlns:p14="http://schemas.microsoft.com/office/powerpoint/2010/main" val="844047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23</a:t>
            </a:fld>
            <a:endParaRPr lang="en-US"/>
          </a:p>
        </p:txBody>
      </p:sp>
    </p:spTree>
    <p:extLst>
      <p:ext uri="{BB962C8B-B14F-4D97-AF65-F5344CB8AC3E}">
        <p14:creationId xmlns:p14="http://schemas.microsoft.com/office/powerpoint/2010/main" val="1760736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24</a:t>
            </a:fld>
            <a:endParaRPr lang="en-US"/>
          </a:p>
        </p:txBody>
      </p:sp>
    </p:spTree>
    <p:extLst>
      <p:ext uri="{BB962C8B-B14F-4D97-AF65-F5344CB8AC3E}">
        <p14:creationId xmlns:p14="http://schemas.microsoft.com/office/powerpoint/2010/main" val="155936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4FD6DBA-082D-4BDD-8447-6D8F584147C4}" type="slidenum">
              <a:rPr lang="en-US" smtClean="0"/>
              <a:t>25</a:t>
            </a:fld>
            <a:endParaRPr lang="en-US"/>
          </a:p>
        </p:txBody>
      </p:sp>
    </p:spTree>
    <p:extLst>
      <p:ext uri="{BB962C8B-B14F-4D97-AF65-F5344CB8AC3E}">
        <p14:creationId xmlns:p14="http://schemas.microsoft.com/office/powerpoint/2010/main" val="2206260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26</a:t>
            </a:fld>
            <a:endParaRPr lang="en-US"/>
          </a:p>
        </p:txBody>
      </p:sp>
    </p:spTree>
    <p:extLst>
      <p:ext uri="{BB962C8B-B14F-4D97-AF65-F5344CB8AC3E}">
        <p14:creationId xmlns:p14="http://schemas.microsoft.com/office/powerpoint/2010/main" val="4073028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Studies using multiple doses of the same drug can list the drug as one intervention. The doses should then be listed as separate arms</a:t>
            </a:r>
          </a:p>
        </p:txBody>
      </p:sp>
      <p:sp>
        <p:nvSpPr>
          <p:cNvPr id="4" name="Slide Number Placeholder 3"/>
          <p:cNvSpPr>
            <a:spLocks noGrp="1"/>
          </p:cNvSpPr>
          <p:nvPr>
            <p:ph type="sldNum" sz="quarter" idx="10"/>
          </p:nvPr>
        </p:nvSpPr>
        <p:spPr/>
        <p:txBody>
          <a:bodyPr/>
          <a:lstStyle/>
          <a:p>
            <a:fld id="{54FD6DBA-082D-4BDD-8447-6D8F584147C4}" type="slidenum">
              <a:rPr lang="en-US" smtClean="0"/>
              <a:t>27</a:t>
            </a:fld>
            <a:endParaRPr lang="en-US"/>
          </a:p>
        </p:txBody>
      </p:sp>
    </p:spTree>
    <p:extLst>
      <p:ext uri="{BB962C8B-B14F-4D97-AF65-F5344CB8AC3E}">
        <p14:creationId xmlns:p14="http://schemas.microsoft.com/office/powerpoint/2010/main" val="40036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ED7DF-93BB-4B35-947D-99E64D5163C4}" type="slidenum">
              <a:rPr lang="en-US" smtClean="0"/>
              <a:t>5</a:t>
            </a:fld>
            <a:endParaRPr lang="en-US"/>
          </a:p>
        </p:txBody>
      </p:sp>
    </p:spTree>
    <p:extLst>
      <p:ext uri="{BB962C8B-B14F-4D97-AF65-F5344CB8AC3E}">
        <p14:creationId xmlns:p14="http://schemas.microsoft.com/office/powerpoint/2010/main" val="90508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28</a:t>
            </a:fld>
            <a:endParaRPr lang="en-US"/>
          </a:p>
        </p:txBody>
      </p:sp>
    </p:spTree>
    <p:extLst>
      <p:ext uri="{BB962C8B-B14F-4D97-AF65-F5344CB8AC3E}">
        <p14:creationId xmlns:p14="http://schemas.microsoft.com/office/powerpoint/2010/main" val="2617470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smtClean="0">
                <a:latin typeface="Calibri Light" panose="020F0302020204030204" pitchFamily="34" charset="0"/>
              </a:rPr>
              <a:t>42 CFR 11.10(a) Definitions:</a:t>
            </a:r>
          </a:p>
          <a:p>
            <a:r>
              <a:rPr lang="en-US" sz="2800" dirty="0" smtClean="0">
                <a:latin typeface="Calibri Light" panose="020F0302020204030204" pitchFamily="34" charset="0"/>
              </a:rPr>
              <a:t>Primary Outcome Measure: </a:t>
            </a:r>
          </a:p>
          <a:p>
            <a:pPr lvl="1"/>
            <a:r>
              <a:rPr lang="en-US" sz="2000" dirty="0" smtClean="0">
                <a:latin typeface="Calibri Light" panose="020F0302020204030204" pitchFamily="34" charset="0"/>
              </a:rPr>
              <a:t>Outcome measure(s) of greatest importance specified in the protocol, usually the one(s) used in the power calculation</a:t>
            </a:r>
          </a:p>
          <a:p>
            <a:r>
              <a:rPr lang="en-US" sz="2800" dirty="0" smtClean="0">
                <a:latin typeface="Calibri Light" panose="020F0302020204030204" pitchFamily="34" charset="0"/>
              </a:rPr>
              <a:t>Secondary Outcome Measure:</a:t>
            </a:r>
          </a:p>
          <a:p>
            <a:pPr lvl="1"/>
            <a:r>
              <a:rPr lang="en-US" sz="2000" dirty="0" smtClean="0">
                <a:latin typeface="Calibri Light" panose="020F0302020204030204" pitchFamily="34" charset="0"/>
              </a:rPr>
              <a:t>Outcome measure of lesser importance than primary outcome</a:t>
            </a:r>
          </a:p>
          <a:p>
            <a:pPr lvl="1"/>
            <a:r>
              <a:rPr lang="en-US" sz="2000" dirty="0" smtClean="0">
                <a:latin typeface="Calibri Light" panose="020F0302020204030204" pitchFamily="34" charset="0"/>
              </a:rPr>
              <a:t>Part of pre-specified analysis plan</a:t>
            </a:r>
          </a:p>
          <a:p>
            <a:pPr lvl="1"/>
            <a:r>
              <a:rPr lang="en-US" sz="2000" b="1" dirty="0" smtClean="0">
                <a:latin typeface="Calibri Light" panose="020F0302020204030204" pitchFamily="34" charset="0"/>
              </a:rPr>
              <a:t>Not specified as exploratory or other</a:t>
            </a:r>
          </a:p>
        </p:txBody>
      </p:sp>
      <p:sp>
        <p:nvSpPr>
          <p:cNvPr id="4" name="Slide Number Placeholder 3"/>
          <p:cNvSpPr>
            <a:spLocks noGrp="1"/>
          </p:cNvSpPr>
          <p:nvPr>
            <p:ph type="sldNum" sz="quarter" idx="10"/>
          </p:nvPr>
        </p:nvSpPr>
        <p:spPr/>
        <p:txBody>
          <a:bodyPr/>
          <a:lstStyle/>
          <a:p>
            <a:fld id="{65E4F847-30C1-480F-BB4E-A45EB867AF30}" type="slidenum">
              <a:rPr lang="en-US" smtClean="0"/>
              <a:t>29</a:t>
            </a:fld>
            <a:endParaRPr lang="en-US"/>
          </a:p>
        </p:txBody>
      </p:sp>
    </p:spTree>
    <p:extLst>
      <p:ext uri="{BB962C8B-B14F-4D97-AF65-F5344CB8AC3E}">
        <p14:creationId xmlns:p14="http://schemas.microsoft.com/office/powerpoint/2010/main" val="2308979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 to Figure</a:t>
            </a:r>
            <a:r>
              <a:rPr lang="en-US" baseline="0" dirty="0" smtClean="0"/>
              <a:t> 1: </a:t>
            </a:r>
            <a:r>
              <a:rPr lang="en-US" dirty="0" smtClean="0"/>
              <a:t>https://www.ncbi.nlm.nih.gov/pmc/articles/PMC3066456/figure/F1/</a:t>
            </a:r>
          </a:p>
          <a:p>
            <a:r>
              <a:rPr lang="en-US" dirty="0" smtClean="0"/>
              <a:t>Zarin DA, </a:t>
            </a:r>
            <a:r>
              <a:rPr lang="en-US" dirty="0" err="1" smtClean="0"/>
              <a:t>Tse</a:t>
            </a:r>
            <a:r>
              <a:rPr lang="en-US" dirty="0" smtClean="0"/>
              <a:t> T, Williams RJ, </a:t>
            </a:r>
            <a:r>
              <a:rPr lang="en-US" dirty="0" err="1" smtClean="0"/>
              <a:t>Califf</a:t>
            </a:r>
            <a:r>
              <a:rPr lang="en-US" dirty="0" smtClean="0"/>
              <a:t> RM, Ide NC. The ClinicalTrials.gov results database—update and key issues. N </a:t>
            </a:r>
            <a:r>
              <a:rPr lang="en-US" dirty="0" err="1" smtClean="0"/>
              <a:t>Engl</a:t>
            </a:r>
            <a:r>
              <a:rPr lang="en-US" dirty="0" smtClean="0"/>
              <a:t> J Med. 2011;364(9):852-60.</a:t>
            </a:r>
            <a:endParaRPr lang="en-US" dirty="0"/>
          </a:p>
        </p:txBody>
      </p:sp>
      <p:sp>
        <p:nvSpPr>
          <p:cNvPr id="4" name="Slide Number Placeholder 3"/>
          <p:cNvSpPr>
            <a:spLocks noGrp="1"/>
          </p:cNvSpPr>
          <p:nvPr>
            <p:ph type="sldNum" sz="quarter" idx="10"/>
          </p:nvPr>
        </p:nvSpPr>
        <p:spPr/>
        <p:txBody>
          <a:bodyPr/>
          <a:lstStyle/>
          <a:p>
            <a:fld id="{921ED7DF-93BB-4B35-947D-99E64D5163C4}" type="slidenum">
              <a:rPr lang="en-US" smtClean="0"/>
              <a:t>30</a:t>
            </a:fld>
            <a:endParaRPr lang="en-US"/>
          </a:p>
        </p:txBody>
      </p:sp>
    </p:spTree>
    <p:extLst>
      <p:ext uri="{BB962C8B-B14F-4D97-AF65-F5344CB8AC3E}">
        <p14:creationId xmlns:p14="http://schemas.microsoft.com/office/powerpoint/2010/main" val="2973531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 Enter WHAT will be measured, not </a:t>
            </a:r>
            <a:r>
              <a:rPr lang="en-US" dirty="0" smtClean="0"/>
              <a:t>why</a:t>
            </a:r>
          </a:p>
          <a:p>
            <a:endParaRPr lang="en-US" dirty="0" smtClean="0"/>
          </a:p>
          <a:p>
            <a:r>
              <a:rPr lang="en-US" dirty="0" smtClean="0"/>
              <a:t>It's important to note that this would be acceptable because they specify a score is being reported - if they simply listed this as "composite of all-cause mortality..." then reviewers will comment that this is multiple.</a:t>
            </a:r>
            <a:endParaRPr lang="en-US" dirty="0"/>
          </a:p>
        </p:txBody>
      </p:sp>
      <p:sp>
        <p:nvSpPr>
          <p:cNvPr id="4" name="Slide Number Placeholder 3"/>
          <p:cNvSpPr>
            <a:spLocks noGrp="1"/>
          </p:cNvSpPr>
          <p:nvPr>
            <p:ph type="sldNum" sz="quarter" idx="10"/>
          </p:nvPr>
        </p:nvSpPr>
        <p:spPr/>
        <p:txBody>
          <a:bodyPr/>
          <a:lstStyle/>
          <a:p>
            <a:fld id="{65E4F847-30C1-480F-BB4E-A45EB867AF30}" type="slidenum">
              <a:rPr lang="en-US" smtClean="0"/>
              <a:t>31</a:t>
            </a:fld>
            <a:endParaRPr lang="en-US"/>
          </a:p>
        </p:txBody>
      </p:sp>
    </p:spTree>
    <p:extLst>
      <p:ext uri="{BB962C8B-B14F-4D97-AF65-F5344CB8AC3E}">
        <p14:creationId xmlns:p14="http://schemas.microsoft.com/office/powerpoint/2010/main" val="2308979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For data that is</a:t>
            </a:r>
            <a:r>
              <a:rPr lang="en-US" baseline="0" dirty="0"/>
              <a:t> collected and then analyzed at a later time point (for example, imaging), the time frames should usually be when the data were collected. So, if you are collecting CT images from a single CT, usually the length of the scan is an acceptable time frame.</a:t>
            </a:r>
            <a:endParaRPr lang="en-US" dirty="0"/>
          </a:p>
        </p:txBody>
      </p:sp>
      <p:sp>
        <p:nvSpPr>
          <p:cNvPr id="4" name="Slide Number Placeholder 3"/>
          <p:cNvSpPr>
            <a:spLocks noGrp="1"/>
          </p:cNvSpPr>
          <p:nvPr>
            <p:ph type="sldNum" sz="quarter" idx="10"/>
          </p:nvPr>
        </p:nvSpPr>
        <p:spPr/>
        <p:txBody>
          <a:bodyPr/>
          <a:lstStyle/>
          <a:p>
            <a:fld id="{65E4F847-30C1-480F-BB4E-A45EB867AF30}" type="slidenum">
              <a:rPr lang="en-US" smtClean="0"/>
              <a:t>32</a:t>
            </a:fld>
            <a:endParaRPr lang="en-US"/>
          </a:p>
        </p:txBody>
      </p:sp>
    </p:spTree>
    <p:extLst>
      <p:ext uri="{BB962C8B-B14F-4D97-AF65-F5344CB8AC3E}">
        <p14:creationId xmlns:p14="http://schemas.microsoft.com/office/powerpoint/2010/main" val="230897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optional</a:t>
            </a:r>
          </a:p>
        </p:txBody>
      </p:sp>
      <p:sp>
        <p:nvSpPr>
          <p:cNvPr id="4" name="Slide Number Placeholder 3"/>
          <p:cNvSpPr>
            <a:spLocks noGrp="1"/>
          </p:cNvSpPr>
          <p:nvPr>
            <p:ph type="sldNum" sz="quarter" idx="10"/>
          </p:nvPr>
        </p:nvSpPr>
        <p:spPr/>
        <p:txBody>
          <a:bodyPr/>
          <a:lstStyle/>
          <a:p>
            <a:fld id="{65E4F847-30C1-480F-BB4E-A45EB867AF30}" type="slidenum">
              <a:rPr lang="en-US" smtClean="0"/>
              <a:t>33</a:t>
            </a:fld>
            <a:endParaRPr lang="en-US"/>
          </a:p>
        </p:txBody>
      </p:sp>
    </p:spTree>
    <p:extLst>
      <p:ext uri="{BB962C8B-B14F-4D97-AF65-F5344CB8AC3E}">
        <p14:creationId xmlns:p14="http://schemas.microsoft.com/office/powerpoint/2010/main" val="2308979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SCREEN</a:t>
            </a:r>
            <a:r>
              <a:rPr lang="en-US" baseline="0" dirty="0"/>
              <a:t> SHOT FOR INDICATING</a:t>
            </a:r>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34</a:t>
            </a:fld>
            <a:endParaRPr lang="en-US"/>
          </a:p>
        </p:txBody>
      </p:sp>
    </p:spTree>
    <p:extLst>
      <p:ext uri="{BB962C8B-B14F-4D97-AF65-F5344CB8AC3E}">
        <p14:creationId xmlns:p14="http://schemas.microsoft.com/office/powerpoint/2010/main" val="769608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35</a:t>
            </a:fld>
            <a:endParaRPr lang="en-US"/>
          </a:p>
        </p:txBody>
      </p:sp>
    </p:spTree>
    <p:extLst>
      <p:ext uri="{BB962C8B-B14F-4D97-AF65-F5344CB8AC3E}">
        <p14:creationId xmlns:p14="http://schemas.microsoft.com/office/powerpoint/2010/main" val="769608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 text from Diane’s version</a:t>
            </a:r>
            <a:endParaRPr lang="en-US" dirty="0"/>
          </a:p>
        </p:txBody>
      </p:sp>
      <p:sp>
        <p:nvSpPr>
          <p:cNvPr id="4" name="Slide Number Placeholder 3"/>
          <p:cNvSpPr>
            <a:spLocks noGrp="1"/>
          </p:cNvSpPr>
          <p:nvPr>
            <p:ph type="sldNum" sz="quarter" idx="10"/>
          </p:nvPr>
        </p:nvSpPr>
        <p:spPr/>
        <p:txBody>
          <a:bodyPr/>
          <a:lstStyle/>
          <a:p>
            <a:fld id="{921ED7DF-93BB-4B35-947D-99E64D5163C4}" type="slidenum">
              <a:rPr lang="en-US" smtClean="0"/>
              <a:t>36</a:t>
            </a:fld>
            <a:endParaRPr lang="en-US"/>
          </a:p>
        </p:txBody>
      </p:sp>
    </p:spTree>
    <p:extLst>
      <p:ext uri="{BB962C8B-B14F-4D97-AF65-F5344CB8AC3E}">
        <p14:creationId xmlns:p14="http://schemas.microsoft.com/office/powerpoint/2010/main" val="1588275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37</a:t>
            </a:fld>
            <a:endParaRPr lang="en-US"/>
          </a:p>
        </p:txBody>
      </p:sp>
    </p:spTree>
    <p:extLst>
      <p:ext uri="{BB962C8B-B14F-4D97-AF65-F5344CB8AC3E}">
        <p14:creationId xmlns:p14="http://schemas.microsoft.com/office/powerpoint/2010/main" val="232991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Institutions</a:t>
            </a:r>
            <a:r>
              <a:rPr lang="en-US" baseline="0" dirty="0"/>
              <a:t> can add their own text in these slides to guide local users e.g. Organization </a:t>
            </a:r>
            <a:r>
              <a:rPr lang="en-US" baseline="0" dirty="0" smtClean="0"/>
              <a:t>name.</a:t>
            </a:r>
          </a:p>
          <a:p>
            <a:r>
              <a:rPr lang="en-US" baseline="0" dirty="0" smtClean="0"/>
              <a:t>Insert organization name and provide link to or email for institution’s clinicaltrials.gov administrator.</a:t>
            </a:r>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6</a:t>
            </a:fld>
            <a:endParaRPr lang="en-US"/>
          </a:p>
        </p:txBody>
      </p:sp>
    </p:spTree>
    <p:extLst>
      <p:ext uri="{BB962C8B-B14F-4D97-AF65-F5344CB8AC3E}">
        <p14:creationId xmlns:p14="http://schemas.microsoft.com/office/powerpoint/2010/main" val="324402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multi-site studies, all</a:t>
            </a:r>
            <a:r>
              <a:rPr lang="en-US" baseline="0" dirty="0"/>
              <a:t> sites should be entered. – required by the final rule</a:t>
            </a:r>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38</a:t>
            </a:fld>
            <a:endParaRPr lang="en-US"/>
          </a:p>
        </p:txBody>
      </p:sp>
    </p:spTree>
    <p:extLst>
      <p:ext uri="{BB962C8B-B14F-4D97-AF65-F5344CB8AC3E}">
        <p14:creationId xmlns:p14="http://schemas.microsoft.com/office/powerpoint/2010/main" val="2254317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entered</a:t>
            </a:r>
            <a:r>
              <a:rPr lang="en-US" baseline="0" dirty="0"/>
              <a:t> a central contact, an individual facility contact is not required, but may be helpful if a potential subjects calls/emails about the study. You still need to enter the Facility Name and Recruitment Status.</a:t>
            </a:r>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39</a:t>
            </a:fld>
            <a:endParaRPr lang="en-US"/>
          </a:p>
        </p:txBody>
      </p:sp>
    </p:spTree>
    <p:extLst>
      <p:ext uri="{BB962C8B-B14F-4D97-AF65-F5344CB8AC3E}">
        <p14:creationId xmlns:p14="http://schemas.microsoft.com/office/powerpoint/2010/main" val="3779780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40</a:t>
            </a:fld>
            <a:endParaRPr lang="en-US"/>
          </a:p>
        </p:txBody>
      </p:sp>
    </p:spTree>
    <p:extLst>
      <p:ext uri="{BB962C8B-B14F-4D97-AF65-F5344CB8AC3E}">
        <p14:creationId xmlns:p14="http://schemas.microsoft.com/office/powerpoint/2010/main" val="3248157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we’ve gone through the entire record. The Record Summary page will show us which sections still need attention. Also remember to click the Spelling link to address spelling errors and unexpanded acronyms, which may result in PRS comments if not resolved.</a:t>
            </a:r>
          </a:p>
          <a:p>
            <a:endParaRPr lang="en-US" baseline="0" dirty="0"/>
          </a:p>
          <a:p>
            <a:r>
              <a:rPr lang="en-US" baseline="0" dirty="0"/>
              <a:t>CHECK PRS USER GUIDE FOR WARNING LANGUAGE</a:t>
            </a:r>
          </a:p>
          <a:p>
            <a:endParaRPr lang="en-US" baseline="0" dirty="0"/>
          </a:p>
        </p:txBody>
      </p:sp>
      <p:sp>
        <p:nvSpPr>
          <p:cNvPr id="4" name="Slide Number Placeholder 3"/>
          <p:cNvSpPr>
            <a:spLocks noGrp="1"/>
          </p:cNvSpPr>
          <p:nvPr>
            <p:ph type="sldNum" sz="quarter" idx="10"/>
          </p:nvPr>
        </p:nvSpPr>
        <p:spPr/>
        <p:txBody>
          <a:bodyPr/>
          <a:lstStyle/>
          <a:p>
            <a:fld id="{54FD6DBA-082D-4BDD-8447-6D8F584147C4}" type="slidenum">
              <a:rPr lang="en-US" smtClean="0"/>
              <a:t>41</a:t>
            </a:fld>
            <a:endParaRPr lang="en-US"/>
          </a:p>
        </p:txBody>
      </p:sp>
    </p:spTree>
    <p:extLst>
      <p:ext uri="{BB962C8B-B14F-4D97-AF65-F5344CB8AC3E}">
        <p14:creationId xmlns:p14="http://schemas.microsoft.com/office/powerpoint/2010/main" val="1366160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you click Entry Complete,</a:t>
            </a:r>
            <a:r>
              <a:rPr lang="en-US" baseline="0" dirty="0"/>
              <a:t> the record remains “In Progress” (in draft). Once you click Entry Complete, it automatically goes onto the list for the Responsible Party to Approval and Release.</a:t>
            </a:r>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42</a:t>
            </a:fld>
            <a:endParaRPr lang="en-US"/>
          </a:p>
        </p:txBody>
      </p:sp>
    </p:spTree>
    <p:extLst>
      <p:ext uri="{BB962C8B-B14F-4D97-AF65-F5344CB8AC3E}">
        <p14:creationId xmlns:p14="http://schemas.microsoft.com/office/powerpoint/2010/main" val="2163565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Whoever initiates the registration</a:t>
            </a:r>
            <a:r>
              <a:rPr lang="en-US" baseline="0" dirty="0"/>
              <a:t> is automatically assigned as the Record Owner, but this can be changed if needed. The Record Owner should add the PI and anyone else on the study team who needs to edit the record to the Access List. </a:t>
            </a:r>
          </a:p>
          <a:p>
            <a:endParaRPr lang="en-US" baseline="0" dirty="0"/>
          </a:p>
          <a:p>
            <a:r>
              <a:rPr lang="en-US" baseline="0" dirty="0"/>
              <a:t>ADD TITLE for reminders</a:t>
            </a:r>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163565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r>
              <a:rPr lang="en-US" dirty="0"/>
              <a:t>A clinicaltrials.gov</a:t>
            </a:r>
            <a:r>
              <a:rPr lang="en-US" baseline="0" dirty="0"/>
              <a:t> record that has been released to the public can never be deleted. It can likely be revised, or transferred, but not deleted.</a:t>
            </a:r>
            <a:endParaRPr lang="en-US" dirty="0"/>
          </a:p>
        </p:txBody>
      </p:sp>
    </p:spTree>
    <p:extLst>
      <p:ext uri="{BB962C8B-B14F-4D97-AF65-F5344CB8AC3E}">
        <p14:creationId xmlns:p14="http://schemas.microsoft.com/office/powerpoint/2010/main" val="697540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law requires</a:t>
            </a:r>
            <a:r>
              <a:rPr lang="en-US" baseline="0" dirty="0"/>
              <a:t> updates every 12 </a:t>
            </a:r>
            <a:r>
              <a:rPr lang="en-US" baseline="0" dirty="0" smtClean="0"/>
              <a:t>months. </a:t>
            </a:r>
            <a:r>
              <a:rPr lang="en-US" dirty="0" smtClean="0"/>
              <a:t>ClinicalTrials.gov </a:t>
            </a:r>
            <a:r>
              <a:rPr lang="en-US" dirty="0"/>
              <a:t>uses the “Record Verification Date” as the trigger for determining the next </a:t>
            </a:r>
            <a:r>
              <a:rPr lang="en-US" dirty="0" smtClean="0"/>
              <a:t>12 </a:t>
            </a:r>
            <a:r>
              <a:rPr lang="en-US" dirty="0"/>
              <a:t>month update.</a:t>
            </a:r>
          </a:p>
          <a:p>
            <a:r>
              <a:rPr lang="en-US" dirty="0"/>
              <a:t>No recruitment can take place without IRB approval</a:t>
            </a:r>
          </a:p>
        </p:txBody>
      </p:sp>
    </p:spTree>
    <p:extLst>
      <p:ext uri="{BB962C8B-B14F-4D97-AF65-F5344CB8AC3E}">
        <p14:creationId xmlns:p14="http://schemas.microsoft.com/office/powerpoint/2010/main" val="3988290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RPs and Record Owners will receive emails every 6 months about records with Problems. Lack of updating of Verification Date is a very common problem.</a:t>
            </a:r>
            <a:endParaRPr lang="en-US" dirty="0"/>
          </a:p>
        </p:txBody>
      </p:sp>
      <p:sp>
        <p:nvSpPr>
          <p:cNvPr id="4" name="Slide Number Placeholder 3"/>
          <p:cNvSpPr>
            <a:spLocks noGrp="1"/>
          </p:cNvSpPr>
          <p:nvPr>
            <p:ph type="sldNum" sz="quarter" idx="10"/>
          </p:nvPr>
        </p:nvSpPr>
        <p:spPr/>
        <p:txBody>
          <a:bodyPr/>
          <a:lstStyle/>
          <a:p>
            <a:fld id="{921ED7DF-93BB-4B35-947D-99E64D5163C4}" type="slidenum">
              <a:rPr lang="en-US" smtClean="0"/>
              <a:t>47</a:t>
            </a:fld>
            <a:endParaRPr lang="en-US"/>
          </a:p>
        </p:txBody>
      </p:sp>
    </p:spTree>
    <p:extLst>
      <p:ext uri="{BB962C8B-B14F-4D97-AF65-F5344CB8AC3E}">
        <p14:creationId xmlns:p14="http://schemas.microsoft.com/office/powerpoint/2010/main" val="9493103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These assessments rely on data entered by RP. If any data is not correct then PRS assessments may not be correct.</a:t>
            </a:r>
          </a:p>
        </p:txBody>
      </p:sp>
      <p:sp>
        <p:nvSpPr>
          <p:cNvPr id="4" name="Slide Number Placeholder 3"/>
          <p:cNvSpPr>
            <a:spLocks noGrp="1"/>
          </p:cNvSpPr>
          <p:nvPr>
            <p:ph type="sldNum" sz="quarter" idx="10"/>
          </p:nvPr>
        </p:nvSpPr>
        <p:spPr/>
        <p:txBody>
          <a:bodyPr/>
          <a:lstStyle/>
          <a:p>
            <a:fld id="{921ED7DF-93BB-4B35-947D-99E64D5163C4}" type="slidenum">
              <a:rPr lang="en-US" smtClean="0"/>
              <a:t>48</a:t>
            </a:fld>
            <a:endParaRPr lang="en-US"/>
          </a:p>
        </p:txBody>
      </p:sp>
    </p:spTree>
    <p:extLst>
      <p:ext uri="{BB962C8B-B14F-4D97-AF65-F5344CB8AC3E}">
        <p14:creationId xmlns:p14="http://schemas.microsoft.com/office/powerpoint/2010/main" val="92434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7</a:t>
            </a:fld>
            <a:endParaRPr lang="en-US"/>
          </a:p>
        </p:txBody>
      </p:sp>
    </p:spTree>
    <p:extLst>
      <p:ext uri="{BB962C8B-B14F-4D97-AF65-F5344CB8AC3E}">
        <p14:creationId xmlns:p14="http://schemas.microsoft.com/office/powerpoint/2010/main" val="162263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8</a:t>
            </a:fld>
            <a:endParaRPr lang="en-US"/>
          </a:p>
        </p:txBody>
      </p:sp>
    </p:spTree>
    <p:extLst>
      <p:ext uri="{BB962C8B-B14F-4D97-AF65-F5344CB8AC3E}">
        <p14:creationId xmlns:p14="http://schemas.microsoft.com/office/powerpoint/2010/main" val="370361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9</a:t>
            </a:fld>
            <a:endParaRPr lang="en-US"/>
          </a:p>
        </p:txBody>
      </p:sp>
    </p:spTree>
    <p:extLst>
      <p:ext uri="{BB962C8B-B14F-4D97-AF65-F5344CB8AC3E}">
        <p14:creationId xmlns:p14="http://schemas.microsoft.com/office/powerpoint/2010/main" val="370361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NIH Grant number should consist of an activity code (3 or 4 numbers &amp;  letters, such as R01), institute code (2 letters), and a 6 digit serial number.  It is possible that the 6 digit number on the end could have a dash (-) and suffix.</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Sometimes the link with the NIH </a:t>
            </a:r>
            <a:r>
              <a:rPr lang="en-US" sz="1200" kern="1200" dirty="0" err="1">
                <a:solidFill>
                  <a:schemeClr val="tx1"/>
                </a:solidFill>
                <a:effectLst/>
                <a:latin typeface="+mn-lt"/>
                <a:ea typeface="+mn-ea"/>
                <a:cs typeface="+mn-cs"/>
              </a:rPr>
              <a:t>RePORTER</a:t>
            </a:r>
            <a:r>
              <a:rPr lang="en-US" sz="1200" kern="1200" dirty="0">
                <a:solidFill>
                  <a:schemeClr val="tx1"/>
                </a:solidFill>
                <a:effectLst/>
                <a:latin typeface="+mn-lt"/>
                <a:ea typeface="+mn-ea"/>
                <a:cs typeface="+mn-cs"/>
              </a:rPr>
              <a:t> doesn’t work properly,</a:t>
            </a:r>
            <a:r>
              <a:rPr lang="en-US" sz="1200" kern="1200" baseline="0" dirty="0">
                <a:solidFill>
                  <a:schemeClr val="tx1"/>
                </a:solidFill>
                <a:effectLst/>
                <a:latin typeface="+mn-lt"/>
                <a:ea typeface="+mn-ea"/>
                <a:cs typeface="+mn-cs"/>
              </a:rPr>
              <a:t> and an error will flag that its’ not a recognized NIH grant number.  When this happens, ClinicalTrials.gov recommends using “Other” and putting in the NIH grant number manually.  When the next update is made (or a few weeks later), this can be fixed back to an NIH grant number without the error.   </a:t>
            </a:r>
            <a:endParaRPr lang="en-US" sz="1200" kern="120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baseline="0" dirty="0"/>
              <a:t> </a:t>
            </a:r>
          </a:p>
          <a:p>
            <a:r>
              <a:rPr lang="en-US" baseline="0" dirty="0"/>
              <a:t>Ask Rebecca to confirm if Secondary ID will change further for NIH flag;</a:t>
            </a:r>
            <a:endParaRPr lang="en-US" dirty="0"/>
          </a:p>
        </p:txBody>
      </p:sp>
      <p:sp>
        <p:nvSpPr>
          <p:cNvPr id="4" name="Slide Number Placeholder 3"/>
          <p:cNvSpPr>
            <a:spLocks noGrp="1"/>
          </p:cNvSpPr>
          <p:nvPr>
            <p:ph type="sldNum" sz="quarter" idx="10"/>
          </p:nvPr>
        </p:nvSpPr>
        <p:spPr/>
        <p:txBody>
          <a:bodyPr/>
          <a:lstStyle/>
          <a:p>
            <a:fld id="{921ED7DF-93BB-4B35-947D-99E64D5163C4}" type="slidenum">
              <a:rPr lang="en-US" smtClean="0"/>
              <a:t>11</a:t>
            </a:fld>
            <a:endParaRPr lang="en-US"/>
          </a:p>
        </p:txBody>
      </p:sp>
    </p:spTree>
    <p:extLst>
      <p:ext uri="{BB962C8B-B14F-4D97-AF65-F5344CB8AC3E}">
        <p14:creationId xmlns:p14="http://schemas.microsoft.com/office/powerpoint/2010/main" val="190603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ED7DF-93BB-4B35-947D-99E64D5163C4}" type="slidenum">
              <a:rPr lang="en-US" smtClean="0"/>
              <a:t>15</a:t>
            </a:fld>
            <a:endParaRPr lang="en-US"/>
          </a:p>
        </p:txBody>
      </p:sp>
    </p:spTree>
    <p:extLst>
      <p:ext uri="{BB962C8B-B14F-4D97-AF65-F5344CB8AC3E}">
        <p14:creationId xmlns:p14="http://schemas.microsoft.com/office/powerpoint/2010/main" val="346437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Overall Recruitment Status</a:t>
            </a:r>
            <a:r>
              <a:rPr lang="en-US" baseline="0" dirty="0"/>
              <a:t>: This field refers to patient contact and data collection, not data analysis or status of the study with the IRB. The “active, not recruiting” status is defined as: “</a:t>
            </a:r>
            <a:r>
              <a:rPr lang="en-US" dirty="0"/>
              <a:t>study is ongoing (i.e., patients are being treated or examined), but participants are not currently being recruited or enrolled.</a:t>
            </a:r>
            <a:r>
              <a:rPr lang="en-US" baseline="0" dirty="0"/>
              <a:t>”</a:t>
            </a:r>
          </a:p>
          <a:p>
            <a:r>
              <a:rPr lang="en-US" b="1" baseline="0" dirty="0"/>
              <a:t>Completion Dates</a:t>
            </a:r>
            <a:r>
              <a:rPr lang="en-US" baseline="0" dirty="0"/>
              <a:t>: These dates are VERY IMPORTANT, especially for ACTs. They drive the time line for results entry.</a:t>
            </a:r>
            <a:endParaRPr lang="en-US" dirty="0"/>
          </a:p>
        </p:txBody>
      </p:sp>
      <p:sp>
        <p:nvSpPr>
          <p:cNvPr id="4" name="Slide Number Placeholder 3"/>
          <p:cNvSpPr>
            <a:spLocks noGrp="1"/>
          </p:cNvSpPr>
          <p:nvPr>
            <p:ph type="sldNum" sz="quarter" idx="10"/>
          </p:nvPr>
        </p:nvSpPr>
        <p:spPr/>
        <p:txBody>
          <a:bodyPr/>
          <a:lstStyle/>
          <a:p>
            <a:fld id="{54FD6DBA-082D-4BDD-8447-6D8F584147C4}" type="slidenum">
              <a:rPr lang="en-US" smtClean="0"/>
              <a:t>16</a:t>
            </a:fld>
            <a:endParaRPr lang="en-US"/>
          </a:p>
        </p:txBody>
      </p:sp>
    </p:spTree>
    <p:extLst>
      <p:ext uri="{BB962C8B-B14F-4D97-AF65-F5344CB8AC3E}">
        <p14:creationId xmlns:p14="http://schemas.microsoft.com/office/powerpoint/2010/main" val="1342984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linicalResearchSupportCenter@ucdenver.edu" TargetMode="External"/><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linicalresearchsupportcenter@ucdenver.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clinicalresearchsupportcenter@ucdenver.edu"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tm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ClinicalTrials.gov Registration </a:t>
            </a:r>
            <a:br>
              <a:rPr lang="en-US" dirty="0"/>
            </a:br>
            <a:r>
              <a:rPr lang="en-US" dirty="0"/>
              <a:t>User’s Guide</a:t>
            </a:r>
          </a:p>
        </p:txBody>
      </p:sp>
      <p:sp>
        <p:nvSpPr>
          <p:cNvPr id="4" name="Subtitle 3"/>
          <p:cNvSpPr>
            <a:spLocks noGrp="1"/>
          </p:cNvSpPr>
          <p:nvPr>
            <p:ph type="subTitle" idx="1"/>
          </p:nvPr>
        </p:nvSpPr>
        <p:spPr/>
        <p:txBody>
          <a:bodyPr/>
          <a:lstStyle/>
          <a:p>
            <a:r>
              <a:rPr lang="en-US" dirty="0" smtClean="0"/>
              <a:t>July 27 2021</a:t>
            </a:r>
            <a:endParaRPr lang="en-US" dirty="0"/>
          </a:p>
        </p:txBody>
      </p:sp>
    </p:spTree>
    <p:extLst>
      <p:ext uri="{BB962C8B-B14F-4D97-AF65-F5344CB8AC3E}">
        <p14:creationId xmlns:p14="http://schemas.microsoft.com/office/powerpoint/2010/main" val="343824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662" y="1981200"/>
            <a:ext cx="9083038" cy="3301367"/>
          </a:xfrm>
          <a:prstGeom prst="rect">
            <a:avLst/>
          </a:prstGeom>
        </p:spPr>
      </p:pic>
      <p:sp>
        <p:nvSpPr>
          <p:cNvPr id="5" name="Rounded Rectangular Callout 4"/>
          <p:cNvSpPr/>
          <p:nvPr/>
        </p:nvSpPr>
        <p:spPr>
          <a:xfrm rot="5400000">
            <a:off x="2590800" y="-1243967"/>
            <a:ext cx="762000" cy="53340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After you click </a:t>
            </a:r>
            <a:r>
              <a:rPr lang="en-US" dirty="0" smtClean="0">
                <a:solidFill>
                  <a:schemeClr val="tx1"/>
                </a:solidFill>
              </a:rPr>
              <a:t>“Continue”, </a:t>
            </a:r>
            <a:r>
              <a:rPr lang="en-US" dirty="0">
                <a:solidFill>
                  <a:schemeClr val="tx1"/>
                </a:solidFill>
              </a:rPr>
              <a:t>you will see this </a:t>
            </a:r>
            <a:r>
              <a:rPr lang="en-US" dirty="0" smtClean="0">
                <a:solidFill>
                  <a:schemeClr val="tx1"/>
                </a:solidFill>
              </a:rPr>
              <a:t>dialog box</a:t>
            </a:r>
            <a:endParaRPr lang="en-US" dirty="0">
              <a:solidFill>
                <a:schemeClr val="tx1"/>
              </a:solidFill>
            </a:endParaRPr>
          </a:p>
        </p:txBody>
      </p:sp>
      <p:sp>
        <p:nvSpPr>
          <p:cNvPr id="6" name="Rectangle 5"/>
          <p:cNvSpPr/>
          <p:nvPr/>
        </p:nvSpPr>
        <p:spPr>
          <a:xfrm>
            <a:off x="4305300" y="4419600"/>
            <a:ext cx="508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rot="5400000">
            <a:off x="5685456" y="4087933"/>
            <a:ext cx="525740" cy="1036674"/>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Select OK</a:t>
            </a:r>
          </a:p>
        </p:txBody>
      </p:sp>
      <p:cxnSp>
        <p:nvCxnSpPr>
          <p:cNvPr id="8" name="Straight Arrow Connector 7"/>
          <p:cNvCxnSpPr/>
          <p:nvPr/>
        </p:nvCxnSpPr>
        <p:spPr bwMode="auto">
          <a:xfrm flipH="1">
            <a:off x="4981517" y="4625706"/>
            <a:ext cx="448472" cy="0"/>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21023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t="83286"/>
          <a:stretch/>
        </p:blipFill>
        <p:spPr>
          <a:xfrm>
            <a:off x="1143000" y="5313892"/>
            <a:ext cx="6746135" cy="734043"/>
          </a:xfrm>
          <a:prstGeom prst="rect">
            <a:avLst/>
          </a:prstGeom>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67" y="915807"/>
            <a:ext cx="7696200" cy="4205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ular Callout 9"/>
          <p:cNvSpPr/>
          <p:nvPr/>
        </p:nvSpPr>
        <p:spPr>
          <a:xfrm rot="5400000">
            <a:off x="6177949" y="3560115"/>
            <a:ext cx="1649498" cy="3825403"/>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b="1" dirty="0" smtClean="0">
                <a:solidFill>
                  <a:srgbClr val="C00000"/>
                </a:solidFill>
              </a:rPr>
              <a:t>IMPORTANT! </a:t>
            </a:r>
            <a:r>
              <a:rPr lang="en-US" b="1" dirty="0" smtClean="0">
                <a:solidFill>
                  <a:schemeClr val="tx1"/>
                </a:solidFill>
              </a:rPr>
              <a:t>If </a:t>
            </a:r>
            <a:r>
              <a:rPr lang="en-US" b="1" dirty="0">
                <a:solidFill>
                  <a:schemeClr val="tx1"/>
                </a:solidFill>
              </a:rPr>
              <a:t>the clinical study </a:t>
            </a:r>
            <a:r>
              <a:rPr lang="en-US" b="1" dirty="0" smtClean="0">
                <a:solidFill>
                  <a:schemeClr val="tx1"/>
                </a:solidFill>
              </a:rPr>
              <a:t>has any Federal funding (e.g. NIH, VAORD), you must enter the grant </a:t>
            </a:r>
            <a:r>
              <a:rPr lang="en-US" b="1" dirty="0">
                <a:solidFill>
                  <a:schemeClr val="tx1"/>
                </a:solidFill>
              </a:rPr>
              <a:t>or contract number </a:t>
            </a:r>
            <a:r>
              <a:rPr lang="en-US" b="1" dirty="0" smtClean="0">
                <a:solidFill>
                  <a:schemeClr val="tx1"/>
                </a:solidFill>
              </a:rPr>
              <a:t>as </a:t>
            </a:r>
            <a:r>
              <a:rPr lang="en-US" b="1" dirty="0">
                <a:solidFill>
                  <a:schemeClr val="tx1"/>
                </a:solidFill>
              </a:rPr>
              <a:t>a Secondary ID</a:t>
            </a:r>
            <a:r>
              <a:rPr lang="en-US" dirty="0">
                <a:solidFill>
                  <a:schemeClr val="tx1"/>
                </a:solidFill>
              </a:rPr>
              <a:t>. </a:t>
            </a:r>
            <a:r>
              <a:rPr lang="en-US" dirty="0" smtClean="0">
                <a:solidFill>
                  <a:schemeClr val="tx1"/>
                </a:solidFill>
              </a:rPr>
              <a:t>(Example NIH Grant #: R01CA654321)</a:t>
            </a:r>
          </a:p>
        </p:txBody>
      </p:sp>
      <p:sp>
        <p:nvSpPr>
          <p:cNvPr id="13" name="Rectangle 12"/>
          <p:cNvSpPr/>
          <p:nvPr/>
        </p:nvSpPr>
        <p:spPr>
          <a:xfrm>
            <a:off x="1828800" y="5276678"/>
            <a:ext cx="457200" cy="367021"/>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7"/>
          <p:cNvSpPr/>
          <p:nvPr/>
        </p:nvSpPr>
        <p:spPr>
          <a:xfrm rot="5400000">
            <a:off x="1861279" y="4985479"/>
            <a:ext cx="887541" cy="25527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smtClean="0">
                <a:solidFill>
                  <a:schemeClr val="tx1"/>
                </a:solidFill>
              </a:rPr>
              <a:t>Choose Quit </a:t>
            </a:r>
            <a:r>
              <a:rPr lang="en-US" dirty="0">
                <a:solidFill>
                  <a:schemeClr val="tx1"/>
                </a:solidFill>
              </a:rPr>
              <a:t>to </a:t>
            </a:r>
            <a:r>
              <a:rPr lang="en-US" dirty="0" smtClean="0">
                <a:solidFill>
                  <a:schemeClr val="tx1"/>
                </a:solidFill>
              </a:rPr>
              <a:t>save work from previous screens, then Continue</a:t>
            </a:r>
            <a:endParaRPr lang="en-US" dirty="0">
              <a:solidFill>
                <a:schemeClr val="tx1"/>
              </a:solidFill>
            </a:endParaRPr>
          </a:p>
        </p:txBody>
      </p:sp>
      <p:cxnSp>
        <p:nvCxnSpPr>
          <p:cNvPr id="3" name="Straight Arrow Connector 2"/>
          <p:cNvCxnSpPr>
            <a:stCxn id="8" idx="1"/>
          </p:cNvCxnSpPr>
          <p:nvPr/>
        </p:nvCxnSpPr>
        <p:spPr>
          <a:xfrm flipH="1" flipV="1">
            <a:off x="2057400" y="5625115"/>
            <a:ext cx="247650" cy="19294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ular Callout 8"/>
          <p:cNvSpPr/>
          <p:nvPr/>
        </p:nvSpPr>
        <p:spPr>
          <a:xfrm rot="5400000">
            <a:off x="531682" y="3133437"/>
            <a:ext cx="1627102" cy="1354533"/>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Required by ICMJE; should be consistent with formal IRB title</a:t>
            </a:r>
            <a:endParaRPr lang="en-US" b="1" dirty="0">
              <a:solidFill>
                <a:srgbClr val="FF0000"/>
              </a:solidFill>
            </a:endParaRPr>
          </a:p>
        </p:txBody>
      </p:sp>
      <p:cxnSp>
        <p:nvCxnSpPr>
          <p:cNvPr id="11" name="Straight Arrow Connector 10"/>
          <p:cNvCxnSpPr/>
          <p:nvPr/>
        </p:nvCxnSpPr>
        <p:spPr bwMode="auto">
          <a:xfrm rot="10800000" flipH="1">
            <a:off x="2026043" y="3873453"/>
            <a:ext cx="448472" cy="0"/>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Rectangle 13"/>
          <p:cNvSpPr/>
          <p:nvPr/>
        </p:nvSpPr>
        <p:spPr>
          <a:xfrm>
            <a:off x="3337397" y="4624255"/>
            <a:ext cx="1752600" cy="4648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bwMode="auto">
          <a:xfrm flipH="1">
            <a:off x="4641525" y="4902153"/>
            <a:ext cx="448472" cy="0"/>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Study Identification</a:t>
            </a:r>
            <a:endParaRPr lang="en-US" dirty="0"/>
          </a:p>
        </p:txBody>
      </p:sp>
    </p:spTree>
    <p:extLst>
      <p:ext uri="{BB962C8B-B14F-4D97-AF65-F5344CB8AC3E}">
        <p14:creationId xmlns:p14="http://schemas.microsoft.com/office/powerpoint/2010/main" val="88885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344CB2-3166-48E3-8944-B6D7DCD901BE}"/>
              </a:ext>
            </a:extLst>
          </p:cNvPr>
          <p:cNvPicPr>
            <a:picLocks noChangeAspect="1"/>
          </p:cNvPicPr>
          <p:nvPr/>
        </p:nvPicPr>
        <p:blipFill>
          <a:blip r:embed="rId2"/>
          <a:stretch>
            <a:fillRect/>
          </a:stretch>
        </p:blipFill>
        <p:spPr>
          <a:xfrm>
            <a:off x="2536423" y="2786966"/>
            <a:ext cx="4792109" cy="1753525"/>
          </a:xfrm>
          <a:prstGeom prst="rect">
            <a:avLst/>
          </a:prstGeom>
        </p:spPr>
      </p:pic>
      <p:sp>
        <p:nvSpPr>
          <p:cNvPr id="9" name="Rounded Rectangular Callout 8"/>
          <p:cNvSpPr/>
          <p:nvPr/>
        </p:nvSpPr>
        <p:spPr>
          <a:xfrm rot="5400000">
            <a:off x="6114139" y="3348427"/>
            <a:ext cx="525740" cy="1036674"/>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Select OK</a:t>
            </a:r>
          </a:p>
        </p:txBody>
      </p:sp>
      <p:cxnSp>
        <p:nvCxnSpPr>
          <p:cNvPr id="5" name="Straight Arrow Connector 4"/>
          <p:cNvCxnSpPr/>
          <p:nvPr/>
        </p:nvCxnSpPr>
        <p:spPr bwMode="auto">
          <a:xfrm flipH="1">
            <a:off x="5410200" y="3886200"/>
            <a:ext cx="448472" cy="0"/>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Rounded Rectangular Callout 5"/>
          <p:cNvSpPr/>
          <p:nvPr/>
        </p:nvSpPr>
        <p:spPr>
          <a:xfrm rot="5400000">
            <a:off x="2798878" y="-219103"/>
            <a:ext cx="762000" cy="47244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tx1"/>
                </a:solidFill>
              </a:rPr>
              <a:t>After you click “Quit”, you will see this dialog box</a:t>
            </a:r>
          </a:p>
        </p:txBody>
      </p:sp>
      <p:sp>
        <p:nvSpPr>
          <p:cNvPr id="8" name="Rectangle 7"/>
          <p:cNvSpPr/>
          <p:nvPr/>
        </p:nvSpPr>
        <p:spPr>
          <a:xfrm>
            <a:off x="4572000" y="3629294"/>
            <a:ext cx="508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34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t="7273"/>
          <a:stretch/>
        </p:blipFill>
        <p:spPr>
          <a:xfrm>
            <a:off x="383273" y="2438400"/>
            <a:ext cx="8682252" cy="3886200"/>
          </a:xfrm>
          <a:prstGeom prst="rect">
            <a:avLst/>
          </a:prstGeom>
        </p:spPr>
      </p:pic>
      <p:sp>
        <p:nvSpPr>
          <p:cNvPr id="6" name="Rounded Rectangular Callout 5"/>
          <p:cNvSpPr/>
          <p:nvPr/>
        </p:nvSpPr>
        <p:spPr>
          <a:xfrm rot="5400000">
            <a:off x="6174421" y="647704"/>
            <a:ext cx="1748157" cy="34290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PI can </a:t>
            </a:r>
            <a:r>
              <a:rPr lang="en-US" dirty="0" smtClean="0">
                <a:solidFill>
                  <a:schemeClr val="tx1"/>
                </a:solidFill>
              </a:rPr>
              <a:t>share </a:t>
            </a:r>
            <a:r>
              <a:rPr lang="en-US" dirty="0">
                <a:solidFill>
                  <a:schemeClr val="tx1"/>
                </a:solidFill>
              </a:rPr>
              <a:t>access with study team members and support </a:t>
            </a:r>
            <a:r>
              <a:rPr lang="en-US" dirty="0" smtClean="0">
                <a:solidFill>
                  <a:schemeClr val="tx1"/>
                </a:solidFill>
              </a:rPr>
              <a:t>staff by adding them to the Access List.</a:t>
            </a:r>
            <a:endParaRPr lang="en-US" dirty="0">
              <a:solidFill>
                <a:schemeClr val="tx1"/>
              </a:solidFill>
            </a:endParaRPr>
          </a:p>
          <a:p>
            <a:r>
              <a:rPr lang="en-US" dirty="0">
                <a:solidFill>
                  <a:schemeClr val="tx1"/>
                </a:solidFill>
              </a:rPr>
              <a:t>PI is legally responsible for </a:t>
            </a:r>
            <a:r>
              <a:rPr lang="en-US" dirty="0" smtClean="0">
                <a:solidFill>
                  <a:schemeClr val="tx1"/>
                </a:solidFill>
              </a:rPr>
              <a:t>record accuracy, compliance, and maintenance.</a:t>
            </a:r>
            <a:endParaRPr lang="en-US" dirty="0">
              <a:solidFill>
                <a:schemeClr val="tx1"/>
              </a:solidFill>
            </a:endParaRPr>
          </a:p>
        </p:txBody>
      </p:sp>
      <p:cxnSp>
        <p:nvCxnSpPr>
          <p:cNvPr id="7" name="Straight Arrow Connector 6"/>
          <p:cNvCxnSpPr/>
          <p:nvPr/>
        </p:nvCxnSpPr>
        <p:spPr bwMode="auto">
          <a:xfrm flipH="1">
            <a:off x="5410201" y="3236282"/>
            <a:ext cx="228599" cy="770891"/>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Rounded Rectangle 4"/>
          <p:cNvSpPr/>
          <p:nvPr/>
        </p:nvSpPr>
        <p:spPr>
          <a:xfrm>
            <a:off x="304800" y="1142996"/>
            <a:ext cx="4874526" cy="148812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The Record Owner is the primary contact for the record</a:t>
            </a:r>
            <a:r>
              <a:rPr lang="en-US" dirty="0">
                <a:solidFill>
                  <a:prstClr val="black"/>
                </a:solidFill>
              </a:rPr>
              <a:t>. This should always be the </a:t>
            </a:r>
            <a:r>
              <a:rPr lang="en-US" dirty="0" smtClean="0">
                <a:solidFill>
                  <a:prstClr val="black"/>
                </a:solidFill>
              </a:rPr>
              <a:t>PI f</a:t>
            </a:r>
            <a:r>
              <a:rPr lang="en-US" dirty="0" smtClean="0">
                <a:solidFill>
                  <a:prstClr val="black"/>
                </a:solidFill>
              </a:rPr>
              <a:t>or CU studies. To change this (e.g. if a PRA created the record for the PI), contact </a:t>
            </a:r>
            <a:r>
              <a:rPr lang="en-US" dirty="0" smtClean="0">
                <a:solidFill>
                  <a:prstClr val="black"/>
                </a:solidFill>
                <a:hlinkClick r:id="rId3"/>
              </a:rPr>
              <a:t>ClinicalResearchSupportCenter</a:t>
            </a:r>
            <a:r>
              <a:rPr lang="en-US" dirty="0" smtClean="0">
                <a:solidFill>
                  <a:prstClr val="black"/>
                </a:solidFill>
                <a:hlinkClick r:id="rId3"/>
              </a:rPr>
              <a:t>@ucdenver.edu</a:t>
            </a:r>
            <a:r>
              <a:rPr lang="en-US" dirty="0" smtClean="0">
                <a:solidFill>
                  <a:prstClr val="black"/>
                </a:solidFill>
              </a:rPr>
              <a:t> </a:t>
            </a:r>
            <a:endParaRPr lang="en-US" dirty="0" smtClean="0">
              <a:solidFill>
                <a:prstClr val="black"/>
              </a:solidFill>
            </a:endParaRPr>
          </a:p>
        </p:txBody>
      </p:sp>
      <p:cxnSp>
        <p:nvCxnSpPr>
          <p:cNvPr id="9" name="Straight Arrow Connector 8"/>
          <p:cNvCxnSpPr/>
          <p:nvPr/>
        </p:nvCxnSpPr>
        <p:spPr bwMode="auto">
          <a:xfrm>
            <a:off x="1600200" y="2631123"/>
            <a:ext cx="0" cy="1376050"/>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Rectangle 10"/>
          <p:cNvSpPr/>
          <p:nvPr/>
        </p:nvSpPr>
        <p:spPr>
          <a:xfrm>
            <a:off x="990600" y="4007173"/>
            <a:ext cx="2209800" cy="300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noGrp="1"/>
          </p:cNvSpPr>
          <p:nvPr>
            <p:ph type="title"/>
          </p:nvPr>
        </p:nvSpPr>
        <p:spPr>
          <a:xfrm>
            <a:off x="76200" y="-123188"/>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Record Summary Page</a:t>
            </a:r>
            <a:endParaRPr lang="en-US" dirty="0"/>
          </a:p>
        </p:txBody>
      </p:sp>
    </p:spTree>
    <p:extLst>
      <p:ext uri="{BB962C8B-B14F-4D97-AF65-F5344CB8AC3E}">
        <p14:creationId xmlns:p14="http://schemas.microsoft.com/office/powerpoint/2010/main" val="301764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840" t="11595" r="39550" b="1478"/>
          <a:stretch/>
        </p:blipFill>
        <p:spPr>
          <a:xfrm>
            <a:off x="2133600" y="838200"/>
            <a:ext cx="6733076" cy="5531802"/>
          </a:xfrm>
          <a:prstGeom prst="rect">
            <a:avLst/>
          </a:prstGeom>
        </p:spPr>
      </p:pic>
      <p:sp>
        <p:nvSpPr>
          <p:cNvPr id="7" name="Rectangle 6"/>
          <p:cNvSpPr/>
          <p:nvPr/>
        </p:nvSpPr>
        <p:spPr>
          <a:xfrm>
            <a:off x="2133600" y="3432651"/>
            <a:ext cx="457200" cy="3429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bwMode="auto">
          <a:xfrm rot="10800000" flipH="1">
            <a:off x="1371600" y="3604101"/>
            <a:ext cx="762000" cy="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Rounded Rectangular Callout 5"/>
          <p:cNvSpPr/>
          <p:nvPr/>
        </p:nvSpPr>
        <p:spPr>
          <a:xfrm rot="5400000">
            <a:off x="114299" y="2857501"/>
            <a:ext cx="1600202" cy="13716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Click Open</a:t>
            </a:r>
          </a:p>
          <a:p>
            <a:r>
              <a:rPr lang="en-US" dirty="0">
                <a:solidFill>
                  <a:schemeClr val="tx1"/>
                </a:solidFill>
              </a:rPr>
              <a:t>to edit information section by section</a:t>
            </a:r>
          </a:p>
        </p:txBody>
      </p:sp>
      <p:sp>
        <p:nvSpPr>
          <p:cNvPr id="8"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Record Summary Page</a:t>
            </a:r>
            <a:endParaRPr lang="en-US" dirty="0"/>
          </a:p>
        </p:txBody>
      </p:sp>
    </p:spTree>
    <p:extLst>
      <p:ext uri="{BB962C8B-B14F-4D97-AF65-F5344CB8AC3E}">
        <p14:creationId xmlns:p14="http://schemas.microsoft.com/office/powerpoint/2010/main" val="384540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1667" r="1968" b="1667"/>
          <a:stretch/>
        </p:blipFill>
        <p:spPr>
          <a:xfrm>
            <a:off x="838200" y="1905000"/>
            <a:ext cx="7467600" cy="3901989"/>
          </a:xfrm>
          <a:prstGeom prst="rect">
            <a:avLst/>
          </a:prstGeom>
          <a:ln w="25400">
            <a:noFill/>
          </a:ln>
        </p:spPr>
      </p:pic>
      <p:sp>
        <p:nvSpPr>
          <p:cNvPr id="6" name="Rounded Rectangular Callout 5"/>
          <p:cNvSpPr/>
          <p:nvPr/>
        </p:nvSpPr>
        <p:spPr>
          <a:xfrm rot="5400000">
            <a:off x="6047155" y="3456357"/>
            <a:ext cx="2362202" cy="1697888"/>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As you fill in more information, the Record Summary will show your progress</a:t>
            </a:r>
          </a:p>
        </p:txBody>
      </p:sp>
      <p:sp>
        <p:nvSpPr>
          <p:cNvPr id="5"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Record Summary Page</a:t>
            </a:r>
            <a:endParaRPr lang="en-US" dirty="0"/>
          </a:p>
        </p:txBody>
      </p:sp>
    </p:spTree>
    <p:extLst>
      <p:ext uri="{BB962C8B-B14F-4D97-AF65-F5344CB8AC3E}">
        <p14:creationId xmlns:p14="http://schemas.microsoft.com/office/powerpoint/2010/main" val="77764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b="15757"/>
          <a:stretch/>
        </p:blipFill>
        <p:spPr>
          <a:xfrm>
            <a:off x="38100" y="1296837"/>
            <a:ext cx="9067800" cy="4634801"/>
          </a:xfrm>
          <a:prstGeom prst="rect">
            <a:avLst/>
          </a:prstGeom>
        </p:spPr>
      </p:pic>
      <p:sp>
        <p:nvSpPr>
          <p:cNvPr id="7" name="Rounded Rectangle 6"/>
          <p:cNvSpPr/>
          <p:nvPr/>
        </p:nvSpPr>
        <p:spPr>
          <a:xfrm>
            <a:off x="3886200" y="357219"/>
            <a:ext cx="5486400" cy="850798"/>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 last time the record was updated &amp; reviewed for accuracy. If this date is more than 1 year old, the record will generate a “Not Recently Updated” error.</a:t>
            </a:r>
            <a:endParaRPr lang="en-US" dirty="0">
              <a:solidFill>
                <a:schemeClr val="tx1"/>
              </a:solidFill>
            </a:endParaRPr>
          </a:p>
        </p:txBody>
      </p:sp>
      <p:cxnSp>
        <p:nvCxnSpPr>
          <p:cNvPr id="8" name="Straight Arrow Connector 7"/>
          <p:cNvCxnSpPr/>
          <p:nvPr/>
        </p:nvCxnSpPr>
        <p:spPr bwMode="auto">
          <a:xfrm flipH="1">
            <a:off x="3981450" y="1208017"/>
            <a:ext cx="590550" cy="1044688"/>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Rounded Rectangle 10"/>
          <p:cNvSpPr/>
          <p:nvPr/>
        </p:nvSpPr>
        <p:spPr>
          <a:xfrm>
            <a:off x="6019800" y="2180216"/>
            <a:ext cx="3219450" cy="162978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C00000"/>
                </a:solidFill>
              </a:rPr>
              <a:t>IMPORTANT! </a:t>
            </a:r>
            <a:r>
              <a:rPr lang="en-US" dirty="0" smtClean="0">
                <a:solidFill>
                  <a:schemeClr val="tx1"/>
                </a:solidFill>
              </a:rPr>
              <a:t>Only </a:t>
            </a:r>
            <a:r>
              <a:rPr lang="en-US" dirty="0">
                <a:solidFill>
                  <a:schemeClr val="tx1"/>
                </a:solidFill>
              </a:rPr>
              <a:t>use “Active, not recruiting” if data are still being </a:t>
            </a:r>
            <a:r>
              <a:rPr lang="en-US" u="sng" dirty="0" smtClean="0">
                <a:solidFill>
                  <a:schemeClr val="tx1"/>
                </a:solidFill>
              </a:rPr>
              <a:t>collected/study visits are ongoing</a:t>
            </a:r>
            <a:r>
              <a:rPr lang="en-US" dirty="0" smtClean="0">
                <a:solidFill>
                  <a:schemeClr val="tx1"/>
                </a:solidFill>
              </a:rPr>
              <a:t>. </a:t>
            </a:r>
            <a:r>
              <a:rPr lang="en-US" dirty="0">
                <a:solidFill>
                  <a:schemeClr val="tx1"/>
                </a:solidFill>
              </a:rPr>
              <a:t>If data collection is complete, the status should be Completed or Terminated.</a:t>
            </a:r>
          </a:p>
        </p:txBody>
      </p:sp>
      <p:cxnSp>
        <p:nvCxnSpPr>
          <p:cNvPr id="12" name="Straight Arrow Connector 11"/>
          <p:cNvCxnSpPr/>
          <p:nvPr/>
        </p:nvCxnSpPr>
        <p:spPr bwMode="auto">
          <a:xfrm flipH="1" flipV="1">
            <a:off x="4616694" y="2790712"/>
            <a:ext cx="1403106" cy="28688"/>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5959283"/>
            <a:ext cx="5728189" cy="898717"/>
          </a:xfrm>
          <a:prstGeom prst="rect">
            <a:avLst/>
          </a:prstGeom>
        </p:spPr>
      </p:pic>
      <p:sp>
        <p:nvSpPr>
          <p:cNvPr id="9" name="Rounded Rectangle 8"/>
          <p:cNvSpPr/>
          <p:nvPr/>
        </p:nvSpPr>
        <p:spPr>
          <a:xfrm>
            <a:off x="95250" y="5931638"/>
            <a:ext cx="1924050" cy="87328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Save button is always at bottom of each page</a:t>
            </a:r>
          </a:p>
        </p:txBody>
      </p:sp>
      <p:sp>
        <p:nvSpPr>
          <p:cNvPr id="13" name="Rectangle 12"/>
          <p:cNvSpPr/>
          <p:nvPr/>
        </p:nvSpPr>
        <p:spPr>
          <a:xfrm>
            <a:off x="2057400" y="6062773"/>
            <a:ext cx="609600" cy="3380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410200" y="5029200"/>
            <a:ext cx="3675256" cy="30299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Select Anticipated for projections</a:t>
            </a:r>
          </a:p>
        </p:txBody>
      </p:sp>
      <p:sp>
        <p:nvSpPr>
          <p:cNvPr id="17" name="Rounded Rectangle 16"/>
          <p:cNvSpPr/>
          <p:nvPr/>
        </p:nvSpPr>
        <p:spPr>
          <a:xfrm>
            <a:off x="5427856" y="4096067"/>
            <a:ext cx="3657600" cy="30299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Select Actual once date has occurred</a:t>
            </a:r>
          </a:p>
        </p:txBody>
      </p:sp>
      <p:sp>
        <p:nvSpPr>
          <p:cNvPr id="4" name="Rectangle 3"/>
          <p:cNvSpPr/>
          <p:nvPr/>
        </p:nvSpPr>
        <p:spPr>
          <a:xfrm>
            <a:off x="2395330" y="3399530"/>
            <a:ext cx="3581400" cy="318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95250" y="106792"/>
            <a:ext cx="7315200" cy="5794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Study Status Section</a:t>
            </a:r>
            <a:endParaRPr lang="en-US" dirty="0"/>
          </a:p>
        </p:txBody>
      </p:sp>
    </p:spTree>
    <p:extLst>
      <p:ext uri="{BB962C8B-B14F-4D97-AF65-F5344CB8AC3E}">
        <p14:creationId xmlns:p14="http://schemas.microsoft.com/office/powerpoint/2010/main" val="135396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412260"/>
            <a:ext cx="83058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8125" y="3755410"/>
            <a:ext cx="8686800" cy="2492990"/>
          </a:xfrm>
          <a:prstGeom prst="rect">
            <a:avLst/>
          </a:prstGeom>
        </p:spPr>
        <p:txBody>
          <a:bodyPr wrap="square">
            <a:spAutoFit/>
          </a:bodyPr>
          <a:lstStyle/>
          <a:p>
            <a:r>
              <a:rPr lang="en-US" sz="2600" b="1" dirty="0"/>
              <a:t>Completion Dates are based on </a:t>
            </a:r>
            <a:r>
              <a:rPr lang="en-US" sz="2600" b="1" u="sng" dirty="0"/>
              <a:t>data collection</a:t>
            </a:r>
            <a:r>
              <a:rPr lang="en-US" sz="2600" b="1" dirty="0"/>
              <a:t> </a:t>
            </a:r>
          </a:p>
          <a:p>
            <a:r>
              <a:rPr lang="en-US" sz="2600" b="1" dirty="0"/>
              <a:t>They are NOT based on:</a:t>
            </a:r>
          </a:p>
          <a:p>
            <a:pPr marL="571500" indent="-285750">
              <a:buFont typeface="Arial" panose="020B0604020202020204" pitchFamily="34" charset="0"/>
              <a:buChar char="•"/>
            </a:pPr>
            <a:r>
              <a:rPr lang="en-US" sz="2600" dirty="0"/>
              <a:t>data analysis</a:t>
            </a:r>
          </a:p>
          <a:p>
            <a:pPr marL="571500" indent="-285750">
              <a:buFont typeface="Arial" panose="020B0604020202020204" pitchFamily="34" charset="0"/>
              <a:buChar char="•"/>
            </a:pPr>
            <a:r>
              <a:rPr lang="en-US" sz="2600" dirty="0"/>
              <a:t>database lock</a:t>
            </a:r>
          </a:p>
          <a:p>
            <a:pPr marL="571500" indent="-285750">
              <a:buFont typeface="Arial" panose="020B0604020202020204" pitchFamily="34" charset="0"/>
              <a:buChar char="•"/>
            </a:pPr>
            <a:r>
              <a:rPr lang="en-US" sz="2600" dirty="0"/>
              <a:t>publication</a:t>
            </a:r>
          </a:p>
          <a:p>
            <a:pPr marL="571500" indent="-285750">
              <a:buFont typeface="Arial" panose="020B0604020202020204" pitchFamily="34" charset="0"/>
              <a:buChar char="•"/>
            </a:pPr>
            <a:r>
              <a:rPr lang="en-US" sz="2600" dirty="0"/>
              <a:t>IRB closure</a:t>
            </a:r>
          </a:p>
        </p:txBody>
      </p:sp>
      <p:sp>
        <p:nvSpPr>
          <p:cNvPr id="5" name="Rectangle 4"/>
          <p:cNvSpPr/>
          <p:nvPr/>
        </p:nvSpPr>
        <p:spPr>
          <a:xfrm>
            <a:off x="3276600" y="1774211"/>
            <a:ext cx="3810000" cy="2645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2903401"/>
            <a:ext cx="2438400" cy="277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62400" y="4724400"/>
            <a:ext cx="2819400" cy="127379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use these as Completion Dates, you may have LATE RESULTS</a:t>
            </a:r>
          </a:p>
        </p:txBody>
      </p:sp>
      <p:sp>
        <p:nvSpPr>
          <p:cNvPr id="11" name="Right Brace 10"/>
          <p:cNvSpPr/>
          <p:nvPr/>
        </p:nvSpPr>
        <p:spPr>
          <a:xfrm>
            <a:off x="3352800" y="4626590"/>
            <a:ext cx="381000" cy="1430655"/>
          </a:xfrm>
          <a:prstGeom prst="rightBrace">
            <a:avLst>
              <a:gd name="adj1" fmla="val 28333"/>
              <a:gd name="adj2" fmla="val 50000"/>
            </a:avLst>
          </a:prstGeom>
          <a:noFill/>
          <a:ln w="38100">
            <a:solidFill>
              <a:srgbClr val="0036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p:cNvSpPr txBox="1">
            <a:spLocks/>
          </p:cNvSpPr>
          <p:nvPr/>
        </p:nvSpPr>
        <p:spPr>
          <a:xfrm>
            <a:off x="228600" y="127239"/>
            <a:ext cx="7315200" cy="5794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a:t>Primary and Study Completion Dates</a:t>
            </a:r>
          </a:p>
        </p:txBody>
      </p:sp>
    </p:spTree>
    <p:extLst>
      <p:ext uri="{BB962C8B-B14F-4D97-AF65-F5344CB8AC3E}">
        <p14:creationId xmlns:p14="http://schemas.microsoft.com/office/powerpoint/2010/main" val="3989561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600201"/>
            <a:ext cx="8229600" cy="3657600"/>
          </a:xfrm>
        </p:spPr>
        <p:txBody>
          <a:bodyPr>
            <a:normAutofit fontScale="55000" lnSpcReduction="20000"/>
          </a:bodyPr>
          <a:lstStyle/>
          <a:p>
            <a:r>
              <a:rPr lang="en-US" b="1" dirty="0" smtClean="0"/>
              <a:t>Primary Completion Date</a:t>
            </a:r>
            <a:r>
              <a:rPr lang="en-US" dirty="0" smtClean="0"/>
              <a:t> *</a:t>
            </a:r>
            <a:br>
              <a:rPr lang="en-US" dirty="0" smtClean="0"/>
            </a:br>
            <a:r>
              <a:rPr lang="en-US" dirty="0" smtClean="0"/>
              <a:t>Definition: </a:t>
            </a:r>
            <a:r>
              <a:rPr lang="en-US" b="1" dirty="0" smtClean="0">
                <a:solidFill>
                  <a:schemeClr val="tx2">
                    <a:lumMod val="75000"/>
                  </a:schemeClr>
                </a:solidFill>
              </a:rPr>
              <a:t>The date that the final participant was examined or received an intervention for the purposes of final collection of data for the primary outcome</a:t>
            </a:r>
            <a:r>
              <a:rPr lang="en-US" dirty="0" smtClean="0"/>
              <a:t>, whether the clinical study concluded according to the pre-specified protocol or was terminated..</a:t>
            </a:r>
          </a:p>
          <a:p>
            <a:pPr lvl="1"/>
            <a:r>
              <a:rPr lang="en-US" dirty="0" smtClean="0"/>
              <a:t>Once the clinical study has reached the primary completion date, the responsible party must update the Primary Completion Date to reflect the actual primary completion date.</a:t>
            </a:r>
            <a:br>
              <a:rPr lang="en-US" dirty="0" smtClean="0"/>
            </a:br>
            <a:endParaRPr lang="en-US" dirty="0" smtClean="0"/>
          </a:p>
          <a:p>
            <a:r>
              <a:rPr lang="en-US" b="1" dirty="0" smtClean="0"/>
              <a:t>Study Completion Date</a:t>
            </a:r>
            <a:r>
              <a:rPr lang="en-US" dirty="0" smtClean="0"/>
              <a:t> *§</a:t>
            </a:r>
            <a:br>
              <a:rPr lang="en-US" dirty="0" smtClean="0"/>
            </a:br>
            <a:r>
              <a:rPr lang="en-US" dirty="0" smtClean="0"/>
              <a:t>Definition: </a:t>
            </a:r>
            <a:r>
              <a:rPr lang="en-US" b="1" dirty="0" smtClean="0">
                <a:solidFill>
                  <a:schemeClr val="tx2">
                    <a:lumMod val="75000"/>
                  </a:schemeClr>
                </a:solidFill>
              </a:rPr>
              <a:t>The date the final participant was examined or received an intervention for purposes of final collection of data for the primary and secondary outcome measures and adverse events (for example, last participant’s last visit), </a:t>
            </a:r>
            <a:r>
              <a:rPr lang="en-US" dirty="0" smtClean="0"/>
              <a:t>whether the clinical study concluded according to the pre-specified protocol or was terminated.</a:t>
            </a:r>
          </a:p>
          <a:p>
            <a:pPr lvl="1"/>
            <a:r>
              <a:rPr lang="en-US" dirty="0" smtClean="0"/>
              <a:t>Once the clinical study has reached the study completion date, the responsible party must update the Study Completion Date to reflect the actual study completion date.</a:t>
            </a:r>
            <a:endParaRPr lang="en-US" dirty="0"/>
          </a:p>
        </p:txBody>
      </p:sp>
      <p:sp>
        <p:nvSpPr>
          <p:cNvPr id="15"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a:t>Primary and Study Completion </a:t>
            </a:r>
            <a:r>
              <a:rPr lang="en-US" dirty="0" smtClean="0"/>
              <a:t>Dates: Definitions</a:t>
            </a:r>
            <a:endParaRPr lang="en-US" dirty="0"/>
          </a:p>
        </p:txBody>
      </p:sp>
      <p:sp>
        <p:nvSpPr>
          <p:cNvPr id="16" name="Rounded Rectangle 15"/>
          <p:cNvSpPr/>
          <p:nvPr/>
        </p:nvSpPr>
        <p:spPr>
          <a:xfrm>
            <a:off x="762000" y="5257801"/>
            <a:ext cx="7620000" cy="1395381"/>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Usually, these dates are THE SAME (unless you have longer term follow up for secondary outcome measures) and are the LAST PARTICIPANT’S LAST STUDY VISIT</a:t>
            </a:r>
            <a:r>
              <a:rPr lang="en-US" sz="1600" dirty="0" smtClean="0">
                <a:solidFill>
                  <a:schemeClr val="tx1"/>
                </a:solidFill>
              </a:rPr>
              <a:t>. It is extremely important that these dates are accurate. Depending on the type of study, getting these wrong can lead to late results, and fines/Notices of Noncompliance from FDA, or denial of future funding and/or grant recovery actions from NIH/federal funders</a:t>
            </a:r>
            <a:endParaRPr lang="en-US" sz="1600" dirty="0">
              <a:solidFill>
                <a:schemeClr val="tx1"/>
              </a:solidFill>
            </a:endParaRPr>
          </a:p>
        </p:txBody>
      </p:sp>
    </p:spTree>
    <p:extLst>
      <p:ext uri="{BB962C8B-B14F-4D97-AF65-F5344CB8AC3E}">
        <p14:creationId xmlns:p14="http://schemas.microsoft.com/office/powerpoint/2010/main" val="365430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3290206"/>
            <a:ext cx="82677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1556656"/>
            <a:ext cx="8686800" cy="1569660"/>
          </a:xfrm>
          <a:prstGeom prst="rect">
            <a:avLst/>
          </a:prstGeom>
        </p:spPr>
        <p:txBody>
          <a:bodyPr wrap="square">
            <a:spAutoFit/>
          </a:bodyPr>
          <a:lstStyle/>
          <a:p>
            <a:r>
              <a:rPr lang="en-US" sz="2400" b="1" dirty="0"/>
              <a:t>Remember: </a:t>
            </a:r>
            <a:r>
              <a:rPr lang="en-US" sz="2400" dirty="0"/>
              <a:t>Results for the primary outcome measure(s) are due within one year of the Primary Completion Date. Results for the secondary outcome measures are due one year after the completion date for </a:t>
            </a:r>
            <a:r>
              <a:rPr lang="en-US" sz="2400" b="1" dirty="0"/>
              <a:t>that</a:t>
            </a:r>
            <a:r>
              <a:rPr lang="en-US" sz="2400" dirty="0"/>
              <a:t> outcome.</a:t>
            </a:r>
          </a:p>
        </p:txBody>
      </p:sp>
      <p:sp>
        <p:nvSpPr>
          <p:cNvPr id="14" name="Title 1"/>
          <p:cNvSpPr txBox="1">
            <a:spLocks/>
          </p:cNvSpPr>
          <p:nvPr/>
        </p:nvSpPr>
        <p:spPr>
          <a:xfrm>
            <a:off x="228600" y="609600"/>
            <a:ext cx="7315200" cy="5794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a:t>Primary and Study Completion Dates</a:t>
            </a:r>
          </a:p>
        </p:txBody>
      </p:sp>
      <p:sp>
        <p:nvSpPr>
          <p:cNvPr id="15" name="Rectangle 14"/>
          <p:cNvSpPr/>
          <p:nvPr/>
        </p:nvSpPr>
        <p:spPr>
          <a:xfrm>
            <a:off x="3276600" y="3671206"/>
            <a:ext cx="3810000" cy="30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76600" y="4518931"/>
            <a:ext cx="2438400" cy="303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8600" y="5112993"/>
            <a:ext cx="8686800" cy="1015663"/>
          </a:xfrm>
          <a:prstGeom prst="rect">
            <a:avLst/>
          </a:prstGeom>
        </p:spPr>
        <p:txBody>
          <a:bodyPr wrap="square">
            <a:spAutoFit/>
          </a:bodyPr>
          <a:lstStyle/>
          <a:p>
            <a:r>
              <a:rPr lang="en-US" sz="2000" dirty="0"/>
              <a:t>In this example, Primary Outcome results are due by </a:t>
            </a:r>
            <a:r>
              <a:rPr lang="en-US" sz="2000" b="1" dirty="0"/>
              <a:t>September 15, 2020</a:t>
            </a:r>
            <a:r>
              <a:rPr lang="en-US" sz="2000" dirty="0"/>
              <a:t>. All study results must be entered by </a:t>
            </a:r>
            <a:r>
              <a:rPr lang="en-US" sz="2000" b="1" dirty="0"/>
              <a:t>March 15, 2021</a:t>
            </a:r>
            <a:r>
              <a:rPr lang="en-US" sz="2000" dirty="0"/>
              <a:t>. Some secondary results may be due earlier depending on data collection time frames.</a:t>
            </a:r>
          </a:p>
        </p:txBody>
      </p:sp>
    </p:spTree>
    <p:extLst>
      <p:ext uri="{BB962C8B-B14F-4D97-AF65-F5344CB8AC3E}">
        <p14:creationId xmlns:p14="http://schemas.microsoft.com/office/powerpoint/2010/main" val="181184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Caveats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This user guide is a collaborative effort on the part of ClinicalTrials.gov administrators at 11 academic medical centers around the nation to share efficient, best practices for most registrations based on our experience  within our institutions.  </a:t>
            </a:r>
          </a:p>
          <a:p>
            <a:pPr marL="0" indent="0">
              <a:buNone/>
            </a:pPr>
            <a:r>
              <a:rPr lang="en-US" dirty="0"/>
              <a:t>The recommendations within it should not be seen as necessarily required by law in all  cases.  The vast variety of circumstances for different registrations cannot be fully encompassed within a single slide set.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45913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chemeClr val="tx2"/>
                </a:solidFill>
              </a:rPr>
              <a:t>Sponsors/Collaborators</a:t>
            </a:r>
            <a:endParaRPr lang="en-US" sz="3200" dirty="0">
              <a:solidFill>
                <a:schemeClr val="tx2"/>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2241380"/>
            <a:ext cx="7848600" cy="3655837"/>
          </a:xfrm>
          <a:prstGeom prst="rect">
            <a:avLst/>
          </a:prstGeom>
        </p:spPr>
      </p:pic>
      <p:sp>
        <p:nvSpPr>
          <p:cNvPr id="5" name="Rounded Rectangle 4"/>
          <p:cNvSpPr/>
          <p:nvPr/>
        </p:nvSpPr>
        <p:spPr>
          <a:xfrm>
            <a:off x="5105400" y="5105400"/>
            <a:ext cx="3886200" cy="15240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the study is </a:t>
            </a:r>
            <a:r>
              <a:rPr lang="en-US" dirty="0" smtClean="0">
                <a:solidFill>
                  <a:schemeClr val="tx1"/>
                </a:solidFill>
              </a:rPr>
              <a:t>NIH or federally </a:t>
            </a:r>
            <a:r>
              <a:rPr lang="en-US" dirty="0">
                <a:solidFill>
                  <a:schemeClr val="tx1"/>
                </a:solidFill>
              </a:rPr>
              <a:t>funded, include the NIH Institute </a:t>
            </a:r>
            <a:r>
              <a:rPr lang="en-US" dirty="0" smtClean="0">
                <a:solidFill>
                  <a:schemeClr val="tx1"/>
                </a:solidFill>
              </a:rPr>
              <a:t>or other federal agency as </a:t>
            </a:r>
            <a:r>
              <a:rPr lang="en-US" dirty="0">
                <a:solidFill>
                  <a:schemeClr val="tx1"/>
                </a:solidFill>
              </a:rPr>
              <a:t>a Collaborator.</a:t>
            </a:r>
          </a:p>
          <a:p>
            <a:r>
              <a:rPr lang="en-US" dirty="0">
                <a:solidFill>
                  <a:schemeClr val="tx1"/>
                </a:solidFill>
              </a:rPr>
              <a:t>Collaborators include </a:t>
            </a:r>
            <a:r>
              <a:rPr lang="en-US" dirty="0" smtClean="0">
                <a:solidFill>
                  <a:schemeClr val="tx1"/>
                </a:solidFill>
              </a:rPr>
              <a:t>other funders</a:t>
            </a:r>
            <a:r>
              <a:rPr lang="en-US" dirty="0">
                <a:solidFill>
                  <a:schemeClr val="tx1"/>
                </a:solidFill>
              </a:rPr>
              <a:t>, etc.  Add as many as </a:t>
            </a:r>
            <a:r>
              <a:rPr lang="en-US" dirty="0" smtClean="0">
                <a:solidFill>
                  <a:schemeClr val="tx1"/>
                </a:solidFill>
              </a:rPr>
              <a:t>necessary</a:t>
            </a:r>
            <a:endParaRPr lang="en-US" dirty="0">
              <a:solidFill>
                <a:schemeClr val="tx1"/>
              </a:solidFill>
            </a:endParaRPr>
          </a:p>
        </p:txBody>
      </p:sp>
      <p:sp>
        <p:nvSpPr>
          <p:cNvPr id="7" name="Rounded Rectangle 6"/>
          <p:cNvSpPr/>
          <p:nvPr/>
        </p:nvSpPr>
        <p:spPr>
          <a:xfrm>
            <a:off x="4648200" y="1200979"/>
            <a:ext cx="4191000" cy="101389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For our studies, the Responsible Party is the Sponsor, and the Sponsor will be University of Colorado Denver</a:t>
            </a:r>
            <a:endParaRPr lang="en-US" dirty="0">
              <a:solidFill>
                <a:schemeClr val="tx1"/>
              </a:solidFill>
            </a:endParaRPr>
          </a:p>
        </p:txBody>
      </p:sp>
      <p:cxnSp>
        <p:nvCxnSpPr>
          <p:cNvPr id="8" name="Straight Arrow Connector 7"/>
          <p:cNvCxnSpPr/>
          <p:nvPr/>
        </p:nvCxnSpPr>
        <p:spPr bwMode="auto">
          <a:xfrm flipH="1" flipV="1">
            <a:off x="3967615" y="4805266"/>
            <a:ext cx="1134472" cy="547259"/>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flipH="1">
            <a:off x="3810000" y="2057400"/>
            <a:ext cx="838200" cy="845475"/>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451078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35" y="871160"/>
            <a:ext cx="7649284" cy="5682040"/>
          </a:xfrm>
          <a:prstGeom prst="rect">
            <a:avLst/>
          </a:prstGeom>
        </p:spPr>
      </p:pic>
      <p:sp>
        <p:nvSpPr>
          <p:cNvPr id="12" name="Rectangle 11"/>
          <p:cNvSpPr/>
          <p:nvPr/>
        </p:nvSpPr>
        <p:spPr>
          <a:xfrm>
            <a:off x="2803224" y="1233486"/>
            <a:ext cx="745222" cy="2557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505550" y="1038691"/>
            <a:ext cx="3257450" cy="76386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Refer to definitions and linked Checklist for these sections</a:t>
            </a:r>
          </a:p>
        </p:txBody>
      </p:sp>
      <p:cxnSp>
        <p:nvCxnSpPr>
          <p:cNvPr id="15" name="Straight Arrow Connector 14"/>
          <p:cNvCxnSpPr/>
          <p:nvPr/>
        </p:nvCxnSpPr>
        <p:spPr bwMode="auto">
          <a:xfrm flipH="1">
            <a:off x="3581400" y="1409620"/>
            <a:ext cx="1865220" cy="10071"/>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12"/>
          <p:cNvSpPr/>
          <p:nvPr/>
        </p:nvSpPr>
        <p:spPr>
          <a:xfrm>
            <a:off x="2808504" y="2260458"/>
            <a:ext cx="686381" cy="2974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172200" y="2251592"/>
            <a:ext cx="2819400" cy="76386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this is “Yes”, the IND/IDE information is required</a:t>
            </a:r>
          </a:p>
        </p:txBody>
      </p:sp>
      <p:cxnSp>
        <p:nvCxnSpPr>
          <p:cNvPr id="17" name="Straight Arrow Connector 16"/>
          <p:cNvCxnSpPr>
            <a:endCxn id="13" idx="3"/>
          </p:cNvCxnSpPr>
          <p:nvPr/>
        </p:nvCxnSpPr>
        <p:spPr bwMode="auto">
          <a:xfrm flipH="1">
            <a:off x="3494885" y="2405528"/>
            <a:ext cx="2677316" cy="3665"/>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Rectangle 20"/>
          <p:cNvSpPr/>
          <p:nvPr/>
        </p:nvSpPr>
        <p:spPr>
          <a:xfrm>
            <a:off x="2840011" y="5236088"/>
            <a:ext cx="914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bwMode="auto">
          <a:xfrm flipH="1" flipV="1">
            <a:off x="3754413" y="5368232"/>
            <a:ext cx="1134472" cy="547259"/>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Rectangle 24"/>
          <p:cNvSpPr/>
          <p:nvPr/>
        </p:nvSpPr>
        <p:spPr>
          <a:xfrm>
            <a:off x="2817977" y="5540888"/>
            <a:ext cx="914400" cy="5270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888885" y="5404704"/>
            <a:ext cx="3035915" cy="83180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These fields are not required. You can leave them blank.</a:t>
            </a:r>
            <a:endParaRPr lang="en-US" dirty="0">
              <a:solidFill>
                <a:schemeClr val="tx1"/>
              </a:solidFill>
            </a:endParaRPr>
          </a:p>
        </p:txBody>
      </p:sp>
      <p:cxnSp>
        <p:nvCxnSpPr>
          <p:cNvPr id="27" name="Straight Arrow Connector 26"/>
          <p:cNvCxnSpPr/>
          <p:nvPr/>
        </p:nvCxnSpPr>
        <p:spPr bwMode="auto">
          <a:xfrm flipH="1" flipV="1">
            <a:off x="3429000" y="5610691"/>
            <a:ext cx="1459885" cy="30480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Rectangle 5"/>
          <p:cNvSpPr/>
          <p:nvPr/>
        </p:nvSpPr>
        <p:spPr>
          <a:xfrm>
            <a:off x="4608420" y="2051453"/>
            <a:ext cx="190836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bwMode="auto">
          <a:xfrm flipH="1">
            <a:off x="3494885" y="1593222"/>
            <a:ext cx="1981200" cy="298173"/>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Rectangle 21"/>
          <p:cNvSpPr/>
          <p:nvPr/>
        </p:nvSpPr>
        <p:spPr>
          <a:xfrm>
            <a:off x="2793080" y="1726126"/>
            <a:ext cx="678239" cy="2974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bwMode="auto">
          <a:xfrm flipH="1">
            <a:off x="3581400" y="5915491"/>
            <a:ext cx="1307485" cy="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Rounded Rectangle 27"/>
          <p:cNvSpPr/>
          <p:nvPr/>
        </p:nvSpPr>
        <p:spPr>
          <a:xfrm>
            <a:off x="304801" y="3324691"/>
            <a:ext cx="2133600" cy="180305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 IRB (e.g. COMIRB) information goes here. The approval number is the IRB protocol number. </a:t>
            </a:r>
            <a:endParaRPr lang="en-US" dirty="0">
              <a:solidFill>
                <a:schemeClr val="tx1"/>
              </a:solidFill>
            </a:endParaRPr>
          </a:p>
        </p:txBody>
      </p:sp>
      <p:sp>
        <p:nvSpPr>
          <p:cNvPr id="3" name="Left Brace 2"/>
          <p:cNvSpPr/>
          <p:nvPr/>
        </p:nvSpPr>
        <p:spPr>
          <a:xfrm>
            <a:off x="2458279" y="3495456"/>
            <a:ext cx="435166" cy="1371600"/>
          </a:xfrm>
          <a:prstGeom prst="leftBrace">
            <a:avLst/>
          </a:prstGeom>
          <a:ln w="38100">
            <a:solidFill>
              <a:srgbClr val="0036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Oversight</a:t>
            </a:r>
            <a:endParaRPr lang="en-US" dirty="0"/>
          </a:p>
        </p:txBody>
      </p:sp>
    </p:spTree>
    <p:extLst>
      <p:ext uri="{BB962C8B-B14F-4D97-AF65-F5344CB8AC3E}">
        <p14:creationId xmlns:p14="http://schemas.microsoft.com/office/powerpoint/2010/main" val="263645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23900" y="1066800"/>
            <a:ext cx="7696200" cy="473239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COMIRB Standardized Contact Information</a:t>
            </a:r>
          </a:p>
          <a:p>
            <a:r>
              <a:rPr lang="en-US" sz="2400" b="1" dirty="0">
                <a:solidFill>
                  <a:schemeClr val="tx1"/>
                </a:solidFill>
              </a:rPr>
              <a:t>Board Name</a:t>
            </a:r>
            <a:r>
              <a:rPr lang="en-US" sz="2400" dirty="0">
                <a:solidFill>
                  <a:schemeClr val="tx1"/>
                </a:solidFill>
              </a:rPr>
              <a:t>: Colorado Multiple Institutional Review Board (COMIRB)</a:t>
            </a:r>
          </a:p>
          <a:p>
            <a:r>
              <a:rPr lang="en-US" sz="2400" b="1" dirty="0">
                <a:solidFill>
                  <a:schemeClr val="tx1"/>
                </a:solidFill>
              </a:rPr>
              <a:t>Board Affiliation</a:t>
            </a:r>
            <a:r>
              <a:rPr lang="en-US" sz="2400" dirty="0">
                <a:solidFill>
                  <a:schemeClr val="tx1"/>
                </a:solidFill>
              </a:rPr>
              <a:t>: University of Colorado, Denver</a:t>
            </a:r>
          </a:p>
          <a:p>
            <a:r>
              <a:rPr lang="en-US" sz="2400" b="1" dirty="0">
                <a:solidFill>
                  <a:schemeClr val="tx1"/>
                </a:solidFill>
              </a:rPr>
              <a:t>Phone</a:t>
            </a:r>
            <a:r>
              <a:rPr lang="en-US" sz="2400" dirty="0">
                <a:solidFill>
                  <a:schemeClr val="tx1"/>
                </a:solidFill>
              </a:rPr>
              <a:t>: 303.724.1055   </a:t>
            </a:r>
            <a:r>
              <a:rPr lang="en-US" sz="2400" b="1" dirty="0">
                <a:solidFill>
                  <a:schemeClr val="tx1"/>
                </a:solidFill>
              </a:rPr>
              <a:t>Email</a:t>
            </a:r>
            <a:r>
              <a:rPr lang="en-US" sz="2400" dirty="0">
                <a:solidFill>
                  <a:schemeClr val="tx1"/>
                </a:solidFill>
              </a:rPr>
              <a:t>: comirb@ucdenver.edu</a:t>
            </a:r>
          </a:p>
          <a:p>
            <a:r>
              <a:rPr lang="en-US" sz="2400" b="1" dirty="0">
                <a:solidFill>
                  <a:schemeClr val="tx1"/>
                </a:solidFill>
              </a:rPr>
              <a:t>Address</a:t>
            </a:r>
            <a:r>
              <a:rPr lang="en-US" sz="2400" dirty="0">
                <a:solidFill>
                  <a:schemeClr val="tx1"/>
                </a:solidFill>
              </a:rPr>
              <a:t>:</a:t>
            </a:r>
          </a:p>
          <a:p>
            <a:pPr lvl="1"/>
            <a:r>
              <a:rPr lang="en-US" sz="2400" dirty="0">
                <a:solidFill>
                  <a:schemeClr val="tx1"/>
                </a:solidFill>
              </a:rPr>
              <a:t>COMIRB/UCD, Mail Stop F490 </a:t>
            </a:r>
          </a:p>
          <a:p>
            <a:pPr lvl="1"/>
            <a:r>
              <a:rPr lang="en-US" sz="2400" dirty="0">
                <a:solidFill>
                  <a:schemeClr val="tx1"/>
                </a:solidFill>
              </a:rPr>
              <a:t>Anschutz Medical Campus, </a:t>
            </a:r>
            <a:r>
              <a:rPr lang="en-US" sz="2400" dirty="0" err="1">
                <a:solidFill>
                  <a:schemeClr val="tx1"/>
                </a:solidFill>
              </a:rPr>
              <a:t>Bldg</a:t>
            </a:r>
            <a:r>
              <a:rPr lang="en-US" sz="2400" dirty="0">
                <a:solidFill>
                  <a:schemeClr val="tx1"/>
                </a:solidFill>
              </a:rPr>
              <a:t> 500 </a:t>
            </a:r>
          </a:p>
          <a:p>
            <a:pPr lvl="1"/>
            <a:r>
              <a:rPr lang="en-US" sz="2400" dirty="0">
                <a:solidFill>
                  <a:schemeClr val="tx1"/>
                </a:solidFill>
              </a:rPr>
              <a:t>13001 E 17th Place, 3rd Floor, Room N3214 </a:t>
            </a:r>
          </a:p>
          <a:p>
            <a:pPr lvl="1"/>
            <a:r>
              <a:rPr lang="en-US" sz="2400" dirty="0">
                <a:solidFill>
                  <a:schemeClr val="tx1"/>
                </a:solidFill>
              </a:rPr>
              <a:t>Aurora, CO 80045</a:t>
            </a:r>
          </a:p>
        </p:txBody>
      </p:sp>
      <p:sp>
        <p:nvSpPr>
          <p:cNvPr id="8"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Oversight</a:t>
            </a:r>
            <a:endParaRPr lang="en-US" dirty="0"/>
          </a:p>
        </p:txBody>
      </p:sp>
    </p:spTree>
    <p:extLst>
      <p:ext uri="{BB962C8B-B14F-4D97-AF65-F5344CB8AC3E}">
        <p14:creationId xmlns:p14="http://schemas.microsoft.com/office/powerpoint/2010/main" val="320711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1044"/>
            <a:ext cx="877926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70306" y="4288854"/>
            <a:ext cx="6622257" cy="274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59094" y="4717644"/>
            <a:ext cx="8305801" cy="1987955"/>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This field is optional and can be left blank. It does not have to be in lay language</a:t>
            </a:r>
          </a:p>
          <a:p>
            <a:r>
              <a:rPr lang="en-US" sz="1400" dirty="0">
                <a:solidFill>
                  <a:schemeClr val="tx1"/>
                </a:solidFill>
              </a:rPr>
              <a:t>It can be adapted from the background or aims section of the protocol, but do not copy and paste the entire protocol. This field cannot contain promotional language.</a:t>
            </a:r>
          </a:p>
          <a:p>
            <a:r>
              <a:rPr lang="en-US" sz="1400" dirty="0">
                <a:solidFill>
                  <a:schemeClr val="tx1"/>
                </a:solidFill>
              </a:rPr>
              <a:t>Where applicable, explain uncertainties or exploratory nature of study.  If there are any parts of the trial, which the public </a:t>
            </a:r>
            <a:r>
              <a:rPr lang="en-US" sz="1400" i="1" dirty="0">
                <a:solidFill>
                  <a:schemeClr val="tx1"/>
                </a:solidFill>
              </a:rPr>
              <a:t>cannot </a:t>
            </a:r>
            <a:r>
              <a:rPr lang="en-US" sz="1400" dirty="0">
                <a:solidFill>
                  <a:schemeClr val="tx1"/>
                </a:solidFill>
              </a:rPr>
              <a:t>know about while the study is ongoing without affecting scientific integrity, such as deception research or inclusion/exclusion criteria which could be easily faked in order to join a study (e.g. pain levels in order to have access to a controlled substance), it would be good to explain here, e.g. “Some inclusion/exclusion criteria are purposely omitted at this time to preserve scientific integrity.  They will be included after the trial is complete.”</a:t>
            </a:r>
          </a:p>
        </p:txBody>
      </p:sp>
      <p:cxnSp>
        <p:nvCxnSpPr>
          <p:cNvPr id="8" name="Straight Arrow Connector 7"/>
          <p:cNvCxnSpPr/>
          <p:nvPr/>
        </p:nvCxnSpPr>
        <p:spPr bwMode="auto">
          <a:xfrm flipV="1">
            <a:off x="884432" y="3856254"/>
            <a:ext cx="1" cy="861391"/>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ounded Rectangle 9"/>
          <p:cNvSpPr/>
          <p:nvPr/>
        </p:nvSpPr>
        <p:spPr>
          <a:xfrm>
            <a:off x="4648200" y="2626740"/>
            <a:ext cx="4292167" cy="141185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Describe the study hypothesis in terms understandable to the lay public.</a:t>
            </a:r>
          </a:p>
          <a:p>
            <a:r>
              <a:rPr lang="en-US" dirty="0">
                <a:solidFill>
                  <a:schemeClr val="tx1"/>
                </a:solidFill>
              </a:rPr>
              <a:t>It can be adapted from the informed consent, but omit any and all personal pronouns, (e.g. we, you).</a:t>
            </a:r>
          </a:p>
        </p:txBody>
      </p:sp>
      <p:cxnSp>
        <p:nvCxnSpPr>
          <p:cNvPr id="11" name="Straight Arrow Connector 10"/>
          <p:cNvCxnSpPr>
            <a:stCxn id="10" idx="1"/>
          </p:cNvCxnSpPr>
          <p:nvPr/>
        </p:nvCxnSpPr>
        <p:spPr bwMode="auto">
          <a:xfrm flipH="1" flipV="1">
            <a:off x="4132626" y="2550542"/>
            <a:ext cx="515574" cy="782128"/>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Study Description</a:t>
            </a:r>
            <a:endParaRPr lang="en-US" dirty="0"/>
          </a:p>
        </p:txBody>
      </p:sp>
    </p:spTree>
    <p:extLst>
      <p:ext uri="{BB962C8B-B14F-4D97-AF65-F5344CB8AC3E}">
        <p14:creationId xmlns:p14="http://schemas.microsoft.com/office/powerpoint/2010/main" val="1176819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2562456"/>
            <a:ext cx="8915400" cy="214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800600" y="4181474"/>
            <a:ext cx="2743200" cy="847725"/>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Keywords help users find studies in the </a:t>
            </a:r>
            <a:r>
              <a:rPr lang="en-US" dirty="0" smtClean="0">
                <a:solidFill>
                  <a:schemeClr val="tx1"/>
                </a:solidFill>
              </a:rPr>
              <a:t>database. Good for recruitment!</a:t>
            </a:r>
            <a:endParaRPr lang="en-US" dirty="0">
              <a:solidFill>
                <a:schemeClr val="tx1"/>
              </a:solidFill>
            </a:endParaRPr>
          </a:p>
        </p:txBody>
      </p:sp>
      <p:cxnSp>
        <p:nvCxnSpPr>
          <p:cNvPr id="8" name="Straight Arrow Connector 7"/>
          <p:cNvCxnSpPr/>
          <p:nvPr/>
        </p:nvCxnSpPr>
        <p:spPr bwMode="auto">
          <a:xfrm flipH="1">
            <a:off x="3601279" y="4476750"/>
            <a:ext cx="1192695" cy="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ounded Rectangle 8"/>
          <p:cNvSpPr/>
          <p:nvPr/>
        </p:nvSpPr>
        <p:spPr>
          <a:xfrm>
            <a:off x="5715000" y="1447800"/>
            <a:ext cx="3048000" cy="16764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Enter each study condition, one per line.</a:t>
            </a:r>
          </a:p>
          <a:p>
            <a:r>
              <a:rPr lang="en-US" dirty="0">
                <a:solidFill>
                  <a:schemeClr val="tx1"/>
                </a:solidFill>
              </a:rPr>
              <a:t>Use Search </a:t>
            </a:r>
            <a:r>
              <a:rPr lang="en-US" dirty="0" err="1">
                <a:solidFill>
                  <a:schemeClr val="tx1"/>
                </a:solidFill>
              </a:rPr>
              <a:t>MeSH</a:t>
            </a:r>
            <a:r>
              <a:rPr lang="en-US" dirty="0">
                <a:solidFill>
                  <a:schemeClr val="tx1"/>
                </a:solidFill>
              </a:rPr>
              <a:t> link to verify the correct condition term</a:t>
            </a:r>
          </a:p>
        </p:txBody>
      </p:sp>
      <p:cxnSp>
        <p:nvCxnSpPr>
          <p:cNvPr id="5" name="Straight Arrow Connector 4"/>
          <p:cNvCxnSpPr/>
          <p:nvPr/>
        </p:nvCxnSpPr>
        <p:spPr>
          <a:xfrm flipH="1">
            <a:off x="3581400" y="2133600"/>
            <a:ext cx="2133600" cy="12954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Conditions</a:t>
            </a:r>
            <a:endParaRPr lang="en-US" dirty="0"/>
          </a:p>
        </p:txBody>
      </p:sp>
    </p:spTree>
    <p:extLst>
      <p:ext uri="{BB962C8B-B14F-4D97-AF65-F5344CB8AC3E}">
        <p14:creationId xmlns:p14="http://schemas.microsoft.com/office/powerpoint/2010/main" val="2890471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6362700" cy="556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2190750" y="5857875"/>
            <a:ext cx="1066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86150" y="5553074"/>
            <a:ext cx="1981200" cy="233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bwMode="auto">
          <a:xfrm>
            <a:off x="1733549" y="6010275"/>
            <a:ext cx="457201" cy="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Rectangle 21"/>
          <p:cNvSpPr/>
          <p:nvPr/>
        </p:nvSpPr>
        <p:spPr>
          <a:xfrm>
            <a:off x="3486150" y="2200275"/>
            <a:ext cx="3581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905626" y="5093492"/>
            <a:ext cx="2085976" cy="176450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Give an honest estimate for anticipated enrollment (based on consent, not completion</a:t>
            </a:r>
            <a:r>
              <a:rPr lang="en-US" dirty="0" smtClean="0">
                <a:solidFill>
                  <a:schemeClr val="tx1"/>
                </a:solidFill>
              </a:rPr>
              <a:t>) </a:t>
            </a:r>
            <a:endParaRPr lang="en-US" dirty="0"/>
          </a:p>
        </p:txBody>
      </p:sp>
      <p:sp>
        <p:nvSpPr>
          <p:cNvPr id="19" name="Rounded Rectangle 18"/>
          <p:cNvSpPr/>
          <p:nvPr/>
        </p:nvSpPr>
        <p:spPr>
          <a:xfrm>
            <a:off x="307973" y="5401268"/>
            <a:ext cx="1489934" cy="1148953"/>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Check the “definitions” </a:t>
            </a:r>
            <a:r>
              <a:rPr lang="en-US" dirty="0" smtClean="0">
                <a:solidFill>
                  <a:schemeClr val="tx1"/>
                </a:solidFill>
              </a:rPr>
              <a:t>link</a:t>
            </a:r>
            <a:endParaRPr lang="en-US" dirty="0">
              <a:solidFill>
                <a:schemeClr val="tx1"/>
              </a:solidFill>
            </a:endParaRPr>
          </a:p>
        </p:txBody>
      </p:sp>
      <p:sp>
        <p:nvSpPr>
          <p:cNvPr id="9"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Study Design</a:t>
            </a:r>
            <a:endParaRPr lang="en-US" dirty="0"/>
          </a:p>
        </p:txBody>
      </p:sp>
    </p:spTree>
    <p:extLst>
      <p:ext uri="{BB962C8B-B14F-4D97-AF65-F5344CB8AC3E}">
        <p14:creationId xmlns:p14="http://schemas.microsoft.com/office/powerpoint/2010/main" val="2573458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020175"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09600" y="5662137"/>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09800" y="5486399"/>
            <a:ext cx="5334000" cy="1295401"/>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Arms may not pre-exist based on how many arms you defined in the previous section. You must add each arm. Do not title your arm as </a:t>
            </a:r>
            <a:r>
              <a:rPr lang="en-US" dirty="0" smtClean="0">
                <a:solidFill>
                  <a:schemeClr val="tx1"/>
                </a:solidFill>
              </a:rPr>
              <a:t>Intervention or Arm 1. </a:t>
            </a:r>
            <a:r>
              <a:rPr lang="en-US" dirty="0">
                <a:solidFill>
                  <a:schemeClr val="tx1"/>
                </a:solidFill>
              </a:rPr>
              <a:t>Arm title should be more descriptive.</a:t>
            </a:r>
          </a:p>
        </p:txBody>
      </p:sp>
      <p:sp>
        <p:nvSpPr>
          <p:cNvPr id="7" name="Rectangle 6"/>
          <p:cNvSpPr/>
          <p:nvPr/>
        </p:nvSpPr>
        <p:spPr>
          <a:xfrm>
            <a:off x="2628900" y="3027402"/>
            <a:ext cx="6057900" cy="5539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Arms</a:t>
            </a:r>
            <a:endParaRPr lang="en-US" dirty="0"/>
          </a:p>
        </p:txBody>
      </p:sp>
    </p:spTree>
    <p:extLst>
      <p:ext uri="{BB962C8B-B14F-4D97-AF65-F5344CB8AC3E}">
        <p14:creationId xmlns:p14="http://schemas.microsoft.com/office/powerpoint/2010/main" val="4243489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7324"/>
            <a:ext cx="8229600" cy="547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001829" y="2833156"/>
            <a:ext cx="152400" cy="16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355771" y="4716885"/>
            <a:ext cx="3581401" cy="44174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List Placebo as a Drug intervention</a:t>
            </a:r>
          </a:p>
        </p:txBody>
      </p:sp>
      <p:cxnSp>
        <p:nvCxnSpPr>
          <p:cNvPr id="10" name="Straight Arrow Connector 9"/>
          <p:cNvCxnSpPr/>
          <p:nvPr/>
        </p:nvCxnSpPr>
        <p:spPr bwMode="auto">
          <a:xfrm flipH="1">
            <a:off x="4365171" y="4937759"/>
            <a:ext cx="990600" cy="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Interventions</a:t>
            </a:r>
            <a:endParaRPr lang="en-US" dirty="0"/>
          </a:p>
        </p:txBody>
      </p:sp>
    </p:spTree>
    <p:extLst>
      <p:ext uri="{BB962C8B-B14F-4D97-AF65-F5344CB8AC3E}">
        <p14:creationId xmlns:p14="http://schemas.microsoft.com/office/powerpoint/2010/main" val="20277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199262" y="3243021"/>
            <a:ext cx="9144000" cy="0"/>
          </a:xfrm>
          <a:prstGeom prst="line">
            <a:avLst/>
          </a:prstGeom>
          <a:ln w="28575">
            <a:solidFill>
              <a:srgbClr val="003698"/>
            </a:solidFill>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7526276" cy="2862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324738" y="2491869"/>
            <a:ext cx="4114800" cy="64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696338" y="786892"/>
            <a:ext cx="2209800" cy="1228724"/>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Errors must be fixed to move on.</a:t>
            </a:r>
          </a:p>
          <a:p>
            <a:r>
              <a:rPr lang="en-US" dirty="0">
                <a:solidFill>
                  <a:schemeClr val="tx1"/>
                </a:solidFill>
              </a:rPr>
              <a:t>Click </a:t>
            </a:r>
            <a:r>
              <a:rPr lang="en-US" b="1" dirty="0">
                <a:solidFill>
                  <a:schemeClr val="tx1"/>
                </a:solidFill>
              </a:rPr>
              <a:t>edit </a:t>
            </a:r>
            <a:r>
              <a:rPr lang="en-US" dirty="0">
                <a:solidFill>
                  <a:schemeClr val="tx1"/>
                </a:solidFill>
              </a:rPr>
              <a:t>to resolve these Errors</a:t>
            </a:r>
          </a:p>
        </p:txBody>
      </p:sp>
      <p:cxnSp>
        <p:nvCxnSpPr>
          <p:cNvPr id="11" name="Straight Arrow Connector 10"/>
          <p:cNvCxnSpPr>
            <a:stCxn id="10" idx="1"/>
          </p:cNvCxnSpPr>
          <p:nvPr/>
        </p:nvCxnSpPr>
        <p:spPr bwMode="auto">
          <a:xfrm flipH="1" flipV="1">
            <a:off x="953266" y="558294"/>
            <a:ext cx="1743072" cy="84296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Rectangle 11"/>
          <p:cNvSpPr/>
          <p:nvPr/>
        </p:nvSpPr>
        <p:spPr>
          <a:xfrm>
            <a:off x="609600" y="295275"/>
            <a:ext cx="343664" cy="282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a:stCxn id="10" idx="1"/>
          </p:cNvCxnSpPr>
          <p:nvPr/>
        </p:nvCxnSpPr>
        <p:spPr bwMode="auto">
          <a:xfrm flipH="1">
            <a:off x="2110550" y="1401254"/>
            <a:ext cx="585788" cy="1014415"/>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07" y="3981508"/>
            <a:ext cx="7839841" cy="2779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5715000" y="2409411"/>
            <a:ext cx="3352800" cy="239118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Cross-Reference tables will not exist for single arm studies.  For multiple arm studies, you must link arms and interventions even when it seems that it’s obvious that Arm A does intervention A and Arm B does intervention B.</a:t>
            </a:r>
          </a:p>
        </p:txBody>
      </p:sp>
    </p:spTree>
    <p:extLst>
      <p:ext uri="{BB962C8B-B14F-4D97-AF65-F5344CB8AC3E}">
        <p14:creationId xmlns:p14="http://schemas.microsoft.com/office/powerpoint/2010/main" val="3479679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364" y="290767"/>
            <a:ext cx="7315200" cy="579438"/>
          </a:xfrm>
        </p:spPr>
        <p:txBody>
          <a:bodyPr>
            <a:noAutofit/>
          </a:bodyPr>
          <a:lstStyle/>
          <a:p>
            <a:r>
              <a:rPr lang="en-US" sz="3600" dirty="0"/>
              <a:t>Outcome Measures</a:t>
            </a:r>
          </a:p>
        </p:txBody>
      </p:sp>
      <p:sp>
        <p:nvSpPr>
          <p:cNvPr id="3" name="Content Placeholder 2"/>
          <p:cNvSpPr>
            <a:spLocks noGrp="1"/>
          </p:cNvSpPr>
          <p:nvPr>
            <p:ph idx="1"/>
          </p:nvPr>
        </p:nvSpPr>
        <p:spPr>
          <a:xfrm>
            <a:off x="228600" y="990600"/>
            <a:ext cx="8534400" cy="5486400"/>
          </a:xfrm>
        </p:spPr>
        <p:txBody>
          <a:bodyPr>
            <a:noAutofit/>
          </a:bodyPr>
          <a:lstStyle/>
          <a:p>
            <a:r>
              <a:rPr lang="en-US" sz="2800" dirty="0"/>
              <a:t>Protocol/statistical analysis plan must be submitted with results and will be public for studies with a primary completion date of 1/18/2017 or later</a:t>
            </a:r>
          </a:p>
          <a:p>
            <a:pPr lvl="1"/>
            <a:r>
              <a:rPr lang="en-US" sz="2400" dirty="0"/>
              <a:t>Ensure coherence among protocol and registration for primary, secondary and “other” </a:t>
            </a:r>
            <a:r>
              <a:rPr lang="en-US" sz="2400" dirty="0" smtClean="0"/>
              <a:t>outcomes  </a:t>
            </a:r>
            <a:endParaRPr lang="en-US" sz="2400" dirty="0"/>
          </a:p>
          <a:p>
            <a:pPr lvl="1"/>
            <a:r>
              <a:rPr lang="en-US" sz="2400" dirty="0"/>
              <a:t>PRS reviewers </a:t>
            </a:r>
            <a:r>
              <a:rPr lang="en-US" sz="2400" dirty="0" smtClean="0"/>
              <a:t>may assume </a:t>
            </a:r>
            <a:r>
              <a:rPr lang="en-US" sz="2400" dirty="0"/>
              <a:t>all outcomes are primary or secondary unless they are specified in the protocol as other or exploratory </a:t>
            </a:r>
            <a:endParaRPr lang="en-US" sz="2400" dirty="0" smtClean="0"/>
          </a:p>
          <a:p>
            <a:r>
              <a:rPr lang="en-US" sz="2800" b="1" dirty="0" smtClean="0"/>
              <a:t>Include </a:t>
            </a:r>
            <a:r>
              <a:rPr lang="en-US" sz="2800" b="1" dirty="0"/>
              <a:t>all PRIMARY and SECONDARY outcomes </a:t>
            </a:r>
            <a:r>
              <a:rPr lang="en-US" sz="2800" dirty="0"/>
              <a:t>(tertiary/exploratory are optional)</a:t>
            </a:r>
          </a:p>
          <a:p>
            <a:r>
              <a:rPr lang="en-US" sz="2800" dirty="0"/>
              <a:t>Label outcomes as “primary” or “secondary” per the protocol</a:t>
            </a:r>
          </a:p>
          <a:p>
            <a:pPr lvl="1"/>
            <a:r>
              <a:rPr lang="en-US" sz="2400" dirty="0"/>
              <a:t>Can list more than one primary if applicable</a:t>
            </a:r>
          </a:p>
        </p:txBody>
      </p:sp>
    </p:spTree>
    <p:extLst>
      <p:ext uri="{BB962C8B-B14F-4D97-AF65-F5344CB8AC3E}">
        <p14:creationId xmlns:p14="http://schemas.microsoft.com/office/powerpoint/2010/main" val="182290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81000"/>
            <a:ext cx="8229600" cy="1143000"/>
          </a:xfrm>
        </p:spPr>
        <p:txBody>
          <a:bodyPr/>
          <a:lstStyle/>
          <a:p>
            <a:r>
              <a:rPr lang="en-US" dirty="0"/>
              <a:t>Tips and Recommendations</a:t>
            </a:r>
          </a:p>
        </p:txBody>
      </p:sp>
      <p:sp>
        <p:nvSpPr>
          <p:cNvPr id="3" name="Content Placeholder 2"/>
          <p:cNvSpPr>
            <a:spLocks noGrp="1"/>
          </p:cNvSpPr>
          <p:nvPr>
            <p:ph idx="1"/>
          </p:nvPr>
        </p:nvSpPr>
        <p:spPr>
          <a:xfrm>
            <a:off x="228600" y="1371600"/>
            <a:ext cx="8915400" cy="4754563"/>
          </a:xfrm>
        </p:spPr>
        <p:txBody>
          <a:bodyPr>
            <a:noAutofit/>
          </a:bodyPr>
          <a:lstStyle/>
          <a:p>
            <a:r>
              <a:rPr lang="en-US" sz="2800" dirty="0" smtClean="0"/>
              <a:t>Chrome </a:t>
            </a:r>
            <a:r>
              <a:rPr lang="en-US" sz="2800" dirty="0"/>
              <a:t>and Firefox are more likely to let you “expand” text boxes to see </a:t>
            </a:r>
            <a:r>
              <a:rPr lang="en-US" sz="2800" dirty="0" smtClean="0"/>
              <a:t>more</a:t>
            </a:r>
            <a:endParaRPr lang="en-US" sz="2800" dirty="0"/>
          </a:p>
          <a:p>
            <a:r>
              <a:rPr lang="en-US" sz="2800" dirty="0" smtClean="0"/>
              <a:t>Do </a:t>
            </a:r>
            <a:r>
              <a:rPr lang="en-US" sz="2800" dirty="0"/>
              <a:t>not use first or second person. Replace “I” and “we” with “the investigator”; replace “you” with </a:t>
            </a:r>
            <a:r>
              <a:rPr lang="en-US" sz="2800" dirty="0" smtClean="0"/>
              <a:t>“participants”</a:t>
            </a:r>
            <a:endParaRPr lang="en-US" sz="2800" dirty="0"/>
          </a:p>
          <a:p>
            <a:r>
              <a:rPr lang="en-US" sz="2800" dirty="0"/>
              <a:t>Typos and spelling errors are not </a:t>
            </a:r>
            <a:r>
              <a:rPr lang="en-US" sz="2800" dirty="0" smtClean="0"/>
              <a:t>acceptable</a:t>
            </a:r>
          </a:p>
          <a:p>
            <a:r>
              <a:rPr lang="en-US" sz="2800" dirty="0" smtClean="0"/>
              <a:t>Define </a:t>
            </a:r>
            <a:r>
              <a:rPr lang="en-US" sz="2800" dirty="0"/>
              <a:t>all acronyms</a:t>
            </a:r>
          </a:p>
          <a:p>
            <a:r>
              <a:rPr lang="en-US" sz="2800" dirty="0"/>
              <a:t>Use notes provided by PRS system to guide you (</a:t>
            </a:r>
            <a:r>
              <a:rPr lang="en-US" sz="2800" dirty="0" smtClean="0"/>
              <a:t>suggestions/reminders</a:t>
            </a:r>
            <a:r>
              <a:rPr lang="en-US" sz="2800" dirty="0"/>
              <a:t>; not mandatory</a:t>
            </a:r>
            <a:r>
              <a:rPr lang="en-US" sz="2800" dirty="0" smtClean="0"/>
              <a:t>)</a:t>
            </a:r>
          </a:p>
          <a:p>
            <a:r>
              <a:rPr lang="en-US" sz="2800" dirty="0"/>
              <a:t>The Draft Receipt function provides a copy of your record as it </a:t>
            </a:r>
            <a:r>
              <a:rPr lang="en-US" sz="2800" dirty="0" smtClean="0"/>
              <a:t>appears </a:t>
            </a:r>
            <a:r>
              <a:rPr lang="en-US" sz="2800" dirty="0"/>
              <a:t>in </a:t>
            </a:r>
            <a:r>
              <a:rPr lang="en-US" sz="2800" dirty="0" smtClean="0"/>
              <a:t>PRS</a:t>
            </a:r>
            <a:endParaRPr lang="en-US" sz="2800" dirty="0"/>
          </a:p>
        </p:txBody>
      </p:sp>
    </p:spTree>
    <p:extLst>
      <p:ext uri="{BB962C8B-B14F-4D97-AF65-F5344CB8AC3E}">
        <p14:creationId xmlns:p14="http://schemas.microsoft.com/office/powerpoint/2010/main" val="707057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r>
              <a:rPr lang="en-US" sz="2800" b="1" dirty="0"/>
              <a:t>More registrations get rejected for inadequate Outcome Measure precision or inaccurate or multiple time frames than anything else.  </a:t>
            </a:r>
            <a:endParaRPr lang="en-US" sz="2800" b="1" dirty="0" smtClean="0"/>
          </a:p>
          <a:p>
            <a:r>
              <a:rPr lang="en-US" sz="2800" dirty="0"/>
              <a:t>Outcome Measures should be specific and indicate what is being measured and is (or planned to be) reported. </a:t>
            </a:r>
          </a:p>
          <a:p>
            <a:r>
              <a:rPr lang="en-US" sz="2800" dirty="0"/>
              <a:t>Remember the mantra: </a:t>
            </a:r>
            <a:r>
              <a:rPr lang="en-US" sz="2800" i="1" dirty="0"/>
              <a:t>Outcome Measures must be measurable outcomes</a:t>
            </a:r>
            <a:r>
              <a:rPr lang="en-US" sz="2800" dirty="0" smtClean="0"/>
              <a:t>.</a:t>
            </a:r>
          </a:p>
          <a:p>
            <a:pPr marL="0" indent="0">
              <a:buNone/>
            </a:pPr>
            <a:endParaRPr lang="en-US" sz="2800" dirty="0"/>
          </a:p>
        </p:txBody>
      </p:sp>
      <p:sp>
        <p:nvSpPr>
          <p:cNvPr id="4" name="Title 1"/>
          <p:cNvSpPr txBox="1">
            <a:spLocks/>
          </p:cNvSpPr>
          <p:nvPr/>
        </p:nvSpPr>
        <p:spPr>
          <a:xfrm>
            <a:off x="762000" y="685800"/>
            <a:ext cx="7315200" cy="579438"/>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Outcome Measures</a:t>
            </a:r>
          </a:p>
        </p:txBody>
      </p:sp>
      <p:sp>
        <p:nvSpPr>
          <p:cNvPr id="5" name="Rounded Rectangle 4"/>
          <p:cNvSpPr/>
          <p:nvPr/>
        </p:nvSpPr>
        <p:spPr>
          <a:xfrm>
            <a:off x="1866900" y="5328064"/>
            <a:ext cx="5410200" cy="11430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Refer to the </a:t>
            </a:r>
            <a:r>
              <a:rPr lang="en-US" b="1" dirty="0">
                <a:solidFill>
                  <a:schemeClr val="tx1"/>
                </a:solidFill>
              </a:rPr>
              <a:t>Outcome Measure Tip Sheet </a:t>
            </a:r>
            <a:r>
              <a:rPr lang="en-US" dirty="0">
                <a:solidFill>
                  <a:schemeClr val="tx1"/>
                </a:solidFill>
              </a:rPr>
              <a:t>for help avoiding QC comments and registration delays! C</a:t>
            </a:r>
            <a:r>
              <a:rPr lang="en-US" dirty="0" smtClean="0">
                <a:solidFill>
                  <a:schemeClr val="tx1"/>
                </a:solidFill>
              </a:rPr>
              <a:t>ontact </a:t>
            </a:r>
            <a:r>
              <a:rPr lang="en-US" dirty="0" smtClean="0">
                <a:solidFill>
                  <a:schemeClr val="tx1"/>
                </a:solidFill>
                <a:hlinkClick r:id="rId3"/>
              </a:rPr>
              <a:t>clinicalresearchsupportcenter@ucdenver.edu</a:t>
            </a:r>
            <a:r>
              <a:rPr lang="en-US" dirty="0" smtClean="0">
                <a:solidFill>
                  <a:schemeClr val="tx1"/>
                </a:solidFill>
              </a:rPr>
              <a:t> for </a:t>
            </a:r>
            <a:r>
              <a:rPr lang="en-US" dirty="0">
                <a:solidFill>
                  <a:schemeClr val="tx1"/>
                </a:solidFill>
              </a:rPr>
              <a:t>a current version</a:t>
            </a:r>
          </a:p>
        </p:txBody>
      </p:sp>
    </p:spTree>
    <p:extLst>
      <p:ext uri="{BB962C8B-B14F-4D97-AF65-F5344CB8AC3E}">
        <p14:creationId xmlns:p14="http://schemas.microsoft.com/office/powerpoint/2010/main" val="1245458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628" y="457200"/>
            <a:ext cx="7315200" cy="579438"/>
          </a:xfrm>
        </p:spPr>
        <p:txBody>
          <a:bodyPr>
            <a:noAutofit/>
          </a:bodyPr>
          <a:lstStyle/>
          <a:p>
            <a:r>
              <a:rPr lang="en-US" sz="3600" dirty="0"/>
              <a:t>Outcome Measure Tips: Title</a:t>
            </a:r>
          </a:p>
        </p:txBody>
      </p:sp>
      <p:sp>
        <p:nvSpPr>
          <p:cNvPr id="3" name="Content Placeholder 2"/>
          <p:cNvSpPr>
            <a:spLocks noGrp="1"/>
          </p:cNvSpPr>
          <p:nvPr>
            <p:ph idx="1"/>
          </p:nvPr>
        </p:nvSpPr>
        <p:spPr>
          <a:xfrm>
            <a:off x="188728" y="1102958"/>
            <a:ext cx="8763000" cy="5638800"/>
          </a:xfrm>
        </p:spPr>
        <p:txBody>
          <a:bodyPr>
            <a:noAutofit/>
          </a:bodyPr>
          <a:lstStyle/>
          <a:p>
            <a:r>
              <a:rPr lang="en-US" sz="2400" dirty="0"/>
              <a:t>Include the metric (i.e. scale, score, number, percentage)</a:t>
            </a:r>
          </a:p>
          <a:p>
            <a:pPr marL="457200" lvl="1" indent="0">
              <a:buNone/>
            </a:pPr>
            <a:r>
              <a:rPr lang="en-US" sz="2000" dirty="0" smtClean="0"/>
              <a:t>     Ex</a:t>
            </a:r>
            <a:r>
              <a:rPr lang="en-US" sz="2000" dirty="0"/>
              <a:t>: </a:t>
            </a:r>
            <a:r>
              <a:rPr lang="en-US" sz="2000" dirty="0" smtClean="0"/>
              <a:t>Safety</a:t>
            </a:r>
            <a:endParaRPr lang="en-US" sz="2000" dirty="0"/>
          </a:p>
          <a:p>
            <a:pPr marL="457200" lvl="1" indent="0">
              <a:buNone/>
              <a:tabLst>
                <a:tab pos="801688" algn="l"/>
              </a:tabLst>
            </a:pPr>
            <a:r>
              <a:rPr lang="en-US" sz="2000" dirty="0"/>
              <a:t>	</a:t>
            </a:r>
            <a:r>
              <a:rPr lang="en-US" sz="2000" dirty="0" smtClean="0"/>
              <a:t>Ex</a:t>
            </a:r>
            <a:r>
              <a:rPr lang="en-US" sz="2000" dirty="0"/>
              <a:t>: Safety, as measured by number of subjects with at least one AE</a:t>
            </a:r>
          </a:p>
          <a:p>
            <a:r>
              <a:rPr lang="en-US" sz="2400" dirty="0"/>
              <a:t>Be clear and concise; omit verbs</a:t>
            </a:r>
          </a:p>
          <a:p>
            <a:pPr marL="457200" lvl="1" indent="0">
              <a:buNone/>
              <a:tabLst>
                <a:tab pos="801688" algn="l"/>
              </a:tabLst>
            </a:pPr>
            <a:r>
              <a:rPr lang="en-US" sz="2000" dirty="0" smtClean="0"/>
              <a:t>	Ex</a:t>
            </a:r>
            <a:r>
              <a:rPr lang="en-US" sz="2000" dirty="0"/>
              <a:t>: To determine the maximum tolerated dose of Drug A in patients with breast cancer</a:t>
            </a:r>
            <a:r>
              <a:rPr lang="en-US" sz="2000" dirty="0" smtClean="0"/>
              <a:t>.</a:t>
            </a:r>
          </a:p>
          <a:p>
            <a:pPr marL="457200" lvl="1" indent="0">
              <a:buNone/>
              <a:tabLst>
                <a:tab pos="801688" algn="l"/>
              </a:tabLst>
            </a:pPr>
            <a:r>
              <a:rPr lang="en-US" sz="2000" dirty="0" smtClean="0"/>
              <a:t>	Ex</a:t>
            </a:r>
            <a:r>
              <a:rPr lang="en-US" sz="2000" dirty="0"/>
              <a:t>: </a:t>
            </a:r>
            <a:r>
              <a:rPr lang="en-US" sz="2000" dirty="0" smtClean="0"/>
              <a:t>Maximum </a:t>
            </a:r>
            <a:r>
              <a:rPr lang="en-US" sz="2000" dirty="0"/>
              <a:t>Tolerated Dose of Drug A in patients with breast </a:t>
            </a:r>
            <a:r>
              <a:rPr lang="en-US" sz="2000" dirty="0" smtClean="0"/>
              <a:t>cancer</a:t>
            </a:r>
            <a:endParaRPr lang="en-US" sz="2000" dirty="0"/>
          </a:p>
          <a:p>
            <a:r>
              <a:rPr lang="en-US" sz="2400" dirty="0"/>
              <a:t>List outcomes separately</a:t>
            </a:r>
          </a:p>
          <a:p>
            <a:pPr marL="457200" lvl="1" indent="0">
              <a:buNone/>
              <a:tabLst>
                <a:tab pos="801688" algn="l"/>
              </a:tabLst>
            </a:pPr>
            <a:r>
              <a:rPr lang="en-US" sz="2000" dirty="0" smtClean="0"/>
              <a:t>	Ex</a:t>
            </a:r>
            <a:r>
              <a:rPr lang="en-US" sz="2000" dirty="0"/>
              <a:t>: All-cause mortality, hospitalizations, ER </a:t>
            </a:r>
            <a:r>
              <a:rPr lang="en-US" sz="2000" dirty="0" smtClean="0"/>
              <a:t>visits</a:t>
            </a:r>
          </a:p>
          <a:p>
            <a:pPr marL="457200" lvl="1" indent="0">
              <a:buNone/>
              <a:tabLst>
                <a:tab pos="801688" algn="l"/>
              </a:tabLst>
            </a:pPr>
            <a:r>
              <a:rPr lang="en-US" sz="2000" dirty="0" smtClean="0"/>
              <a:t>	Ex</a:t>
            </a:r>
            <a:r>
              <a:rPr lang="en-US" sz="2000" dirty="0"/>
              <a:t>: </a:t>
            </a:r>
            <a:r>
              <a:rPr lang="en-US" sz="2000" dirty="0" smtClean="0"/>
              <a:t>Number </a:t>
            </a:r>
            <a:r>
              <a:rPr lang="en-US" sz="2000" dirty="0"/>
              <a:t>of </a:t>
            </a:r>
            <a:r>
              <a:rPr lang="en-US" sz="2000" dirty="0" smtClean="0"/>
              <a:t>hospitalizations, Number </a:t>
            </a:r>
            <a:r>
              <a:rPr lang="en-US" sz="2000" dirty="0"/>
              <a:t>of ER visits, </a:t>
            </a:r>
            <a:r>
              <a:rPr lang="en-US" sz="2000" dirty="0" smtClean="0"/>
              <a:t>All-cause Mortality.  </a:t>
            </a:r>
            <a:r>
              <a:rPr lang="en-US" sz="2000" i="1" dirty="0" smtClean="0"/>
              <a:t>Should </a:t>
            </a:r>
            <a:r>
              <a:rPr lang="en-US" sz="2000" i="1" dirty="0"/>
              <a:t>be listed as 3 separate outcomes</a:t>
            </a:r>
          </a:p>
          <a:p>
            <a:r>
              <a:rPr lang="en-US" sz="2400" dirty="0" smtClean="0"/>
              <a:t>Exception</a:t>
            </a:r>
            <a:r>
              <a:rPr lang="en-US" sz="2400" dirty="0"/>
              <a:t>: if a composite score of multiple measures will be used</a:t>
            </a:r>
          </a:p>
          <a:p>
            <a:pPr lvl="1"/>
            <a:r>
              <a:rPr lang="en-US" sz="2000" dirty="0"/>
              <a:t>Example: </a:t>
            </a:r>
            <a:r>
              <a:rPr lang="en-US" sz="2000" dirty="0" smtClean="0"/>
              <a:t>Count of individuals who experience any of the following: all-cause </a:t>
            </a:r>
            <a:r>
              <a:rPr lang="en-US" sz="2000" dirty="0"/>
              <a:t>mortality, hospitalizations, and emergency room visits</a:t>
            </a:r>
          </a:p>
        </p:txBody>
      </p:sp>
      <p:pic>
        <p:nvPicPr>
          <p:cNvPr id="4" name="Picture 3"/>
          <p:cNvPicPr>
            <a:picLocks noChangeAspect="1"/>
          </p:cNvPicPr>
          <p:nvPr/>
        </p:nvPicPr>
        <p:blipFill>
          <a:blip r:embed="rId3"/>
          <a:stretch>
            <a:fillRect/>
          </a:stretch>
        </p:blipFill>
        <p:spPr>
          <a:xfrm>
            <a:off x="696457" y="1538623"/>
            <a:ext cx="286990" cy="354517"/>
          </a:xfrm>
          <a:prstGeom prst="rect">
            <a:avLst/>
          </a:prstGeom>
        </p:spPr>
      </p:pic>
      <p:sp>
        <p:nvSpPr>
          <p:cNvPr id="7" name="L-Shape 6"/>
          <p:cNvSpPr/>
          <p:nvPr/>
        </p:nvSpPr>
        <p:spPr>
          <a:xfrm rot="18231103">
            <a:off x="712082" y="2000985"/>
            <a:ext cx="294419" cy="197483"/>
          </a:xfrm>
          <a:prstGeom prst="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696457" y="2690160"/>
            <a:ext cx="286990" cy="354517"/>
          </a:xfrm>
          <a:prstGeom prst="rect">
            <a:avLst/>
          </a:prstGeom>
        </p:spPr>
      </p:pic>
      <p:pic>
        <p:nvPicPr>
          <p:cNvPr id="12" name="Picture 11"/>
          <p:cNvPicPr>
            <a:picLocks noChangeAspect="1"/>
          </p:cNvPicPr>
          <p:nvPr/>
        </p:nvPicPr>
        <p:blipFill>
          <a:blip r:embed="rId3"/>
          <a:stretch>
            <a:fillRect/>
          </a:stretch>
        </p:blipFill>
        <p:spPr>
          <a:xfrm>
            <a:off x="696457" y="4215986"/>
            <a:ext cx="286990" cy="354517"/>
          </a:xfrm>
          <a:prstGeom prst="rect">
            <a:avLst/>
          </a:prstGeom>
        </p:spPr>
      </p:pic>
      <p:sp>
        <p:nvSpPr>
          <p:cNvPr id="13" name="L-Shape 12"/>
          <p:cNvSpPr/>
          <p:nvPr/>
        </p:nvSpPr>
        <p:spPr>
          <a:xfrm rot="18231103">
            <a:off x="712082" y="3414105"/>
            <a:ext cx="294419" cy="197483"/>
          </a:xfrm>
          <a:prstGeom prst="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L-Shape 13"/>
          <p:cNvSpPr/>
          <p:nvPr/>
        </p:nvSpPr>
        <p:spPr>
          <a:xfrm rot="18231103">
            <a:off x="712083" y="4646709"/>
            <a:ext cx="294419" cy="197483"/>
          </a:xfrm>
          <a:prstGeom prst="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418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620000" cy="579438"/>
          </a:xfrm>
        </p:spPr>
        <p:txBody>
          <a:bodyPr>
            <a:noAutofit/>
          </a:bodyPr>
          <a:lstStyle/>
          <a:p>
            <a:r>
              <a:rPr lang="en-US" sz="3600" dirty="0"/>
              <a:t>Outcome Measure Tips: Time Frame</a:t>
            </a:r>
          </a:p>
        </p:txBody>
      </p:sp>
      <p:sp>
        <p:nvSpPr>
          <p:cNvPr id="3" name="Content Placeholder 2"/>
          <p:cNvSpPr>
            <a:spLocks noGrp="1"/>
          </p:cNvSpPr>
          <p:nvPr>
            <p:ph idx="1"/>
          </p:nvPr>
        </p:nvSpPr>
        <p:spPr>
          <a:xfrm>
            <a:off x="152400" y="1295400"/>
            <a:ext cx="8267700" cy="5029200"/>
          </a:xfrm>
        </p:spPr>
        <p:txBody>
          <a:bodyPr>
            <a:noAutofit/>
          </a:bodyPr>
          <a:lstStyle/>
          <a:p>
            <a:r>
              <a:rPr lang="en-US" sz="2400" dirty="0"/>
              <a:t>Be specific (e.g. # of minutes, weeks, months) </a:t>
            </a:r>
          </a:p>
          <a:p>
            <a:pPr lvl="1"/>
            <a:r>
              <a:rPr lang="en-US" sz="2000" dirty="0"/>
              <a:t>Ex: Baseline, week 2</a:t>
            </a:r>
          </a:p>
          <a:p>
            <a:pPr lvl="1"/>
            <a:r>
              <a:rPr lang="en-US" sz="2000" dirty="0"/>
              <a:t>Ex: </a:t>
            </a:r>
            <a:r>
              <a:rPr lang="en-US" sz="2000" dirty="0" smtClean="0"/>
              <a:t>During hospitalization, approximately 5 days</a:t>
            </a:r>
            <a:endParaRPr lang="en-US" sz="2000" dirty="0"/>
          </a:p>
          <a:p>
            <a:pPr lvl="1"/>
            <a:r>
              <a:rPr lang="en-US" sz="2000" dirty="0"/>
              <a:t>Ex: </a:t>
            </a:r>
            <a:r>
              <a:rPr lang="en-US" sz="2000" dirty="0" smtClean="0"/>
              <a:t>Post-intervention, week 12</a:t>
            </a:r>
            <a:endParaRPr lang="en-US" sz="2000" dirty="0"/>
          </a:p>
          <a:p>
            <a:r>
              <a:rPr lang="en-US" sz="2400" dirty="0"/>
              <a:t>If multiple time points are included:</a:t>
            </a:r>
          </a:p>
          <a:p>
            <a:pPr lvl="1"/>
            <a:r>
              <a:rPr lang="en-US" sz="2000" dirty="0"/>
              <a:t>If measuring change between the time points, add the word “change” to the </a:t>
            </a:r>
            <a:r>
              <a:rPr lang="en-US" sz="2000" dirty="0" smtClean="0"/>
              <a:t>title, e.g. “</a:t>
            </a:r>
            <a:r>
              <a:rPr lang="en-US" sz="2000" i="1" dirty="0" smtClean="0"/>
              <a:t>Change in Systolic Blood Pressure</a:t>
            </a:r>
            <a:r>
              <a:rPr lang="en-US" sz="2000" dirty="0" smtClean="0"/>
              <a:t>”</a:t>
            </a:r>
            <a:endParaRPr lang="en-US" sz="2000" dirty="0"/>
          </a:p>
          <a:p>
            <a:pPr lvl="1"/>
            <a:r>
              <a:rPr lang="en-US" sz="2000" dirty="0"/>
              <a:t>If not measuring change, each time point needs to be listed as a separate outcome </a:t>
            </a:r>
            <a:r>
              <a:rPr lang="en-US" sz="2000" dirty="0" smtClean="0"/>
              <a:t>measure, e.g. “</a:t>
            </a:r>
            <a:r>
              <a:rPr lang="en-US" sz="2000" i="1" dirty="0" smtClean="0"/>
              <a:t>Systolic Blood Pressure at Baseline</a:t>
            </a:r>
            <a:r>
              <a:rPr lang="en-US" sz="2000" dirty="0" smtClean="0"/>
              <a:t>”, “</a:t>
            </a:r>
            <a:r>
              <a:rPr lang="en-US" sz="2000" i="1" dirty="0" smtClean="0"/>
              <a:t>Systolic Blood Pressure at Week 2</a:t>
            </a:r>
            <a:r>
              <a:rPr lang="en-US" sz="2000" dirty="0" smtClean="0"/>
              <a:t>”.</a:t>
            </a:r>
          </a:p>
          <a:p>
            <a:pPr lvl="2"/>
            <a:r>
              <a:rPr lang="en-US" sz="1600" b="1" dirty="0" smtClean="0"/>
              <a:t>Tip</a:t>
            </a:r>
            <a:r>
              <a:rPr lang="en-US" sz="1600" dirty="0" smtClean="0"/>
              <a:t>: Write one, then use the (tiny) “Copy Outcome” button for the rest, then edit the title and time frame.</a:t>
            </a:r>
            <a:endParaRPr lang="en-US" sz="1600" dirty="0"/>
          </a:p>
          <a:p>
            <a:r>
              <a:rPr lang="en-US" sz="2400" dirty="0"/>
              <a:t>Remember that completion dates should reflect completion of data collection for your outcome measures. Refer back to study status </a:t>
            </a:r>
            <a:r>
              <a:rPr lang="en-US" sz="2400" dirty="0" smtClean="0"/>
              <a:t>section.</a:t>
            </a:r>
            <a:endParaRPr lang="en-US" sz="2400" dirty="0"/>
          </a:p>
        </p:txBody>
      </p:sp>
      <p:sp>
        <p:nvSpPr>
          <p:cNvPr id="4" name="Rounded Rectangle 3"/>
          <p:cNvSpPr/>
          <p:nvPr/>
        </p:nvSpPr>
        <p:spPr>
          <a:xfrm>
            <a:off x="6400800" y="1524000"/>
            <a:ext cx="2578100" cy="170656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Average </a:t>
            </a:r>
            <a:r>
              <a:rPr lang="en-US" sz="1600" dirty="0">
                <a:solidFill>
                  <a:schemeClr val="tx1"/>
                </a:solidFill>
              </a:rPr>
              <a:t>time, </a:t>
            </a:r>
            <a:r>
              <a:rPr lang="en-US" sz="1600" dirty="0" smtClean="0">
                <a:solidFill>
                  <a:schemeClr val="tx1"/>
                </a:solidFill>
              </a:rPr>
              <a:t>expected average </a:t>
            </a:r>
            <a:r>
              <a:rPr lang="en-US" sz="1600" dirty="0">
                <a:solidFill>
                  <a:schemeClr val="tx1"/>
                </a:solidFill>
              </a:rPr>
              <a:t>time, or max assessment time would all be acceptable when the protocol cannot specify precise time </a:t>
            </a:r>
            <a:r>
              <a:rPr lang="en-US" sz="1600" dirty="0" smtClean="0">
                <a:solidFill>
                  <a:schemeClr val="tx1"/>
                </a:solidFill>
              </a:rPr>
              <a:t>frame</a:t>
            </a:r>
            <a:endParaRPr lang="en-US" sz="1600" dirty="0">
              <a:solidFill>
                <a:schemeClr val="tx1"/>
              </a:solidFill>
            </a:endParaRPr>
          </a:p>
        </p:txBody>
      </p:sp>
    </p:spTree>
    <p:extLst>
      <p:ext uri="{BB962C8B-B14F-4D97-AF65-F5344CB8AC3E}">
        <p14:creationId xmlns:p14="http://schemas.microsoft.com/office/powerpoint/2010/main" val="676515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7924800" cy="579438"/>
          </a:xfrm>
        </p:spPr>
        <p:txBody>
          <a:bodyPr>
            <a:noAutofit/>
          </a:bodyPr>
          <a:lstStyle/>
          <a:p>
            <a:r>
              <a:rPr lang="en-US" sz="3600" dirty="0"/>
              <a:t>Outcome Measure Tips: Description</a:t>
            </a:r>
          </a:p>
        </p:txBody>
      </p:sp>
      <p:sp>
        <p:nvSpPr>
          <p:cNvPr id="3" name="Content Placeholder 2"/>
          <p:cNvSpPr>
            <a:spLocks noGrp="1"/>
          </p:cNvSpPr>
          <p:nvPr>
            <p:ph idx="1"/>
          </p:nvPr>
        </p:nvSpPr>
        <p:spPr>
          <a:xfrm>
            <a:off x="457200" y="1676401"/>
            <a:ext cx="8153400" cy="3733799"/>
          </a:xfrm>
        </p:spPr>
        <p:txBody>
          <a:bodyPr>
            <a:normAutofit fontScale="85000" lnSpcReduction="20000"/>
          </a:bodyPr>
          <a:lstStyle/>
          <a:p>
            <a:r>
              <a:rPr lang="en-US" sz="2800" dirty="0"/>
              <a:t>If a scale will be used, include the </a:t>
            </a:r>
            <a:r>
              <a:rPr lang="en-US" sz="2800" dirty="0" smtClean="0"/>
              <a:t>full unabbreviated name of the scale, what it measures, the range of possible scores, and the </a:t>
            </a:r>
            <a:r>
              <a:rPr lang="en-US" sz="2800" dirty="0"/>
              <a:t>meaning of the scores</a:t>
            </a:r>
          </a:p>
          <a:p>
            <a:pPr lvl="1"/>
            <a:r>
              <a:rPr lang="en-US" sz="2400" b="1" dirty="0" smtClean="0">
                <a:solidFill>
                  <a:srgbClr val="003698"/>
                </a:solidFill>
              </a:rPr>
              <a:t>Template</a:t>
            </a:r>
            <a:r>
              <a:rPr lang="en-US" sz="2400" dirty="0"/>
              <a:t>: The </a:t>
            </a:r>
            <a:r>
              <a:rPr lang="en-US" sz="2400" dirty="0" smtClean="0"/>
              <a:t>[</a:t>
            </a:r>
            <a:r>
              <a:rPr lang="en-US" sz="2400" b="1" dirty="0" smtClean="0">
                <a:solidFill>
                  <a:srgbClr val="C00000"/>
                </a:solidFill>
              </a:rPr>
              <a:t>FULL NAME OF SCORE/SCALE</a:t>
            </a:r>
            <a:r>
              <a:rPr lang="en-US" sz="2400" dirty="0" smtClean="0"/>
              <a:t>] measures [</a:t>
            </a:r>
            <a:r>
              <a:rPr lang="en-US" sz="2400" b="1" dirty="0" smtClean="0">
                <a:solidFill>
                  <a:srgbClr val="C00000"/>
                </a:solidFill>
              </a:rPr>
              <a:t>WHAT IT MEASURES</a:t>
            </a:r>
            <a:r>
              <a:rPr lang="en-US" sz="2400" dirty="0" smtClean="0"/>
              <a:t>]. </a:t>
            </a:r>
            <a:r>
              <a:rPr lang="en-US" sz="2400" dirty="0"/>
              <a:t>Scores range from </a:t>
            </a:r>
            <a:r>
              <a:rPr lang="en-US" sz="2400" dirty="0" smtClean="0"/>
              <a:t>[</a:t>
            </a:r>
            <a:r>
              <a:rPr lang="en-US" sz="2400" b="1" dirty="0" smtClean="0">
                <a:solidFill>
                  <a:srgbClr val="C00000"/>
                </a:solidFill>
              </a:rPr>
              <a:t>MINUMUM</a:t>
            </a:r>
            <a:r>
              <a:rPr lang="en-US" sz="2400" dirty="0" smtClean="0"/>
              <a:t>] </a:t>
            </a:r>
            <a:r>
              <a:rPr lang="en-US" sz="2400" dirty="0"/>
              <a:t>to </a:t>
            </a:r>
            <a:r>
              <a:rPr lang="en-US" sz="2400" dirty="0" smtClean="0"/>
              <a:t>[</a:t>
            </a:r>
            <a:r>
              <a:rPr lang="en-US" sz="2400" b="1" dirty="0" smtClean="0">
                <a:solidFill>
                  <a:srgbClr val="C00000"/>
                </a:solidFill>
              </a:rPr>
              <a:t>MAXIMUM</a:t>
            </a:r>
            <a:r>
              <a:rPr lang="en-US" sz="2400" dirty="0" smtClean="0"/>
              <a:t>], </a:t>
            </a:r>
            <a:r>
              <a:rPr lang="en-US" sz="2400" dirty="0"/>
              <a:t>with higher scores indicating </a:t>
            </a:r>
            <a:r>
              <a:rPr lang="en-US" sz="2400" dirty="0" smtClean="0"/>
              <a:t>a [</a:t>
            </a:r>
            <a:r>
              <a:rPr lang="en-US" sz="2400" b="1" dirty="0" smtClean="0">
                <a:solidFill>
                  <a:srgbClr val="C00000"/>
                </a:solidFill>
              </a:rPr>
              <a:t>BETTER/WORSE</a:t>
            </a:r>
            <a:r>
              <a:rPr lang="en-US" sz="2400" dirty="0" smtClean="0"/>
              <a:t>] outcome.</a:t>
            </a:r>
            <a:endParaRPr lang="en-US" sz="2400" dirty="0" smtClean="0"/>
          </a:p>
          <a:p>
            <a:pPr lvl="1"/>
            <a:r>
              <a:rPr lang="en-US" sz="2400" b="1" dirty="0" smtClean="0">
                <a:solidFill>
                  <a:srgbClr val="003698"/>
                </a:solidFill>
              </a:rPr>
              <a:t>Example</a:t>
            </a:r>
            <a:r>
              <a:rPr lang="en-US" sz="2400" dirty="0"/>
              <a:t>: The Hamilton Depression Rating Scale </a:t>
            </a:r>
            <a:r>
              <a:rPr lang="en-US" sz="2400" dirty="0" smtClean="0"/>
              <a:t>measures the severity </a:t>
            </a:r>
            <a:r>
              <a:rPr lang="en-US" sz="2400" dirty="0"/>
              <a:t>of depressive symptoms. Scores range from 0 to 50, with higher scores indicating </a:t>
            </a:r>
            <a:r>
              <a:rPr lang="en-US" sz="2400" dirty="0" smtClean="0"/>
              <a:t>a worse outcome (greater </a:t>
            </a:r>
            <a:r>
              <a:rPr lang="en-US" sz="2400" dirty="0"/>
              <a:t>severity of </a:t>
            </a:r>
            <a:r>
              <a:rPr lang="en-US" sz="2400" dirty="0" smtClean="0"/>
              <a:t>depression).</a:t>
            </a:r>
            <a:endParaRPr lang="en-US" sz="2400" dirty="0"/>
          </a:p>
          <a:p>
            <a:r>
              <a:rPr lang="en-US" sz="2800" dirty="0"/>
              <a:t>If a scale is not linear (e.g. logarithmic), that would be good to note as well.</a:t>
            </a:r>
          </a:p>
          <a:p>
            <a:endParaRPr lang="en-US" sz="2800" dirty="0"/>
          </a:p>
        </p:txBody>
      </p:sp>
    </p:spTree>
    <p:extLst>
      <p:ext uri="{BB962C8B-B14F-4D97-AF65-F5344CB8AC3E}">
        <p14:creationId xmlns:p14="http://schemas.microsoft.com/office/powerpoint/2010/main" val="419495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ultiply 6"/>
          <p:cNvSpPr/>
          <p:nvPr/>
        </p:nvSpPr>
        <p:spPr>
          <a:xfrm>
            <a:off x="456510" y="1087221"/>
            <a:ext cx="1110736" cy="16002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L-Shape 7"/>
          <p:cNvSpPr/>
          <p:nvPr/>
        </p:nvSpPr>
        <p:spPr>
          <a:xfrm rot="18231103">
            <a:off x="513249" y="3586168"/>
            <a:ext cx="1097906" cy="537062"/>
          </a:xfrm>
          <a:prstGeom prst="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ounded Rectangle 12"/>
          <p:cNvSpPr/>
          <p:nvPr/>
        </p:nvSpPr>
        <p:spPr>
          <a:xfrm>
            <a:off x="685800" y="4876800"/>
            <a:ext cx="2362200" cy="13716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There are 2 time points, so the word “change” is added to the title</a:t>
            </a:r>
          </a:p>
        </p:txBody>
      </p:sp>
      <p:sp>
        <p:nvSpPr>
          <p:cNvPr id="14" name="Rounded Rectangle 13"/>
          <p:cNvSpPr/>
          <p:nvPr/>
        </p:nvSpPr>
        <p:spPr>
          <a:xfrm>
            <a:off x="3505200" y="4876800"/>
            <a:ext cx="2362200" cy="13716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Title includes the scale that will be used to assess change in pain</a:t>
            </a:r>
          </a:p>
        </p:txBody>
      </p:sp>
      <p:sp>
        <p:nvSpPr>
          <p:cNvPr id="15" name="Rounded Rectangle 14"/>
          <p:cNvSpPr/>
          <p:nvPr/>
        </p:nvSpPr>
        <p:spPr>
          <a:xfrm>
            <a:off x="6324600" y="4876800"/>
            <a:ext cx="2362200" cy="13716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Description includes the range of the scale and what the scale means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205" y="1279300"/>
            <a:ext cx="7219183" cy="121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473961" y="621146"/>
            <a:ext cx="7315200" cy="5794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a:t>Outcome Measures: Example 1</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550" y="2746313"/>
            <a:ext cx="6934188" cy="1879516"/>
          </a:xfrm>
          <a:prstGeom prst="rect">
            <a:avLst/>
          </a:prstGeom>
        </p:spPr>
      </p:pic>
    </p:spTree>
    <p:extLst>
      <p:ext uri="{BB962C8B-B14F-4D97-AF65-F5344CB8AC3E}">
        <p14:creationId xmlns:p14="http://schemas.microsoft.com/office/powerpoint/2010/main" val="1931573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ultiply 6"/>
          <p:cNvSpPr/>
          <p:nvPr/>
        </p:nvSpPr>
        <p:spPr>
          <a:xfrm>
            <a:off x="457200" y="1265238"/>
            <a:ext cx="1110736" cy="1600200"/>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L-Shape 7"/>
          <p:cNvSpPr/>
          <p:nvPr/>
        </p:nvSpPr>
        <p:spPr>
          <a:xfrm rot="18231103">
            <a:off x="513249" y="3403606"/>
            <a:ext cx="1097906" cy="537062"/>
          </a:xfrm>
          <a:prstGeom prst="corne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itle 1"/>
          <p:cNvSpPr txBox="1">
            <a:spLocks/>
          </p:cNvSpPr>
          <p:nvPr/>
        </p:nvSpPr>
        <p:spPr>
          <a:xfrm>
            <a:off x="529910" y="685800"/>
            <a:ext cx="7315200" cy="5794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a:t>Outcome Measures: Example 2</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1" y="1493838"/>
            <a:ext cx="6946104" cy="1233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685800" y="4694238"/>
            <a:ext cx="2362200" cy="13716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title includes the metric</a:t>
            </a:r>
          </a:p>
        </p:txBody>
      </p:sp>
      <p:sp>
        <p:nvSpPr>
          <p:cNvPr id="16" name="Rounded Rectangle 15"/>
          <p:cNvSpPr/>
          <p:nvPr/>
        </p:nvSpPr>
        <p:spPr>
          <a:xfrm>
            <a:off x="3505200" y="4694238"/>
            <a:ext cx="2362200" cy="13716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Time Frame includes the specific length of time</a:t>
            </a:r>
          </a:p>
        </p:txBody>
      </p:sp>
      <p:sp>
        <p:nvSpPr>
          <p:cNvPr id="17" name="Rounded Rectangle 16"/>
          <p:cNvSpPr/>
          <p:nvPr/>
        </p:nvSpPr>
        <p:spPr>
          <a:xfrm>
            <a:off x="6324600" y="4694238"/>
            <a:ext cx="2362200" cy="13716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The Description defines “adverse events”</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3122355"/>
            <a:ext cx="6946105" cy="130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12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8420100" cy="498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7909" y="3505200"/>
            <a:ext cx="1871267" cy="2410612"/>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Use </a:t>
            </a:r>
            <a:r>
              <a:rPr lang="en-US" dirty="0">
                <a:solidFill>
                  <a:schemeClr val="tx1"/>
                </a:solidFill>
              </a:rPr>
              <a:t>I</a:t>
            </a:r>
            <a:r>
              <a:rPr lang="en-US" dirty="0" smtClean="0">
                <a:solidFill>
                  <a:schemeClr val="tx1"/>
                </a:solidFill>
              </a:rPr>
              <a:t>nclusion / </a:t>
            </a:r>
            <a:r>
              <a:rPr lang="en-US" dirty="0">
                <a:solidFill>
                  <a:schemeClr val="tx1"/>
                </a:solidFill>
              </a:rPr>
              <a:t>E</a:t>
            </a:r>
            <a:r>
              <a:rPr lang="en-US" dirty="0" smtClean="0">
                <a:solidFill>
                  <a:schemeClr val="tx1"/>
                </a:solidFill>
              </a:rPr>
              <a:t>xclusion Criteria </a:t>
            </a:r>
            <a:r>
              <a:rPr lang="en-US" b="1" dirty="0" smtClean="0">
                <a:solidFill>
                  <a:schemeClr val="tx1"/>
                </a:solidFill>
              </a:rPr>
              <a:t>with colon </a:t>
            </a:r>
            <a:r>
              <a:rPr lang="en-US" dirty="0" smtClean="0">
                <a:solidFill>
                  <a:schemeClr val="tx1"/>
                </a:solidFill>
              </a:rPr>
              <a:t>followed by dashed </a:t>
            </a:r>
            <a:r>
              <a:rPr lang="en-US" dirty="0">
                <a:solidFill>
                  <a:schemeClr val="tx1"/>
                </a:solidFill>
              </a:rPr>
              <a:t>list format </a:t>
            </a:r>
            <a:endParaRPr lang="en-US" dirty="0" smtClean="0">
              <a:solidFill>
                <a:schemeClr val="tx1"/>
              </a:solidFill>
            </a:endParaRPr>
          </a:p>
          <a:p>
            <a:r>
              <a:rPr lang="en-US" b="1" dirty="0" smtClean="0">
                <a:solidFill>
                  <a:schemeClr val="tx1"/>
                </a:solidFill>
              </a:rPr>
              <a:t>No </a:t>
            </a:r>
            <a:r>
              <a:rPr lang="en-US" b="1" dirty="0">
                <a:solidFill>
                  <a:schemeClr val="tx1"/>
                </a:solidFill>
              </a:rPr>
              <a:t>paragraphs</a:t>
            </a:r>
          </a:p>
        </p:txBody>
      </p:sp>
      <p:cxnSp>
        <p:nvCxnSpPr>
          <p:cNvPr id="6" name="Straight Arrow Connector 5"/>
          <p:cNvCxnSpPr/>
          <p:nvPr/>
        </p:nvCxnSpPr>
        <p:spPr bwMode="auto">
          <a:xfrm>
            <a:off x="1919176" y="4152900"/>
            <a:ext cx="457201" cy="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Rounded Rectangle 6"/>
          <p:cNvSpPr/>
          <p:nvPr/>
        </p:nvSpPr>
        <p:spPr>
          <a:xfrm>
            <a:off x="4953000" y="4267200"/>
            <a:ext cx="4114799" cy="25146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Make sure that all criteria you post are appropriate for the public to see.  </a:t>
            </a:r>
          </a:p>
          <a:p>
            <a:r>
              <a:rPr lang="en-US" dirty="0">
                <a:solidFill>
                  <a:schemeClr val="tx1"/>
                </a:solidFill>
              </a:rPr>
              <a:t>Match informed consent more than protocol, if something might need to be masked from participants.</a:t>
            </a:r>
          </a:p>
          <a:p>
            <a:r>
              <a:rPr lang="en-US" dirty="0">
                <a:solidFill>
                  <a:schemeClr val="tx1"/>
                </a:solidFill>
              </a:rPr>
              <a:t>If necessary, use Detailed Description field to flag that the eligibility criteria are deliberately incomplete to preserve the scientific integrity of the </a:t>
            </a:r>
            <a:r>
              <a:rPr lang="en-US" dirty="0" smtClean="0">
                <a:solidFill>
                  <a:schemeClr val="tx1"/>
                </a:solidFill>
              </a:rPr>
              <a:t>study</a:t>
            </a:r>
            <a:endParaRPr lang="en-US" dirty="0">
              <a:solidFill>
                <a:schemeClr val="tx1"/>
              </a:solidFill>
            </a:endParaRPr>
          </a:p>
        </p:txBody>
      </p:sp>
      <p:sp>
        <p:nvSpPr>
          <p:cNvPr id="8"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Eligibility</a:t>
            </a:r>
            <a:endParaRPr lang="en-US" dirty="0"/>
          </a:p>
        </p:txBody>
      </p:sp>
    </p:spTree>
    <p:extLst>
      <p:ext uri="{BB962C8B-B14F-4D97-AF65-F5344CB8AC3E}">
        <p14:creationId xmlns:p14="http://schemas.microsoft.com/office/powerpoint/2010/main" val="3894742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64" y="1524000"/>
            <a:ext cx="8868473" cy="398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181100" y="5945717"/>
            <a:ext cx="2971800" cy="531283"/>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Add the PI as a Study Official</a:t>
            </a:r>
          </a:p>
        </p:txBody>
      </p:sp>
      <p:cxnSp>
        <p:nvCxnSpPr>
          <p:cNvPr id="9" name="Straight Arrow Connector 8"/>
          <p:cNvCxnSpPr>
            <a:stCxn id="8" idx="0"/>
            <a:endCxn id="14" idx="2"/>
          </p:cNvCxnSpPr>
          <p:nvPr/>
        </p:nvCxnSpPr>
        <p:spPr bwMode="auto">
          <a:xfrm flipV="1">
            <a:off x="2667000" y="5490634"/>
            <a:ext cx="0" cy="455083"/>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9"/>
          <p:cNvSpPr/>
          <p:nvPr/>
        </p:nvSpPr>
        <p:spPr>
          <a:xfrm>
            <a:off x="2133600" y="3733800"/>
            <a:ext cx="3238500" cy="213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173" y="5233459"/>
            <a:ext cx="5067300" cy="4191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1905000" y="5185834"/>
            <a:ext cx="1524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Contacts/Locations</a:t>
            </a:r>
            <a:endParaRPr lang="en-US" dirty="0"/>
          </a:p>
        </p:txBody>
      </p:sp>
    </p:spTree>
    <p:extLst>
      <p:ext uri="{BB962C8B-B14F-4D97-AF65-F5344CB8AC3E}">
        <p14:creationId xmlns:p14="http://schemas.microsoft.com/office/powerpoint/2010/main" val="3629126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956" y="1739344"/>
            <a:ext cx="8376089" cy="42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3657600" y="5431895"/>
            <a:ext cx="4572000" cy="511705"/>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All sites should be added for multi-site studies, only after the IRB has approved that location</a:t>
            </a:r>
          </a:p>
        </p:txBody>
      </p:sp>
      <p:cxnSp>
        <p:nvCxnSpPr>
          <p:cNvPr id="6" name="Straight Arrow Connector 5"/>
          <p:cNvCxnSpPr/>
          <p:nvPr/>
        </p:nvCxnSpPr>
        <p:spPr bwMode="auto">
          <a:xfrm flipH="1">
            <a:off x="2667000" y="5670578"/>
            <a:ext cx="990600" cy="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Rectangle 6"/>
          <p:cNvSpPr/>
          <p:nvPr/>
        </p:nvSpPr>
        <p:spPr>
          <a:xfrm>
            <a:off x="990600" y="5426368"/>
            <a:ext cx="1600200" cy="4884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953000" y="520144"/>
            <a:ext cx="3886200" cy="12192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Overall contact may be used to differentiate a study coordinator or administrator from the study official.</a:t>
            </a:r>
          </a:p>
        </p:txBody>
      </p:sp>
      <p:sp>
        <p:nvSpPr>
          <p:cNvPr id="10"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Contacts/Locations</a:t>
            </a:r>
            <a:endParaRPr lang="en-US" dirty="0"/>
          </a:p>
        </p:txBody>
      </p:sp>
    </p:spTree>
    <p:extLst>
      <p:ext uri="{BB962C8B-B14F-4D97-AF65-F5344CB8AC3E}">
        <p14:creationId xmlns:p14="http://schemas.microsoft.com/office/powerpoint/2010/main" val="2939105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0" y="5791200"/>
            <a:ext cx="3200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23875" y="1232828"/>
            <a:ext cx="8096250" cy="5410860"/>
            <a:chOff x="523875" y="1232828"/>
            <a:chExt cx="8096250" cy="541086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232828"/>
              <a:ext cx="8096250" cy="5410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00450" y="2971800"/>
              <a:ext cx="11811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ounded Rectangle 1"/>
          <p:cNvSpPr/>
          <p:nvPr/>
        </p:nvSpPr>
        <p:spPr>
          <a:xfrm>
            <a:off x="5257800" y="3352800"/>
            <a:ext cx="3657600" cy="12954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Site recruitment status must be consistent with overall recruitment status; if overall recruitment is not recruiting, no site can be </a:t>
            </a:r>
            <a:r>
              <a:rPr lang="en-US" dirty="0" smtClean="0">
                <a:solidFill>
                  <a:schemeClr val="tx1"/>
                </a:solidFill>
              </a:rPr>
              <a:t>recruiting</a:t>
            </a:r>
            <a:endParaRPr lang="en-US" dirty="0">
              <a:solidFill>
                <a:schemeClr val="tx1"/>
              </a:solidFill>
            </a:endParaRPr>
          </a:p>
        </p:txBody>
      </p:sp>
      <p:sp>
        <p:nvSpPr>
          <p:cNvPr id="6" name="Rectangle 5"/>
          <p:cNvSpPr/>
          <p:nvPr/>
        </p:nvSpPr>
        <p:spPr>
          <a:xfrm>
            <a:off x="2438399" y="3505200"/>
            <a:ext cx="252412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962525" y="3733800"/>
            <a:ext cx="2952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Contacts/Locations</a:t>
            </a:r>
            <a:endParaRPr lang="en-US" dirty="0"/>
          </a:p>
        </p:txBody>
      </p:sp>
    </p:spTree>
    <p:extLst>
      <p:ext uri="{BB962C8B-B14F-4D97-AF65-F5344CB8AC3E}">
        <p14:creationId xmlns:p14="http://schemas.microsoft.com/office/powerpoint/2010/main" val="394089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Messages</a:t>
            </a:r>
          </a:p>
        </p:txBody>
      </p:sp>
      <p:sp>
        <p:nvSpPr>
          <p:cNvPr id="3" name="Content Placeholder 2"/>
          <p:cNvSpPr>
            <a:spLocks noGrp="1"/>
          </p:cNvSpPr>
          <p:nvPr>
            <p:ph idx="1"/>
          </p:nvPr>
        </p:nvSpPr>
        <p:spPr/>
        <p:txBody>
          <a:bodyPr>
            <a:normAutofit fontScale="85000" lnSpcReduction="10000"/>
          </a:bodyPr>
          <a:lstStyle/>
          <a:p>
            <a:r>
              <a:rPr lang="en-US" dirty="0"/>
              <a:t>As you enter information, system validation (error, warning and note) messages may appear and disappear. </a:t>
            </a:r>
          </a:p>
          <a:p>
            <a:r>
              <a:rPr lang="en-US" dirty="0"/>
              <a:t>Start by entering information for all required data elements. </a:t>
            </a:r>
          </a:p>
          <a:p>
            <a:r>
              <a:rPr lang="en-US" dirty="0"/>
              <a:t>Note that some data elements are required, while others are conditionally required (based on information entered for other data elements). </a:t>
            </a:r>
          </a:p>
          <a:p>
            <a:r>
              <a:rPr lang="en-US" dirty="0"/>
              <a:t>Finish by addressing all remaining validation messages. </a:t>
            </a:r>
          </a:p>
          <a:p>
            <a:r>
              <a:rPr lang="en-US" dirty="0"/>
              <a:t>Complete all required fields before checking/stressing on validation.</a:t>
            </a:r>
          </a:p>
        </p:txBody>
      </p:sp>
    </p:spTree>
    <p:extLst>
      <p:ext uri="{BB962C8B-B14F-4D97-AF65-F5344CB8AC3E}">
        <p14:creationId xmlns:p14="http://schemas.microsoft.com/office/powerpoint/2010/main" val="644947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638877"/>
            <a:ext cx="8667750" cy="4990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105400" y="1219200"/>
            <a:ext cx="3657600" cy="1388821"/>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Studies available in PubMed are linked automatically if the NCT# was included in the publication. Others need to be added </a:t>
            </a:r>
            <a:r>
              <a:rPr lang="en-US" dirty="0" smtClean="0">
                <a:solidFill>
                  <a:schemeClr val="tx1"/>
                </a:solidFill>
              </a:rPr>
              <a:t>manually</a:t>
            </a:r>
            <a:endParaRPr lang="en-US" dirty="0">
              <a:solidFill>
                <a:schemeClr val="tx1"/>
              </a:solidFill>
            </a:endParaRPr>
          </a:p>
        </p:txBody>
      </p:sp>
      <p:sp>
        <p:nvSpPr>
          <p:cNvPr id="10" name="Rounded Rectangle 9"/>
          <p:cNvSpPr/>
          <p:nvPr/>
        </p:nvSpPr>
        <p:spPr>
          <a:xfrm>
            <a:off x="5105400" y="3352799"/>
            <a:ext cx="3581400" cy="78133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Indicate if the reference provided reports results from this </a:t>
            </a:r>
            <a:r>
              <a:rPr lang="en-US" dirty="0" smtClean="0">
                <a:solidFill>
                  <a:schemeClr val="tx1"/>
                </a:solidFill>
              </a:rPr>
              <a:t>study</a:t>
            </a:r>
            <a:endParaRPr lang="en-US" dirty="0">
              <a:solidFill>
                <a:schemeClr val="tx1"/>
              </a:solidFill>
            </a:endParaRPr>
          </a:p>
        </p:txBody>
      </p:sp>
      <p:cxnSp>
        <p:nvCxnSpPr>
          <p:cNvPr id="11" name="Straight Arrow Connector 10"/>
          <p:cNvCxnSpPr>
            <a:stCxn id="10" idx="1"/>
          </p:cNvCxnSpPr>
          <p:nvPr/>
        </p:nvCxnSpPr>
        <p:spPr bwMode="auto">
          <a:xfrm flipH="1">
            <a:off x="3810000" y="3743469"/>
            <a:ext cx="1295400" cy="295131"/>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Title 1"/>
          <p:cNvSpPr txBox="1">
            <a:spLocks noGrp="1"/>
          </p:cNvSpPr>
          <p:nvPr>
            <p:ph type="title"/>
          </p:nvPr>
        </p:nvSpPr>
        <p:spPr>
          <a:xfrm>
            <a:off x="304801" y="42499"/>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smtClean="0"/>
              <a:t>References</a:t>
            </a:r>
            <a:endParaRPr lang="en-US" dirty="0"/>
          </a:p>
        </p:txBody>
      </p:sp>
    </p:spTree>
    <p:extLst>
      <p:ext uri="{BB962C8B-B14F-4D97-AF65-F5344CB8AC3E}">
        <p14:creationId xmlns:p14="http://schemas.microsoft.com/office/powerpoint/2010/main" val="625810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7541419" cy="504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160734" y="2433411"/>
            <a:ext cx="2590800" cy="130969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Click the </a:t>
            </a:r>
            <a:r>
              <a:rPr lang="en-US" b="1" dirty="0">
                <a:solidFill>
                  <a:schemeClr val="tx1"/>
                </a:solidFill>
              </a:rPr>
              <a:t>Spelling</a:t>
            </a:r>
            <a:r>
              <a:rPr lang="en-US" dirty="0">
                <a:solidFill>
                  <a:schemeClr val="tx1"/>
                </a:solidFill>
              </a:rPr>
              <a:t> link to review spelling errors and unexpanded acronyms</a:t>
            </a:r>
          </a:p>
        </p:txBody>
      </p:sp>
      <p:cxnSp>
        <p:nvCxnSpPr>
          <p:cNvPr id="8" name="Straight Arrow Connector 7"/>
          <p:cNvCxnSpPr/>
          <p:nvPr/>
        </p:nvCxnSpPr>
        <p:spPr bwMode="auto">
          <a:xfrm flipV="1">
            <a:off x="998934" y="1076100"/>
            <a:ext cx="0" cy="137160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8"/>
          <p:cNvSpPr/>
          <p:nvPr/>
        </p:nvSpPr>
        <p:spPr>
          <a:xfrm>
            <a:off x="722709" y="771300"/>
            <a:ext cx="862012"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460485" y="1905000"/>
            <a:ext cx="2431071" cy="3438301"/>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0000"/>
                </a:solidFill>
              </a:rPr>
              <a:t>Errors</a:t>
            </a:r>
            <a:r>
              <a:rPr lang="en-US" sz="1600" dirty="0">
                <a:solidFill>
                  <a:schemeClr val="tx1"/>
                </a:solidFill>
              </a:rPr>
              <a:t> must be addressed before releasing the record</a:t>
            </a:r>
          </a:p>
          <a:p>
            <a:endParaRPr lang="en-US" sz="1600" dirty="0">
              <a:solidFill>
                <a:schemeClr val="tx1"/>
              </a:solidFill>
            </a:endParaRPr>
          </a:p>
          <a:p>
            <a:r>
              <a:rPr lang="en-US" sz="1600" b="1" dirty="0">
                <a:solidFill>
                  <a:srgbClr val="C00000"/>
                </a:solidFill>
              </a:rPr>
              <a:t>Warnings</a:t>
            </a:r>
            <a:r>
              <a:rPr lang="en-US" sz="1600" dirty="0">
                <a:solidFill>
                  <a:schemeClr val="tx1"/>
                </a:solidFill>
              </a:rPr>
              <a:t> indicate potentially serious issues that should be reviewed and addressed as needed </a:t>
            </a:r>
          </a:p>
          <a:p>
            <a:endParaRPr lang="en-US" sz="1600" dirty="0">
              <a:solidFill>
                <a:schemeClr val="tx1"/>
              </a:solidFill>
            </a:endParaRPr>
          </a:p>
          <a:p>
            <a:r>
              <a:rPr lang="en-US" sz="1600" b="1" dirty="0">
                <a:solidFill>
                  <a:srgbClr val="003698"/>
                </a:solidFill>
              </a:rPr>
              <a:t>Notes</a:t>
            </a:r>
            <a:r>
              <a:rPr lang="en-US" sz="1600" dirty="0">
                <a:solidFill>
                  <a:schemeClr val="tx1"/>
                </a:solidFill>
              </a:rPr>
              <a:t> indicate other potential issues; address as </a:t>
            </a:r>
            <a:r>
              <a:rPr lang="en-US" sz="1600" dirty="0" smtClean="0">
                <a:solidFill>
                  <a:schemeClr val="tx1"/>
                </a:solidFill>
              </a:rPr>
              <a:t>needed</a:t>
            </a:r>
            <a:endParaRPr lang="en-US" sz="1600" dirty="0">
              <a:solidFill>
                <a:schemeClr val="tx1"/>
              </a:solidFill>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809" y="5343301"/>
            <a:ext cx="5067300" cy="41910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itle 1"/>
          <p:cNvSpPr txBox="1">
            <a:spLocks/>
          </p:cNvSpPr>
          <p:nvPr/>
        </p:nvSpPr>
        <p:spPr>
          <a:xfrm>
            <a:off x="113109" y="161701"/>
            <a:ext cx="7315200" cy="5794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a:t>The Record Summary</a:t>
            </a:r>
          </a:p>
        </p:txBody>
      </p:sp>
      <p:sp>
        <p:nvSpPr>
          <p:cNvPr id="13" name="Rounded Rectangle 12"/>
          <p:cNvSpPr/>
          <p:nvPr/>
        </p:nvSpPr>
        <p:spPr>
          <a:xfrm>
            <a:off x="146557" y="5819585"/>
            <a:ext cx="8744999" cy="987388"/>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When the Record Summary shows all green checks, the PI should carefully review the record.  False statements are criminal under the regulations!  For new registrations, the PI should read each section </a:t>
            </a:r>
            <a:r>
              <a:rPr lang="en-US" dirty="0" smtClean="0">
                <a:solidFill>
                  <a:schemeClr val="tx1"/>
                </a:solidFill>
              </a:rPr>
              <a:t>carefully</a:t>
            </a:r>
            <a:endParaRPr lang="en-US" dirty="0">
              <a:solidFill>
                <a:schemeClr val="tx1"/>
              </a:solidFill>
            </a:endParaRPr>
          </a:p>
        </p:txBody>
      </p:sp>
    </p:spTree>
    <p:extLst>
      <p:ext uri="{BB962C8B-B14F-4D97-AF65-F5344CB8AC3E}">
        <p14:creationId xmlns:p14="http://schemas.microsoft.com/office/powerpoint/2010/main" val="4229778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97" y="1447800"/>
            <a:ext cx="892492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1085159" y="4819651"/>
            <a:ext cx="4133850" cy="97155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Click </a:t>
            </a:r>
            <a:r>
              <a:rPr lang="en-US" b="1" dirty="0">
                <a:solidFill>
                  <a:schemeClr val="tx1"/>
                </a:solidFill>
              </a:rPr>
              <a:t>Entry Complete </a:t>
            </a:r>
            <a:r>
              <a:rPr lang="en-US" dirty="0">
                <a:solidFill>
                  <a:schemeClr val="tx1"/>
                </a:solidFill>
              </a:rPr>
              <a:t>to send the record to the Responsible Party for Approval and Release</a:t>
            </a:r>
          </a:p>
        </p:txBody>
      </p:sp>
      <p:cxnSp>
        <p:nvCxnSpPr>
          <p:cNvPr id="17" name="Straight Arrow Connector 16"/>
          <p:cNvCxnSpPr/>
          <p:nvPr/>
        </p:nvCxnSpPr>
        <p:spPr bwMode="auto">
          <a:xfrm flipV="1">
            <a:off x="4980884" y="3505194"/>
            <a:ext cx="0" cy="1314456"/>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Rectangle 18"/>
          <p:cNvSpPr/>
          <p:nvPr/>
        </p:nvSpPr>
        <p:spPr>
          <a:xfrm>
            <a:off x="4018859" y="2943846"/>
            <a:ext cx="1724025" cy="5613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23825" y="341969"/>
            <a:ext cx="7315200" cy="5794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a:t>The Record Summary – to complete </a:t>
            </a:r>
          </a:p>
        </p:txBody>
      </p:sp>
      <p:sp>
        <p:nvSpPr>
          <p:cNvPr id="12" name="Rectangle 11"/>
          <p:cNvSpPr/>
          <p:nvPr/>
        </p:nvSpPr>
        <p:spPr>
          <a:xfrm>
            <a:off x="6114359" y="4953000"/>
            <a:ext cx="1647825" cy="4476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410200" y="5524501"/>
            <a:ext cx="3642621" cy="133349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This study </a:t>
            </a:r>
            <a:r>
              <a:rPr lang="en-US" dirty="0" smtClean="0">
                <a:solidFill>
                  <a:schemeClr val="tx1"/>
                </a:solidFill>
              </a:rPr>
              <a:t>appears to be </a:t>
            </a:r>
            <a:r>
              <a:rPr lang="en-US" dirty="0">
                <a:solidFill>
                  <a:schemeClr val="tx1"/>
                </a:solidFill>
              </a:rPr>
              <a:t>an </a:t>
            </a:r>
            <a:r>
              <a:rPr lang="en-US" dirty="0" smtClean="0">
                <a:solidFill>
                  <a:schemeClr val="tx1"/>
                </a:solidFill>
              </a:rPr>
              <a:t>ACT and is </a:t>
            </a:r>
            <a:r>
              <a:rPr lang="en-US" dirty="0">
                <a:solidFill>
                  <a:schemeClr val="tx1"/>
                </a:solidFill>
              </a:rPr>
              <a:t>subject to federal </a:t>
            </a:r>
            <a:r>
              <a:rPr lang="en-US" dirty="0" smtClean="0">
                <a:solidFill>
                  <a:schemeClr val="tx1"/>
                </a:solidFill>
              </a:rPr>
              <a:t>regulations</a:t>
            </a:r>
          </a:p>
          <a:p>
            <a:r>
              <a:rPr lang="en-US" dirty="0" smtClean="0">
                <a:solidFill>
                  <a:schemeClr val="tx1"/>
                </a:solidFill>
              </a:rPr>
              <a:t>The </a:t>
            </a:r>
            <a:r>
              <a:rPr lang="en-US" dirty="0">
                <a:solidFill>
                  <a:schemeClr val="tx1"/>
                </a:solidFill>
              </a:rPr>
              <a:t>reasons why your trial is considered ACT will be displayed</a:t>
            </a:r>
          </a:p>
        </p:txBody>
      </p:sp>
      <p:cxnSp>
        <p:nvCxnSpPr>
          <p:cNvPr id="14" name="Straight Arrow Connector 13"/>
          <p:cNvCxnSpPr/>
          <p:nvPr/>
        </p:nvCxnSpPr>
        <p:spPr bwMode="auto">
          <a:xfrm flipH="1" flipV="1">
            <a:off x="7790759" y="5176838"/>
            <a:ext cx="685800" cy="347663"/>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666408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6525" y="2987523"/>
            <a:ext cx="8794765" cy="2508554"/>
            <a:chOff x="136525" y="2987523"/>
            <a:chExt cx="8794765" cy="2508554"/>
          </a:xfrm>
        </p:grpSpPr>
        <p:pic>
          <p:nvPicPr>
            <p:cNvPr id="17" name="Picture 16" descr="Screen Clipping"/>
            <p:cNvPicPr>
              <a:picLocks noChangeAspect="1"/>
            </p:cNvPicPr>
            <p:nvPr/>
          </p:nvPicPr>
          <p:blipFill rotWithShape="1">
            <a:blip r:embed="rId3">
              <a:extLst>
                <a:ext uri="{28A0092B-C50C-407E-A947-70E740481C1C}">
                  <a14:useLocalDpi xmlns:a14="http://schemas.microsoft.com/office/drawing/2010/main" val="0"/>
                </a:ext>
              </a:extLst>
            </a:blip>
            <a:srcRect t="15483"/>
            <a:stretch/>
          </p:blipFill>
          <p:spPr>
            <a:xfrm>
              <a:off x="136525" y="2987523"/>
              <a:ext cx="8794765" cy="2508554"/>
            </a:xfrm>
            <a:prstGeom prst="rect">
              <a:avLst/>
            </a:prstGeom>
          </p:spPr>
        </p:pic>
        <p:sp>
          <p:nvSpPr>
            <p:cNvPr id="18" name="Rectangle 17"/>
            <p:cNvSpPr/>
            <p:nvPr/>
          </p:nvSpPr>
          <p:spPr>
            <a:xfrm>
              <a:off x="2025650" y="3744816"/>
              <a:ext cx="412750" cy="141383"/>
            </a:xfrm>
            <a:prstGeom prst="rect">
              <a:avLst/>
            </a:prstGeom>
            <a:solidFill>
              <a:srgbClr val="E2F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41158" y="3962399"/>
              <a:ext cx="412750" cy="141383"/>
            </a:xfrm>
            <a:prstGeom prst="rect">
              <a:avLst/>
            </a:prstGeom>
            <a:solidFill>
              <a:srgbClr val="E2F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46686" y="3674124"/>
              <a:ext cx="1073150" cy="212075"/>
            </a:xfrm>
            <a:prstGeom prst="rect">
              <a:avLst/>
            </a:prstGeom>
            <a:solidFill>
              <a:srgbClr val="E2F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4872036" y="1611161"/>
            <a:ext cx="3200400" cy="9144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Add the PI and anyone else who should have edit rights. The Record Owner can do </a:t>
            </a:r>
            <a:r>
              <a:rPr lang="en-US" dirty="0" smtClean="0">
                <a:solidFill>
                  <a:prstClr val="black"/>
                </a:solidFill>
              </a:rPr>
              <a:t>this</a:t>
            </a:r>
            <a:endParaRPr lang="en-US" dirty="0">
              <a:solidFill>
                <a:prstClr val="black"/>
              </a:solidFill>
            </a:endParaRPr>
          </a:p>
        </p:txBody>
      </p:sp>
      <p:cxnSp>
        <p:nvCxnSpPr>
          <p:cNvPr id="6" name="Straight Arrow Connector 5"/>
          <p:cNvCxnSpPr/>
          <p:nvPr/>
        </p:nvCxnSpPr>
        <p:spPr bwMode="auto">
          <a:xfrm>
            <a:off x="6319836" y="2525561"/>
            <a:ext cx="0" cy="114300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Rounded Rectangle 12"/>
          <p:cNvSpPr/>
          <p:nvPr/>
        </p:nvSpPr>
        <p:spPr>
          <a:xfrm>
            <a:off x="174625" y="1039661"/>
            <a:ext cx="3200400" cy="1295400"/>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The Record Owner is the primary contact for the record. Only an administrator can change the Record </a:t>
            </a:r>
            <a:r>
              <a:rPr lang="en-US" dirty="0" smtClean="0">
                <a:solidFill>
                  <a:prstClr val="black"/>
                </a:solidFill>
              </a:rPr>
              <a:t>Owner</a:t>
            </a:r>
            <a:endParaRPr lang="en-US" dirty="0">
              <a:solidFill>
                <a:prstClr val="black"/>
              </a:solidFill>
            </a:endParaRPr>
          </a:p>
        </p:txBody>
      </p:sp>
      <p:cxnSp>
        <p:nvCxnSpPr>
          <p:cNvPr id="14" name="Straight Arrow Connector 13"/>
          <p:cNvCxnSpPr/>
          <p:nvPr/>
        </p:nvCxnSpPr>
        <p:spPr bwMode="auto">
          <a:xfrm>
            <a:off x="1774825" y="2335061"/>
            <a:ext cx="0" cy="129540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Rectangle 19"/>
          <p:cNvSpPr/>
          <p:nvPr/>
        </p:nvSpPr>
        <p:spPr>
          <a:xfrm>
            <a:off x="914400" y="4143300"/>
            <a:ext cx="1111250" cy="281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ounded Rectangle 21"/>
          <p:cNvSpPr/>
          <p:nvPr/>
        </p:nvSpPr>
        <p:spPr>
          <a:xfrm>
            <a:off x="381000" y="5572125"/>
            <a:ext cx="4491036" cy="838199"/>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black"/>
                </a:solidFill>
              </a:rPr>
              <a:t>Initial Release </a:t>
            </a:r>
            <a:r>
              <a:rPr lang="en-US" dirty="0">
                <a:solidFill>
                  <a:prstClr val="black"/>
                </a:solidFill>
              </a:rPr>
              <a:t>date displays on the public site. This is important for FDAAA and </a:t>
            </a:r>
            <a:r>
              <a:rPr lang="en-US" dirty="0" smtClean="0">
                <a:solidFill>
                  <a:prstClr val="black"/>
                </a:solidFill>
              </a:rPr>
              <a:t>ICMJE</a:t>
            </a:r>
            <a:endParaRPr lang="en-US" dirty="0">
              <a:solidFill>
                <a:prstClr val="black"/>
              </a:solidFill>
            </a:endParaRPr>
          </a:p>
        </p:txBody>
      </p:sp>
      <p:cxnSp>
        <p:nvCxnSpPr>
          <p:cNvPr id="23" name="Straight Arrow Connector 22"/>
          <p:cNvCxnSpPr/>
          <p:nvPr/>
        </p:nvCxnSpPr>
        <p:spPr bwMode="auto">
          <a:xfrm flipV="1">
            <a:off x="1595437" y="4424362"/>
            <a:ext cx="4763" cy="1138238"/>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Rectangle 11"/>
          <p:cNvSpPr/>
          <p:nvPr/>
        </p:nvSpPr>
        <p:spPr>
          <a:xfrm>
            <a:off x="914400" y="3667074"/>
            <a:ext cx="1093787" cy="295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5219700" y="3630461"/>
            <a:ext cx="1562100" cy="3319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p:cNvSpPr txBox="1">
            <a:spLocks/>
          </p:cNvSpPr>
          <p:nvPr/>
        </p:nvSpPr>
        <p:spPr>
          <a:xfrm>
            <a:off x="123825" y="341969"/>
            <a:ext cx="7315200" cy="57943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rgbClr val="00559B"/>
                </a:solidFill>
                <a:latin typeface="+mj-lt"/>
                <a:ea typeface="+mj-ea"/>
                <a:cs typeface="+mj-cs"/>
              </a:defRPr>
            </a:lvl1pPr>
          </a:lstStyle>
          <a:p>
            <a:r>
              <a:rPr lang="en-US" dirty="0"/>
              <a:t>The Record Summary – U</a:t>
            </a:r>
            <a:r>
              <a:rPr lang="en-US" dirty="0" smtClean="0"/>
              <a:t>ser Information</a:t>
            </a:r>
            <a:endParaRPr lang="en-US" dirty="0"/>
          </a:p>
        </p:txBody>
      </p:sp>
    </p:spTree>
    <p:extLst>
      <p:ext uri="{BB962C8B-B14F-4D97-AF65-F5344CB8AC3E}">
        <p14:creationId xmlns:p14="http://schemas.microsoft.com/office/powerpoint/2010/main" val="2167819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3"/>
          <p:cNvSpPr>
            <a:spLocks noGrp="1" noChangeArrowheads="1"/>
          </p:cNvSpPr>
          <p:nvPr>
            <p:ph idx="1"/>
          </p:nvPr>
        </p:nvSpPr>
        <p:spPr>
          <a:xfrm>
            <a:off x="28303" y="1371600"/>
            <a:ext cx="3324497" cy="4886325"/>
          </a:xfrm>
        </p:spPr>
        <p:txBody>
          <a:bodyPr>
            <a:normAutofit lnSpcReduction="10000"/>
          </a:bodyPr>
          <a:lstStyle/>
          <a:p>
            <a:pPr>
              <a:spcBef>
                <a:spcPct val="100000"/>
              </a:spcBef>
              <a:buClr>
                <a:srgbClr val="000000"/>
              </a:buClr>
              <a:buSzTx/>
              <a:buFont typeface="Arial" pitchFamily="34" charset="0"/>
              <a:buChar char="•"/>
            </a:pPr>
            <a:r>
              <a:rPr lang="en-US" sz="1800" dirty="0">
                <a:solidFill>
                  <a:srgbClr val="000000"/>
                </a:solidFill>
                <a:effectLst/>
                <a:ea typeface="Tahoma" panose="020B0604030504040204" pitchFamily="34" charset="0"/>
                <a:cs typeface="Tahoma" panose="020B0604030504040204" pitchFamily="34" charset="0"/>
              </a:rPr>
              <a:t>Only if the study record has </a:t>
            </a:r>
            <a:r>
              <a:rPr lang="en-US" sz="1800" dirty="0">
                <a:solidFill>
                  <a:srgbClr val="080808"/>
                </a:solidFill>
                <a:effectLst/>
                <a:ea typeface="Tahoma" panose="020B0604030504040204" pitchFamily="34" charset="0"/>
                <a:cs typeface="Tahoma" panose="020B0604030504040204" pitchFamily="34" charset="0"/>
              </a:rPr>
              <a:t>never been published </a:t>
            </a:r>
            <a:r>
              <a:rPr lang="en-US" sz="1800" dirty="0">
                <a:solidFill>
                  <a:srgbClr val="000000"/>
                </a:solidFill>
                <a:effectLst/>
                <a:ea typeface="Tahoma" panose="020B0604030504040204" pitchFamily="34" charset="0"/>
                <a:cs typeface="Tahoma" panose="020B0604030504040204" pitchFamily="34" charset="0"/>
              </a:rPr>
              <a:t>on</a:t>
            </a:r>
            <a:r>
              <a:rPr lang="en-US" sz="1800" strike="sngStrike" dirty="0">
                <a:solidFill>
                  <a:srgbClr val="FF0000"/>
                </a:solidFill>
                <a:effectLst/>
                <a:ea typeface="Tahoma" panose="020B0604030504040204" pitchFamily="34" charset="0"/>
                <a:cs typeface="Tahoma" panose="020B0604030504040204" pitchFamily="34" charset="0"/>
              </a:rPr>
              <a:t> </a:t>
            </a:r>
            <a:r>
              <a:rPr lang="en-US" sz="1800" dirty="0">
                <a:solidFill>
                  <a:srgbClr val="000000"/>
                </a:solidFill>
                <a:effectLst/>
                <a:ea typeface="Tahoma" pitchFamily="34" charset="0"/>
                <a:cs typeface="Tahoma" pitchFamily="34" charset="0"/>
              </a:rPr>
              <a:t>ClinicalTrials.gov </a:t>
            </a:r>
          </a:p>
          <a:p>
            <a:pPr>
              <a:spcBef>
                <a:spcPct val="100000"/>
              </a:spcBef>
              <a:buClr>
                <a:srgbClr val="000000"/>
              </a:buClr>
              <a:buSzTx/>
              <a:buFont typeface="Arial" pitchFamily="34" charset="0"/>
              <a:buChar char="•"/>
            </a:pPr>
            <a:r>
              <a:rPr lang="en-US" sz="1800" dirty="0">
                <a:solidFill>
                  <a:srgbClr val="000000"/>
                </a:solidFill>
                <a:effectLst/>
                <a:ea typeface="Tahoma" pitchFamily="34" charset="0"/>
                <a:cs typeface="Tahoma" pitchFamily="34" charset="0"/>
              </a:rPr>
              <a:t>Otherwise, No.</a:t>
            </a:r>
          </a:p>
          <a:p>
            <a:pPr>
              <a:spcBef>
                <a:spcPct val="100000"/>
              </a:spcBef>
              <a:buClr>
                <a:srgbClr val="000000"/>
              </a:buClr>
              <a:buSzTx/>
              <a:buFont typeface="Arial" pitchFamily="34" charset="0"/>
              <a:buChar char="•"/>
            </a:pPr>
            <a:r>
              <a:rPr lang="en-US" sz="1800" dirty="0">
                <a:solidFill>
                  <a:srgbClr val="000000"/>
                </a:solidFill>
                <a:effectLst/>
                <a:ea typeface="Tahoma" pitchFamily="34" charset="0"/>
                <a:cs typeface="Tahoma" pitchFamily="34" charset="0"/>
              </a:rPr>
              <a:t>ClinicalTrials.gov serves as a long-term public registry.  Once a study record is  published, it remains in the system even after a trial has closed. </a:t>
            </a:r>
          </a:p>
          <a:p>
            <a:pPr>
              <a:spcBef>
                <a:spcPct val="100000"/>
              </a:spcBef>
              <a:buClr>
                <a:srgbClr val="000000"/>
              </a:buClr>
              <a:buSzTx/>
              <a:buFont typeface="Arial" pitchFamily="34" charset="0"/>
              <a:buChar char="•"/>
            </a:pPr>
            <a:r>
              <a:rPr lang="en-US" sz="1800" dirty="0">
                <a:solidFill>
                  <a:srgbClr val="000000"/>
                </a:solidFill>
                <a:effectLst/>
                <a:ea typeface="Tahoma" pitchFamily="34" charset="0"/>
                <a:cs typeface="Tahoma" pitchFamily="34" charset="0"/>
              </a:rPr>
              <a:t>If you find a duplicate</a:t>
            </a:r>
            <a:r>
              <a:rPr lang="en-US" sz="1800" dirty="0" smtClean="0">
                <a:solidFill>
                  <a:srgbClr val="000000"/>
                </a:solidFill>
                <a:effectLst/>
                <a:ea typeface="Tahoma" pitchFamily="34" charset="0"/>
                <a:cs typeface="Tahoma" pitchFamily="34" charset="0"/>
              </a:rPr>
              <a:t>, or if your un-published record needs to be deleted, contact </a:t>
            </a:r>
            <a:r>
              <a:rPr lang="en-US" sz="1800" dirty="0" smtClean="0">
                <a:solidFill>
                  <a:srgbClr val="000000"/>
                </a:solidFill>
                <a:effectLst/>
                <a:ea typeface="Tahoma" pitchFamily="34" charset="0"/>
                <a:cs typeface="Tahoma" pitchFamily="34" charset="0"/>
                <a:hlinkClick r:id="rId3"/>
              </a:rPr>
              <a:t>clinicalresearchsupportcenter@ucdenver.edu</a:t>
            </a:r>
            <a:r>
              <a:rPr lang="en-US" sz="1800" dirty="0" smtClean="0">
                <a:solidFill>
                  <a:srgbClr val="000000"/>
                </a:solidFill>
                <a:effectLst/>
                <a:ea typeface="Tahoma" pitchFamily="34" charset="0"/>
                <a:cs typeface="Tahoma" pitchFamily="34" charset="0"/>
              </a:rPr>
              <a:t> </a:t>
            </a:r>
            <a:endParaRPr lang="en-US" sz="1800" dirty="0">
              <a:solidFill>
                <a:srgbClr val="000000"/>
              </a:solidFill>
              <a:effectLst/>
              <a:ea typeface="Tahoma" pitchFamily="34" charset="0"/>
              <a:cs typeface="Tahoma" pitchFamily="34" charset="0"/>
            </a:endParaRPr>
          </a:p>
        </p:txBody>
      </p:sp>
      <p:sp>
        <p:nvSpPr>
          <p:cNvPr id="409606" name="Text Box 6"/>
          <p:cNvSpPr txBox="1">
            <a:spLocks noChangeArrowheads="1"/>
          </p:cNvSpPr>
          <p:nvPr/>
        </p:nvSpPr>
        <p:spPr bwMode="auto">
          <a:xfrm>
            <a:off x="0" y="203419"/>
            <a:ext cx="9180770" cy="584775"/>
          </a:xfrm>
          <a:prstGeom prst="rect">
            <a:avLst/>
          </a:prstGeom>
          <a:noFill/>
          <a:ln>
            <a:noFill/>
          </a:ln>
          <a:effectLst/>
          <a:extLst/>
        </p:spPr>
        <p:txBody>
          <a:bodyPr wrap="square">
            <a:spAutoFit/>
          </a:bodyPr>
          <a:lstStyle/>
          <a:p>
            <a:pPr algn="ctr" eaLnBrk="0" fontAlgn="base" hangingPunct="0">
              <a:spcBef>
                <a:spcPct val="50000"/>
              </a:spcBef>
              <a:spcAft>
                <a:spcPct val="0"/>
              </a:spcAft>
            </a:pPr>
            <a:r>
              <a:rPr lang="en-US" sz="3200" b="1" dirty="0">
                <a:solidFill>
                  <a:schemeClr val="tx1">
                    <a:lumMod val="95000"/>
                    <a:lumOff val="5000"/>
                  </a:schemeClr>
                </a:solidFill>
                <a:latin typeface="+mj-lt"/>
                <a:ea typeface="Tahoma" panose="020B0604030504040204" pitchFamily="34" charset="0"/>
                <a:cs typeface="Tahoma" panose="020B0604030504040204" pitchFamily="34" charset="0"/>
              </a:rPr>
              <a:t> </a:t>
            </a:r>
            <a:r>
              <a:rPr lang="en-US" sz="3200" dirty="0">
                <a:solidFill>
                  <a:schemeClr val="tx1">
                    <a:lumMod val="95000"/>
                    <a:lumOff val="5000"/>
                  </a:schemeClr>
                </a:solidFill>
                <a:latin typeface="+mj-lt"/>
                <a:ea typeface="Tahoma" panose="020B0604030504040204" pitchFamily="34" charset="0"/>
                <a:cs typeface="Tahoma" panose="020B0604030504040204" pitchFamily="34" charset="0"/>
              </a:rPr>
              <a:t>Can a Study Record be Deleted?</a:t>
            </a:r>
          </a:p>
        </p:txBody>
      </p:sp>
      <p:sp>
        <p:nvSpPr>
          <p:cNvPr id="5" name="Slide Number Placeholder 3"/>
          <p:cNvSpPr txBox="1">
            <a:spLocks noGrp="1"/>
          </p:cNvSpPr>
          <p:nvPr/>
        </p:nvSpPr>
        <p:spPr bwMode="auto">
          <a:xfrm>
            <a:off x="6553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ahoma" pitchFamily="34" charset="0"/>
                <a:ea typeface="ＭＳ Ｐゴシック" charset="-128"/>
              </a:defRPr>
            </a:lvl1pPr>
            <a:lvl2pPr marL="742950" indent="-285750">
              <a:defRPr>
                <a:solidFill>
                  <a:schemeClr val="tx1"/>
                </a:solidFill>
                <a:latin typeface="Tahoma" pitchFamily="34" charset="0"/>
                <a:ea typeface="ＭＳ Ｐゴシック" charset="-128"/>
              </a:defRPr>
            </a:lvl2pPr>
            <a:lvl3pPr marL="1143000" indent="-228600">
              <a:defRPr>
                <a:solidFill>
                  <a:schemeClr val="tx1"/>
                </a:solidFill>
                <a:latin typeface="Tahoma" pitchFamily="34" charset="0"/>
                <a:ea typeface="ＭＳ Ｐゴシック" charset="-128"/>
              </a:defRPr>
            </a:lvl3pPr>
            <a:lvl4pPr marL="1600200" indent="-228600">
              <a:defRPr>
                <a:solidFill>
                  <a:schemeClr val="tx1"/>
                </a:solidFill>
                <a:latin typeface="Tahoma" pitchFamily="34" charset="0"/>
                <a:ea typeface="ＭＳ Ｐゴシック" charset="-128"/>
              </a:defRPr>
            </a:lvl4pPr>
            <a:lvl5pPr marL="2057400" indent="-228600">
              <a:defRPr>
                <a:solidFill>
                  <a:schemeClr val="tx1"/>
                </a:solidFill>
                <a:latin typeface="Tahoma" pitchFamily="34" charset="0"/>
                <a:ea typeface="ＭＳ Ｐゴシック" charset="-128"/>
              </a:defRPr>
            </a:lvl5pPr>
            <a:lvl6pPr marL="2514600" indent="-228600" eaLnBrk="0" fontAlgn="base" hangingPunct="0">
              <a:spcBef>
                <a:spcPct val="0"/>
              </a:spcBef>
              <a:spcAft>
                <a:spcPct val="0"/>
              </a:spcAft>
              <a:defRPr>
                <a:solidFill>
                  <a:schemeClr val="tx1"/>
                </a:solidFill>
                <a:latin typeface="Tahoma" pitchFamily="34" charset="0"/>
                <a:ea typeface="ＭＳ Ｐゴシック" charset="-128"/>
              </a:defRPr>
            </a:lvl6pPr>
            <a:lvl7pPr marL="2971800" indent="-228600" eaLnBrk="0" fontAlgn="base" hangingPunct="0">
              <a:spcBef>
                <a:spcPct val="0"/>
              </a:spcBef>
              <a:spcAft>
                <a:spcPct val="0"/>
              </a:spcAft>
              <a:defRPr>
                <a:solidFill>
                  <a:schemeClr val="tx1"/>
                </a:solidFill>
                <a:latin typeface="Tahoma" pitchFamily="34" charset="0"/>
                <a:ea typeface="ＭＳ Ｐゴシック" charset="-128"/>
              </a:defRPr>
            </a:lvl7pPr>
            <a:lvl8pPr marL="3429000" indent="-228600" eaLnBrk="0" fontAlgn="base" hangingPunct="0">
              <a:spcBef>
                <a:spcPct val="0"/>
              </a:spcBef>
              <a:spcAft>
                <a:spcPct val="0"/>
              </a:spcAft>
              <a:defRPr>
                <a:solidFill>
                  <a:schemeClr val="tx1"/>
                </a:solidFill>
                <a:latin typeface="Tahoma" pitchFamily="34" charset="0"/>
                <a:ea typeface="ＭＳ Ｐゴシック" charset="-128"/>
              </a:defRPr>
            </a:lvl8pPr>
            <a:lvl9pPr marL="3886200" indent="-228600" eaLnBrk="0" fontAlgn="base" hangingPunct="0">
              <a:spcBef>
                <a:spcPct val="0"/>
              </a:spcBef>
              <a:spcAft>
                <a:spcPct val="0"/>
              </a:spcAft>
              <a:defRPr>
                <a:solidFill>
                  <a:schemeClr val="tx1"/>
                </a:solidFill>
                <a:latin typeface="Tahoma" pitchFamily="34" charset="0"/>
                <a:ea typeface="ＭＳ Ｐゴシック" charset="-128"/>
              </a:defRPr>
            </a:lvl9pPr>
          </a:lstStyle>
          <a:p>
            <a:pPr algn="r" eaLnBrk="1" hangingPunct="1"/>
            <a:endParaRPr lang="en-US" sz="1200" dirty="0">
              <a:latin typeface="Arial" charset="0"/>
            </a:endParaRPr>
          </a:p>
        </p:txBody>
      </p:sp>
      <p:sp>
        <p:nvSpPr>
          <p:cNvPr id="2" name="Oval 1"/>
          <p:cNvSpPr/>
          <p:nvPr/>
        </p:nvSpPr>
        <p:spPr bwMode="auto">
          <a:xfrm>
            <a:off x="4724400" y="3174534"/>
            <a:ext cx="685800" cy="381000"/>
          </a:xfrm>
          <a:prstGeom prst="ellipse">
            <a:avLst/>
          </a:prstGeom>
          <a:noFill/>
          <a:ln w="9525"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Verdana" pitchFamily="34"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1257300"/>
            <a:ext cx="5584348" cy="4215469"/>
          </a:xfrm>
          <a:prstGeom prst="rect">
            <a:avLst/>
          </a:prstGeom>
        </p:spPr>
      </p:pic>
    </p:spTree>
    <p:extLst>
      <p:ext uri="{BB962C8B-B14F-4D97-AF65-F5344CB8AC3E}">
        <p14:creationId xmlns:p14="http://schemas.microsoft.com/office/powerpoint/2010/main" val="13329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PRS Review</a:t>
            </a:r>
          </a:p>
        </p:txBody>
      </p:sp>
      <p:sp>
        <p:nvSpPr>
          <p:cNvPr id="3" name="Rectangle 2"/>
          <p:cNvSpPr/>
          <p:nvPr/>
        </p:nvSpPr>
        <p:spPr>
          <a:xfrm>
            <a:off x="609600" y="1676400"/>
            <a:ext cx="8077200" cy="5016758"/>
          </a:xfrm>
          <a:prstGeom prst="rect">
            <a:avLst/>
          </a:prstGeom>
        </p:spPr>
        <p:txBody>
          <a:bodyPr wrap="square">
            <a:spAutoFit/>
          </a:bodyPr>
          <a:lstStyle/>
          <a:p>
            <a:pPr marL="0" lvl="1">
              <a:buClr>
                <a:schemeClr val="hlink"/>
              </a:buClr>
              <a:buSzPct val="80000"/>
              <a:defRPr/>
            </a:pPr>
            <a:r>
              <a:rPr lang="en-US" sz="2800" dirty="0">
                <a:solidFill>
                  <a:srgbClr val="000000"/>
                </a:solidFill>
                <a:ea typeface="Tahoma" pitchFamily="34" charset="0"/>
                <a:cs typeface="Tahoma" pitchFamily="34" charset="0"/>
              </a:rPr>
              <a:t>Once the record is released, ClinicalTrials.gov conducts </a:t>
            </a:r>
            <a:r>
              <a:rPr lang="en-US" sz="2800" dirty="0">
                <a:solidFill>
                  <a:srgbClr val="080808"/>
                </a:solidFill>
                <a:ea typeface="Tahoma" pitchFamily="34" charset="0"/>
                <a:cs typeface="Tahoma" pitchFamily="34" charset="0"/>
              </a:rPr>
              <a:t>a manual review</a:t>
            </a:r>
          </a:p>
          <a:p>
            <a:pPr marL="342900" lvl="1" indent="-342900">
              <a:buClr>
                <a:srgbClr val="080808"/>
              </a:buClr>
              <a:buSzPct val="80000"/>
              <a:buFont typeface="Arial" pitchFamily="34" charset="0"/>
              <a:buChar char="•"/>
              <a:defRPr/>
            </a:pPr>
            <a:r>
              <a:rPr lang="en-US" sz="2400" dirty="0">
                <a:solidFill>
                  <a:srgbClr val="080808"/>
                </a:solidFill>
                <a:ea typeface="Tahoma" pitchFamily="34" charset="0"/>
                <a:cs typeface="Tahoma" pitchFamily="34" charset="0"/>
              </a:rPr>
              <a:t>If </a:t>
            </a:r>
            <a:r>
              <a:rPr lang="en-US" sz="2400" dirty="0" smtClean="0">
                <a:solidFill>
                  <a:srgbClr val="080808"/>
                </a:solidFill>
                <a:ea typeface="Tahoma" pitchFamily="34" charset="0"/>
                <a:cs typeface="Tahoma" pitchFamily="34" charset="0"/>
              </a:rPr>
              <a:t>major </a:t>
            </a:r>
            <a:r>
              <a:rPr lang="en-US" sz="2400" dirty="0">
                <a:solidFill>
                  <a:srgbClr val="080808"/>
                </a:solidFill>
                <a:ea typeface="Tahoma" pitchFamily="34" charset="0"/>
                <a:cs typeface="Tahoma" pitchFamily="34" charset="0"/>
              </a:rPr>
              <a:t>issues are identified, the record owner and RP will receive notification from ClinicalTrials.gov with comments</a:t>
            </a:r>
          </a:p>
          <a:p>
            <a:pPr marL="342900" lvl="1" indent="-342900">
              <a:buClr>
                <a:srgbClr val="080808"/>
              </a:buClr>
              <a:buSzPct val="80000"/>
              <a:buFont typeface="Arial" pitchFamily="34" charset="0"/>
              <a:buChar char="•"/>
              <a:defRPr/>
            </a:pPr>
            <a:r>
              <a:rPr lang="en-US" sz="2400" dirty="0">
                <a:solidFill>
                  <a:srgbClr val="080808"/>
                </a:solidFill>
                <a:ea typeface="Tahoma" pitchFamily="34" charset="0"/>
                <a:cs typeface="Tahoma" pitchFamily="34" charset="0"/>
              </a:rPr>
              <a:t>The study will be reset to In Progress</a:t>
            </a:r>
          </a:p>
          <a:p>
            <a:pPr marL="342900" lvl="1" indent="-342900">
              <a:buClr>
                <a:srgbClr val="080808"/>
              </a:buClr>
              <a:buSzPct val="80000"/>
              <a:buFont typeface="Arial" pitchFamily="34" charset="0"/>
              <a:buChar char="•"/>
              <a:defRPr/>
            </a:pPr>
            <a:r>
              <a:rPr lang="en-US" sz="2400" dirty="0">
                <a:solidFill>
                  <a:srgbClr val="080808"/>
                </a:solidFill>
                <a:ea typeface="Tahoma" pitchFamily="34" charset="0"/>
                <a:cs typeface="Tahoma" pitchFamily="34" charset="0"/>
              </a:rPr>
              <a:t>Study Owner/RP must correct the issues and re-release it </a:t>
            </a:r>
            <a:r>
              <a:rPr lang="en-US" sz="2400" b="1" dirty="0">
                <a:solidFill>
                  <a:srgbClr val="FF0000"/>
                </a:solidFill>
                <a:ea typeface="Tahoma" pitchFamily="34" charset="0"/>
                <a:cs typeface="Tahoma" pitchFamily="34" charset="0"/>
              </a:rPr>
              <a:t>within 15 calendar days (new in 42 CFR 11)</a:t>
            </a:r>
            <a:endParaRPr lang="en-US" sz="2400" dirty="0">
              <a:solidFill>
                <a:srgbClr val="080808"/>
              </a:solidFill>
              <a:ea typeface="Tahoma" pitchFamily="34" charset="0"/>
              <a:cs typeface="Tahoma" pitchFamily="34" charset="0"/>
            </a:endParaRPr>
          </a:p>
          <a:p>
            <a:pPr marL="342900" lvl="1" indent="-342900">
              <a:buClr>
                <a:srgbClr val="080808"/>
              </a:buClr>
              <a:buSzPct val="80000"/>
              <a:buFont typeface="Arial" pitchFamily="34" charset="0"/>
              <a:buChar char="•"/>
              <a:defRPr/>
            </a:pPr>
            <a:r>
              <a:rPr lang="en-US" sz="2400" dirty="0">
                <a:solidFill>
                  <a:srgbClr val="080808"/>
                </a:solidFill>
                <a:ea typeface="Tahoma" pitchFamily="34" charset="0"/>
                <a:cs typeface="Tahoma" pitchFamily="34" charset="0"/>
              </a:rPr>
              <a:t>If no major issues </a:t>
            </a:r>
            <a:r>
              <a:rPr lang="en-US" sz="2400" dirty="0" smtClean="0">
                <a:solidFill>
                  <a:srgbClr val="080808"/>
                </a:solidFill>
                <a:ea typeface="Tahoma" pitchFamily="34" charset="0"/>
                <a:cs typeface="Tahoma" pitchFamily="34" charset="0"/>
              </a:rPr>
              <a:t>are identified</a:t>
            </a:r>
            <a:r>
              <a:rPr lang="en-US" sz="2400" dirty="0">
                <a:solidFill>
                  <a:srgbClr val="080808"/>
                </a:solidFill>
                <a:ea typeface="Tahoma" pitchFamily="34" charset="0"/>
                <a:cs typeface="Tahoma" pitchFamily="34" charset="0"/>
              </a:rPr>
              <a:t>, the study is assigned an NCT number and published on the public side of the database (clinicaltrials.gov)</a:t>
            </a:r>
          </a:p>
          <a:p>
            <a:pPr marL="342900" lvl="1" indent="-342900">
              <a:buClr>
                <a:srgbClr val="080808"/>
              </a:buClr>
              <a:buSzPct val="80000"/>
              <a:buFont typeface="Arial" pitchFamily="34" charset="0"/>
              <a:buChar char="•"/>
              <a:defRPr/>
            </a:pPr>
            <a:r>
              <a:rPr lang="en-US" sz="2400" dirty="0">
                <a:solidFill>
                  <a:srgbClr val="080808"/>
                </a:solidFill>
                <a:ea typeface="Tahoma" pitchFamily="34" charset="0"/>
                <a:cs typeface="Tahoma" pitchFamily="34" charset="0"/>
              </a:rPr>
              <a:t>This process takes about 2-5 business </a:t>
            </a:r>
            <a:r>
              <a:rPr lang="en-US" sz="2400" dirty="0" smtClean="0">
                <a:solidFill>
                  <a:srgbClr val="080808"/>
                </a:solidFill>
                <a:ea typeface="Tahoma" pitchFamily="34" charset="0"/>
                <a:cs typeface="Tahoma" pitchFamily="34" charset="0"/>
              </a:rPr>
              <a:t>days</a:t>
            </a:r>
          </a:p>
          <a:p>
            <a:pPr marL="342900" lvl="1" indent="-342900">
              <a:buClr>
                <a:srgbClr val="080808"/>
              </a:buClr>
              <a:buSzPct val="80000"/>
              <a:buFont typeface="Arial" pitchFamily="34" charset="0"/>
              <a:buChar char="•"/>
              <a:defRPr/>
            </a:pPr>
            <a:r>
              <a:rPr lang="en-US" sz="2400" dirty="0" smtClean="0">
                <a:solidFill>
                  <a:srgbClr val="080808"/>
                </a:solidFill>
                <a:ea typeface="Tahoma" pitchFamily="34" charset="0"/>
                <a:cs typeface="Tahoma" pitchFamily="34" charset="0"/>
              </a:rPr>
              <a:t>Even if its published, </a:t>
            </a:r>
            <a:r>
              <a:rPr lang="en-US" sz="2400" dirty="0" smtClean="0">
                <a:solidFill>
                  <a:srgbClr val="080808"/>
                </a:solidFill>
                <a:ea typeface="Tahoma" pitchFamily="34" charset="0"/>
                <a:cs typeface="Tahoma" pitchFamily="34" charset="0"/>
              </a:rPr>
              <a:t>(</a:t>
            </a:r>
            <a:r>
              <a:rPr lang="en-US" sz="2400" dirty="0" smtClean="0">
                <a:solidFill>
                  <a:srgbClr val="080808"/>
                </a:solidFill>
                <a:ea typeface="Tahoma" pitchFamily="34" charset="0"/>
                <a:cs typeface="Tahoma" pitchFamily="34" charset="0"/>
              </a:rPr>
              <a:t>yellow) </a:t>
            </a:r>
            <a:r>
              <a:rPr lang="en-US" sz="2400" dirty="0" smtClean="0">
                <a:solidFill>
                  <a:srgbClr val="080808"/>
                </a:solidFill>
                <a:ea typeface="Tahoma" pitchFamily="34" charset="0"/>
                <a:cs typeface="Tahoma" pitchFamily="34" charset="0"/>
              </a:rPr>
              <a:t>advisory </a:t>
            </a:r>
            <a:r>
              <a:rPr lang="en-US" sz="2400" dirty="0" smtClean="0">
                <a:solidFill>
                  <a:srgbClr val="080808"/>
                </a:solidFill>
                <a:ea typeface="Tahoma" pitchFamily="34" charset="0"/>
                <a:cs typeface="Tahoma" pitchFamily="34" charset="0"/>
              </a:rPr>
              <a:t>comments may be posted. Corrections are not mandatory</a:t>
            </a:r>
            <a:endParaRPr lang="en-US" sz="2400" dirty="0">
              <a:solidFill>
                <a:srgbClr val="080808"/>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71756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839200" cy="5715000"/>
          </a:xfrm>
        </p:spPr>
        <p:txBody>
          <a:bodyPr>
            <a:normAutofit lnSpcReduction="10000"/>
          </a:bodyPr>
          <a:lstStyle/>
          <a:p>
            <a:pPr marL="533400" indent="-366713">
              <a:spcBef>
                <a:spcPct val="100000"/>
              </a:spcBef>
              <a:buClr>
                <a:srgbClr val="000000"/>
              </a:buClr>
              <a:buFont typeface="Arial" pitchFamily="34" charset="0"/>
              <a:buChar char="•"/>
            </a:pPr>
            <a:r>
              <a:rPr lang="en-US" sz="2400" dirty="0">
                <a:solidFill>
                  <a:srgbClr val="000000"/>
                </a:solidFill>
                <a:effectLst/>
                <a:ea typeface="Tahoma" pitchFamily="34" charset="0"/>
                <a:cs typeface="Tahoma" pitchFamily="34" charset="0"/>
              </a:rPr>
              <a:t>Records can be transferred to other user accounts as staff change</a:t>
            </a:r>
          </a:p>
          <a:p>
            <a:pPr marL="533400" indent="-366713">
              <a:spcBef>
                <a:spcPct val="100000"/>
              </a:spcBef>
              <a:buClr>
                <a:srgbClr val="000000"/>
              </a:buClr>
              <a:buFont typeface="Arial" pitchFamily="34" charset="0"/>
              <a:buChar char="•"/>
            </a:pPr>
            <a:r>
              <a:rPr lang="en-US" sz="2400" b="1" dirty="0">
                <a:solidFill>
                  <a:srgbClr val="000000"/>
                </a:solidFill>
                <a:effectLst/>
                <a:ea typeface="Tahoma" pitchFamily="34" charset="0"/>
                <a:cs typeface="Tahoma" pitchFamily="34" charset="0"/>
              </a:rPr>
              <a:t>Records must be updated every 12 months and within 30 days of </a:t>
            </a:r>
            <a:r>
              <a:rPr lang="en-US" sz="2400" b="1" dirty="0">
                <a:solidFill>
                  <a:srgbClr val="080808"/>
                </a:solidFill>
                <a:effectLst/>
                <a:ea typeface="Tahoma" pitchFamily="34" charset="0"/>
                <a:cs typeface="Tahoma" pitchFamily="34" charset="0"/>
              </a:rPr>
              <a:t>Recruitment Stat</a:t>
            </a:r>
            <a:r>
              <a:rPr lang="en-US" sz="2400" b="1" dirty="0">
                <a:solidFill>
                  <a:srgbClr val="000000"/>
                </a:solidFill>
                <a:effectLst/>
                <a:ea typeface="Tahoma" pitchFamily="34" charset="0"/>
                <a:cs typeface="Tahoma" pitchFamily="34" charset="0"/>
              </a:rPr>
              <a:t>us changes or amendments that affect information in clinicaltrials.gov record, especially recruitment status, location and contact </a:t>
            </a:r>
            <a:r>
              <a:rPr lang="en-US" sz="2400" b="1" dirty="0" smtClean="0">
                <a:solidFill>
                  <a:srgbClr val="000000"/>
                </a:solidFill>
                <a:effectLst/>
                <a:ea typeface="Tahoma" pitchFamily="34" charset="0"/>
                <a:cs typeface="Tahoma" pitchFamily="34" charset="0"/>
              </a:rPr>
              <a:t>information</a:t>
            </a:r>
          </a:p>
          <a:p>
            <a:pPr marL="533400" indent="-366713">
              <a:spcBef>
                <a:spcPct val="100000"/>
              </a:spcBef>
              <a:buClr>
                <a:srgbClr val="000000"/>
              </a:buClr>
            </a:pPr>
            <a:r>
              <a:rPr lang="en-US" sz="2400" dirty="0" smtClean="0">
                <a:solidFill>
                  <a:srgbClr val="000000"/>
                </a:solidFill>
                <a:ea typeface="Tahoma" pitchFamily="34" charset="0"/>
                <a:cs typeface="Tahoma" pitchFamily="34" charset="0"/>
              </a:rPr>
              <a:t>Always </a:t>
            </a:r>
            <a:r>
              <a:rPr lang="en-US" sz="2400" dirty="0">
                <a:solidFill>
                  <a:srgbClr val="000000"/>
                </a:solidFill>
                <a:ea typeface="Tahoma" pitchFamily="34" charset="0"/>
                <a:cs typeface="Tahoma" pitchFamily="34" charset="0"/>
              </a:rPr>
              <a:t>update the Record Verification Date to indicate that you have updated or reviewed the record</a:t>
            </a:r>
            <a:endParaRPr lang="en-US" sz="2400" dirty="0">
              <a:solidFill>
                <a:srgbClr val="000000"/>
              </a:solidFill>
              <a:effectLst/>
              <a:ea typeface="Tahoma" pitchFamily="34" charset="0"/>
              <a:cs typeface="Tahoma" pitchFamily="34" charset="0"/>
            </a:endParaRPr>
          </a:p>
          <a:p>
            <a:pPr marL="533400" indent="-366713">
              <a:spcBef>
                <a:spcPct val="100000"/>
              </a:spcBef>
              <a:buClr>
                <a:srgbClr val="000000"/>
              </a:buClr>
              <a:buFont typeface="Arial" pitchFamily="34" charset="0"/>
              <a:buChar char="•"/>
            </a:pPr>
            <a:r>
              <a:rPr lang="en-US" sz="2400" b="1" dirty="0" smtClean="0">
                <a:solidFill>
                  <a:srgbClr val="000000"/>
                </a:solidFill>
                <a:effectLst/>
                <a:ea typeface="Tahoma" pitchFamily="34" charset="0"/>
                <a:cs typeface="Tahoma" pitchFamily="34" charset="0"/>
              </a:rPr>
              <a:t>Records </a:t>
            </a:r>
            <a:r>
              <a:rPr lang="en-US" sz="2400" b="1" dirty="0">
                <a:solidFill>
                  <a:srgbClr val="000000"/>
                </a:solidFill>
                <a:effectLst/>
                <a:ea typeface="Tahoma" pitchFamily="34" charset="0"/>
                <a:cs typeface="Tahoma" pitchFamily="34" charset="0"/>
              </a:rPr>
              <a:t>must be updated within </a:t>
            </a:r>
            <a:r>
              <a:rPr lang="en-US" sz="2400" b="1" dirty="0">
                <a:solidFill>
                  <a:srgbClr val="080808"/>
                </a:solidFill>
                <a:effectLst/>
                <a:ea typeface="Tahoma" pitchFamily="34" charset="0"/>
                <a:cs typeface="Tahoma" pitchFamily="34" charset="0"/>
              </a:rPr>
              <a:t>30 days after the completion date (last data collection)</a:t>
            </a:r>
          </a:p>
          <a:p>
            <a:pPr marL="533400" indent="-366713">
              <a:spcBef>
                <a:spcPct val="100000"/>
              </a:spcBef>
              <a:buClr>
                <a:srgbClr val="000000"/>
              </a:buClr>
            </a:pPr>
            <a:r>
              <a:rPr lang="en-US" sz="2400" dirty="0">
                <a:solidFill>
                  <a:srgbClr val="000000"/>
                </a:solidFill>
                <a:effectLst/>
                <a:ea typeface="Tahoma" pitchFamily="34" charset="0"/>
                <a:cs typeface="Tahoma" pitchFamily="34" charset="0"/>
              </a:rPr>
              <a:t>Failure to update information on ClinicalTrials.gov can result in </a:t>
            </a:r>
            <a:r>
              <a:rPr lang="en-US" sz="2400" dirty="0">
                <a:solidFill>
                  <a:srgbClr val="000000"/>
                </a:solidFill>
                <a:ea typeface="Tahoma" pitchFamily="34" charset="0"/>
                <a:cs typeface="Tahoma" pitchFamily="34" charset="0"/>
              </a:rPr>
              <a:t>penalties. </a:t>
            </a:r>
            <a:r>
              <a:rPr lang="en-US" sz="2400" dirty="0" smtClean="0">
                <a:solidFill>
                  <a:srgbClr val="000000"/>
                </a:solidFill>
                <a:ea typeface="Tahoma" pitchFamily="34" charset="0"/>
                <a:cs typeface="Tahoma" pitchFamily="34" charset="0"/>
              </a:rPr>
              <a:t>There </a:t>
            </a:r>
            <a:r>
              <a:rPr lang="en-US" sz="2400" dirty="0">
                <a:solidFill>
                  <a:srgbClr val="000000"/>
                </a:solidFill>
                <a:ea typeface="Tahoma" pitchFamily="34" charset="0"/>
                <a:cs typeface="Tahoma" pitchFamily="34" charset="0"/>
              </a:rPr>
              <a:t>are more specific update requirements </a:t>
            </a:r>
            <a:r>
              <a:rPr lang="en-US" sz="2400" dirty="0" smtClean="0">
                <a:solidFill>
                  <a:srgbClr val="000000"/>
                </a:solidFill>
                <a:ea typeface="Tahoma" pitchFamily="34" charset="0"/>
                <a:cs typeface="Tahoma" pitchFamily="34" charset="0"/>
              </a:rPr>
              <a:t>in </a:t>
            </a:r>
            <a:r>
              <a:rPr lang="en-US" sz="2400" dirty="0">
                <a:solidFill>
                  <a:srgbClr val="000000"/>
                </a:solidFill>
                <a:effectLst/>
                <a:ea typeface="Tahoma" pitchFamily="34" charset="0"/>
                <a:cs typeface="Tahoma" pitchFamily="34" charset="0"/>
              </a:rPr>
              <a:t>42 CFR </a:t>
            </a:r>
            <a:r>
              <a:rPr lang="en-US" sz="2400" dirty="0" smtClean="0">
                <a:solidFill>
                  <a:srgbClr val="000000"/>
                </a:solidFill>
                <a:effectLst/>
                <a:ea typeface="Tahoma" pitchFamily="34" charset="0"/>
                <a:cs typeface="Tahoma" pitchFamily="34" charset="0"/>
              </a:rPr>
              <a:t>11.64</a:t>
            </a:r>
            <a:endParaRPr lang="en-US" sz="2400" dirty="0"/>
          </a:p>
        </p:txBody>
      </p:sp>
      <p:sp>
        <p:nvSpPr>
          <p:cNvPr id="5" name="Text Box 9"/>
          <p:cNvSpPr txBox="1">
            <a:spLocks noGrp="1" noChangeArrowheads="1"/>
          </p:cNvSpPr>
          <p:nvPr>
            <p:ph type="title"/>
          </p:nvPr>
        </p:nvSpPr>
        <p:spPr bwMode="auto">
          <a:xfrm>
            <a:off x="5576" y="154913"/>
            <a:ext cx="9144000" cy="646331"/>
          </a:xfrm>
          <a:prstGeom prst="rect">
            <a:avLst/>
          </a:prstGeom>
          <a:noFill/>
          <a:ln>
            <a:noFill/>
          </a:ln>
          <a:effectLst/>
          <a:extLst/>
        </p:spPr>
        <p:txBody>
          <a:bodyPr wrap="square">
            <a:spAutoFit/>
          </a:bodyPr>
          <a:lstStyle/>
          <a:p>
            <a:pPr>
              <a:spcBef>
                <a:spcPct val="50000"/>
              </a:spcBef>
            </a:pPr>
            <a:r>
              <a:rPr lang="en-US" sz="3200" b="1" dirty="0">
                <a:solidFill>
                  <a:schemeClr val="tx1">
                    <a:lumMod val="95000"/>
                    <a:lumOff val="5000"/>
                  </a:schemeClr>
                </a:solidFill>
                <a:latin typeface="Tahoma" pitchFamily="34" charset="0"/>
                <a:ea typeface="Tahoma" pitchFamily="34" charset="0"/>
                <a:cs typeface="Tahoma" pitchFamily="34" charset="0"/>
              </a:rPr>
              <a:t> </a:t>
            </a:r>
            <a:r>
              <a:rPr lang="en-US" sz="3600" dirty="0">
                <a:solidFill>
                  <a:schemeClr val="tx1">
                    <a:lumMod val="95000"/>
                    <a:lumOff val="5000"/>
                  </a:schemeClr>
                </a:solidFill>
                <a:ea typeface="Tahoma" pitchFamily="34" charset="0"/>
                <a:cs typeface="Tahoma" pitchFamily="34" charset="0"/>
              </a:rPr>
              <a:t>Ongoing Responsibilities of Record Owners</a:t>
            </a:r>
            <a:endParaRPr lang="en-US" sz="3600" dirty="0">
              <a:solidFill>
                <a:schemeClr val="tx1">
                  <a:lumMod val="95000"/>
                  <a:lumOff val="5000"/>
                </a:schemeClr>
              </a:solidFill>
            </a:endParaRPr>
          </a:p>
        </p:txBody>
      </p:sp>
      <p:sp>
        <p:nvSpPr>
          <p:cNvPr id="2" name="Slide Number Placeholder 1"/>
          <p:cNvSpPr>
            <a:spLocks noGrp="1"/>
          </p:cNvSpPr>
          <p:nvPr>
            <p:ph type="sldNum" sz="quarter" idx="12"/>
          </p:nvPr>
        </p:nvSpPr>
        <p:spPr/>
        <p:txBody>
          <a:bodyPr/>
          <a:lstStyle/>
          <a:p>
            <a:pPr>
              <a:defRPr/>
            </a:pPr>
            <a:fld id="{0CA38C7A-8281-417B-8689-5FC330A79791}" type="slidenum">
              <a:rPr lang="en-US" smtClean="0">
                <a:solidFill>
                  <a:srgbClr val="FFFFFF"/>
                </a:solidFill>
              </a:rPr>
              <a:pPr>
                <a:defRPr/>
              </a:pPr>
              <a:t>46</a:t>
            </a:fld>
            <a:endParaRPr lang="en-US" dirty="0">
              <a:solidFill>
                <a:srgbClr val="FFFFFF"/>
              </a:solidFill>
            </a:endParaRPr>
          </a:p>
        </p:txBody>
      </p:sp>
    </p:spTree>
    <p:extLst>
      <p:ext uri="{BB962C8B-B14F-4D97-AF65-F5344CB8AC3E}">
        <p14:creationId xmlns:p14="http://schemas.microsoft.com/office/powerpoint/2010/main" val="418647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Checking your Problem Records</a:t>
            </a:r>
          </a:p>
        </p:txBody>
      </p:sp>
      <p:sp>
        <p:nvSpPr>
          <p:cNvPr id="3" name="Content Placeholder 2"/>
          <p:cNvSpPr>
            <a:spLocks noGrp="1"/>
          </p:cNvSpPr>
          <p:nvPr>
            <p:ph idx="1"/>
          </p:nvPr>
        </p:nvSpPr>
        <p:spPr>
          <a:xfrm>
            <a:off x="152400" y="2740670"/>
            <a:ext cx="8763000" cy="3359951"/>
          </a:xfrm>
        </p:spPr>
        <p:txBody>
          <a:bodyPr>
            <a:noAutofit/>
          </a:bodyPr>
          <a:lstStyle/>
          <a:p>
            <a:pPr marL="0" indent="0">
              <a:buNone/>
              <a:defRPr/>
            </a:pPr>
            <a:r>
              <a:rPr lang="en-US" sz="2800" dirty="0"/>
              <a:t>PRS System identifies current </a:t>
            </a:r>
            <a:r>
              <a:rPr lang="en-US" sz="2800" dirty="0" smtClean="0"/>
              <a:t>‘Problem Records’</a:t>
            </a:r>
            <a:endParaRPr lang="en-US" sz="2800" dirty="0"/>
          </a:p>
          <a:p>
            <a:pPr lvl="1">
              <a:buFont typeface="Arial" pitchFamily="34" charset="0"/>
              <a:buChar char="•"/>
              <a:defRPr/>
            </a:pPr>
            <a:r>
              <a:rPr lang="en-US" sz="2400" dirty="0"/>
              <a:t>Records that have not been marked as completed </a:t>
            </a:r>
          </a:p>
          <a:p>
            <a:pPr lvl="1">
              <a:buFont typeface="Arial" pitchFamily="34" charset="0"/>
              <a:buChar char="•"/>
              <a:defRPr/>
            </a:pPr>
            <a:r>
              <a:rPr lang="en-US" sz="2400" dirty="0"/>
              <a:t>Active studies that have not been updated (or the Record Verification Date has not been updated</a:t>
            </a:r>
            <a:r>
              <a:rPr lang="en-US" sz="2400" dirty="0" smtClean="0"/>
              <a:t>)</a:t>
            </a:r>
          </a:p>
          <a:p>
            <a:pPr lvl="1">
              <a:buFont typeface="Arial" pitchFamily="34" charset="0"/>
              <a:buChar char="•"/>
              <a:defRPr/>
            </a:pPr>
            <a:r>
              <a:rPr lang="en-US" sz="2400" dirty="0" smtClean="0"/>
              <a:t>Records </a:t>
            </a:r>
            <a:r>
              <a:rPr lang="en-US" sz="2400" dirty="0"/>
              <a:t>missing one or more FDAAA-required data elements: </a:t>
            </a:r>
          </a:p>
          <a:p>
            <a:pPr lvl="2">
              <a:defRPr/>
            </a:pPr>
            <a:r>
              <a:rPr lang="en-US" sz="2000" dirty="0"/>
              <a:t>Responsible Party </a:t>
            </a:r>
          </a:p>
          <a:p>
            <a:pPr lvl="2">
              <a:defRPr/>
            </a:pPr>
            <a:r>
              <a:rPr lang="en-US" sz="2000" dirty="0"/>
              <a:t>Study Start Date</a:t>
            </a:r>
          </a:p>
          <a:p>
            <a:pPr lvl="2">
              <a:defRPr/>
            </a:pPr>
            <a:r>
              <a:rPr lang="en-US" sz="2000" dirty="0"/>
              <a:t>Primary Completion Date </a:t>
            </a:r>
          </a:p>
          <a:p>
            <a:pPr lvl="2">
              <a:defRPr/>
            </a:pPr>
            <a:r>
              <a:rPr lang="en-US" sz="2000" dirty="0"/>
              <a:t>Primary Outcome Measure </a:t>
            </a:r>
          </a:p>
          <a:p>
            <a:pPr lvl="1">
              <a:buFont typeface="Arial" pitchFamily="34" charset="0"/>
              <a:buChar char="•"/>
              <a:defRPr/>
            </a:pPr>
            <a:r>
              <a:rPr lang="en-US" sz="2400" dirty="0"/>
              <a:t>Records that appear to be overdue for FDAAA results reporting</a:t>
            </a:r>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1295400"/>
            <a:ext cx="5410200" cy="1470811"/>
          </a:xfrm>
          <a:prstGeom prst="rect">
            <a:avLst/>
          </a:prstGeom>
        </p:spPr>
      </p:pic>
    </p:spTree>
    <p:extLst>
      <p:ext uri="{BB962C8B-B14F-4D97-AF65-F5344CB8AC3E}">
        <p14:creationId xmlns:p14="http://schemas.microsoft.com/office/powerpoint/2010/main" val="1850273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28408" y="3200400"/>
            <a:ext cx="6623390" cy="1889207"/>
            <a:chOff x="1428408" y="3200400"/>
            <a:chExt cx="6623390" cy="1889207"/>
          </a:xfrm>
        </p:grpSpPr>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t="15483"/>
            <a:stretch/>
          </p:blipFill>
          <p:spPr>
            <a:xfrm>
              <a:off x="1428408" y="3200400"/>
              <a:ext cx="6623390" cy="1889207"/>
            </a:xfrm>
            <a:prstGeom prst="rect">
              <a:avLst/>
            </a:prstGeom>
          </p:spPr>
        </p:pic>
        <p:sp>
          <p:nvSpPr>
            <p:cNvPr id="6" name="Rectangle 5"/>
            <p:cNvSpPr/>
            <p:nvPr/>
          </p:nvSpPr>
          <p:spPr>
            <a:xfrm>
              <a:off x="3810000" y="3946629"/>
              <a:ext cx="358041" cy="141235"/>
            </a:xfrm>
            <a:prstGeom prst="rect">
              <a:avLst/>
            </a:prstGeom>
            <a:solidFill>
              <a:srgbClr val="E2F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19400" y="3723731"/>
              <a:ext cx="358041" cy="141235"/>
            </a:xfrm>
            <a:prstGeom prst="rect">
              <a:avLst/>
            </a:prstGeom>
            <a:solidFill>
              <a:srgbClr val="E2F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57800" y="3763164"/>
              <a:ext cx="839422" cy="114921"/>
            </a:xfrm>
            <a:prstGeom prst="rect">
              <a:avLst/>
            </a:prstGeom>
            <a:solidFill>
              <a:srgbClr val="E2F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txBox="1">
            <a:spLocks/>
          </p:cNvSpPr>
          <p:nvPr/>
        </p:nvSpPr>
        <p:spPr>
          <a:xfrm>
            <a:off x="172844" y="381000"/>
            <a:ext cx="8818756" cy="685799"/>
          </a:xfrm>
          <a:prstGeom prst="rect">
            <a:avLst/>
          </a:prstGeom>
          <a:no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95000"/>
                    <a:lumOff val="5000"/>
                  </a:schemeClr>
                </a:solidFill>
                <a:ea typeface="Tahoma" panose="020B0604030504040204" pitchFamily="34" charset="0"/>
                <a:cs typeface="Tahoma" panose="020B0604030504040204" pitchFamily="34" charset="0"/>
              </a:rPr>
              <a:t>Do You Need to Submit Results?</a:t>
            </a:r>
          </a:p>
        </p:txBody>
      </p:sp>
      <p:sp>
        <p:nvSpPr>
          <p:cNvPr id="3" name="Text Placeholder 2"/>
          <p:cNvSpPr txBox="1">
            <a:spLocks/>
          </p:cNvSpPr>
          <p:nvPr/>
        </p:nvSpPr>
        <p:spPr>
          <a:xfrm>
            <a:off x="253504" y="1161369"/>
            <a:ext cx="8419809" cy="1844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ea typeface="Tahoma" panose="020B0604030504040204" pitchFamily="34" charset="0"/>
                <a:cs typeface="Tahoma" panose="020B0604030504040204" pitchFamily="34" charset="0"/>
              </a:rPr>
              <a:t>All Applicable Clinical Trials (ACTs) are required to submit results</a:t>
            </a:r>
          </a:p>
          <a:p>
            <a:r>
              <a:rPr lang="en-US" sz="2400" dirty="0">
                <a:ea typeface="Tahoma" panose="020B0604030504040204" pitchFamily="34" charset="0"/>
                <a:cs typeface="Tahoma" panose="020B0604030504040204" pitchFamily="34" charset="0"/>
              </a:rPr>
              <a:t>All NIH-funded trials begun on after 1/18/2017 and applied for on or after 1/18/2017 must report results, whether ACTs or not</a:t>
            </a:r>
          </a:p>
          <a:p>
            <a:r>
              <a:rPr lang="en-US" sz="2400" dirty="0">
                <a:ea typeface="Tahoma" panose="020B0604030504040204" pitchFamily="34" charset="0"/>
                <a:cs typeface="Tahoma" panose="020B0604030504040204" pitchFamily="34" charset="0"/>
              </a:rPr>
              <a:t>Other grantors may require results submission</a:t>
            </a:r>
          </a:p>
        </p:txBody>
      </p:sp>
      <p:sp>
        <p:nvSpPr>
          <p:cNvPr id="10" name="Rounded Rectangle 9"/>
          <p:cNvSpPr/>
          <p:nvPr/>
        </p:nvSpPr>
        <p:spPr>
          <a:xfrm>
            <a:off x="172844" y="4899129"/>
            <a:ext cx="8899416" cy="1957336"/>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Based </a:t>
            </a:r>
            <a:r>
              <a:rPr lang="en-US" dirty="0" smtClean="0">
                <a:solidFill>
                  <a:schemeClr val="tx1"/>
                </a:solidFill>
              </a:rPr>
              <a:t>on registration </a:t>
            </a:r>
            <a:r>
              <a:rPr lang="en-US" dirty="0">
                <a:solidFill>
                  <a:schemeClr val="tx1"/>
                </a:solidFill>
              </a:rPr>
              <a:t>information </a:t>
            </a:r>
            <a:r>
              <a:rPr lang="en-US" dirty="0" smtClean="0">
                <a:solidFill>
                  <a:schemeClr val="tx1"/>
                </a:solidFill>
              </a:rPr>
              <a:t>entered, </a:t>
            </a:r>
            <a:r>
              <a:rPr lang="en-US" dirty="0">
                <a:solidFill>
                  <a:schemeClr val="tx1"/>
                </a:solidFill>
              </a:rPr>
              <a:t>the system will assess whether the trial </a:t>
            </a:r>
            <a:r>
              <a:rPr lang="en-US" dirty="0" smtClean="0">
                <a:solidFill>
                  <a:schemeClr val="tx1"/>
                </a:solidFill>
              </a:rPr>
              <a:t>appears to be: </a:t>
            </a:r>
            <a:endParaRPr lang="en-US" dirty="0">
              <a:solidFill>
                <a:schemeClr val="tx1"/>
              </a:solidFill>
            </a:endParaRPr>
          </a:p>
          <a:p>
            <a:pPr marL="342900" indent="-342900">
              <a:buAutoNum type="arabicParenR"/>
            </a:pPr>
            <a:r>
              <a:rPr lang="en-US" dirty="0">
                <a:solidFill>
                  <a:schemeClr val="tx1"/>
                </a:solidFill>
              </a:rPr>
              <a:t>An ACT with results required by law</a:t>
            </a:r>
          </a:p>
          <a:p>
            <a:pPr marL="342900" indent="-342900">
              <a:buAutoNum type="arabicParenR"/>
            </a:pPr>
            <a:r>
              <a:rPr lang="en-US" dirty="0">
                <a:solidFill>
                  <a:schemeClr val="tx1"/>
                </a:solidFill>
              </a:rPr>
              <a:t>A </a:t>
            </a:r>
            <a:r>
              <a:rPr lang="en-US" dirty="0" smtClean="0">
                <a:solidFill>
                  <a:schemeClr val="tx1"/>
                </a:solidFill>
              </a:rPr>
              <a:t>Non-ACT</a:t>
            </a:r>
            <a:r>
              <a:rPr lang="en-US" dirty="0">
                <a:solidFill>
                  <a:schemeClr val="tx1"/>
                </a:solidFill>
              </a:rPr>
              <a:t>: results </a:t>
            </a:r>
            <a:r>
              <a:rPr lang="en-US" dirty="0" smtClean="0">
                <a:solidFill>
                  <a:schemeClr val="tx1"/>
                </a:solidFill>
              </a:rPr>
              <a:t>not </a:t>
            </a:r>
            <a:r>
              <a:rPr lang="en-US" dirty="0" smtClean="0">
                <a:solidFill>
                  <a:schemeClr val="tx1"/>
                </a:solidFill>
              </a:rPr>
              <a:t>required by law, though NIH policy (if so funded) or other funders’ </a:t>
            </a:r>
            <a:r>
              <a:rPr lang="en-US" dirty="0" smtClean="0">
                <a:solidFill>
                  <a:schemeClr val="tx1"/>
                </a:solidFill>
              </a:rPr>
              <a:t>policies (e.g. VAORD) </a:t>
            </a:r>
            <a:r>
              <a:rPr lang="en-US" dirty="0" smtClean="0">
                <a:solidFill>
                  <a:schemeClr val="tx1"/>
                </a:solidFill>
              </a:rPr>
              <a:t>may still require results reporting</a:t>
            </a:r>
          </a:p>
          <a:p>
            <a:r>
              <a:rPr lang="en-US" dirty="0" smtClean="0">
                <a:solidFill>
                  <a:schemeClr val="tx1"/>
                </a:solidFill>
              </a:rPr>
              <a:t>3) Older trials may be designated Probable ACT or Probable Non-ACT</a:t>
            </a:r>
          </a:p>
          <a:p>
            <a:r>
              <a:rPr lang="en-US" b="1" dirty="0" smtClean="0">
                <a:solidFill>
                  <a:schemeClr val="tx1"/>
                </a:solidFill>
              </a:rPr>
              <a:t>Note</a:t>
            </a:r>
            <a:r>
              <a:rPr lang="en-US" dirty="0">
                <a:solidFill>
                  <a:schemeClr val="tx1"/>
                </a:solidFill>
              </a:rPr>
              <a:t>:  </a:t>
            </a:r>
            <a:r>
              <a:rPr lang="en-US" dirty="0" smtClean="0">
                <a:solidFill>
                  <a:schemeClr val="tx1"/>
                </a:solidFill>
              </a:rPr>
              <a:t>There </a:t>
            </a:r>
            <a:r>
              <a:rPr lang="en-US" dirty="0">
                <a:solidFill>
                  <a:schemeClr val="tx1"/>
                </a:solidFill>
              </a:rPr>
              <a:t>is no </a:t>
            </a:r>
            <a:r>
              <a:rPr lang="en-US" dirty="0" smtClean="0">
                <a:solidFill>
                  <a:schemeClr val="tx1"/>
                </a:solidFill>
              </a:rPr>
              <a:t>reminder flag </a:t>
            </a:r>
            <a:r>
              <a:rPr lang="en-US" dirty="0">
                <a:solidFill>
                  <a:schemeClr val="tx1"/>
                </a:solidFill>
              </a:rPr>
              <a:t>for N</a:t>
            </a:r>
            <a:r>
              <a:rPr lang="en-US" dirty="0" smtClean="0">
                <a:solidFill>
                  <a:schemeClr val="tx1"/>
                </a:solidFill>
              </a:rPr>
              <a:t>IH-funded </a:t>
            </a:r>
            <a:r>
              <a:rPr lang="en-US" dirty="0" smtClean="0">
                <a:solidFill>
                  <a:schemeClr val="tx1"/>
                </a:solidFill>
              </a:rPr>
              <a:t>trials! </a:t>
            </a:r>
            <a:r>
              <a:rPr lang="en-US" dirty="0" smtClean="0">
                <a:solidFill>
                  <a:schemeClr val="tx1"/>
                </a:solidFill>
              </a:rPr>
              <a:t>Be aware of your results deadlines!</a:t>
            </a:r>
            <a:endParaRPr lang="en-US" dirty="0">
              <a:solidFill>
                <a:schemeClr val="tx1"/>
              </a:solidFill>
            </a:endParaRPr>
          </a:p>
        </p:txBody>
      </p:sp>
      <p:sp>
        <p:nvSpPr>
          <p:cNvPr id="11" name="Rectangle 10"/>
          <p:cNvSpPr/>
          <p:nvPr/>
        </p:nvSpPr>
        <p:spPr>
          <a:xfrm>
            <a:off x="4740103" y="4416790"/>
            <a:ext cx="1676400" cy="2445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848070" y="4416790"/>
            <a:ext cx="2472371" cy="245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00527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Acknowledgements</a:t>
            </a:r>
          </a:p>
        </p:txBody>
      </p:sp>
      <p:sp>
        <p:nvSpPr>
          <p:cNvPr id="9" name="Content Placeholder 8"/>
          <p:cNvSpPr txBox="1">
            <a:spLocks noGrp="1"/>
          </p:cNvSpPr>
          <p:nvPr>
            <p:ph idx="1"/>
          </p:nvPr>
        </p:nvSpPr>
        <p:spPr>
          <a:xfrm>
            <a:off x="457200" y="1600200"/>
            <a:ext cx="8153400" cy="5133713"/>
          </a:xfrm>
          <a:prstGeom prst="rect">
            <a:avLst/>
          </a:prstGeom>
          <a:noFill/>
        </p:spPr>
        <p:txBody>
          <a:bodyPr wrap="square" numCol="2" spcCol="914400" rtlCol="0">
            <a:spAutoFit/>
          </a:bodyPr>
          <a:lstStyle/>
          <a:p>
            <a:pPr marL="0" indent="0">
              <a:spcBef>
                <a:spcPts val="200"/>
              </a:spcBef>
              <a:buNone/>
            </a:pPr>
            <a:r>
              <a:rPr lang="en-US" sz="1800" dirty="0"/>
              <a:t>This slide set was developed collaboratively by contributors from</a:t>
            </a:r>
          </a:p>
          <a:p>
            <a:pPr>
              <a:spcBef>
                <a:spcPts val="200"/>
              </a:spcBef>
            </a:pPr>
            <a:r>
              <a:rPr lang="en-US" sz="1800" dirty="0"/>
              <a:t>Beth Israel Deaconess Medical Center,</a:t>
            </a:r>
          </a:p>
          <a:p>
            <a:pPr>
              <a:spcBef>
                <a:spcPts val="200"/>
              </a:spcBef>
            </a:pPr>
            <a:r>
              <a:rPr lang="en-US" sz="1800" dirty="0"/>
              <a:t>Boston University</a:t>
            </a:r>
          </a:p>
          <a:p>
            <a:pPr>
              <a:spcBef>
                <a:spcPts val="200"/>
              </a:spcBef>
            </a:pPr>
            <a:r>
              <a:rPr lang="en-US" sz="1800" dirty="0"/>
              <a:t>Cambridge Health Alliance</a:t>
            </a:r>
          </a:p>
          <a:p>
            <a:pPr>
              <a:spcBef>
                <a:spcPts val="200"/>
              </a:spcBef>
            </a:pPr>
            <a:r>
              <a:rPr lang="en-US" sz="1800" dirty="0"/>
              <a:t>Duke University</a:t>
            </a:r>
          </a:p>
          <a:p>
            <a:pPr>
              <a:spcBef>
                <a:spcPts val="200"/>
              </a:spcBef>
            </a:pPr>
            <a:r>
              <a:rPr lang="en-US" sz="1800" dirty="0"/>
              <a:t>Fred Hutchinson Cancer Research Center</a:t>
            </a:r>
          </a:p>
          <a:p>
            <a:pPr>
              <a:spcBef>
                <a:spcPts val="200"/>
              </a:spcBef>
            </a:pPr>
            <a:r>
              <a:rPr lang="en-US" sz="1800" dirty="0"/>
              <a:t>Harvard University</a:t>
            </a:r>
          </a:p>
          <a:p>
            <a:pPr>
              <a:spcBef>
                <a:spcPts val="200"/>
              </a:spcBef>
            </a:pPr>
            <a:r>
              <a:rPr lang="en-US" sz="1800" dirty="0"/>
              <a:t>Mayo Clinic</a:t>
            </a:r>
          </a:p>
          <a:p>
            <a:pPr>
              <a:spcBef>
                <a:spcPts val="200"/>
              </a:spcBef>
            </a:pPr>
            <a:r>
              <a:rPr lang="en-US" sz="1800" dirty="0"/>
              <a:t>Partners</a:t>
            </a:r>
          </a:p>
          <a:p>
            <a:pPr>
              <a:spcBef>
                <a:spcPts val="200"/>
              </a:spcBef>
            </a:pPr>
            <a:r>
              <a:rPr lang="en-US" sz="1800" dirty="0"/>
              <a:t>Rutgers </a:t>
            </a:r>
            <a:r>
              <a:rPr lang="en-US" sz="1800"/>
              <a:t>State University</a:t>
            </a:r>
            <a:endParaRPr lang="en-US" sz="1800" dirty="0"/>
          </a:p>
          <a:p>
            <a:pPr>
              <a:spcBef>
                <a:spcPts val="200"/>
              </a:spcBef>
            </a:pPr>
            <a:r>
              <a:rPr lang="en-US" sz="1800" dirty="0"/>
              <a:t>University of Michigan </a:t>
            </a:r>
          </a:p>
          <a:p>
            <a:pPr>
              <a:spcBef>
                <a:spcPts val="200"/>
              </a:spcBef>
            </a:pPr>
            <a:r>
              <a:rPr lang="en-US" sz="1800" dirty="0"/>
              <a:t>University of Pittsburgh</a:t>
            </a:r>
          </a:p>
          <a:p>
            <a:pPr>
              <a:spcBef>
                <a:spcPts val="200"/>
              </a:spcBef>
            </a:pPr>
            <a:r>
              <a:rPr lang="en-US" sz="1800" dirty="0"/>
              <a:t>University of South Florida</a:t>
            </a:r>
          </a:p>
          <a:p>
            <a:pPr>
              <a:spcBef>
                <a:spcPts val="200"/>
              </a:spcBef>
            </a:pPr>
            <a:endParaRPr lang="en-US" sz="1800" dirty="0"/>
          </a:p>
          <a:p>
            <a:pPr marL="0" indent="0">
              <a:buNone/>
            </a:pPr>
            <a:r>
              <a:rPr lang="en-US" sz="1800" dirty="0"/>
              <a:t>Special thanks to:</a:t>
            </a:r>
          </a:p>
          <a:p>
            <a:r>
              <a:rPr lang="en-US" sz="1800" dirty="0"/>
              <a:t>Isabel Chico Calero</a:t>
            </a:r>
          </a:p>
          <a:p>
            <a:r>
              <a:rPr lang="en-US" sz="1800" dirty="0"/>
              <a:t>Niem Tzu Chen</a:t>
            </a:r>
          </a:p>
          <a:p>
            <a:r>
              <a:rPr lang="en-US" sz="1800" dirty="0"/>
              <a:t>Melanie Chladny</a:t>
            </a:r>
          </a:p>
          <a:p>
            <a:r>
              <a:rPr lang="en-US" sz="1800" dirty="0"/>
              <a:t>Wendy Duncan</a:t>
            </a:r>
          </a:p>
          <a:p>
            <a:r>
              <a:rPr lang="en-US" sz="1800" dirty="0"/>
              <a:t>Patrick Fawcett</a:t>
            </a:r>
          </a:p>
          <a:p>
            <a:r>
              <a:rPr lang="en-US" sz="1800" dirty="0"/>
              <a:t>Eleanor R. Greene</a:t>
            </a:r>
          </a:p>
          <a:p>
            <a:r>
              <a:rPr lang="en-US" sz="1800" dirty="0"/>
              <a:t>Jessica Houlihan</a:t>
            </a:r>
          </a:p>
          <a:p>
            <a:r>
              <a:rPr lang="en-US" sz="1800" dirty="0"/>
              <a:t>Odette Lobo</a:t>
            </a:r>
          </a:p>
          <a:p>
            <a:r>
              <a:rPr lang="en-US" sz="1800" dirty="0"/>
              <a:t>Linda Mendelson</a:t>
            </a:r>
          </a:p>
          <a:p>
            <a:r>
              <a:rPr lang="en-US" sz="1800" dirty="0"/>
              <a:t>Cynthia Monahan</a:t>
            </a:r>
          </a:p>
          <a:p>
            <a:r>
              <a:rPr lang="en-US" sz="1800" dirty="0"/>
              <a:t>Carolyn Peterson</a:t>
            </a:r>
          </a:p>
          <a:p>
            <a:r>
              <a:rPr lang="en-US" sz="1800" dirty="0"/>
              <a:t>Diane Wilson</a:t>
            </a:r>
          </a:p>
        </p:txBody>
      </p:sp>
      <p:sp>
        <p:nvSpPr>
          <p:cNvPr id="10" name="TextBox 9"/>
          <p:cNvSpPr txBox="1"/>
          <p:nvPr/>
        </p:nvSpPr>
        <p:spPr>
          <a:xfrm>
            <a:off x="914400" y="2057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244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Site</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689" y="1219200"/>
            <a:ext cx="6178622" cy="5118218"/>
          </a:xfrm>
          <a:prstGeom prst="rect">
            <a:avLst/>
          </a:prstGeom>
        </p:spPr>
      </p:pic>
    </p:spTree>
    <p:extLst>
      <p:ext uri="{BB962C8B-B14F-4D97-AF65-F5344CB8AC3E}">
        <p14:creationId xmlns:p14="http://schemas.microsoft.com/office/powerpoint/2010/main" val="285439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a:extLst>
              <a:ext uri="{28A0092B-C50C-407E-A947-70E740481C1C}">
                <a14:useLocalDpi xmlns:a14="http://schemas.microsoft.com/office/drawing/2010/main" val="0"/>
              </a:ext>
            </a:extLst>
          </a:blip>
          <a:srcRect t="2941" r="2258" b="2941"/>
          <a:stretch/>
        </p:blipFill>
        <p:spPr>
          <a:xfrm>
            <a:off x="838200" y="1498453"/>
            <a:ext cx="6909110" cy="3913124"/>
          </a:xfrm>
          <a:prstGeom prst="rect">
            <a:avLst/>
          </a:prstGeom>
        </p:spPr>
      </p:pic>
      <p:sp>
        <p:nvSpPr>
          <p:cNvPr id="20" name="Rectangle 19"/>
          <p:cNvSpPr/>
          <p:nvPr/>
        </p:nvSpPr>
        <p:spPr>
          <a:xfrm>
            <a:off x="2474797" y="1828800"/>
            <a:ext cx="2554403"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rot="5400000">
            <a:off x="1063227" y="-934059"/>
            <a:ext cx="457200" cy="2431253"/>
          </a:xfrm>
          <a:prstGeom prst="wedgeRoundRectCallout">
            <a:avLst>
              <a:gd name="adj1" fmla="val 15216"/>
              <a:gd name="adj2" fmla="val 48781"/>
              <a:gd name="adj3" fmla="val 16667"/>
            </a:avLst>
          </a:prstGeom>
          <a:solidFill>
            <a:schemeClr val="accent3">
              <a:lumMod val="40000"/>
              <a:lumOff val="60000"/>
            </a:schemeClr>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b="1" dirty="0">
                <a:solidFill>
                  <a:schemeClr val="tx1"/>
                </a:solidFill>
              </a:rPr>
              <a:t>Institution specific slide</a:t>
            </a:r>
          </a:p>
        </p:txBody>
      </p:sp>
      <p:sp>
        <p:nvSpPr>
          <p:cNvPr id="3" name="TextBox 2"/>
          <p:cNvSpPr txBox="1"/>
          <p:nvPr/>
        </p:nvSpPr>
        <p:spPr>
          <a:xfrm>
            <a:off x="13010" y="510168"/>
            <a:ext cx="9144000" cy="707886"/>
          </a:xfrm>
          <a:prstGeom prst="rect">
            <a:avLst/>
          </a:prstGeom>
          <a:noFill/>
        </p:spPr>
        <p:txBody>
          <a:bodyPr wrap="square" rtlCol="0">
            <a:spAutoFit/>
          </a:bodyPr>
          <a:lstStyle/>
          <a:p>
            <a:pPr algn="ctr"/>
            <a:r>
              <a:rPr lang="en-US" sz="4000" dirty="0">
                <a:latin typeface="+mj-lt"/>
              </a:rPr>
              <a:t>Protocol Registration and Results System</a:t>
            </a:r>
          </a:p>
        </p:txBody>
      </p:sp>
      <p:sp>
        <p:nvSpPr>
          <p:cNvPr id="4" name="TextBox 3"/>
          <p:cNvSpPr txBox="1"/>
          <p:nvPr/>
        </p:nvSpPr>
        <p:spPr>
          <a:xfrm>
            <a:off x="85380" y="5486400"/>
            <a:ext cx="9058619" cy="830997"/>
          </a:xfrm>
          <a:prstGeom prst="rect">
            <a:avLst/>
          </a:prstGeom>
          <a:noFill/>
        </p:spPr>
        <p:txBody>
          <a:bodyPr wrap="square" rtlCol="0">
            <a:spAutoFit/>
          </a:bodyPr>
          <a:lstStyle/>
          <a:p>
            <a:r>
              <a:rPr lang="en-US" sz="2400" dirty="0" smtClean="0"/>
              <a:t>Organization Name: </a:t>
            </a:r>
            <a:r>
              <a:rPr lang="en-US" sz="2400" dirty="0" err="1" smtClean="0"/>
              <a:t>UColorado</a:t>
            </a:r>
            <a:r>
              <a:rPr lang="en-US" sz="2400" dirty="0" smtClean="0"/>
              <a:t>. To obtain a new ClinicalTrials.gov user account, please contact ClinicalResearchSupportCenter@ucdenver.edu</a:t>
            </a:r>
            <a:endParaRPr lang="en-US" sz="2400" dirty="0"/>
          </a:p>
        </p:txBody>
      </p:sp>
    </p:spTree>
    <p:extLst>
      <p:ext uri="{BB962C8B-B14F-4D97-AF65-F5344CB8AC3E}">
        <p14:creationId xmlns:p14="http://schemas.microsoft.com/office/powerpoint/2010/main" val="211542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8" y="914401"/>
            <a:ext cx="896302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rot="5400000">
            <a:off x="1226343" y="-754855"/>
            <a:ext cx="1066801" cy="3338512"/>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To create a new record, click the New Record link </a:t>
            </a:r>
            <a:r>
              <a:rPr lang="en-US" b="1" dirty="0">
                <a:solidFill>
                  <a:schemeClr val="tx1"/>
                </a:solidFill>
              </a:rPr>
              <a:t>or</a:t>
            </a:r>
            <a:r>
              <a:rPr lang="en-US" dirty="0">
                <a:solidFill>
                  <a:schemeClr val="tx1"/>
                </a:solidFill>
              </a:rPr>
              <a:t> use the Records drop down menu</a:t>
            </a:r>
            <a:endParaRPr lang="en-US" b="1" dirty="0">
              <a:solidFill>
                <a:schemeClr val="tx1"/>
              </a:solidFill>
            </a:endParaRPr>
          </a:p>
        </p:txBody>
      </p:sp>
      <p:cxnSp>
        <p:nvCxnSpPr>
          <p:cNvPr id="17" name="Straight Arrow Connector 16"/>
          <p:cNvCxnSpPr/>
          <p:nvPr/>
        </p:nvCxnSpPr>
        <p:spPr bwMode="auto">
          <a:xfrm flipH="1">
            <a:off x="1295400" y="1447801"/>
            <a:ext cx="464344" cy="380999"/>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Rectangle 9"/>
          <p:cNvSpPr/>
          <p:nvPr/>
        </p:nvSpPr>
        <p:spPr>
          <a:xfrm>
            <a:off x="152400" y="1828801"/>
            <a:ext cx="1024597" cy="291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bwMode="auto">
          <a:xfrm>
            <a:off x="1759744" y="1447801"/>
            <a:ext cx="373856" cy="318907"/>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Rectangle 17"/>
          <p:cNvSpPr/>
          <p:nvPr/>
        </p:nvSpPr>
        <p:spPr>
          <a:xfrm>
            <a:off x="7391400" y="3318799"/>
            <a:ext cx="1066800" cy="3388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rot="5400000">
            <a:off x="7069949" y="550053"/>
            <a:ext cx="795301" cy="30480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The system flags records with problems to be addressed</a:t>
            </a:r>
            <a:endParaRPr lang="en-US" b="1" dirty="0">
              <a:solidFill>
                <a:schemeClr val="tx1"/>
              </a:solidFill>
            </a:endParaRPr>
          </a:p>
        </p:txBody>
      </p:sp>
      <p:cxnSp>
        <p:nvCxnSpPr>
          <p:cNvPr id="21" name="Straight Arrow Connector 20"/>
          <p:cNvCxnSpPr/>
          <p:nvPr/>
        </p:nvCxnSpPr>
        <p:spPr bwMode="auto">
          <a:xfrm>
            <a:off x="7924800" y="2471704"/>
            <a:ext cx="1" cy="770897"/>
          </a:xfrm>
          <a:prstGeom prst="straightConnector1">
            <a:avLst/>
          </a:prstGeom>
          <a:solidFill>
            <a:schemeClr val="accent1"/>
          </a:solidFill>
          <a:ln w="3810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Rectangle 14"/>
          <p:cNvSpPr/>
          <p:nvPr/>
        </p:nvSpPr>
        <p:spPr>
          <a:xfrm>
            <a:off x="2209801" y="1744499"/>
            <a:ext cx="914400" cy="313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77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539163" cy="565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04800" y="927166"/>
            <a:ext cx="1832869" cy="886287"/>
          </a:xfrm>
          <a:prstGeom prst="roundRect">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This title will be displayed in search results</a:t>
            </a:r>
          </a:p>
        </p:txBody>
      </p:sp>
      <p:cxnSp>
        <p:nvCxnSpPr>
          <p:cNvPr id="7" name="Straight Arrow Connector 6"/>
          <p:cNvCxnSpPr/>
          <p:nvPr/>
        </p:nvCxnSpPr>
        <p:spPr bwMode="auto">
          <a:xfrm>
            <a:off x="2137669" y="1274135"/>
            <a:ext cx="1138931" cy="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ounded Rectangular Callout 7"/>
          <p:cNvSpPr/>
          <p:nvPr/>
        </p:nvSpPr>
        <p:spPr>
          <a:xfrm rot="5400000">
            <a:off x="6438900" y="-482534"/>
            <a:ext cx="457200" cy="23622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smtClean="0">
                <a:solidFill>
                  <a:schemeClr val="tx1"/>
                </a:solidFill>
              </a:rPr>
              <a:t>The COMIRB Protocol #</a:t>
            </a:r>
            <a:endParaRPr lang="en-US" b="1" dirty="0">
              <a:solidFill>
                <a:schemeClr val="tx1"/>
              </a:solidFill>
            </a:endParaRPr>
          </a:p>
        </p:txBody>
      </p:sp>
      <p:cxnSp>
        <p:nvCxnSpPr>
          <p:cNvPr id="9" name="Straight Arrow Connector 8"/>
          <p:cNvCxnSpPr/>
          <p:nvPr/>
        </p:nvCxnSpPr>
        <p:spPr bwMode="auto">
          <a:xfrm flipH="1">
            <a:off x="4724400" y="698566"/>
            <a:ext cx="762000" cy="0"/>
          </a:xfrm>
          <a:prstGeom prst="straightConnector1">
            <a:avLst/>
          </a:prstGeom>
          <a:solidFill>
            <a:schemeClr val="accent1"/>
          </a:solidFill>
          <a:ln w="38100" cap="flat" cmpd="sng" algn="ctr">
            <a:solidFill>
              <a:srgbClr val="003698"/>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Rounded Rectangle 1"/>
          <p:cNvSpPr/>
          <p:nvPr/>
        </p:nvSpPr>
        <p:spPr>
          <a:xfrm>
            <a:off x="304800" y="3670366"/>
            <a:ext cx="2458825" cy="11430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Expanded Access records should only be created by the product manufacturer</a:t>
            </a:r>
          </a:p>
        </p:txBody>
      </p:sp>
      <p:cxnSp>
        <p:nvCxnSpPr>
          <p:cNvPr id="4" name="Straight Arrow Connector 3"/>
          <p:cNvCxnSpPr/>
          <p:nvPr/>
        </p:nvCxnSpPr>
        <p:spPr>
          <a:xfrm>
            <a:off x="2763625" y="4279966"/>
            <a:ext cx="534114" cy="0"/>
          </a:xfrm>
          <a:prstGeom prst="straightConnector1">
            <a:avLst/>
          </a:prstGeom>
          <a:ln w="38100">
            <a:solidFill>
              <a:srgbClr val="003698"/>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rot="5400000">
            <a:off x="2447429" y="3996961"/>
            <a:ext cx="494010" cy="4669531"/>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smtClean="0">
                <a:solidFill>
                  <a:schemeClr val="tx1"/>
                </a:solidFill>
              </a:rPr>
              <a:t>More explanations for this stage on next screen</a:t>
            </a:r>
            <a:endParaRPr lang="en-US" b="1" dirty="0">
              <a:solidFill>
                <a:schemeClr val="tx1"/>
              </a:solidFill>
            </a:endParaRPr>
          </a:p>
        </p:txBody>
      </p:sp>
    </p:spTree>
    <p:extLst>
      <p:ext uri="{BB962C8B-B14F-4D97-AF65-F5344CB8AC3E}">
        <p14:creationId xmlns:p14="http://schemas.microsoft.com/office/powerpoint/2010/main" val="3999301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25" y="830247"/>
            <a:ext cx="8539163" cy="5651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3886200" y="949997"/>
            <a:ext cx="990600" cy="373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0545" y="5649799"/>
            <a:ext cx="1040606" cy="48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690706" y="5715000"/>
            <a:ext cx="4114800" cy="8381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p:cNvSpPr/>
          <p:nvPr/>
        </p:nvSpPr>
        <p:spPr>
          <a:xfrm rot="5400000">
            <a:off x="6588226" y="-803172"/>
            <a:ext cx="1149148" cy="33528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The </a:t>
            </a:r>
            <a:r>
              <a:rPr lang="en-US" b="1" dirty="0">
                <a:solidFill>
                  <a:schemeClr val="tx1"/>
                </a:solidFill>
              </a:rPr>
              <a:t>Definitions</a:t>
            </a:r>
            <a:r>
              <a:rPr lang="en-US" dirty="0">
                <a:solidFill>
                  <a:schemeClr val="tx1"/>
                </a:solidFill>
              </a:rPr>
              <a:t> link contains the meaning of </a:t>
            </a:r>
            <a:r>
              <a:rPr lang="en-US" dirty="0" smtClean="0">
                <a:solidFill>
                  <a:schemeClr val="tx1"/>
                </a:solidFill>
              </a:rPr>
              <a:t>terms. CHECK OFTEN! Fields may not be descriptively named</a:t>
            </a:r>
            <a:endParaRPr lang="en-US" dirty="0">
              <a:solidFill>
                <a:schemeClr val="tx1"/>
              </a:solidFill>
            </a:endParaRPr>
          </a:p>
        </p:txBody>
      </p:sp>
      <p:sp>
        <p:nvSpPr>
          <p:cNvPr id="14" name="Rectangle 13"/>
          <p:cNvSpPr/>
          <p:nvPr/>
        </p:nvSpPr>
        <p:spPr>
          <a:xfrm>
            <a:off x="3352799" y="949997"/>
            <a:ext cx="507457" cy="373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ular Callout 18"/>
          <p:cNvSpPr/>
          <p:nvPr/>
        </p:nvSpPr>
        <p:spPr>
          <a:xfrm rot="5400000">
            <a:off x="1281898" y="-806246"/>
            <a:ext cx="838200" cy="3048000"/>
          </a:xfrm>
          <a:prstGeom prst="wedgeRoundRectCallout">
            <a:avLst>
              <a:gd name="adj1" fmla="val 15216"/>
              <a:gd name="adj2" fmla="val 48781"/>
              <a:gd name="adj3" fmla="val 16667"/>
            </a:avLst>
          </a:prstGeom>
          <a:solidFill>
            <a:srgbClr val="FFFFCC"/>
          </a:solidFill>
          <a:ln>
            <a:solidFill>
              <a:srgbClr val="00369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dirty="0">
                <a:solidFill>
                  <a:schemeClr val="tx1"/>
                </a:solidFill>
              </a:rPr>
              <a:t>The Help link contains examples and data entry tips</a:t>
            </a:r>
          </a:p>
        </p:txBody>
      </p:sp>
    </p:spTree>
    <p:extLst>
      <p:ext uri="{BB962C8B-B14F-4D97-AF65-F5344CB8AC3E}">
        <p14:creationId xmlns:p14="http://schemas.microsoft.com/office/powerpoint/2010/main" val="19172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1632</TotalTime>
  <Words>4132</Words>
  <Application>Microsoft Office PowerPoint</Application>
  <PresentationFormat>On-screen Show (4:3)</PresentationFormat>
  <Paragraphs>340</Paragraphs>
  <Slides>49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MS PGothic</vt:lpstr>
      <vt:lpstr>Arial</vt:lpstr>
      <vt:lpstr>Calibri</vt:lpstr>
      <vt:lpstr>Calibri Light</vt:lpstr>
      <vt:lpstr>Tahoma</vt:lpstr>
      <vt:lpstr>Verdana</vt:lpstr>
      <vt:lpstr>Office Theme</vt:lpstr>
      <vt:lpstr>ClinicalTrials.gov Registration  User’s Guide</vt:lpstr>
      <vt:lpstr>Caveats</vt:lpstr>
      <vt:lpstr>Tips and Recommendations</vt:lpstr>
      <vt:lpstr>Validation Messages</vt:lpstr>
      <vt:lpstr>Public Site</vt:lpstr>
      <vt:lpstr>PowerPoint Presentation</vt:lpstr>
      <vt:lpstr>PowerPoint Presentation</vt:lpstr>
      <vt:lpstr>PowerPoint Presentation</vt:lpstr>
      <vt:lpstr>PowerPoint Presentation</vt:lpstr>
      <vt:lpstr>PowerPoint Presentation</vt:lpstr>
      <vt:lpstr>Study Identification</vt:lpstr>
      <vt:lpstr>PowerPoint Presentation</vt:lpstr>
      <vt:lpstr>Record Summary Page</vt:lpstr>
      <vt:lpstr>Record Summary Page</vt:lpstr>
      <vt:lpstr>Record Summary Page</vt:lpstr>
      <vt:lpstr>PowerPoint Presentation</vt:lpstr>
      <vt:lpstr>PowerPoint Presentation</vt:lpstr>
      <vt:lpstr>Primary and Study Completion Dates: Definitions</vt:lpstr>
      <vt:lpstr>PowerPoint Presentation</vt:lpstr>
      <vt:lpstr>Sponsors/Collaborators</vt:lpstr>
      <vt:lpstr>Oversight</vt:lpstr>
      <vt:lpstr>Oversight</vt:lpstr>
      <vt:lpstr>Study Description</vt:lpstr>
      <vt:lpstr>Conditions</vt:lpstr>
      <vt:lpstr>Study Design</vt:lpstr>
      <vt:lpstr>Arms</vt:lpstr>
      <vt:lpstr>Interventions</vt:lpstr>
      <vt:lpstr>PowerPoint Presentation</vt:lpstr>
      <vt:lpstr>Outcome Measures</vt:lpstr>
      <vt:lpstr>PowerPoint Presentation</vt:lpstr>
      <vt:lpstr>Outcome Measure Tips: Title</vt:lpstr>
      <vt:lpstr>Outcome Measure Tips: Time Frame</vt:lpstr>
      <vt:lpstr>Outcome Measure Tips: Description</vt:lpstr>
      <vt:lpstr>PowerPoint Presentation</vt:lpstr>
      <vt:lpstr>PowerPoint Presentation</vt:lpstr>
      <vt:lpstr>Eligibility</vt:lpstr>
      <vt:lpstr>Contacts/Locations</vt:lpstr>
      <vt:lpstr>Contacts/Locations</vt:lpstr>
      <vt:lpstr>Contacts/Locations</vt:lpstr>
      <vt:lpstr>References</vt:lpstr>
      <vt:lpstr>PowerPoint Presentation</vt:lpstr>
      <vt:lpstr>PowerPoint Presentation</vt:lpstr>
      <vt:lpstr>PowerPoint Presentation</vt:lpstr>
      <vt:lpstr>PowerPoint Presentation</vt:lpstr>
      <vt:lpstr>PRS Review</vt:lpstr>
      <vt:lpstr> Ongoing Responsibilities of Record Owners</vt:lpstr>
      <vt:lpstr>Checking your Problem Records</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ClinicalTrials.gov Registration  User’s Guide</dc:title>
  <dc:creator>Jessica Houlihan</dc:creator>
  <cp:lastModifiedBy>McDonagh, Erin</cp:lastModifiedBy>
  <cp:revision>159</cp:revision>
  <dcterms:created xsi:type="dcterms:W3CDTF">2006-08-16T00:00:00Z</dcterms:created>
  <dcterms:modified xsi:type="dcterms:W3CDTF">2021-07-27T22:36:23Z</dcterms:modified>
</cp:coreProperties>
</file>