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 id="2147483707" r:id="rId6"/>
  </p:sldMasterIdLst>
  <p:notesMasterIdLst>
    <p:notesMasterId r:id="rId27"/>
  </p:notesMasterIdLst>
  <p:sldIdLst>
    <p:sldId id="4887" r:id="rId7"/>
    <p:sldId id="4900" r:id="rId8"/>
    <p:sldId id="4908" r:id="rId9"/>
    <p:sldId id="4913" r:id="rId10"/>
    <p:sldId id="4902" r:id="rId11"/>
    <p:sldId id="4932" r:id="rId12"/>
    <p:sldId id="4936" r:id="rId13"/>
    <p:sldId id="4935" r:id="rId14"/>
    <p:sldId id="4933" r:id="rId15"/>
    <p:sldId id="4926" r:id="rId16"/>
    <p:sldId id="4927" r:id="rId17"/>
    <p:sldId id="4928" r:id="rId18"/>
    <p:sldId id="4931" r:id="rId19"/>
    <p:sldId id="4877" r:id="rId20"/>
    <p:sldId id="4845" r:id="rId21"/>
    <p:sldId id="4909" r:id="rId22"/>
    <p:sldId id="4910" r:id="rId23"/>
    <p:sldId id="4911" r:id="rId24"/>
    <p:sldId id="4912" r:id="rId25"/>
    <p:sldId id="34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1CC03B-E40B-A5D7-F72B-225CCCCFC6B1}" name="Lane, Megan" initials="LM" userId="S::megan.3.lane@cuanschutz.edu::17e4da23-c1b2-4333-8157-5db1bfd030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5" autoAdjust="0"/>
    <p:restoredTop sz="94660"/>
  </p:normalViewPr>
  <p:slideViewPr>
    <p:cSldViewPr snapToGrid="0">
      <p:cViewPr varScale="1">
        <p:scale>
          <a:sx n="59" d="100"/>
          <a:sy n="59" d="100"/>
        </p:scale>
        <p:origin x="840" y="56"/>
      </p:cViewPr>
      <p:guideLst/>
    </p:cSldViewPr>
  </p:slideViewPr>
  <p:notesTextViewPr>
    <p:cViewPr>
      <p:scale>
        <a:sx n="1" d="1"/>
        <a:sy n="1" d="1"/>
      </p:scale>
      <p:origin x="0" y="0"/>
    </p:cViewPr>
  </p:notesTextViewPr>
  <p:sorterViewPr>
    <p:cViewPr>
      <p:scale>
        <a:sx n="1" d="1"/>
        <a:sy n="1" d="1"/>
      </p:scale>
      <p:origin x="0" y="-1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17D38-F24F-4832-A942-21E84B364763}"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91977-D9F2-4504-B24D-3ECF566E092F}" type="slidenum">
              <a:rPr lang="en-US" smtClean="0"/>
              <a:t>‹#›</a:t>
            </a:fld>
            <a:endParaRPr lang="en-US"/>
          </a:p>
        </p:txBody>
      </p:sp>
    </p:spTree>
    <p:extLst>
      <p:ext uri="{BB962C8B-B14F-4D97-AF65-F5344CB8AC3E}">
        <p14:creationId xmlns:p14="http://schemas.microsoft.com/office/powerpoint/2010/main" val="401129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F9CB8-4665-422B-88AF-359540F9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83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F9CB8-4665-422B-88AF-359540F9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29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F9CB8-4665-422B-88AF-359540F9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81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Once you have copy and pasted the icons you like onto your presentation slides, you may delete this page out of your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9F632-0407-4C0A-BE8F-CDAC807460C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550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C47135-992E-6B40-B315-ADDD83575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Box 8">
            <a:extLst>
              <a:ext uri="{FF2B5EF4-FFF2-40B4-BE49-F238E27FC236}">
                <a16:creationId xmlns:a16="http://schemas.microsoft.com/office/drawing/2014/main" id="{EBF39760-3655-978F-B8CC-28FB8E537D95}"/>
              </a:ext>
            </a:extLst>
          </p:cNvPr>
          <p:cNvSpPr txBox="1"/>
          <p:nvPr userDrawn="1"/>
        </p:nvSpPr>
        <p:spPr>
          <a:xfrm>
            <a:off x="11844461" y="6297964"/>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p:txBody>
      </p:sp>
      <p:sp>
        <p:nvSpPr>
          <p:cNvPr id="12" name="TextBox 11">
            <a:extLst>
              <a:ext uri="{FF2B5EF4-FFF2-40B4-BE49-F238E27FC236}">
                <a16:creationId xmlns:a16="http://schemas.microsoft.com/office/drawing/2014/main" id="{359575C7-DE73-0338-76E4-C3503917B22C}"/>
              </a:ext>
            </a:extLst>
          </p:cNvPr>
          <p:cNvSpPr txBox="1"/>
          <p:nvPr userDrawn="1"/>
        </p:nvSpPr>
        <p:spPr>
          <a:xfrm>
            <a:off x="71561" y="6297964"/>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p:txBody>
      </p:sp>
      <p:sp>
        <p:nvSpPr>
          <p:cNvPr id="13" name="Rectangle 12">
            <a:extLst>
              <a:ext uri="{FF2B5EF4-FFF2-40B4-BE49-F238E27FC236}">
                <a16:creationId xmlns:a16="http://schemas.microsoft.com/office/drawing/2014/main" id="{61543010-BD2C-96D1-E7C7-6E4902BE043B}"/>
              </a:ext>
            </a:extLst>
          </p:cNvPr>
          <p:cNvSpPr/>
          <p:nvPr userDrawn="1"/>
        </p:nvSpPr>
        <p:spPr>
          <a:xfrm>
            <a:off x="0" y="0"/>
            <a:ext cx="1980602" cy="776396"/>
          </a:xfrm>
          <a:prstGeom prst="rect">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a:extLst>
              <a:ext uri="{FF2B5EF4-FFF2-40B4-BE49-F238E27FC236}">
                <a16:creationId xmlns:a16="http://schemas.microsoft.com/office/drawing/2014/main" id="{CAAEA3C4-08B2-3456-1421-4F61B9703F83}"/>
              </a:ext>
            </a:extLst>
          </p:cNvPr>
          <p:cNvSpPr/>
          <p:nvPr userDrawn="1"/>
        </p:nvSpPr>
        <p:spPr>
          <a:xfrm>
            <a:off x="838200" y="0"/>
            <a:ext cx="10972903" cy="776396"/>
          </a:xfrm>
          <a:prstGeom prst="parallelogram">
            <a:avLst>
              <a:gd name="adj" fmla="val 462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EF39008-A8EA-4B65-C221-7B10EA78C39B}"/>
              </a:ext>
            </a:extLst>
          </p:cNvPr>
          <p:cNvSpPr/>
          <p:nvPr userDrawn="1"/>
        </p:nvSpPr>
        <p:spPr>
          <a:xfrm>
            <a:off x="9717926" y="0"/>
            <a:ext cx="2474074" cy="7763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729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113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455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RAIN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CD0229-8FEF-1A41-9E88-9ED0CD2C6673}"/>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a:t>TRAINING</a:t>
            </a:r>
          </a:p>
        </p:txBody>
      </p:sp>
      <p:sp>
        <p:nvSpPr>
          <p:cNvPr id="6" name="Text Placeholder 17">
            <a:extLst>
              <a:ext uri="{FF2B5EF4-FFF2-40B4-BE49-F238E27FC236}">
                <a16:creationId xmlns:a16="http://schemas.microsoft.com/office/drawing/2014/main" id="{34875887-C26C-EF4B-9E8B-B815DE9A0D56}"/>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a:t>We are a world-class medical destination at the forefront of transformative education, science, medicine, and healthcare. </a:t>
            </a:r>
          </a:p>
        </p:txBody>
      </p:sp>
      <p:sp>
        <p:nvSpPr>
          <p:cNvPr id="7" name="Text Placeholder 19">
            <a:extLst>
              <a:ext uri="{FF2B5EF4-FFF2-40B4-BE49-F238E27FC236}">
                <a16:creationId xmlns:a16="http://schemas.microsoft.com/office/drawing/2014/main" id="{2DD5ABC8-4DA4-B141-AA0E-20711C2626D1}"/>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lvl="0"/>
            <a:endParaRPr lang="en-US"/>
          </a:p>
        </p:txBody>
      </p:sp>
      <p:sp>
        <p:nvSpPr>
          <p:cNvPr id="8" name="Text Placeholder 21">
            <a:extLst>
              <a:ext uri="{FF2B5EF4-FFF2-40B4-BE49-F238E27FC236}">
                <a16:creationId xmlns:a16="http://schemas.microsoft.com/office/drawing/2014/main" id="{3CF7DBDE-C516-2645-9102-1B4C37B249CD}"/>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a:t>SUBHEADING</a:t>
            </a:r>
          </a:p>
        </p:txBody>
      </p:sp>
      <p:sp>
        <p:nvSpPr>
          <p:cNvPr id="10" name="Picture Placeholder 15">
            <a:extLst>
              <a:ext uri="{FF2B5EF4-FFF2-40B4-BE49-F238E27FC236}">
                <a16:creationId xmlns:a16="http://schemas.microsoft.com/office/drawing/2014/main" id="{987A6143-9BFB-0640-8A56-E6D2AFCAE105}"/>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pic>
        <p:nvPicPr>
          <p:cNvPr id="4" name="Picture 3" descr="A picture containing text, clipart, vector graphics&#10;&#10;Description automatically generated">
            <a:extLst>
              <a:ext uri="{FF2B5EF4-FFF2-40B4-BE49-F238E27FC236}">
                <a16:creationId xmlns:a16="http://schemas.microsoft.com/office/drawing/2014/main" id="{0CE5758C-65B1-EB4D-9B09-A0FA92F3FE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621" y="658658"/>
            <a:ext cx="946989" cy="499064"/>
          </a:xfrm>
          <a:prstGeom prst="rect">
            <a:avLst/>
          </a:prstGeom>
        </p:spPr>
      </p:pic>
      <p:sp>
        <p:nvSpPr>
          <p:cNvPr id="3" name="Oval 2">
            <a:extLst>
              <a:ext uri="{FF2B5EF4-FFF2-40B4-BE49-F238E27FC236}">
                <a16:creationId xmlns:a16="http://schemas.microsoft.com/office/drawing/2014/main" id="{E525F57E-86A8-8144-8038-AEFA51EB9EED}"/>
              </a:ext>
            </a:extLst>
          </p:cNvPr>
          <p:cNvSpPr/>
          <p:nvPr userDrawn="1"/>
        </p:nvSpPr>
        <p:spPr>
          <a:xfrm>
            <a:off x="600622" y="494100"/>
            <a:ext cx="946988" cy="946988"/>
          </a:xfrm>
          <a:prstGeom prst="ellipse">
            <a:avLst/>
          </a:prstGeom>
          <a:no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225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83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07B5-E539-741B-B548-6E4D38879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740FE-FE5A-CC58-34FC-00B17152B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F6FAFC-A98A-5B9F-00A2-EBE60DC16A99}"/>
              </a:ext>
            </a:extLst>
          </p:cNvPr>
          <p:cNvSpPr>
            <a:spLocks noGrp="1"/>
          </p:cNvSpPr>
          <p:nvPr>
            <p:ph type="dt" sz="half" idx="10"/>
          </p:nvPr>
        </p:nvSpPr>
        <p:spPr/>
        <p:txBody>
          <a:bodyPr/>
          <a:lstStyle/>
          <a:p>
            <a:fld id="{483ADFFC-4DD7-44C9-8CC1-2E185DF81C7D}" type="datetime1">
              <a:rPr lang="en-US" smtClean="0"/>
              <a:t>4/8/2025</a:t>
            </a:fld>
            <a:endParaRPr lang="en-US" dirty="0"/>
          </a:p>
        </p:txBody>
      </p:sp>
      <p:sp>
        <p:nvSpPr>
          <p:cNvPr id="5" name="Footer Placeholder 4">
            <a:extLst>
              <a:ext uri="{FF2B5EF4-FFF2-40B4-BE49-F238E27FC236}">
                <a16:creationId xmlns:a16="http://schemas.microsoft.com/office/drawing/2014/main" id="{B6DF9458-7BAF-5556-1E35-D260EC36A5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2F1B9D-4678-A162-7E63-D5E724CD6BDE}"/>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1250653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B109-0BFF-242C-32DE-F2F2BB076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C9CAE-ED2E-347F-84B4-4D6AE99B4E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14FCA-26AD-FA3C-5CE1-356780100452}"/>
              </a:ext>
            </a:extLst>
          </p:cNvPr>
          <p:cNvSpPr>
            <a:spLocks noGrp="1"/>
          </p:cNvSpPr>
          <p:nvPr>
            <p:ph type="dt" sz="half" idx="10"/>
          </p:nvPr>
        </p:nvSpPr>
        <p:spPr/>
        <p:txBody>
          <a:bodyPr/>
          <a:lstStyle/>
          <a:p>
            <a:fld id="{939E051A-CAFC-40FF-82B3-B87BEECF76D8}" type="datetime1">
              <a:rPr lang="en-US" smtClean="0"/>
              <a:t>4/8/2025</a:t>
            </a:fld>
            <a:endParaRPr lang="en-US" dirty="0"/>
          </a:p>
        </p:txBody>
      </p:sp>
      <p:sp>
        <p:nvSpPr>
          <p:cNvPr id="5" name="Footer Placeholder 4">
            <a:extLst>
              <a:ext uri="{FF2B5EF4-FFF2-40B4-BE49-F238E27FC236}">
                <a16:creationId xmlns:a16="http://schemas.microsoft.com/office/drawing/2014/main" id="{5E0CD15D-1D5C-6FD6-A96A-3B5E6D195D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168F2-B61F-1CC3-74F7-31320B0244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52515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669-758F-8227-888A-A95BD97D3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82846-7318-5191-2A0A-DE050B084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6B25F-FBC4-7A1E-2945-A873105A044F}"/>
              </a:ext>
            </a:extLst>
          </p:cNvPr>
          <p:cNvSpPr>
            <a:spLocks noGrp="1"/>
          </p:cNvSpPr>
          <p:nvPr>
            <p:ph type="dt" sz="half" idx="10"/>
          </p:nvPr>
        </p:nvSpPr>
        <p:spPr/>
        <p:txBody>
          <a:bodyPr/>
          <a:lstStyle/>
          <a:p>
            <a:fld id="{41A69584-A083-40F6-8DEE-FD891920DE8C}" type="datetime1">
              <a:rPr lang="en-US" smtClean="0"/>
              <a:t>4/8/2025</a:t>
            </a:fld>
            <a:endParaRPr lang="en-US" dirty="0"/>
          </a:p>
        </p:txBody>
      </p:sp>
      <p:sp>
        <p:nvSpPr>
          <p:cNvPr id="5" name="Footer Placeholder 4">
            <a:extLst>
              <a:ext uri="{FF2B5EF4-FFF2-40B4-BE49-F238E27FC236}">
                <a16:creationId xmlns:a16="http://schemas.microsoft.com/office/drawing/2014/main" id="{384D2EB5-826C-3E45-3B74-85728A21DC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27D68-C1C9-0C3B-62B3-53A702DC60EA}"/>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678544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D58D-4AB9-B958-9315-FB9E83DDB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BF480-B5EE-131D-A034-A4ADD1A98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51635-9584-D568-F053-7362C058CB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D529F7-0D16-0538-BB17-C78AFB19F721}"/>
              </a:ext>
            </a:extLst>
          </p:cNvPr>
          <p:cNvSpPr>
            <a:spLocks noGrp="1"/>
          </p:cNvSpPr>
          <p:nvPr>
            <p:ph type="dt" sz="half" idx="10"/>
          </p:nvPr>
        </p:nvSpPr>
        <p:spPr/>
        <p:txBody>
          <a:bodyPr/>
          <a:lstStyle/>
          <a:p>
            <a:fld id="{E49CF2C7-7BC8-42F5-8A2B-77288F5D517C}" type="datetime1">
              <a:rPr lang="en-US" smtClean="0"/>
              <a:t>4/8/2025</a:t>
            </a:fld>
            <a:endParaRPr lang="en-US" dirty="0"/>
          </a:p>
        </p:txBody>
      </p:sp>
      <p:sp>
        <p:nvSpPr>
          <p:cNvPr id="6" name="Footer Placeholder 5">
            <a:extLst>
              <a:ext uri="{FF2B5EF4-FFF2-40B4-BE49-F238E27FC236}">
                <a16:creationId xmlns:a16="http://schemas.microsoft.com/office/drawing/2014/main" id="{E46C46C4-1131-D6C2-EF90-93987E4DDA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821C02-3555-779C-3F6C-BADA4B29697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915906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3282-F329-7C18-5BD6-7C9D40E29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DBE30-764A-1BE1-C840-9A58BA2F5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F4593-88A1-C0D3-84BE-34EE1293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7646AE-256B-F3B8-3BFD-4FBCD76CB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453F2-6C2C-0750-2E62-1D8DD212FC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36040-3C47-7131-6548-C786073FC749}"/>
              </a:ext>
            </a:extLst>
          </p:cNvPr>
          <p:cNvSpPr>
            <a:spLocks noGrp="1"/>
          </p:cNvSpPr>
          <p:nvPr>
            <p:ph type="dt" sz="half" idx="10"/>
          </p:nvPr>
        </p:nvSpPr>
        <p:spPr/>
        <p:txBody>
          <a:bodyPr/>
          <a:lstStyle/>
          <a:p>
            <a:fld id="{1B5B9E2E-A1B2-4DAC-977E-733651D8FB1B}" type="datetime1">
              <a:rPr lang="en-US" smtClean="0"/>
              <a:t>4/8/2025</a:t>
            </a:fld>
            <a:endParaRPr lang="en-US" dirty="0"/>
          </a:p>
        </p:txBody>
      </p:sp>
      <p:sp>
        <p:nvSpPr>
          <p:cNvPr id="8" name="Footer Placeholder 7">
            <a:extLst>
              <a:ext uri="{FF2B5EF4-FFF2-40B4-BE49-F238E27FC236}">
                <a16:creationId xmlns:a16="http://schemas.microsoft.com/office/drawing/2014/main" id="{14380E2F-F784-5335-1EAE-44A257B376A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F3E9B6-597A-01C5-5F89-1CF531BDF8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52666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23CA-6D31-420B-8BF7-0B1849E26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24ED3-32F6-C79B-7BA1-6E6C97EA5BB2}"/>
              </a:ext>
            </a:extLst>
          </p:cNvPr>
          <p:cNvSpPr>
            <a:spLocks noGrp="1"/>
          </p:cNvSpPr>
          <p:nvPr>
            <p:ph type="dt" sz="half" idx="10"/>
          </p:nvPr>
        </p:nvSpPr>
        <p:spPr/>
        <p:txBody>
          <a:bodyPr/>
          <a:lstStyle/>
          <a:p>
            <a:fld id="{AFCB57CB-E481-4BD2-BDED-71ACD005A0BA}" type="datetime1">
              <a:rPr lang="en-US" smtClean="0"/>
              <a:t>4/8/2025</a:t>
            </a:fld>
            <a:endParaRPr lang="en-US" dirty="0"/>
          </a:p>
        </p:txBody>
      </p:sp>
      <p:sp>
        <p:nvSpPr>
          <p:cNvPr id="4" name="Footer Placeholder 3">
            <a:extLst>
              <a:ext uri="{FF2B5EF4-FFF2-40B4-BE49-F238E27FC236}">
                <a16:creationId xmlns:a16="http://schemas.microsoft.com/office/drawing/2014/main" id="{194FE833-C65B-EBDF-C440-1AA1AD08B1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A7DE4-3B3F-70B0-0262-42DA7219B51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409278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395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F7A3C-3AF5-8932-AB70-F45AB91C9E7C}"/>
              </a:ext>
            </a:extLst>
          </p:cNvPr>
          <p:cNvSpPr>
            <a:spLocks noGrp="1"/>
          </p:cNvSpPr>
          <p:nvPr>
            <p:ph type="dt" sz="half" idx="10"/>
          </p:nvPr>
        </p:nvSpPr>
        <p:spPr/>
        <p:txBody>
          <a:bodyPr/>
          <a:lstStyle/>
          <a:p>
            <a:fld id="{7C2C8D88-C415-4E4B-BF44-8E60532BE2E6}" type="datetime1">
              <a:rPr lang="en-US" smtClean="0"/>
              <a:t>4/8/2025</a:t>
            </a:fld>
            <a:endParaRPr lang="en-US" dirty="0"/>
          </a:p>
        </p:txBody>
      </p:sp>
      <p:sp>
        <p:nvSpPr>
          <p:cNvPr id="3" name="Footer Placeholder 2">
            <a:extLst>
              <a:ext uri="{FF2B5EF4-FFF2-40B4-BE49-F238E27FC236}">
                <a16:creationId xmlns:a16="http://schemas.microsoft.com/office/drawing/2014/main" id="{20D7BB2D-D20D-57C4-B993-F305364C63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17E6891-57B4-3DD4-AA1D-10FBD13DE6C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10089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FD22-D107-B0E6-2596-7E18EFB91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2A464-F658-028D-40BE-B23EBD83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32946-2CA6-08A4-F70D-B77CF1610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768CC-19D4-8B8A-4B52-54C334BF2B9E}"/>
              </a:ext>
            </a:extLst>
          </p:cNvPr>
          <p:cNvSpPr>
            <a:spLocks noGrp="1"/>
          </p:cNvSpPr>
          <p:nvPr>
            <p:ph type="dt" sz="half" idx="10"/>
          </p:nvPr>
        </p:nvSpPr>
        <p:spPr/>
        <p:txBody>
          <a:bodyPr/>
          <a:lstStyle/>
          <a:p>
            <a:fld id="{4EA3C36A-8A30-449B-B750-B357547E3182}" type="datetime1">
              <a:rPr lang="en-US" smtClean="0"/>
              <a:t>4/8/2025</a:t>
            </a:fld>
            <a:endParaRPr lang="en-US" dirty="0"/>
          </a:p>
        </p:txBody>
      </p:sp>
      <p:sp>
        <p:nvSpPr>
          <p:cNvPr id="6" name="Footer Placeholder 5">
            <a:extLst>
              <a:ext uri="{FF2B5EF4-FFF2-40B4-BE49-F238E27FC236}">
                <a16:creationId xmlns:a16="http://schemas.microsoft.com/office/drawing/2014/main" id="{65046BEE-E865-18E9-6DC2-5879967DE3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BB042-B4D0-FBA9-6436-1A6A492F386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427678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4315-A083-262E-27AD-9BDD5451F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E1A41-569C-25D8-2B0B-E409EE589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AFE4BE-5723-C648-4516-B1B33C718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DB2F6-533D-DFF6-709F-9306A403BF4C}"/>
              </a:ext>
            </a:extLst>
          </p:cNvPr>
          <p:cNvSpPr>
            <a:spLocks noGrp="1"/>
          </p:cNvSpPr>
          <p:nvPr>
            <p:ph type="dt" sz="half" idx="10"/>
          </p:nvPr>
        </p:nvSpPr>
        <p:spPr/>
        <p:txBody>
          <a:bodyPr/>
          <a:lstStyle/>
          <a:p>
            <a:fld id="{E8218C62-DAAA-4416-82AF-B7746D5C1E62}" type="datetime1">
              <a:rPr lang="en-US" smtClean="0"/>
              <a:t>4/8/2025</a:t>
            </a:fld>
            <a:endParaRPr lang="en-US" dirty="0"/>
          </a:p>
        </p:txBody>
      </p:sp>
      <p:sp>
        <p:nvSpPr>
          <p:cNvPr id="6" name="Footer Placeholder 5">
            <a:extLst>
              <a:ext uri="{FF2B5EF4-FFF2-40B4-BE49-F238E27FC236}">
                <a16:creationId xmlns:a16="http://schemas.microsoft.com/office/drawing/2014/main" id="{EDAB20A2-4B99-D361-2EAB-B9355FBB51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7E439-A2F1-F4E5-98FA-5B56FEE9CE4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1148066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CE00-B329-453E-5E3C-C08FE8340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D6F3-398D-43EE-81B4-DFDFC83469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5E8BA-E414-FF24-D55B-30373F506424}"/>
              </a:ext>
            </a:extLst>
          </p:cNvPr>
          <p:cNvSpPr>
            <a:spLocks noGrp="1"/>
          </p:cNvSpPr>
          <p:nvPr>
            <p:ph type="dt" sz="half" idx="10"/>
          </p:nvPr>
        </p:nvSpPr>
        <p:spPr/>
        <p:txBody>
          <a:bodyPr/>
          <a:lstStyle/>
          <a:p>
            <a:fld id="{0F8E0FC6-1123-495A-A08A-BABE716BAF0F}" type="datetime1">
              <a:rPr lang="en-US" smtClean="0"/>
              <a:t>4/8/2025</a:t>
            </a:fld>
            <a:endParaRPr lang="en-US" dirty="0"/>
          </a:p>
        </p:txBody>
      </p:sp>
      <p:sp>
        <p:nvSpPr>
          <p:cNvPr id="5" name="Footer Placeholder 4">
            <a:extLst>
              <a:ext uri="{FF2B5EF4-FFF2-40B4-BE49-F238E27FC236}">
                <a16:creationId xmlns:a16="http://schemas.microsoft.com/office/drawing/2014/main" id="{41C61EC4-D594-8166-CB73-C7F9A6320A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1176F1-7599-FA6F-745F-9925926583C1}"/>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881160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F1FCA-E860-ADA6-61D9-118E34573F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B5F0D1-BB67-8F0B-0A57-835311830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55BF4-54D7-C43E-4F4C-29A240E00B64}"/>
              </a:ext>
            </a:extLst>
          </p:cNvPr>
          <p:cNvSpPr>
            <a:spLocks noGrp="1"/>
          </p:cNvSpPr>
          <p:nvPr>
            <p:ph type="dt" sz="half" idx="10"/>
          </p:nvPr>
        </p:nvSpPr>
        <p:spPr/>
        <p:txBody>
          <a:bodyPr/>
          <a:lstStyle/>
          <a:p>
            <a:fld id="{4D94C9B8-53DF-40BD-8920-5776AC561E54}" type="datetime1">
              <a:rPr lang="en-US" smtClean="0"/>
              <a:t>4/8/2025</a:t>
            </a:fld>
            <a:endParaRPr lang="en-US" dirty="0"/>
          </a:p>
        </p:txBody>
      </p:sp>
      <p:sp>
        <p:nvSpPr>
          <p:cNvPr id="5" name="Footer Placeholder 4">
            <a:extLst>
              <a:ext uri="{FF2B5EF4-FFF2-40B4-BE49-F238E27FC236}">
                <a16:creationId xmlns:a16="http://schemas.microsoft.com/office/drawing/2014/main" id="{3133F7B8-E68B-8DC6-5830-D40146065A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91FE8C-BFD6-CB70-7491-667F4F9D6A0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307548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07B5-E539-741B-B548-6E4D38879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740FE-FE5A-CC58-34FC-00B17152B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F6FAFC-A98A-5B9F-00A2-EBE60DC16A99}"/>
              </a:ext>
            </a:extLst>
          </p:cNvPr>
          <p:cNvSpPr>
            <a:spLocks noGrp="1"/>
          </p:cNvSpPr>
          <p:nvPr>
            <p:ph type="dt" sz="half" idx="10"/>
          </p:nvPr>
        </p:nvSpPr>
        <p:spPr/>
        <p:txBody>
          <a:bodyPr/>
          <a:lstStyle/>
          <a:p>
            <a:fld id="{483ADFFC-4DD7-44C9-8CC1-2E185DF81C7D}" type="datetime1">
              <a:rPr lang="en-US" smtClean="0"/>
              <a:t>4/8/2025</a:t>
            </a:fld>
            <a:endParaRPr lang="en-US" dirty="0"/>
          </a:p>
        </p:txBody>
      </p:sp>
      <p:sp>
        <p:nvSpPr>
          <p:cNvPr id="5" name="Footer Placeholder 4">
            <a:extLst>
              <a:ext uri="{FF2B5EF4-FFF2-40B4-BE49-F238E27FC236}">
                <a16:creationId xmlns:a16="http://schemas.microsoft.com/office/drawing/2014/main" id="{B6DF9458-7BAF-5556-1E35-D260EC36A5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2F1B9D-4678-A162-7E63-D5E724CD6BDE}"/>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600384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B109-0BFF-242C-32DE-F2F2BB076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C9CAE-ED2E-347F-84B4-4D6AE99B4E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14FCA-26AD-FA3C-5CE1-356780100452}"/>
              </a:ext>
            </a:extLst>
          </p:cNvPr>
          <p:cNvSpPr>
            <a:spLocks noGrp="1"/>
          </p:cNvSpPr>
          <p:nvPr>
            <p:ph type="dt" sz="half" idx="10"/>
          </p:nvPr>
        </p:nvSpPr>
        <p:spPr/>
        <p:txBody>
          <a:bodyPr/>
          <a:lstStyle/>
          <a:p>
            <a:fld id="{939E051A-CAFC-40FF-82B3-B87BEECF76D8}" type="datetime1">
              <a:rPr lang="en-US" smtClean="0"/>
              <a:t>4/8/2025</a:t>
            </a:fld>
            <a:endParaRPr lang="en-US" dirty="0"/>
          </a:p>
        </p:txBody>
      </p:sp>
      <p:sp>
        <p:nvSpPr>
          <p:cNvPr id="5" name="Footer Placeholder 4">
            <a:extLst>
              <a:ext uri="{FF2B5EF4-FFF2-40B4-BE49-F238E27FC236}">
                <a16:creationId xmlns:a16="http://schemas.microsoft.com/office/drawing/2014/main" id="{5E0CD15D-1D5C-6FD6-A96A-3B5E6D195D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168F2-B61F-1CC3-74F7-31320B0244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727752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669-758F-8227-888A-A95BD97D3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82846-7318-5191-2A0A-DE050B084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6B25F-FBC4-7A1E-2945-A873105A044F}"/>
              </a:ext>
            </a:extLst>
          </p:cNvPr>
          <p:cNvSpPr>
            <a:spLocks noGrp="1"/>
          </p:cNvSpPr>
          <p:nvPr>
            <p:ph type="dt" sz="half" idx="10"/>
          </p:nvPr>
        </p:nvSpPr>
        <p:spPr/>
        <p:txBody>
          <a:bodyPr/>
          <a:lstStyle/>
          <a:p>
            <a:fld id="{41A69584-A083-40F6-8DEE-FD891920DE8C}" type="datetime1">
              <a:rPr lang="en-US" smtClean="0"/>
              <a:t>4/8/2025</a:t>
            </a:fld>
            <a:endParaRPr lang="en-US" dirty="0"/>
          </a:p>
        </p:txBody>
      </p:sp>
      <p:sp>
        <p:nvSpPr>
          <p:cNvPr id="5" name="Footer Placeholder 4">
            <a:extLst>
              <a:ext uri="{FF2B5EF4-FFF2-40B4-BE49-F238E27FC236}">
                <a16:creationId xmlns:a16="http://schemas.microsoft.com/office/drawing/2014/main" id="{384D2EB5-826C-3E45-3B74-85728A21DC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27D68-C1C9-0C3B-62B3-53A702DC60EA}"/>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568598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D58D-4AB9-B958-9315-FB9E83DDB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BF480-B5EE-131D-A034-A4ADD1A98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51635-9584-D568-F053-7362C058CB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D529F7-0D16-0538-BB17-C78AFB19F721}"/>
              </a:ext>
            </a:extLst>
          </p:cNvPr>
          <p:cNvSpPr>
            <a:spLocks noGrp="1"/>
          </p:cNvSpPr>
          <p:nvPr>
            <p:ph type="dt" sz="half" idx="10"/>
          </p:nvPr>
        </p:nvSpPr>
        <p:spPr/>
        <p:txBody>
          <a:bodyPr/>
          <a:lstStyle/>
          <a:p>
            <a:fld id="{E49CF2C7-7BC8-42F5-8A2B-77288F5D517C}" type="datetime1">
              <a:rPr lang="en-US" smtClean="0"/>
              <a:t>4/8/2025</a:t>
            </a:fld>
            <a:endParaRPr lang="en-US" dirty="0"/>
          </a:p>
        </p:txBody>
      </p:sp>
      <p:sp>
        <p:nvSpPr>
          <p:cNvPr id="6" name="Footer Placeholder 5">
            <a:extLst>
              <a:ext uri="{FF2B5EF4-FFF2-40B4-BE49-F238E27FC236}">
                <a16:creationId xmlns:a16="http://schemas.microsoft.com/office/drawing/2014/main" id="{E46C46C4-1131-D6C2-EF90-93987E4DDA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821C02-3555-779C-3F6C-BADA4B29697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248987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3282-F329-7C18-5BD6-7C9D40E29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DBE30-764A-1BE1-C840-9A58BA2F5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F4593-88A1-C0D3-84BE-34EE1293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7646AE-256B-F3B8-3BFD-4FBCD76CB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453F2-6C2C-0750-2E62-1D8DD212FC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36040-3C47-7131-6548-C786073FC749}"/>
              </a:ext>
            </a:extLst>
          </p:cNvPr>
          <p:cNvSpPr>
            <a:spLocks noGrp="1"/>
          </p:cNvSpPr>
          <p:nvPr>
            <p:ph type="dt" sz="half" idx="10"/>
          </p:nvPr>
        </p:nvSpPr>
        <p:spPr/>
        <p:txBody>
          <a:bodyPr/>
          <a:lstStyle/>
          <a:p>
            <a:fld id="{1B5B9E2E-A1B2-4DAC-977E-733651D8FB1B}" type="datetime1">
              <a:rPr lang="en-US" smtClean="0"/>
              <a:t>4/8/2025</a:t>
            </a:fld>
            <a:endParaRPr lang="en-US" dirty="0"/>
          </a:p>
        </p:txBody>
      </p:sp>
      <p:sp>
        <p:nvSpPr>
          <p:cNvPr id="8" name="Footer Placeholder 7">
            <a:extLst>
              <a:ext uri="{FF2B5EF4-FFF2-40B4-BE49-F238E27FC236}">
                <a16:creationId xmlns:a16="http://schemas.microsoft.com/office/drawing/2014/main" id="{14380E2F-F784-5335-1EAE-44A257B376A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F3E9B6-597A-01C5-5F89-1CF531BDF8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419016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933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23CA-6D31-420B-8BF7-0B1849E26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24ED3-32F6-C79B-7BA1-6E6C97EA5BB2}"/>
              </a:ext>
            </a:extLst>
          </p:cNvPr>
          <p:cNvSpPr>
            <a:spLocks noGrp="1"/>
          </p:cNvSpPr>
          <p:nvPr>
            <p:ph type="dt" sz="half" idx="10"/>
          </p:nvPr>
        </p:nvSpPr>
        <p:spPr/>
        <p:txBody>
          <a:bodyPr/>
          <a:lstStyle/>
          <a:p>
            <a:fld id="{AFCB57CB-E481-4BD2-BDED-71ACD005A0BA}" type="datetime1">
              <a:rPr lang="en-US" smtClean="0"/>
              <a:t>4/8/2025</a:t>
            </a:fld>
            <a:endParaRPr lang="en-US" dirty="0"/>
          </a:p>
        </p:txBody>
      </p:sp>
      <p:sp>
        <p:nvSpPr>
          <p:cNvPr id="4" name="Footer Placeholder 3">
            <a:extLst>
              <a:ext uri="{FF2B5EF4-FFF2-40B4-BE49-F238E27FC236}">
                <a16:creationId xmlns:a16="http://schemas.microsoft.com/office/drawing/2014/main" id="{194FE833-C65B-EBDF-C440-1AA1AD08B1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A7DE4-3B3F-70B0-0262-42DA7219B51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812945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F7A3C-3AF5-8932-AB70-F45AB91C9E7C}"/>
              </a:ext>
            </a:extLst>
          </p:cNvPr>
          <p:cNvSpPr>
            <a:spLocks noGrp="1"/>
          </p:cNvSpPr>
          <p:nvPr>
            <p:ph type="dt" sz="half" idx="10"/>
          </p:nvPr>
        </p:nvSpPr>
        <p:spPr/>
        <p:txBody>
          <a:bodyPr/>
          <a:lstStyle/>
          <a:p>
            <a:fld id="{7C2C8D88-C415-4E4B-BF44-8E60532BE2E6}" type="datetime1">
              <a:rPr lang="en-US" smtClean="0"/>
              <a:t>4/8/2025</a:t>
            </a:fld>
            <a:endParaRPr lang="en-US" dirty="0"/>
          </a:p>
        </p:txBody>
      </p:sp>
      <p:sp>
        <p:nvSpPr>
          <p:cNvPr id="3" name="Footer Placeholder 2">
            <a:extLst>
              <a:ext uri="{FF2B5EF4-FFF2-40B4-BE49-F238E27FC236}">
                <a16:creationId xmlns:a16="http://schemas.microsoft.com/office/drawing/2014/main" id="{20D7BB2D-D20D-57C4-B993-F305364C63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17E6891-57B4-3DD4-AA1D-10FBD13DE6C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54956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FD22-D107-B0E6-2596-7E18EFB91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2A464-F658-028D-40BE-B23EBD83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32946-2CA6-08A4-F70D-B77CF1610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768CC-19D4-8B8A-4B52-54C334BF2B9E}"/>
              </a:ext>
            </a:extLst>
          </p:cNvPr>
          <p:cNvSpPr>
            <a:spLocks noGrp="1"/>
          </p:cNvSpPr>
          <p:nvPr>
            <p:ph type="dt" sz="half" idx="10"/>
          </p:nvPr>
        </p:nvSpPr>
        <p:spPr/>
        <p:txBody>
          <a:bodyPr/>
          <a:lstStyle/>
          <a:p>
            <a:fld id="{4EA3C36A-8A30-449B-B750-B357547E3182}" type="datetime1">
              <a:rPr lang="en-US" smtClean="0"/>
              <a:t>4/8/2025</a:t>
            </a:fld>
            <a:endParaRPr lang="en-US" dirty="0"/>
          </a:p>
        </p:txBody>
      </p:sp>
      <p:sp>
        <p:nvSpPr>
          <p:cNvPr id="6" name="Footer Placeholder 5">
            <a:extLst>
              <a:ext uri="{FF2B5EF4-FFF2-40B4-BE49-F238E27FC236}">
                <a16:creationId xmlns:a16="http://schemas.microsoft.com/office/drawing/2014/main" id="{65046BEE-E865-18E9-6DC2-5879967DE3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BB042-B4D0-FBA9-6436-1A6A492F386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781506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4315-A083-262E-27AD-9BDD5451F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E1A41-569C-25D8-2B0B-E409EE589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AFE4BE-5723-C648-4516-B1B33C718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DB2F6-533D-DFF6-709F-9306A403BF4C}"/>
              </a:ext>
            </a:extLst>
          </p:cNvPr>
          <p:cNvSpPr>
            <a:spLocks noGrp="1"/>
          </p:cNvSpPr>
          <p:nvPr>
            <p:ph type="dt" sz="half" idx="10"/>
          </p:nvPr>
        </p:nvSpPr>
        <p:spPr/>
        <p:txBody>
          <a:bodyPr/>
          <a:lstStyle/>
          <a:p>
            <a:fld id="{E8218C62-DAAA-4416-82AF-B7746D5C1E62}" type="datetime1">
              <a:rPr lang="en-US" smtClean="0"/>
              <a:t>4/8/2025</a:t>
            </a:fld>
            <a:endParaRPr lang="en-US" dirty="0"/>
          </a:p>
        </p:txBody>
      </p:sp>
      <p:sp>
        <p:nvSpPr>
          <p:cNvPr id="6" name="Footer Placeholder 5">
            <a:extLst>
              <a:ext uri="{FF2B5EF4-FFF2-40B4-BE49-F238E27FC236}">
                <a16:creationId xmlns:a16="http://schemas.microsoft.com/office/drawing/2014/main" id="{EDAB20A2-4B99-D361-2EAB-B9355FBB51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7E439-A2F1-F4E5-98FA-5B56FEE9CE4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833578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CE00-B329-453E-5E3C-C08FE8340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D6F3-398D-43EE-81B4-DFDFC83469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5E8BA-E414-FF24-D55B-30373F506424}"/>
              </a:ext>
            </a:extLst>
          </p:cNvPr>
          <p:cNvSpPr>
            <a:spLocks noGrp="1"/>
          </p:cNvSpPr>
          <p:nvPr>
            <p:ph type="dt" sz="half" idx="10"/>
          </p:nvPr>
        </p:nvSpPr>
        <p:spPr/>
        <p:txBody>
          <a:bodyPr/>
          <a:lstStyle/>
          <a:p>
            <a:fld id="{0F8E0FC6-1123-495A-A08A-BABE716BAF0F}" type="datetime1">
              <a:rPr lang="en-US" smtClean="0"/>
              <a:t>4/8/2025</a:t>
            </a:fld>
            <a:endParaRPr lang="en-US" dirty="0"/>
          </a:p>
        </p:txBody>
      </p:sp>
      <p:sp>
        <p:nvSpPr>
          <p:cNvPr id="5" name="Footer Placeholder 4">
            <a:extLst>
              <a:ext uri="{FF2B5EF4-FFF2-40B4-BE49-F238E27FC236}">
                <a16:creationId xmlns:a16="http://schemas.microsoft.com/office/drawing/2014/main" id="{41C61EC4-D594-8166-CB73-C7F9A6320A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1176F1-7599-FA6F-745F-9925926583C1}"/>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29244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F1FCA-E860-ADA6-61D9-118E34573F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B5F0D1-BB67-8F0B-0A57-835311830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55BF4-54D7-C43E-4F4C-29A240E00B64}"/>
              </a:ext>
            </a:extLst>
          </p:cNvPr>
          <p:cNvSpPr>
            <a:spLocks noGrp="1"/>
          </p:cNvSpPr>
          <p:nvPr>
            <p:ph type="dt" sz="half" idx="10"/>
          </p:nvPr>
        </p:nvSpPr>
        <p:spPr/>
        <p:txBody>
          <a:bodyPr/>
          <a:lstStyle/>
          <a:p>
            <a:fld id="{4D94C9B8-53DF-40BD-8920-5776AC561E54}" type="datetime1">
              <a:rPr lang="en-US" smtClean="0"/>
              <a:t>4/8/2025</a:t>
            </a:fld>
            <a:endParaRPr lang="en-US" dirty="0"/>
          </a:p>
        </p:txBody>
      </p:sp>
      <p:sp>
        <p:nvSpPr>
          <p:cNvPr id="5" name="Footer Placeholder 4">
            <a:extLst>
              <a:ext uri="{FF2B5EF4-FFF2-40B4-BE49-F238E27FC236}">
                <a16:creationId xmlns:a16="http://schemas.microsoft.com/office/drawing/2014/main" id="{3133F7B8-E68B-8DC6-5830-D40146065A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91FE8C-BFD6-CB70-7491-667F4F9D6A0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282462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06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6376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4/8/2025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2687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195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4/8/2025</a:t>
            </a:fld>
            <a:endParaRPr lang="en-US" dirty="0"/>
          </a:p>
        </p:txBody>
      </p:sp>
    </p:spTree>
    <p:extLst>
      <p:ext uri="{BB962C8B-B14F-4D97-AF65-F5344CB8AC3E}">
        <p14:creationId xmlns:p14="http://schemas.microsoft.com/office/powerpoint/2010/main" val="268586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4/8/2025</a:t>
            </a:fld>
            <a:endParaRPr lang="en-US" dirty="0"/>
          </a:p>
        </p:txBody>
      </p:sp>
    </p:spTree>
    <p:extLst>
      <p:ext uri="{BB962C8B-B14F-4D97-AF65-F5344CB8AC3E}">
        <p14:creationId xmlns:p14="http://schemas.microsoft.com/office/powerpoint/2010/main" val="333467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327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3E1BEB9E-BF20-8656-CA6D-02095E7A9E46}"/>
              </a:ext>
            </a:extLst>
          </p:cNvPr>
          <p:cNvSpPr/>
          <p:nvPr userDrawn="1"/>
        </p:nvSpPr>
        <p:spPr>
          <a:xfrm>
            <a:off x="0" y="0"/>
            <a:ext cx="1733107" cy="679378"/>
          </a:xfrm>
          <a:prstGeom prst="rect">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a:extLst>
              <a:ext uri="{FF2B5EF4-FFF2-40B4-BE49-F238E27FC236}">
                <a16:creationId xmlns:a16="http://schemas.microsoft.com/office/drawing/2014/main" id="{635627C0-C1D2-3EA6-4FF9-8F4AA28195BB}"/>
              </a:ext>
            </a:extLst>
          </p:cNvPr>
          <p:cNvSpPr/>
          <p:nvPr userDrawn="1"/>
        </p:nvSpPr>
        <p:spPr>
          <a:xfrm>
            <a:off x="838201" y="0"/>
            <a:ext cx="9602244" cy="679414"/>
          </a:xfrm>
          <a:prstGeom prst="parallelogram">
            <a:avLst>
              <a:gd name="adj" fmla="val 462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6FB048C-78F7-3435-AB34-80A305121593}"/>
              </a:ext>
            </a:extLst>
          </p:cNvPr>
          <p:cNvSpPr/>
          <p:nvPr userDrawn="1"/>
        </p:nvSpPr>
        <p:spPr>
          <a:xfrm>
            <a:off x="10027085" y="0"/>
            <a:ext cx="2164915" cy="6793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15CFA74-A81B-23FF-79CA-629D89126EDE}"/>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6216514"/>
            <a:ext cx="12192000" cy="675860"/>
          </a:xfrm>
          <a:prstGeom prst="rect">
            <a:avLst/>
          </a:prstGeom>
        </p:spPr>
      </p:pic>
      <p:sp>
        <p:nvSpPr>
          <p:cNvPr id="19" name="TextBox 18">
            <a:extLst>
              <a:ext uri="{FF2B5EF4-FFF2-40B4-BE49-F238E27FC236}">
                <a16:creationId xmlns:a16="http://schemas.microsoft.com/office/drawing/2014/main" id="{4A93675B-5A83-6BBC-8DB9-22BA5541FE40}"/>
              </a:ext>
            </a:extLst>
          </p:cNvPr>
          <p:cNvSpPr txBox="1"/>
          <p:nvPr userDrawn="1"/>
        </p:nvSpPr>
        <p:spPr>
          <a:xfrm>
            <a:off x="11844461" y="6297964"/>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p:txBody>
      </p:sp>
      <p:pic>
        <p:nvPicPr>
          <p:cNvPr id="2" name="Picture 1">
            <a:extLst>
              <a:ext uri="{FF2B5EF4-FFF2-40B4-BE49-F238E27FC236}">
                <a16:creationId xmlns:a16="http://schemas.microsoft.com/office/drawing/2014/main" id="{588500E1-C5FD-13FA-C632-28F07AB8C9FF}"/>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1266108" y="6216514"/>
            <a:ext cx="10925892" cy="675860"/>
          </a:xfrm>
          <a:prstGeom prst="rect">
            <a:avLst/>
          </a:prstGeom>
        </p:spPr>
      </p:pic>
      <p:pic>
        <p:nvPicPr>
          <p:cNvPr id="3" name="Picture 2">
            <a:extLst>
              <a:ext uri="{FF2B5EF4-FFF2-40B4-BE49-F238E27FC236}">
                <a16:creationId xmlns:a16="http://schemas.microsoft.com/office/drawing/2014/main" id="{1280C7FD-6472-1D53-127A-20553F42B140}"/>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456065" y="6262557"/>
            <a:ext cx="2963890" cy="525059"/>
          </a:xfrm>
          <a:prstGeom prst="rect">
            <a:avLst/>
          </a:prstGeom>
        </p:spPr>
      </p:pic>
    </p:spTree>
    <p:extLst>
      <p:ext uri="{BB962C8B-B14F-4D97-AF65-F5344CB8AC3E}">
        <p14:creationId xmlns:p14="http://schemas.microsoft.com/office/powerpoint/2010/main" val="27100888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2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77FBD-C9DA-BDBA-D223-1C6D99926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85932-6FE3-A66F-8A21-69D8B407A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4EA7-0D94-4797-3EC3-59A5B66F8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B6CA7-581D-4D36-83BF-310FDB81622F}" type="datetime1">
              <a:rPr lang="en-US" smtClean="0"/>
              <a:t>4/8/2025</a:t>
            </a:fld>
            <a:endParaRPr lang="en-US" dirty="0"/>
          </a:p>
        </p:txBody>
      </p:sp>
      <p:sp>
        <p:nvSpPr>
          <p:cNvPr id="5" name="Footer Placeholder 4">
            <a:extLst>
              <a:ext uri="{FF2B5EF4-FFF2-40B4-BE49-F238E27FC236}">
                <a16:creationId xmlns:a16="http://schemas.microsoft.com/office/drawing/2014/main" id="{4E3AF872-6A88-3125-DB18-F22E80C20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E98085-DDC5-CF4F-C9C3-12D01E974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D70F8-46AC-4B59-B83B-1ACAE85E6693}" type="slidenum">
              <a:rPr lang="en-US" smtClean="0"/>
              <a:t>‹#›</a:t>
            </a:fld>
            <a:endParaRPr lang="en-US" dirty="0"/>
          </a:p>
        </p:txBody>
      </p:sp>
    </p:spTree>
    <p:extLst>
      <p:ext uri="{BB962C8B-B14F-4D97-AF65-F5344CB8AC3E}">
        <p14:creationId xmlns:p14="http://schemas.microsoft.com/office/powerpoint/2010/main" val="1497749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77FBD-C9DA-BDBA-D223-1C6D99926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85932-6FE3-A66F-8A21-69D8B407A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4EA7-0D94-4797-3EC3-59A5B66F8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B6CA7-581D-4D36-83BF-310FDB81622F}" type="datetime1">
              <a:rPr lang="en-US" smtClean="0"/>
              <a:t>4/8/2025</a:t>
            </a:fld>
            <a:endParaRPr lang="en-US" dirty="0"/>
          </a:p>
        </p:txBody>
      </p:sp>
      <p:sp>
        <p:nvSpPr>
          <p:cNvPr id="5" name="Footer Placeholder 4">
            <a:extLst>
              <a:ext uri="{FF2B5EF4-FFF2-40B4-BE49-F238E27FC236}">
                <a16:creationId xmlns:a16="http://schemas.microsoft.com/office/drawing/2014/main" id="{4E3AF872-6A88-3125-DB18-F22E80C20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E98085-DDC5-CF4F-C9C3-12D01E974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D70F8-46AC-4B59-B83B-1ACAE85E6693}" type="slidenum">
              <a:rPr lang="en-US" smtClean="0"/>
              <a:t>‹#›</a:t>
            </a:fld>
            <a:endParaRPr lang="en-US" dirty="0"/>
          </a:p>
        </p:txBody>
      </p:sp>
    </p:spTree>
    <p:extLst>
      <p:ext uri="{BB962C8B-B14F-4D97-AF65-F5344CB8AC3E}">
        <p14:creationId xmlns:p14="http://schemas.microsoft.com/office/powerpoint/2010/main" val="21322782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no-reply@advarracloud.com" TargetMode="External"/><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hyperlink" Target="https://nam02.safelinks.protection.outlook.com/?url=https%3A%2F%2Fone.advarracloud.com%2F&amp;data=05%7C02%7CCRYSTAL.GREER%40cuanschutz.edu%7C5cb189e2ed404be7645008dd05c27233%7C563337caa517421aaae01aa5b414fd7f%7C0%7C0%7C638673054943694915%7CUnknown%7CTWFpbGZsb3d8eyJFbXB0eU1hcGkiOnRydWUsIlYiOiIwLjAuMDAwMCIsIlAiOiJXaW4zMiIsIkFOIjoiTWFpbCIsIldUIjoyfQ%3D%3D%7C0%7C%7C%7C&amp;sdata=%2F3jIoc6qR0gqxexKXZ6BGD5ju5PjTj67F9ES7NVqQ2g%3D&amp;reserved=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no-reply@advarracloud.com" TargetMode="External"/><Relationship Id="rId7" Type="http://schemas.openxmlformats.org/officeDocument/2006/relationships/hyperlink" Target="mailto:OnCoreSupport@ucdenver.edu" TargetMode="External"/><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hyperlink" Target="mailto:support@longboat.com" TargetMode="External"/><Relationship Id="rId5" Type="http://schemas.openxmlformats.org/officeDocument/2006/relationships/hyperlink" Target="https://nam02.safelinks.protection.outlook.com/?url=https%3A%2F%2Fone.advarracloud.com%2F&amp;data=05%7C02%7Cprudence.cendoma%40cuanschutz.edu%7C895536a322b4431c1d5e08dd059c69ae%7C563337caa517421aaae01aa5b414fd7f%7C0%7C0%7C638672891551208472%7CUnknown%7CTWFpbGZsb3d8eyJFbXB0eU1hcGkiOnRydWUsIlYiOiIwLjAuMDAwMCIsIlAiOiJXaW4zMiIsIkFOIjoiTWFpbCIsIldUIjoyfQ%3D%3D%7C0%7C%7C%7C&amp;sdata=iJGUKrWAcfYSdBq4jdVlIWXtwSsoeB%2FTgWWpNUm1MjA%3D&amp;reserved=0" TargetMode="External"/><Relationship Id="rId4" Type="http://schemas.openxmlformats.org/officeDocument/2006/relationships/hyperlink" Target="https://nam02.safelinks.protection.outlook.com/?url=https%3A%2F%2Finvitation.advarracloud.com%2F%3Finvitation-token%3D-AmeF0m5ziyVPvHGq9PEnnD6Mg14lkB091FLYsAvfba_y8kqH_jY3y_KQJwA1fHGcndFrJTf0kII0mwRfMX4A1l889HOoBqwIDBA6KmfTASEBTGuXh5vlnOGPH71R7nt&amp;data=05%7C02%7Cprudence.cendoma%40cuanschutz.edu%7C895536a322b4431c1d5e08dd059c69ae%7C563337caa517421aaae01aa5b414fd7f%7C0%7C0%7C638672891551187995%7CUnknown%7CTWFpbGZsb3d8eyJFbXB0eU1hcGkiOnRydWUsIlYiOiIwLjAuMDAwMCIsIlAiOiJXaW4zMiIsIkFOIjoiTWFpbCIsIldUIjoyfQ%3D%3D%7C0%7C%7C%7C&amp;sdata=%2Bu9sCn%2BTP5Z64ga3CWui3FaPNeBEMKXKpX442shCp2E%3D&amp;reserved=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s://forms.office.com/Pages/ResponsePage.aspx?id=XOYJ9QuOLUeycG7Um4Mp3b-fEcLQk9RFlw9G2BbiUadUMU9QREE4SkxGTEtNNU1GREdPUVBQRk9aWS4u"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9.png"/><Relationship Id="rId3" Type="http://schemas.openxmlformats.org/officeDocument/2006/relationships/image" Target="../media/image25.png"/><Relationship Id="rId21" Type="http://schemas.openxmlformats.org/officeDocument/2006/relationships/image" Target="../media/image13.png"/><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4.png"/><Relationship Id="rId20" Type="http://schemas.openxmlformats.org/officeDocument/2006/relationships/image" Target="../media/image37.png"/><Relationship Id="rId1" Type="http://schemas.openxmlformats.org/officeDocument/2006/relationships/slideLayout" Target="../slideLayouts/slideLayout36.xml"/><Relationship Id="rId6" Type="http://schemas.openxmlformats.org/officeDocument/2006/relationships/image" Target="../media/image26.png"/><Relationship Id="rId11" Type="http://schemas.openxmlformats.org/officeDocument/2006/relationships/image" Target="../media/image11.png"/><Relationship Id="rId5" Type="http://schemas.openxmlformats.org/officeDocument/2006/relationships/image" Target="../media/image12.png"/><Relationship Id="rId15" Type="http://schemas.openxmlformats.org/officeDocument/2006/relationships/image" Target="../media/image10.png"/><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29.pn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UCH-ResearchAdmin@uchealth.org" TargetMode="External"/><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https://image.com.cuanschutz.edu/lib/fe8c1373776306787c/m/1/5f43e6c7-f932-4370-812c-b4e18604cfd4.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nam02.safelinks.protection.outlook.com/?url=https%3A%2F%2Fclick.com.cuanschutz.edu%2F%3Fqs%3D0161da4ee611dd47197c3935e20d38230bf1ae4d4651273307c693fb2fa6f56a2167a52765305cfa22baeb41eb10f043aa47c01f8e6132c6&amp;data=05%7C02%7Cmercedes.zirbes%40cuanschutz.edu%7C6d973d70c426426706cf08dd720981ac%7C563337caa517421aaae01aa5b414fd7f%7C0%7C0%7C638792107626989408%7CUnknown%7CTWFpbGZsb3d8eyJFbXB0eU1hcGkiOnRydWUsIlYiOiIwLjAuMDAwMCIsIlAiOiJXaW4zMiIsIkFOIjoiTWFpbCIsIldUIjoyfQ%3D%3D%7C0%7C%7C%7C&amp;sdata=W5da7VvJfCLiOF4TTh%2Ft%2Beym4xxJJQYqsZzc8fR%2F8pE%3D&amp;reserved=0" TargetMode="External"/><Relationship Id="rId1" Type="http://schemas.openxmlformats.org/officeDocument/2006/relationships/slideLayout" Target="../slideLayouts/slideLayout13.xml"/><Relationship Id="rId4" Type="http://schemas.openxmlformats.org/officeDocument/2006/relationships/image" Target="https://image.com.cuanschutz.edu/lib/fe8c1373776306787c/m/1/9a8faedc-4439-4454-8f6d-95a85ac4d889.jp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nam02.safelinks.protection.outlook.com/?url=https%3A%2F%2Fclick.com.cuanschutz.edu%2F%3Fqs%3D0161da4ee611dd4782f8430138e4784e22026d6250b51687d6b54850ed2eeb6fa6cfeeb0881e5c3a6577ed1f84f4d41fa46c015b124cecdae07427e2b01c7ed9&amp;data=05%7C02%7Cmercedes.zirbes%40cuanschutz.edu%7C6d973d70c426426706cf08dd720981ac%7C563337caa517421aaae01aa5b414fd7f%7C0%7C0%7C638792107626977219%7CUnknown%7CTWFpbGZsb3d8eyJFbXB0eU1hcGkiOnRydWUsIlYiOiIwLjAuMDAwMCIsIlAiOiJXaW4zMiIsIkFOIjoiTWFpbCIsIldUIjoyfQ%3D%3D%7C0%7C%7C%7C&amp;sdata=XqSLRCe%2FOJpejSE%2BFpDMx%2FEyBCN2anDIyhXZpEQYi4w%3D&amp;reserved=0" TargetMode="External"/><Relationship Id="rId3" Type="http://schemas.openxmlformats.org/officeDocument/2006/relationships/hyperlink" Target="https://nam02.safelinks.protection.outlook.com/?url=https%3A%2F%2Fclick.com.cuanschutz.edu%2F%3Fqs%3D0161da4ee611dd47e28efe9eb712224074d865a6e40e6c1712823bba21e3d630e8036d154d6c4e4e8dcb95c027cd3d4fd8976bd40e729a0a64d041200f7f372c&amp;data=05%7C02%7Cmercedes.zirbes%40cuanschutz.edu%7C6d973d70c426426706cf08dd720981ac%7C563337caa517421aaae01aa5b414fd7f%7C0%7C0%7C638792107626913375%7CUnknown%7CTWFpbGZsb3d8eyJFbXB0eU1hcGkiOnRydWUsIlYiOiIwLjAuMDAwMCIsIlAiOiJXaW4zMiIsIkFOIjoiTWFpbCIsIldUIjoyfQ%3D%3D%7C0%7C%7C%7C&amp;sdata=S7FAXDfkLaO1tmmlDhOlk2dhE6VVIjBam9dqGFpL8Hg%3D&amp;reserved=0" TargetMode="External"/><Relationship Id="rId7" Type="http://schemas.openxmlformats.org/officeDocument/2006/relationships/hyperlink" Target="https://nam02.safelinks.protection.outlook.com/?url=https%3A%2F%2Fclick.com.cuanschutz.edu%2F%3Fqs%3D0161da4ee611dd47721a04e8f8434bd558182c61f3042ec640d4c6d039e226cf391151d81ad50cd7fb554636da88eba2fd00c0361235d73a&amp;data=05%7C02%7Cmercedes.zirbes%40cuanschutz.edu%7C6d973d70c426426706cf08dd720981ac%7C563337caa517421aaae01aa5b414fd7f%7C0%7C0%7C638792107626965062%7CUnknown%7CTWFpbGZsb3d8eyJFbXB0eU1hcGkiOnRydWUsIlYiOiIwLjAuMDAwMCIsIlAiOiJXaW4zMiIsIkFOIjoiTWFpbCIsIldUIjoyfQ%3D%3D%7C0%7C%7C%7C&amp;sdata=9LscA3CFIhm9c7oMm8c4I7W50H8OYaDLieLTLnnZhhs%3D&amp;reserved=0" TargetMode="External"/><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hyperlink" Target="https://nam02.safelinks.protection.outlook.com/?url=https%3A%2F%2Fclick.com.cuanschutz.edu%2F%3Fqs%3D0161da4ee611dd47bb33907a81ceccfb5266fb82df0b7936eb03f4dd93b527ba4faabf162b9d2663bcdd08258678a5c9ed58f489d5613799416bca2720a6802b&amp;data=05%7C02%7Cmercedes.zirbes%40cuanschutz.edu%7C6d973d70c426426706cf08dd720981ac%7C563337caa517421aaae01aa5b414fd7f%7C0%7C0%7C638792107626952724%7CUnknown%7CTWFpbGZsb3d8eyJFbXB0eU1hcGkiOnRydWUsIlYiOiIwLjAuMDAwMCIsIlAiOiJXaW4zMiIsIkFOIjoiTWFpbCIsIldUIjoyfQ%3D%3D%7C0%7C%7C%7C&amp;sdata=p3ZC7D3%2BpDOe9UToU2uGtwZcgE5gcNel%2FWOWK14oBII%3D&amp;reserved=0" TargetMode="External"/><Relationship Id="rId5" Type="http://schemas.openxmlformats.org/officeDocument/2006/relationships/hyperlink" Target="https://nam02.safelinks.protection.outlook.com/?url=https%3A%2F%2Fclick.com.cuanschutz.edu%2F%3Fqs%3D0161da4ee611dd47807de0e896a5a68162c48719d105f81e416600edee2d349f5e4a2aeea52f1c9920e9cf73aa3e178452baa7da3545814761ddcffb83097715&amp;data=05%7C02%7Cmercedes.zirbes%40cuanschutz.edu%7C6d973d70c426426706cf08dd720981ac%7C563337caa517421aaae01aa5b414fd7f%7C0%7C0%7C638792107626939494%7CUnknown%7CTWFpbGZsb3d8eyJFbXB0eU1hcGkiOnRydWUsIlYiOiIwLjAuMDAwMCIsIlAiOiJXaW4zMiIsIkFOIjoiTWFpbCIsIldUIjoyfQ%3D%3D%7C0%7C%7C%7C&amp;sdata=Hwtw%2B6Dt1XlsGlLi1obFAK8lie1GLk8ewyXf%2F%2BAADLU%3D&amp;reserved=0" TargetMode="External"/><Relationship Id="rId4" Type="http://schemas.openxmlformats.org/officeDocument/2006/relationships/hyperlink" Target="https://nam02.safelinks.protection.outlook.com/?url=https%3A%2F%2Fclick.com.cuanschutz.edu%2F%3Fqs%3D0161da4ee611dd4709ec299bcdb7e544914f7b2ca1c42defb97d6ea586cc6fda82e1f0197f53bae84f615f81380f5ccb67268502b4a6d50a6a10fcdfd90c18d1&amp;data=05%7C02%7Cmercedes.zirbes%40cuanschutz.edu%7C6d973d70c426426706cf08dd720981ac%7C563337caa517421aaae01aa5b414fd7f%7C0%7C0%7C638792107626926129%7CUnknown%7CTWFpbGZsb3d8eyJFbXB0eU1hcGkiOnRydWUsIlYiOiIwLjAuMDAwMCIsIlAiOiJXaW4zMiIsIkFOIjoiTWFpbCIsIldUIjoyfQ%3D%3D%7C0%7C%7C%7C&amp;sdata=Bau1rZCuqpxKE4HFjUu3PnSR1twvU988H1bw4czGeN4%3D&amp;reserved=0" TargetMode="Externa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A city street with buildings and trees&#10;&#10;Description automatically generated">
            <a:extLst>
              <a:ext uri="{FF2B5EF4-FFF2-40B4-BE49-F238E27FC236}">
                <a16:creationId xmlns:a16="http://schemas.microsoft.com/office/drawing/2014/main" id="{CCC6CCFA-E5C8-E982-CD84-B58C5F3051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76" y="1"/>
            <a:ext cx="10287001" cy="6858000"/>
          </a:xfrm>
          <a:prstGeom prst="rect">
            <a:avLst/>
          </a:prstGeom>
        </p:spPr>
      </p:pic>
      <p:sp>
        <p:nvSpPr>
          <p:cNvPr id="2" name="Slide Number Placeholder 1">
            <a:extLst>
              <a:ext uri="{FF2B5EF4-FFF2-40B4-BE49-F238E27FC236}">
                <a16:creationId xmlns:a16="http://schemas.microsoft.com/office/drawing/2014/main" id="{F0C96050-D2AC-C539-5D25-80ABE000F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D70F8-46AC-4B59-B83B-1ACAE85E66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5A0C4B5-E63B-F43E-54D5-C9D561B0A32D}"/>
              </a:ext>
            </a:extLst>
          </p:cNvPr>
          <p:cNvGrpSpPr/>
          <p:nvPr/>
        </p:nvGrpSpPr>
        <p:grpSpPr>
          <a:xfrm>
            <a:off x="106748" y="1145293"/>
            <a:ext cx="2015713" cy="45719"/>
            <a:chOff x="11055" y="1038968"/>
            <a:chExt cx="2015713" cy="45719"/>
          </a:xfrm>
        </p:grpSpPr>
        <p:sp>
          <p:nvSpPr>
            <p:cNvPr id="5" name="Oval 4">
              <a:extLst>
                <a:ext uri="{FF2B5EF4-FFF2-40B4-BE49-F238E27FC236}">
                  <a16:creationId xmlns:a16="http://schemas.microsoft.com/office/drawing/2014/main" id="{9A6A157B-FA3C-32B6-A3A4-B030A6B3A841}"/>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C309143-0487-2A61-15B5-E0F416C6CAAE}"/>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70BDEFF-63D9-8942-6A8F-820A6996D108}"/>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04C5218-99FD-BA1C-A634-FB3853F00F60}"/>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37A2C23-E22A-F23C-9098-91C349946C36}"/>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458690C-586E-5458-9ABB-4FF5937AA65C}"/>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762065D-1B15-04C5-9FF8-4C44A5F36D41}"/>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F655780-4C30-0225-0DFE-C5766570E554}"/>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034DF32B-F894-E699-51E5-77D73B7CEB2D}"/>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5EBDB39-D8D8-CE09-6E07-DF1A8FA700F2}"/>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CB7A2400-057F-2E4A-C285-02ECB4F5FE9B}"/>
              </a:ext>
            </a:extLst>
          </p:cNvPr>
          <p:cNvGrpSpPr/>
          <p:nvPr/>
        </p:nvGrpSpPr>
        <p:grpSpPr>
          <a:xfrm>
            <a:off x="106748" y="933502"/>
            <a:ext cx="2015713" cy="45719"/>
            <a:chOff x="11055" y="1038968"/>
            <a:chExt cx="2015713" cy="45719"/>
          </a:xfrm>
        </p:grpSpPr>
        <p:sp>
          <p:nvSpPr>
            <p:cNvPr id="16" name="Oval 15">
              <a:extLst>
                <a:ext uri="{FF2B5EF4-FFF2-40B4-BE49-F238E27FC236}">
                  <a16:creationId xmlns:a16="http://schemas.microsoft.com/office/drawing/2014/main" id="{E7F41741-F128-B793-FF42-FA2CAEA2B184}"/>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BCA67E54-FD7A-8002-DEC3-9708DCCA7268}"/>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CDDD266-C141-67EA-1AD8-8E6CA4A71578}"/>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E64DFA8E-D7FD-7F89-55FF-B449532A005B}"/>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35E2925-D419-D898-F220-E69F32180187}"/>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AB24AAF5-75AC-40A0-D3CC-F658C5005E8D}"/>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B49BB790-7F78-C8B7-9B4C-6C9D6BDA3727}"/>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50C50BD3-D3B7-1974-B899-66818DB04184}"/>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58BD399-8E79-2341-3B04-5D63FF8CAF92}"/>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BAA7FD6-0264-3602-DC96-EB513F75D9D4}"/>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592F2CAC-BE67-6051-731C-1E27C4DBE297}"/>
              </a:ext>
            </a:extLst>
          </p:cNvPr>
          <p:cNvGrpSpPr/>
          <p:nvPr/>
        </p:nvGrpSpPr>
        <p:grpSpPr>
          <a:xfrm>
            <a:off x="106748" y="725072"/>
            <a:ext cx="2015713" cy="45719"/>
            <a:chOff x="11055" y="1038968"/>
            <a:chExt cx="2015713" cy="45719"/>
          </a:xfrm>
        </p:grpSpPr>
        <p:sp>
          <p:nvSpPr>
            <p:cNvPr id="27" name="Oval 26">
              <a:extLst>
                <a:ext uri="{FF2B5EF4-FFF2-40B4-BE49-F238E27FC236}">
                  <a16:creationId xmlns:a16="http://schemas.microsoft.com/office/drawing/2014/main" id="{84DD78E7-198C-3982-F34E-9341E752E1FF}"/>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A61A369-9097-CC2E-BEBB-701816723E25}"/>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21437EAE-2DF1-079E-DB00-F141B4487842}"/>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0DA5B6B6-11C1-9906-81FB-1C5658018D08}"/>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562B4C45-C656-4396-ABB5-FBBA22B8BDC7}"/>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5B17970-E6FA-64A3-F8AD-5F79A41FC709}"/>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EEF8B412-4C0A-4E07-4BA8-0AF475CD5A47}"/>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558DF189-4717-028A-8D7B-7D2449C13BC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97F617E3-14BA-A021-3E9D-3F0F0D2072FE}"/>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B17F2EFC-7678-21E4-D41B-AA858B91BEDD}"/>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C470411E-283A-6DB6-93F5-10A327226F4F}"/>
              </a:ext>
            </a:extLst>
          </p:cNvPr>
          <p:cNvGrpSpPr/>
          <p:nvPr/>
        </p:nvGrpSpPr>
        <p:grpSpPr>
          <a:xfrm>
            <a:off x="106748" y="516643"/>
            <a:ext cx="2015713" cy="45719"/>
            <a:chOff x="11055" y="1038968"/>
            <a:chExt cx="2015713" cy="45719"/>
          </a:xfrm>
        </p:grpSpPr>
        <p:sp>
          <p:nvSpPr>
            <p:cNvPr id="38" name="Oval 37">
              <a:extLst>
                <a:ext uri="{FF2B5EF4-FFF2-40B4-BE49-F238E27FC236}">
                  <a16:creationId xmlns:a16="http://schemas.microsoft.com/office/drawing/2014/main" id="{3B17A14A-675D-62A4-07B7-AE797DBCC8C1}"/>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EF15738A-435E-409A-EA29-7CDEE45FF62E}"/>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24D25EB0-D3C0-7392-0FE4-014EB7D5E6E3}"/>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A60FBA03-7155-6BEF-B8F1-EB7A2F17C731}"/>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13CCEF82-ED54-E11F-C493-38012A9CC1B0}"/>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647E7050-7124-7013-CF4E-37AB15F21E89}"/>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F9BBC79-6D0C-B3F3-3414-B65DF8E81272}"/>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31FBEB8-9F00-C258-30C5-6E4FCE4C6CBC}"/>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2D7F32AF-D633-ED27-50CE-C1EE97243138}"/>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00E395E1-431A-6E35-4254-87CCFAB2F6F2}"/>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6BA5A06D-EA89-482D-E174-351F27FA807F}"/>
              </a:ext>
            </a:extLst>
          </p:cNvPr>
          <p:cNvGrpSpPr/>
          <p:nvPr/>
        </p:nvGrpSpPr>
        <p:grpSpPr>
          <a:xfrm>
            <a:off x="106748" y="304852"/>
            <a:ext cx="2015713" cy="45719"/>
            <a:chOff x="11055" y="1038968"/>
            <a:chExt cx="2015713" cy="45719"/>
          </a:xfrm>
        </p:grpSpPr>
        <p:sp>
          <p:nvSpPr>
            <p:cNvPr id="49" name="Oval 48">
              <a:extLst>
                <a:ext uri="{FF2B5EF4-FFF2-40B4-BE49-F238E27FC236}">
                  <a16:creationId xmlns:a16="http://schemas.microsoft.com/office/drawing/2014/main" id="{5201D772-EF34-AB7C-1C64-B04B65FE31D5}"/>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0B7B7A8E-1DA5-9886-400F-B14F6C4EAAB9}"/>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64609C7-FB17-B764-EDA5-20CCB9931A9F}"/>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B72BD772-688C-9645-604D-C69D6EBF50A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1BD67CEA-1589-9A02-E21A-DAC991B9CFAD}"/>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E3A0316-2CCA-9710-43E0-C3CDD4D89373}"/>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AE9C0709-4547-4973-C643-85C398FB2C74}"/>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BB37C5C0-927A-20E7-91FF-2EA4AA2607DF}"/>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E17F7E94-FC19-7C4F-33F1-63A33FC2E6C6}"/>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A706D19-3C77-6F00-9953-549556BD53D6}"/>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2FD1C050-1398-3C69-55D9-2FE126C5F8BB}"/>
              </a:ext>
            </a:extLst>
          </p:cNvPr>
          <p:cNvGrpSpPr/>
          <p:nvPr/>
        </p:nvGrpSpPr>
        <p:grpSpPr>
          <a:xfrm>
            <a:off x="106748" y="96422"/>
            <a:ext cx="2015713" cy="45719"/>
            <a:chOff x="11055" y="1038968"/>
            <a:chExt cx="2015713" cy="45719"/>
          </a:xfrm>
        </p:grpSpPr>
        <p:sp>
          <p:nvSpPr>
            <p:cNvPr id="60" name="Oval 59">
              <a:extLst>
                <a:ext uri="{FF2B5EF4-FFF2-40B4-BE49-F238E27FC236}">
                  <a16:creationId xmlns:a16="http://schemas.microsoft.com/office/drawing/2014/main" id="{BEB72CE3-3789-9D77-136E-B72754DC3AEB}"/>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416137C4-3646-3C99-0D66-2DD0053C0E2C}"/>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A566C1C7-14F3-BEF4-A897-6807B996A4CA}"/>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1A850B35-EE8E-099E-3DEB-4B3743A51CD0}"/>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55D57F9C-05D8-ED15-6959-2EED8A78ED39}"/>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04C15BBD-2D8D-B105-B9F9-84F06213C7BD}"/>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04A42308-A47B-34B8-5A38-F4DFD54C4010}"/>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13881D0A-6F2D-C193-B830-CF4AF49BA926}"/>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7A483CB4-0A44-2968-30FE-1F55C07628D9}"/>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F0982847-2C48-8060-FE09-12EC7B6C9BC9}"/>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3" name="Picture 72" descr="A black and grey rectangle&#10;&#10;Description automatically generated">
            <a:extLst>
              <a:ext uri="{FF2B5EF4-FFF2-40B4-BE49-F238E27FC236}">
                <a16:creationId xmlns:a16="http://schemas.microsoft.com/office/drawing/2014/main" id="{DA1E5C36-4C9E-9898-DF2C-02FE86272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2" y="0"/>
            <a:ext cx="12179303" cy="6858000"/>
          </a:xfrm>
          <a:prstGeom prst="rect">
            <a:avLst/>
          </a:prstGeom>
        </p:spPr>
      </p:pic>
      <p:sp>
        <p:nvSpPr>
          <p:cNvPr id="80" name="TextBox 11">
            <a:extLst>
              <a:ext uri="{FF2B5EF4-FFF2-40B4-BE49-F238E27FC236}">
                <a16:creationId xmlns:a16="http://schemas.microsoft.com/office/drawing/2014/main" id="{634CC576-1750-A9C7-7765-D617727A7144}"/>
              </a:ext>
            </a:extLst>
          </p:cNvPr>
          <p:cNvSpPr txBox="1"/>
          <p:nvPr/>
        </p:nvSpPr>
        <p:spPr>
          <a:xfrm>
            <a:off x="6096000" y="3834910"/>
            <a:ext cx="5119929" cy="805542"/>
          </a:xfrm>
          <a:prstGeom prst="rect">
            <a:avLst/>
          </a:prstGeom>
        </p:spPr>
        <p:txBody>
          <a:bodyPr lIns="0" tIns="0" rIns="0" bIns="0" rtlCol="0" anchor="t">
            <a:spAutoFit/>
          </a:bodyPr>
          <a:lstStyle/>
          <a:p>
            <a:pPr marL="0" marR="0" lvl="0" indent="0" algn="l" defTabSz="914400" rtl="0" eaLnBrk="1" fontAlgn="auto" latinLnBrk="0" hangingPunct="1">
              <a:lnSpc>
                <a:spcPts val="6602"/>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CFB87C"/>
              </a:solidFill>
              <a:effectLst/>
              <a:uLnTx/>
              <a:uFillTx/>
              <a:latin typeface="Roboto Light" panose="02000000000000000000" pitchFamily="2" charset="0"/>
              <a:ea typeface="Roboto Light" panose="02000000000000000000" pitchFamily="2" charset="0"/>
              <a:cs typeface="+mn-cs"/>
            </a:endParaRPr>
          </a:p>
        </p:txBody>
      </p:sp>
      <p:sp>
        <p:nvSpPr>
          <p:cNvPr id="81" name="Title 1">
            <a:extLst>
              <a:ext uri="{FF2B5EF4-FFF2-40B4-BE49-F238E27FC236}">
                <a16:creationId xmlns:a16="http://schemas.microsoft.com/office/drawing/2014/main" id="{566922B8-D306-EE48-8021-D69E5A01D8F2}"/>
              </a:ext>
            </a:extLst>
          </p:cNvPr>
          <p:cNvSpPr txBox="1">
            <a:spLocks/>
          </p:cNvSpPr>
          <p:nvPr/>
        </p:nvSpPr>
        <p:spPr>
          <a:xfrm>
            <a:off x="6317195" y="4257675"/>
            <a:ext cx="4819592" cy="677311"/>
          </a:xfrm>
          <a:prstGeom prst="rect">
            <a:avLst/>
          </a:prstGeom>
        </p:spPr>
        <p:txBody>
          <a:bodyP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400" b="0" i="0" u="none" strike="noStrike" kern="1200" cap="none" spc="0" normalizeH="0" baseline="0" noProof="0" dirty="0">
                <a:ln>
                  <a:noFill/>
                </a:ln>
                <a:solidFill>
                  <a:prstClr val="white"/>
                </a:solidFill>
                <a:effectLst/>
                <a:uLnTx/>
                <a:uFillTx/>
                <a:latin typeface="Helvetica"/>
                <a:ea typeface="+mj-ea"/>
                <a:cs typeface="Helvetica"/>
              </a:rPr>
              <a:t>Mercedes Zirbes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Helvetica"/>
                <a:ea typeface="+mj-ea"/>
                <a:cs typeface="Helvetica"/>
              </a:rPr>
              <a:t>CTMS Program Build Manager</a:t>
            </a:r>
          </a:p>
        </p:txBody>
      </p:sp>
      <p:sp>
        <p:nvSpPr>
          <p:cNvPr id="82" name="Subtitle 2">
            <a:extLst>
              <a:ext uri="{FF2B5EF4-FFF2-40B4-BE49-F238E27FC236}">
                <a16:creationId xmlns:a16="http://schemas.microsoft.com/office/drawing/2014/main" id="{E4CCD54C-3610-4084-CD57-889B5785E1CA}"/>
              </a:ext>
            </a:extLst>
          </p:cNvPr>
          <p:cNvSpPr txBox="1">
            <a:spLocks/>
          </p:cNvSpPr>
          <p:nvPr/>
        </p:nvSpPr>
        <p:spPr>
          <a:xfrm>
            <a:off x="6606264" y="4699179"/>
            <a:ext cx="6721208" cy="13294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CFB87C"/>
                </a:solidFill>
                <a:effectLst/>
                <a:uLnTx/>
                <a:uFillTx/>
                <a:latin typeface="Helvetica" pitchFamily="2" charset="0"/>
                <a:ea typeface="+mn-ea"/>
                <a:cs typeface="+mn-cs"/>
              </a:rPr>
              <a:t>April 8</a:t>
            </a:r>
            <a:r>
              <a:rPr kumimoji="0" lang="en-US" sz="1800" b="0" i="0" u="none" strike="noStrike" kern="1200" cap="none" spc="0" normalizeH="0" baseline="30000" noProof="0" dirty="0">
                <a:ln>
                  <a:noFill/>
                </a:ln>
                <a:solidFill>
                  <a:srgbClr val="CFB87C"/>
                </a:solidFill>
                <a:effectLst/>
                <a:uLnTx/>
                <a:uFillTx/>
                <a:latin typeface="Helvetica" pitchFamily="2" charset="0"/>
                <a:ea typeface="+mn-ea"/>
                <a:cs typeface="+mn-cs"/>
              </a:rPr>
              <a:t>th</a:t>
            </a:r>
            <a:r>
              <a:rPr kumimoji="0" lang="en-US" sz="1800" b="0" i="0" u="none" strike="noStrike" kern="1200" cap="none" spc="0" normalizeH="0" baseline="0" noProof="0" dirty="0">
                <a:ln>
                  <a:noFill/>
                </a:ln>
                <a:solidFill>
                  <a:srgbClr val="CFB87C"/>
                </a:solidFill>
                <a:effectLst/>
                <a:uLnTx/>
                <a:uFillTx/>
                <a:latin typeface="Helvetica" pitchFamily="2" charset="0"/>
                <a:ea typeface="+mn-ea"/>
                <a:cs typeface="+mn-cs"/>
              </a:rPr>
              <a:t>, 2025</a:t>
            </a:r>
          </a:p>
        </p:txBody>
      </p:sp>
      <p:sp>
        <p:nvSpPr>
          <p:cNvPr id="85" name="Oval 84">
            <a:extLst>
              <a:ext uri="{FF2B5EF4-FFF2-40B4-BE49-F238E27FC236}">
                <a16:creationId xmlns:a16="http://schemas.microsoft.com/office/drawing/2014/main" id="{B0C88933-5CE7-27AD-D482-494E59511B2B}"/>
              </a:ext>
            </a:extLst>
          </p:cNvPr>
          <p:cNvSpPr/>
          <p:nvPr/>
        </p:nvSpPr>
        <p:spPr>
          <a:xfrm>
            <a:off x="10287970"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A690B715-38A1-2E7B-86D5-34FBB5246531}"/>
              </a:ext>
            </a:extLst>
          </p:cNvPr>
          <p:cNvSpPr/>
          <p:nvPr/>
        </p:nvSpPr>
        <p:spPr>
          <a:xfrm>
            <a:off x="10509846"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D918277E-366E-1749-09B3-0402FEB72025}"/>
              </a:ext>
            </a:extLst>
          </p:cNvPr>
          <p:cNvSpPr/>
          <p:nvPr/>
        </p:nvSpPr>
        <p:spPr>
          <a:xfrm>
            <a:off x="10728361"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40D11582-ABDB-3699-7CDA-86159298C654}"/>
              </a:ext>
            </a:extLst>
          </p:cNvPr>
          <p:cNvSpPr/>
          <p:nvPr/>
        </p:nvSpPr>
        <p:spPr>
          <a:xfrm>
            <a:off x="10950237"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BB0CE2B7-3C17-45D9-410F-EC7E72F3E6EB}"/>
              </a:ext>
            </a:extLst>
          </p:cNvPr>
          <p:cNvSpPr/>
          <p:nvPr/>
        </p:nvSpPr>
        <p:spPr>
          <a:xfrm>
            <a:off x="11165391"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9E547F42-4BEA-4568-24BC-5EA3C676163B}"/>
              </a:ext>
            </a:extLst>
          </p:cNvPr>
          <p:cNvSpPr/>
          <p:nvPr/>
        </p:nvSpPr>
        <p:spPr>
          <a:xfrm>
            <a:off x="11387267"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2E0748C0-3775-4945-08A2-AB92674CBD48}"/>
              </a:ext>
            </a:extLst>
          </p:cNvPr>
          <p:cNvSpPr/>
          <p:nvPr/>
        </p:nvSpPr>
        <p:spPr>
          <a:xfrm>
            <a:off x="11605782"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6CA1C20E-7C97-0237-EBD2-3D1FF5F40CF0}"/>
              </a:ext>
            </a:extLst>
          </p:cNvPr>
          <p:cNvSpPr/>
          <p:nvPr/>
        </p:nvSpPr>
        <p:spPr>
          <a:xfrm>
            <a:off x="11827658"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52EAEABB-23C5-33BF-8B63-4392FEC6D932}"/>
              </a:ext>
            </a:extLst>
          </p:cNvPr>
          <p:cNvSpPr/>
          <p:nvPr/>
        </p:nvSpPr>
        <p:spPr>
          <a:xfrm>
            <a:off x="10069455"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86B448B-D98C-60C2-2BEB-6F1DE6BCDBE9}"/>
              </a:ext>
            </a:extLst>
          </p:cNvPr>
          <p:cNvSpPr/>
          <p:nvPr/>
        </p:nvSpPr>
        <p:spPr>
          <a:xfrm>
            <a:off x="12039449"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B6FAAAEF-28C1-1DDC-94F0-CDD282C6C8C5}"/>
              </a:ext>
            </a:extLst>
          </p:cNvPr>
          <p:cNvSpPr/>
          <p:nvPr/>
        </p:nvSpPr>
        <p:spPr>
          <a:xfrm>
            <a:off x="10287970"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4E766975-B83C-444F-A672-850B1E8E1A3C}"/>
              </a:ext>
            </a:extLst>
          </p:cNvPr>
          <p:cNvSpPr/>
          <p:nvPr/>
        </p:nvSpPr>
        <p:spPr>
          <a:xfrm>
            <a:off x="10509846"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BAD1A4BE-75D3-6111-1E94-DFCE3DD6DC10}"/>
              </a:ext>
            </a:extLst>
          </p:cNvPr>
          <p:cNvSpPr/>
          <p:nvPr/>
        </p:nvSpPr>
        <p:spPr>
          <a:xfrm>
            <a:off x="10728361"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D752E821-55BC-C7E7-69C9-0767C25B12AC}"/>
              </a:ext>
            </a:extLst>
          </p:cNvPr>
          <p:cNvSpPr/>
          <p:nvPr/>
        </p:nvSpPr>
        <p:spPr>
          <a:xfrm>
            <a:off x="10950237"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2BABAE8B-770D-17A3-E31B-7C03FC64CC4F}"/>
              </a:ext>
            </a:extLst>
          </p:cNvPr>
          <p:cNvSpPr/>
          <p:nvPr/>
        </p:nvSpPr>
        <p:spPr>
          <a:xfrm>
            <a:off x="11165391"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0D9FE5E9-6114-84CF-B1D2-9A3F87566C1D}"/>
              </a:ext>
            </a:extLst>
          </p:cNvPr>
          <p:cNvSpPr/>
          <p:nvPr/>
        </p:nvSpPr>
        <p:spPr>
          <a:xfrm>
            <a:off x="11387267"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362E945F-FB55-4705-C8E1-CCEEE9D42E0A}"/>
              </a:ext>
            </a:extLst>
          </p:cNvPr>
          <p:cNvSpPr/>
          <p:nvPr/>
        </p:nvSpPr>
        <p:spPr>
          <a:xfrm>
            <a:off x="11605782"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108225C9-DB8F-ADF4-CF56-E1FB5AB05685}"/>
              </a:ext>
            </a:extLst>
          </p:cNvPr>
          <p:cNvSpPr/>
          <p:nvPr/>
        </p:nvSpPr>
        <p:spPr>
          <a:xfrm>
            <a:off x="11827658"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DE17DBE3-44FF-B308-E461-53C3974626F6}"/>
              </a:ext>
            </a:extLst>
          </p:cNvPr>
          <p:cNvSpPr/>
          <p:nvPr/>
        </p:nvSpPr>
        <p:spPr>
          <a:xfrm>
            <a:off x="10069455"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Oval 104">
            <a:extLst>
              <a:ext uri="{FF2B5EF4-FFF2-40B4-BE49-F238E27FC236}">
                <a16:creationId xmlns:a16="http://schemas.microsoft.com/office/drawing/2014/main" id="{57E009CA-A78C-F71E-0F74-C9B2BECCC0FF}"/>
              </a:ext>
            </a:extLst>
          </p:cNvPr>
          <p:cNvSpPr/>
          <p:nvPr/>
        </p:nvSpPr>
        <p:spPr>
          <a:xfrm>
            <a:off x="12039449"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8FD3963E-5EAA-7D4F-22E9-9F7490E07301}"/>
              </a:ext>
            </a:extLst>
          </p:cNvPr>
          <p:cNvSpPr/>
          <p:nvPr/>
        </p:nvSpPr>
        <p:spPr>
          <a:xfrm>
            <a:off x="10287970"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7336C0D9-F7BC-582D-B6AC-BE9C41E5CF11}"/>
              </a:ext>
            </a:extLst>
          </p:cNvPr>
          <p:cNvSpPr/>
          <p:nvPr/>
        </p:nvSpPr>
        <p:spPr>
          <a:xfrm>
            <a:off x="10509846"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A15CC9AD-6CEB-4D72-07DD-E1E39F4C9342}"/>
              </a:ext>
            </a:extLst>
          </p:cNvPr>
          <p:cNvSpPr/>
          <p:nvPr/>
        </p:nvSpPr>
        <p:spPr>
          <a:xfrm>
            <a:off x="10728361"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E3CF9067-02AA-C2DD-38F5-66235D16C558}"/>
              </a:ext>
            </a:extLst>
          </p:cNvPr>
          <p:cNvSpPr/>
          <p:nvPr/>
        </p:nvSpPr>
        <p:spPr>
          <a:xfrm>
            <a:off x="10950237"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0B223C87-3148-F2B2-B7FB-590914F11F4F}"/>
              </a:ext>
            </a:extLst>
          </p:cNvPr>
          <p:cNvSpPr/>
          <p:nvPr/>
        </p:nvSpPr>
        <p:spPr>
          <a:xfrm>
            <a:off x="11165391"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05BB8FBB-6E18-C2DE-0E8A-B734C6942B8B}"/>
              </a:ext>
            </a:extLst>
          </p:cNvPr>
          <p:cNvSpPr/>
          <p:nvPr/>
        </p:nvSpPr>
        <p:spPr>
          <a:xfrm>
            <a:off x="11387267"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36C6E40B-1518-F50C-D4EE-DC05DBE5E9C7}"/>
              </a:ext>
            </a:extLst>
          </p:cNvPr>
          <p:cNvSpPr/>
          <p:nvPr/>
        </p:nvSpPr>
        <p:spPr>
          <a:xfrm>
            <a:off x="11605782"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4BE26C93-2DE7-04E8-92CF-957035276C37}"/>
              </a:ext>
            </a:extLst>
          </p:cNvPr>
          <p:cNvSpPr/>
          <p:nvPr/>
        </p:nvSpPr>
        <p:spPr>
          <a:xfrm>
            <a:off x="11827658"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C56250EC-4D2B-DA8A-23CE-D1A6D87D71D8}"/>
              </a:ext>
            </a:extLst>
          </p:cNvPr>
          <p:cNvSpPr/>
          <p:nvPr/>
        </p:nvSpPr>
        <p:spPr>
          <a:xfrm>
            <a:off x="10069455"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AB76EEC2-C41C-0944-8FA9-8BB0BA07A80A}"/>
              </a:ext>
            </a:extLst>
          </p:cNvPr>
          <p:cNvSpPr/>
          <p:nvPr/>
        </p:nvSpPr>
        <p:spPr>
          <a:xfrm>
            <a:off x="12039449"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0FB3646D-4332-FBF6-0826-BE8905D99388}"/>
              </a:ext>
            </a:extLst>
          </p:cNvPr>
          <p:cNvSpPr/>
          <p:nvPr/>
        </p:nvSpPr>
        <p:spPr>
          <a:xfrm>
            <a:off x="10287970"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0404C5FE-E89E-2352-3375-F2ADF835C860}"/>
              </a:ext>
            </a:extLst>
          </p:cNvPr>
          <p:cNvSpPr/>
          <p:nvPr/>
        </p:nvSpPr>
        <p:spPr>
          <a:xfrm>
            <a:off x="10509846"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493EC039-B603-E5CD-0DDB-23B54618D644}"/>
              </a:ext>
            </a:extLst>
          </p:cNvPr>
          <p:cNvSpPr/>
          <p:nvPr/>
        </p:nvSpPr>
        <p:spPr>
          <a:xfrm>
            <a:off x="10728361"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C79A15A8-843F-2B57-E488-B1E0ACC75E0D}"/>
              </a:ext>
            </a:extLst>
          </p:cNvPr>
          <p:cNvSpPr/>
          <p:nvPr/>
        </p:nvSpPr>
        <p:spPr>
          <a:xfrm>
            <a:off x="10950237"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81070E54-06F9-EEB8-3E6B-4CAE82026AEF}"/>
              </a:ext>
            </a:extLst>
          </p:cNvPr>
          <p:cNvSpPr/>
          <p:nvPr/>
        </p:nvSpPr>
        <p:spPr>
          <a:xfrm>
            <a:off x="11165391"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7EF80CD1-B38D-2818-798E-8E9400CA87CE}"/>
              </a:ext>
            </a:extLst>
          </p:cNvPr>
          <p:cNvSpPr/>
          <p:nvPr/>
        </p:nvSpPr>
        <p:spPr>
          <a:xfrm>
            <a:off x="11387267"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A1C6AEB0-14B3-AD92-3470-197E76E8603F}"/>
              </a:ext>
            </a:extLst>
          </p:cNvPr>
          <p:cNvSpPr/>
          <p:nvPr/>
        </p:nvSpPr>
        <p:spPr>
          <a:xfrm>
            <a:off x="11605782"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17F2CD85-6E19-805D-D6B9-18112CF25EF7}"/>
              </a:ext>
            </a:extLst>
          </p:cNvPr>
          <p:cNvSpPr/>
          <p:nvPr/>
        </p:nvSpPr>
        <p:spPr>
          <a:xfrm>
            <a:off x="11827658"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9060324E-899C-EDA7-CB30-2489D041CF5E}"/>
              </a:ext>
            </a:extLst>
          </p:cNvPr>
          <p:cNvSpPr/>
          <p:nvPr/>
        </p:nvSpPr>
        <p:spPr>
          <a:xfrm>
            <a:off x="10069455"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E58112A9-3063-1259-315F-C8DF2277B290}"/>
              </a:ext>
            </a:extLst>
          </p:cNvPr>
          <p:cNvSpPr/>
          <p:nvPr/>
        </p:nvSpPr>
        <p:spPr>
          <a:xfrm>
            <a:off x="12039449"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B882FF73-9FBE-7DBE-D145-314968397568}"/>
              </a:ext>
            </a:extLst>
          </p:cNvPr>
          <p:cNvSpPr/>
          <p:nvPr/>
        </p:nvSpPr>
        <p:spPr>
          <a:xfrm>
            <a:off x="10287970"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614BFBFF-FC2B-CA71-5B70-E37D06FC6DA7}"/>
              </a:ext>
            </a:extLst>
          </p:cNvPr>
          <p:cNvSpPr/>
          <p:nvPr/>
        </p:nvSpPr>
        <p:spPr>
          <a:xfrm>
            <a:off x="10509846"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F7BCE128-0E63-AAB9-9FAC-15BB6BC9A9B5}"/>
              </a:ext>
            </a:extLst>
          </p:cNvPr>
          <p:cNvSpPr/>
          <p:nvPr/>
        </p:nvSpPr>
        <p:spPr>
          <a:xfrm>
            <a:off x="10728361"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405DB37F-A971-265F-8C97-69304A27047C}"/>
              </a:ext>
            </a:extLst>
          </p:cNvPr>
          <p:cNvSpPr/>
          <p:nvPr/>
        </p:nvSpPr>
        <p:spPr>
          <a:xfrm>
            <a:off x="10950237"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E29F7582-F5BC-4F11-2A18-F34BE8B1DBFA}"/>
              </a:ext>
            </a:extLst>
          </p:cNvPr>
          <p:cNvSpPr/>
          <p:nvPr/>
        </p:nvSpPr>
        <p:spPr>
          <a:xfrm>
            <a:off x="11165391"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A1A40AC5-BF26-7830-9DF3-B8A81E43A210}"/>
              </a:ext>
            </a:extLst>
          </p:cNvPr>
          <p:cNvSpPr/>
          <p:nvPr/>
        </p:nvSpPr>
        <p:spPr>
          <a:xfrm>
            <a:off x="11387267"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F33A9698-F238-BA24-8345-52A05EAEC7F3}"/>
              </a:ext>
            </a:extLst>
          </p:cNvPr>
          <p:cNvSpPr/>
          <p:nvPr/>
        </p:nvSpPr>
        <p:spPr>
          <a:xfrm>
            <a:off x="11605782"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5E84DC90-C6D6-394F-7FCD-491AEC600908}"/>
              </a:ext>
            </a:extLst>
          </p:cNvPr>
          <p:cNvSpPr/>
          <p:nvPr/>
        </p:nvSpPr>
        <p:spPr>
          <a:xfrm>
            <a:off x="11827658"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29D3D761-9A12-0C35-3B2F-D6A36E926912}"/>
              </a:ext>
            </a:extLst>
          </p:cNvPr>
          <p:cNvSpPr/>
          <p:nvPr/>
        </p:nvSpPr>
        <p:spPr>
          <a:xfrm>
            <a:off x="10069455"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586B6C80-787B-C5C1-AA69-53E4CB8A3451}"/>
              </a:ext>
            </a:extLst>
          </p:cNvPr>
          <p:cNvSpPr/>
          <p:nvPr/>
        </p:nvSpPr>
        <p:spPr>
          <a:xfrm>
            <a:off x="12039449"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ABD3E406-FF93-6611-5728-BEEA2A4E7192}"/>
              </a:ext>
            </a:extLst>
          </p:cNvPr>
          <p:cNvSpPr/>
          <p:nvPr/>
        </p:nvSpPr>
        <p:spPr>
          <a:xfrm>
            <a:off x="10287970"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3E1AA372-20F4-378B-A0CE-D67BCFA13BCF}"/>
              </a:ext>
            </a:extLst>
          </p:cNvPr>
          <p:cNvSpPr/>
          <p:nvPr/>
        </p:nvSpPr>
        <p:spPr>
          <a:xfrm>
            <a:off x="10509846"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C003EF94-2BC6-1D06-A1A7-14056BEBFAB4}"/>
              </a:ext>
            </a:extLst>
          </p:cNvPr>
          <p:cNvSpPr/>
          <p:nvPr/>
        </p:nvSpPr>
        <p:spPr>
          <a:xfrm>
            <a:off x="10728361"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CD6609EE-9251-E5EC-B2B8-95158F25CF27}"/>
              </a:ext>
            </a:extLst>
          </p:cNvPr>
          <p:cNvSpPr/>
          <p:nvPr/>
        </p:nvSpPr>
        <p:spPr>
          <a:xfrm>
            <a:off x="10950237"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53F3B7DF-A5C3-1943-5EAD-E91E1E09F0FA}"/>
              </a:ext>
            </a:extLst>
          </p:cNvPr>
          <p:cNvSpPr/>
          <p:nvPr/>
        </p:nvSpPr>
        <p:spPr>
          <a:xfrm>
            <a:off x="11165391"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6C4842D6-806D-E650-4B81-6FAABA52E8CE}"/>
              </a:ext>
            </a:extLst>
          </p:cNvPr>
          <p:cNvSpPr/>
          <p:nvPr/>
        </p:nvSpPr>
        <p:spPr>
          <a:xfrm>
            <a:off x="11387267"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Oval 145">
            <a:extLst>
              <a:ext uri="{FF2B5EF4-FFF2-40B4-BE49-F238E27FC236}">
                <a16:creationId xmlns:a16="http://schemas.microsoft.com/office/drawing/2014/main" id="{0015A1D7-2211-1A77-F484-2F52BA756C5F}"/>
              </a:ext>
            </a:extLst>
          </p:cNvPr>
          <p:cNvSpPr/>
          <p:nvPr/>
        </p:nvSpPr>
        <p:spPr>
          <a:xfrm>
            <a:off x="11605782"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A8613F20-2B22-BFFF-1FC5-F758A15CD119}"/>
              </a:ext>
            </a:extLst>
          </p:cNvPr>
          <p:cNvSpPr/>
          <p:nvPr/>
        </p:nvSpPr>
        <p:spPr>
          <a:xfrm>
            <a:off x="11827658"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84C84048-07B3-2BF6-2D1B-6527350CEA1D}"/>
              </a:ext>
            </a:extLst>
          </p:cNvPr>
          <p:cNvSpPr/>
          <p:nvPr/>
        </p:nvSpPr>
        <p:spPr>
          <a:xfrm>
            <a:off x="10069455"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CC36F4A7-9534-4E54-DF89-4122AEDAED26}"/>
              </a:ext>
            </a:extLst>
          </p:cNvPr>
          <p:cNvSpPr/>
          <p:nvPr/>
        </p:nvSpPr>
        <p:spPr>
          <a:xfrm>
            <a:off x="12039449"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0" name="Group 149">
            <a:extLst>
              <a:ext uri="{FF2B5EF4-FFF2-40B4-BE49-F238E27FC236}">
                <a16:creationId xmlns:a16="http://schemas.microsoft.com/office/drawing/2014/main" id="{C1434B65-8059-C84C-48A9-40C39AAAA5C3}"/>
              </a:ext>
            </a:extLst>
          </p:cNvPr>
          <p:cNvGrpSpPr/>
          <p:nvPr/>
        </p:nvGrpSpPr>
        <p:grpSpPr>
          <a:xfrm>
            <a:off x="106748" y="6706121"/>
            <a:ext cx="2015713" cy="45719"/>
            <a:chOff x="11055" y="1038968"/>
            <a:chExt cx="2015713" cy="45719"/>
          </a:xfrm>
        </p:grpSpPr>
        <p:sp>
          <p:nvSpPr>
            <p:cNvPr id="151" name="Oval 150">
              <a:extLst>
                <a:ext uri="{FF2B5EF4-FFF2-40B4-BE49-F238E27FC236}">
                  <a16:creationId xmlns:a16="http://schemas.microsoft.com/office/drawing/2014/main" id="{8037F4E7-0CE2-73E0-2F65-80CB5AB08D84}"/>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DD4EE418-CEAA-80A0-D6E5-FD71B438A8EC}"/>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4F0FC180-3ADD-E926-D1B7-D8C9EA5F6AA9}"/>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3E73F745-FD55-4581-656B-A06136C99955}"/>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5DBDBF78-796E-E009-19C5-7B9B2D577C12}"/>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70A038E2-6DF2-66F0-6017-C673C4F1ACD3}"/>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661A443A-40A0-53DE-69BE-DB8C46465C0B}"/>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2813F2CD-7C6B-71B2-E288-7BC04D7AE22A}"/>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CEEDEE75-E0E9-114B-9FBE-9C44AA905270}"/>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2201C59A-8B1F-D511-E5C2-B7AEBBD33A47}"/>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B52C60FE-835D-1AAE-B38C-3EECB3314C9B}"/>
              </a:ext>
            </a:extLst>
          </p:cNvPr>
          <p:cNvGrpSpPr/>
          <p:nvPr/>
        </p:nvGrpSpPr>
        <p:grpSpPr>
          <a:xfrm>
            <a:off x="106748" y="6494330"/>
            <a:ext cx="2015713" cy="45719"/>
            <a:chOff x="11055" y="1038968"/>
            <a:chExt cx="2015713" cy="45719"/>
          </a:xfrm>
        </p:grpSpPr>
        <p:sp>
          <p:nvSpPr>
            <p:cNvPr id="162" name="Oval 161">
              <a:extLst>
                <a:ext uri="{FF2B5EF4-FFF2-40B4-BE49-F238E27FC236}">
                  <a16:creationId xmlns:a16="http://schemas.microsoft.com/office/drawing/2014/main" id="{9ADC5694-D1DE-AB3B-9CCA-73739F2CE272}"/>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2BD03023-350A-0E25-58AF-2BC186D7DBC2}"/>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91271B44-C9F3-3933-C6F3-9EF90F1C1EC1}"/>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E2182C78-3E2B-651F-B582-D6A923BEEC2E}"/>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2726FD4A-33B4-6D69-C770-E1BC989A288D}"/>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FF4540A8-E5BB-EB10-1A90-C3B28A40203E}"/>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BC6B17D4-540A-0E1B-CE7B-61DF1F492D1E}"/>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58EEF674-F71D-A993-33C1-DB125B86B86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E40C0C20-1A24-3026-ECC2-00CD4C467F79}"/>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F983FCDF-3398-53BB-F61C-B104D2660C0B}"/>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2" name="Group 171">
            <a:extLst>
              <a:ext uri="{FF2B5EF4-FFF2-40B4-BE49-F238E27FC236}">
                <a16:creationId xmlns:a16="http://schemas.microsoft.com/office/drawing/2014/main" id="{19E93106-7F26-E419-6BA5-B8A060D5C5D0}"/>
              </a:ext>
            </a:extLst>
          </p:cNvPr>
          <p:cNvGrpSpPr/>
          <p:nvPr/>
        </p:nvGrpSpPr>
        <p:grpSpPr>
          <a:xfrm>
            <a:off x="106748" y="6285900"/>
            <a:ext cx="2015713" cy="45719"/>
            <a:chOff x="11055" y="1038968"/>
            <a:chExt cx="2015713" cy="45719"/>
          </a:xfrm>
        </p:grpSpPr>
        <p:sp>
          <p:nvSpPr>
            <p:cNvPr id="173" name="Oval 172">
              <a:extLst>
                <a:ext uri="{FF2B5EF4-FFF2-40B4-BE49-F238E27FC236}">
                  <a16:creationId xmlns:a16="http://schemas.microsoft.com/office/drawing/2014/main" id="{927EBD70-0424-DD45-C968-0DDCD8F397D8}"/>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Oval 173">
              <a:extLst>
                <a:ext uri="{FF2B5EF4-FFF2-40B4-BE49-F238E27FC236}">
                  <a16:creationId xmlns:a16="http://schemas.microsoft.com/office/drawing/2014/main" id="{587F0DC0-61A8-3C0E-92DF-D4E074074CF2}"/>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ACC8320A-4FA0-F56C-3161-7C40ACAFB972}"/>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B1DBE82B-7028-11CA-42FD-B17F8061078F}"/>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7" name="Oval 176">
              <a:extLst>
                <a:ext uri="{FF2B5EF4-FFF2-40B4-BE49-F238E27FC236}">
                  <a16:creationId xmlns:a16="http://schemas.microsoft.com/office/drawing/2014/main" id="{4381EADD-8BE7-87ED-DD8C-5F4E0AA0AF70}"/>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18FA19E6-FF24-5B99-90F5-02A40DF59348}"/>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FE920A53-FEE8-29DC-132A-EACD1FB0B6BF}"/>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0" name="Oval 179">
              <a:extLst>
                <a:ext uri="{FF2B5EF4-FFF2-40B4-BE49-F238E27FC236}">
                  <a16:creationId xmlns:a16="http://schemas.microsoft.com/office/drawing/2014/main" id="{FDB4FAC9-861A-B8AD-055D-FD645B93BE2D}"/>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1" name="Oval 180">
              <a:extLst>
                <a:ext uri="{FF2B5EF4-FFF2-40B4-BE49-F238E27FC236}">
                  <a16:creationId xmlns:a16="http://schemas.microsoft.com/office/drawing/2014/main" id="{D7518684-9F79-F5F9-973E-6F2344E04676}"/>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097BB081-EF16-88E5-BEB3-9998EF27ED3E}"/>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3" name="Group 182">
            <a:extLst>
              <a:ext uri="{FF2B5EF4-FFF2-40B4-BE49-F238E27FC236}">
                <a16:creationId xmlns:a16="http://schemas.microsoft.com/office/drawing/2014/main" id="{9D4B86CD-EB7C-7931-4864-73F4B441D4BB}"/>
              </a:ext>
            </a:extLst>
          </p:cNvPr>
          <p:cNvGrpSpPr/>
          <p:nvPr/>
        </p:nvGrpSpPr>
        <p:grpSpPr>
          <a:xfrm>
            <a:off x="106748" y="6077471"/>
            <a:ext cx="2015713" cy="45719"/>
            <a:chOff x="11055" y="1038968"/>
            <a:chExt cx="2015713" cy="45719"/>
          </a:xfrm>
        </p:grpSpPr>
        <p:sp>
          <p:nvSpPr>
            <p:cNvPr id="184" name="Oval 183">
              <a:extLst>
                <a:ext uri="{FF2B5EF4-FFF2-40B4-BE49-F238E27FC236}">
                  <a16:creationId xmlns:a16="http://schemas.microsoft.com/office/drawing/2014/main" id="{5EAAA347-CBBD-1018-F3E8-35E2ED7D633B}"/>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182A37DB-32F2-CF78-3D8E-47A641468871}"/>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97249FEA-74E0-BAA3-E64B-53BE1B161780}"/>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B482BE30-5B75-BD8D-368F-5F31A51024D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195B39EF-2AF8-C20D-D25C-AED42CFEE873}"/>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BE0CD4E4-8B33-5AF9-4B08-82C1A03F552F}"/>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94EEE0C5-1FA2-EADB-8E36-A199E1C0F774}"/>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9F055255-D3B1-7744-5568-6C10C9E44329}"/>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E0FB8E73-985A-26CA-A90A-D897C7E17E63}"/>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19C6395C-AD6A-D136-865C-3A6285195810}"/>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94" name="Group 193">
            <a:extLst>
              <a:ext uri="{FF2B5EF4-FFF2-40B4-BE49-F238E27FC236}">
                <a16:creationId xmlns:a16="http://schemas.microsoft.com/office/drawing/2014/main" id="{EE62794A-EECC-5F85-737E-F05324972F53}"/>
              </a:ext>
            </a:extLst>
          </p:cNvPr>
          <p:cNvGrpSpPr/>
          <p:nvPr/>
        </p:nvGrpSpPr>
        <p:grpSpPr>
          <a:xfrm>
            <a:off x="106748" y="5865680"/>
            <a:ext cx="2015713" cy="45719"/>
            <a:chOff x="11055" y="1038968"/>
            <a:chExt cx="2015713" cy="45719"/>
          </a:xfrm>
        </p:grpSpPr>
        <p:sp>
          <p:nvSpPr>
            <p:cNvPr id="195" name="Oval 194">
              <a:extLst>
                <a:ext uri="{FF2B5EF4-FFF2-40B4-BE49-F238E27FC236}">
                  <a16:creationId xmlns:a16="http://schemas.microsoft.com/office/drawing/2014/main" id="{73E592DB-CC70-CD1B-FFF6-96411FE445FE}"/>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Oval 195">
              <a:extLst>
                <a:ext uri="{FF2B5EF4-FFF2-40B4-BE49-F238E27FC236}">
                  <a16:creationId xmlns:a16="http://schemas.microsoft.com/office/drawing/2014/main" id="{8B76163D-F805-C036-31CD-C8D8CEC712DC}"/>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A9936DA9-223E-D646-512D-78BBE8C28EFA}"/>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8FB89D76-115F-6613-4D55-D750A3C641F6}"/>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A98B557A-4E4F-311D-D78C-8A054B2128DE}"/>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4337CAEF-DE49-08CA-DA92-11CABBF8070B}"/>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7AAEDAC0-E0FD-B0DE-E187-5E5C9D95AFE5}"/>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0A0AEA2F-A379-042D-0130-1A64CCCB1D83}"/>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6A3B95C2-1237-E011-55E7-D911EC0A4884}"/>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DADC0D3C-B045-E715-C158-F5ACF92AD444}"/>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05" name="Group 204">
            <a:extLst>
              <a:ext uri="{FF2B5EF4-FFF2-40B4-BE49-F238E27FC236}">
                <a16:creationId xmlns:a16="http://schemas.microsoft.com/office/drawing/2014/main" id="{87BB9166-5CDE-A57A-2281-0638CB5593DE}"/>
              </a:ext>
            </a:extLst>
          </p:cNvPr>
          <p:cNvGrpSpPr/>
          <p:nvPr/>
        </p:nvGrpSpPr>
        <p:grpSpPr>
          <a:xfrm>
            <a:off x="106748" y="5657250"/>
            <a:ext cx="2015713" cy="45719"/>
            <a:chOff x="11055" y="1038968"/>
            <a:chExt cx="2015713" cy="45719"/>
          </a:xfrm>
        </p:grpSpPr>
        <p:sp>
          <p:nvSpPr>
            <p:cNvPr id="206" name="Oval 205">
              <a:extLst>
                <a:ext uri="{FF2B5EF4-FFF2-40B4-BE49-F238E27FC236}">
                  <a16:creationId xmlns:a16="http://schemas.microsoft.com/office/drawing/2014/main" id="{C769CA43-5404-1753-F461-73651A2504A8}"/>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96C489B6-EB14-C6EA-6F52-348CF931340A}"/>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4F60DA16-8B5C-CDD0-19D6-8D08690C9522}"/>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9" name="Oval 208">
              <a:extLst>
                <a:ext uri="{FF2B5EF4-FFF2-40B4-BE49-F238E27FC236}">
                  <a16:creationId xmlns:a16="http://schemas.microsoft.com/office/drawing/2014/main" id="{5F389624-FB32-E08C-3BB5-1ADEB04CC1C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BB411043-0E0D-6E95-30C5-E38245202F4B}"/>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1" name="Oval 210">
              <a:extLst>
                <a:ext uri="{FF2B5EF4-FFF2-40B4-BE49-F238E27FC236}">
                  <a16:creationId xmlns:a16="http://schemas.microsoft.com/office/drawing/2014/main" id="{119981FA-CAE1-9389-C567-7E7B09D8A4DA}"/>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2" name="Oval 211">
              <a:extLst>
                <a:ext uri="{FF2B5EF4-FFF2-40B4-BE49-F238E27FC236}">
                  <a16:creationId xmlns:a16="http://schemas.microsoft.com/office/drawing/2014/main" id="{42C5DF01-6663-503B-3201-C3D4DDE63D9C}"/>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98AF1817-C13D-4ECB-1AE4-CE8BEE07CE4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4" name="Oval 213">
              <a:extLst>
                <a:ext uri="{FF2B5EF4-FFF2-40B4-BE49-F238E27FC236}">
                  <a16:creationId xmlns:a16="http://schemas.microsoft.com/office/drawing/2014/main" id="{12AF251D-9D01-C54D-B635-F1250C349BC8}"/>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561F6014-EDA1-8763-B552-B5BFBD8B544B}"/>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11">
            <a:extLst>
              <a:ext uri="{FF2B5EF4-FFF2-40B4-BE49-F238E27FC236}">
                <a16:creationId xmlns:a16="http://schemas.microsoft.com/office/drawing/2014/main" id="{41BE2477-1727-969D-5F5E-2C6E297DBB6A}"/>
              </a:ext>
            </a:extLst>
          </p:cNvPr>
          <p:cNvSpPr txBox="1"/>
          <p:nvPr/>
        </p:nvSpPr>
        <p:spPr>
          <a:xfrm>
            <a:off x="6275603" y="1904609"/>
            <a:ext cx="5552055" cy="788677"/>
          </a:xfrm>
          <a:prstGeom prst="rect">
            <a:avLst/>
          </a:prstGeom>
        </p:spPr>
        <p:txBody>
          <a:bodyPr wrap="square" lIns="0" tIns="0" rIns="0" bIns="0" rtlCol="0" anchor="t">
            <a:spAutoFit/>
          </a:bodyPr>
          <a:lstStyle/>
          <a:p>
            <a:pPr marL="0" marR="0" lvl="0" indent="0" algn="l" defTabSz="914400" rtl="0" eaLnBrk="1" fontAlgn="auto" latinLnBrk="0" hangingPunct="1">
              <a:lnSpc>
                <a:spcPts val="6602"/>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FB87C"/>
                </a:solidFill>
                <a:effectLst/>
                <a:uLnTx/>
                <a:uFillTx/>
                <a:latin typeface="Roboto Light" panose="02000000000000000000" pitchFamily="2" charset="0"/>
                <a:ea typeface="Roboto Light" panose="02000000000000000000" pitchFamily="2" charset="0"/>
                <a:cs typeface="+mn-cs"/>
              </a:rPr>
              <a:t>OnCore Support</a:t>
            </a:r>
          </a:p>
        </p:txBody>
      </p:sp>
      <p:sp>
        <p:nvSpPr>
          <p:cNvPr id="72" name="TextBox 71">
            <a:extLst>
              <a:ext uri="{FF2B5EF4-FFF2-40B4-BE49-F238E27FC236}">
                <a16:creationId xmlns:a16="http://schemas.microsoft.com/office/drawing/2014/main" id="{83F5F2D8-2C34-32B2-DB2F-6C30E668355A}"/>
              </a:ext>
            </a:extLst>
          </p:cNvPr>
          <p:cNvSpPr txBox="1"/>
          <p:nvPr/>
        </p:nvSpPr>
        <p:spPr>
          <a:xfrm>
            <a:off x="6275603" y="2653166"/>
            <a:ext cx="608536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 ADVISORY MEETING</a:t>
            </a:r>
          </a:p>
        </p:txBody>
      </p:sp>
      <p:pic>
        <p:nvPicPr>
          <p:cNvPr id="78" name="Picture 77" descr="A black and white sign with white text&#10;&#10;Description automatically generated">
            <a:extLst>
              <a:ext uri="{FF2B5EF4-FFF2-40B4-BE49-F238E27FC236}">
                <a16:creationId xmlns:a16="http://schemas.microsoft.com/office/drawing/2014/main" id="{77DE99D8-ADDB-4523-898C-36BFB6AEDD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04121" y="5610721"/>
            <a:ext cx="4929532" cy="824364"/>
          </a:xfrm>
          <a:prstGeom prst="rect">
            <a:avLst/>
          </a:prstGeom>
        </p:spPr>
      </p:pic>
    </p:spTree>
    <p:extLst>
      <p:ext uri="{BB962C8B-B14F-4D97-AF65-F5344CB8AC3E}">
        <p14:creationId xmlns:p14="http://schemas.microsoft.com/office/powerpoint/2010/main" val="415692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75125-B78B-DDC6-08AC-69D231FA3A5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E010BDC-A753-4E38-39AF-152FD89D59E2}"/>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41C72AD4-DF80-AEC5-F2BE-0CB29C904B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26613" y="679260"/>
            <a:ext cx="4065387" cy="5540565"/>
          </a:xfrm>
          <a:prstGeom prst="rect">
            <a:avLst/>
          </a:prstGeom>
        </p:spPr>
      </p:pic>
      <p:sp>
        <p:nvSpPr>
          <p:cNvPr id="6" name="Text Placeholder 2">
            <a:extLst>
              <a:ext uri="{FF2B5EF4-FFF2-40B4-BE49-F238E27FC236}">
                <a16:creationId xmlns:a16="http://schemas.microsoft.com/office/drawing/2014/main" id="{A004AA59-8A23-A8AE-D687-00B48A84104E}"/>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REMINDERS and FYIs: Advarra One Go-Live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5" name="TextBox 4">
            <a:extLst>
              <a:ext uri="{FF2B5EF4-FFF2-40B4-BE49-F238E27FC236}">
                <a16:creationId xmlns:a16="http://schemas.microsoft.com/office/drawing/2014/main" id="{9E08370D-5F4A-8D61-99EB-E04DEE0F697A}"/>
              </a:ext>
            </a:extLst>
          </p:cNvPr>
          <p:cNvSpPr txBox="1"/>
          <p:nvPr/>
        </p:nvSpPr>
        <p:spPr>
          <a:xfrm>
            <a:off x="979170" y="795164"/>
            <a:ext cx="465074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Advarra One </a:t>
            </a:r>
            <a:r>
              <a:rPr lang="en-US" sz="2400" b="1" dirty="0">
                <a:solidFill>
                  <a:prstClr val="black"/>
                </a:solidFill>
                <a:latin typeface="Helvetica"/>
                <a:cs typeface="Helvetica"/>
              </a:rPr>
              <a:t>Go-Live</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7" name="TextBox 6">
            <a:extLst>
              <a:ext uri="{FF2B5EF4-FFF2-40B4-BE49-F238E27FC236}">
                <a16:creationId xmlns:a16="http://schemas.microsoft.com/office/drawing/2014/main" id="{F67DA82F-386E-C6C9-6806-D4EDC02696F6}"/>
              </a:ext>
            </a:extLst>
          </p:cNvPr>
          <p:cNvSpPr txBox="1"/>
          <p:nvPr/>
        </p:nvSpPr>
        <p:spPr>
          <a:xfrm>
            <a:off x="472440" y="1329410"/>
            <a:ext cx="7117080" cy="4708981"/>
          </a:xfrm>
          <a:prstGeom prst="rect">
            <a:avLst/>
          </a:prstGeom>
          <a:noFill/>
        </p:spPr>
        <p:txBody>
          <a:bodyPr wrap="square">
            <a:spAutoFit/>
          </a:bodyPr>
          <a:lstStyle/>
          <a:p>
            <a:pPr marL="285750" marR="0" indent="-285750">
              <a:buFont typeface="Arial" panose="020B0604020202020204" pitchFamily="34" charset="0"/>
              <a:buChar char="•"/>
            </a:pPr>
            <a:r>
              <a:rPr lang="en-US" sz="2000" dirty="0">
                <a:latin typeface="Helvetica" panose="020B0604020202020204"/>
                <a:cs typeface="Helvetica" panose="020B0604020202020204"/>
              </a:rPr>
              <a:t>W</a:t>
            </a:r>
            <a:r>
              <a:rPr lang="en-US" sz="2000" dirty="0">
                <a:effectLst/>
                <a:latin typeface="Helvetica" panose="020B0604020202020204"/>
                <a:cs typeface="Helvetica" panose="020B0604020202020204"/>
              </a:rPr>
              <a:t>e are in the middle of a migration and our on-premises environments will be </a:t>
            </a:r>
            <a:r>
              <a:rPr lang="en-US" sz="2000" dirty="0">
                <a:solidFill>
                  <a:srgbClr val="FF0000"/>
                </a:solidFill>
                <a:effectLst/>
                <a:latin typeface="Helvetica" panose="020B0604020202020204"/>
                <a:cs typeface="Helvetica" panose="020B0604020202020204"/>
              </a:rPr>
              <a:t>offline</a:t>
            </a:r>
            <a:r>
              <a:rPr lang="en-US" sz="2000" dirty="0">
                <a:effectLst/>
                <a:latin typeface="Helvetica" panose="020B0604020202020204"/>
                <a:cs typeface="Helvetica" panose="020B0604020202020204"/>
              </a:rPr>
              <a:t> </a:t>
            </a:r>
            <a:r>
              <a:rPr lang="en-US" sz="2000" b="1" dirty="0">
                <a:effectLst/>
                <a:latin typeface="Helvetica" panose="020B0604020202020204"/>
                <a:cs typeface="Helvetica" panose="020B0604020202020204"/>
              </a:rPr>
              <a:t>Wednesday, April 16</a:t>
            </a:r>
            <a:r>
              <a:rPr lang="en-US" sz="2000" b="1" baseline="30000" dirty="0">
                <a:effectLst/>
                <a:latin typeface="Helvetica" panose="020B0604020202020204"/>
                <a:cs typeface="Helvetica" panose="020B0604020202020204"/>
              </a:rPr>
              <a:t>th</a:t>
            </a:r>
            <a:r>
              <a:rPr lang="en-US" sz="2000" b="1" dirty="0">
                <a:effectLst/>
                <a:latin typeface="Helvetica" panose="020B0604020202020204"/>
                <a:cs typeface="Helvetica" panose="020B0604020202020204"/>
              </a:rPr>
              <a:t> </a:t>
            </a:r>
            <a:r>
              <a:rPr lang="en-US" sz="2000" dirty="0">
                <a:effectLst/>
                <a:latin typeface="Helvetica" panose="020B0604020202020204"/>
                <a:cs typeface="Helvetica" panose="020B0604020202020204"/>
              </a:rPr>
              <a:t>at</a:t>
            </a:r>
            <a:r>
              <a:rPr lang="en-US" sz="2000" b="1" dirty="0">
                <a:effectLst/>
                <a:latin typeface="Helvetica" panose="020B0604020202020204"/>
                <a:cs typeface="Helvetica" panose="020B0604020202020204"/>
              </a:rPr>
              <a:t> 4pm</a:t>
            </a:r>
            <a:r>
              <a:rPr lang="en-US" sz="2000" dirty="0">
                <a:effectLst/>
                <a:latin typeface="Helvetica" panose="020B0604020202020204"/>
                <a:cs typeface="Helvetica" panose="020B0604020202020204"/>
              </a:rPr>
              <a:t>. </a:t>
            </a:r>
          </a:p>
          <a:p>
            <a:pPr marL="285750" marR="0" indent="-285750">
              <a:buFont typeface="Arial" panose="020B0604020202020204" pitchFamily="34" charset="0"/>
              <a:buChar char="•"/>
            </a:pPr>
            <a:endParaRPr lang="en-US" sz="2000" dirty="0">
              <a:latin typeface="Helvetica" panose="020B0604020202020204"/>
              <a:cs typeface="Helvetica" panose="020B0604020202020204"/>
            </a:endParaRPr>
          </a:p>
          <a:p>
            <a:pPr marL="285750" marR="0" indent="-285750">
              <a:buFont typeface="Arial" panose="020B0604020202020204" pitchFamily="34" charset="0"/>
              <a:buChar char="•"/>
            </a:pPr>
            <a:r>
              <a:rPr lang="en-US" sz="2000" dirty="0">
                <a:effectLst/>
                <a:latin typeface="Helvetica" panose="020B0604020202020204"/>
                <a:cs typeface="Helvetica" panose="020B0604020202020204"/>
              </a:rPr>
              <a:t>Our environments will be </a:t>
            </a:r>
            <a:r>
              <a:rPr lang="en-US" sz="2000" dirty="0">
                <a:solidFill>
                  <a:srgbClr val="FF0000"/>
                </a:solidFill>
                <a:effectLst/>
                <a:latin typeface="Helvetica" panose="020B0604020202020204"/>
                <a:cs typeface="Helvetica" panose="020B0604020202020204"/>
              </a:rPr>
              <a:t>offline</a:t>
            </a:r>
            <a:r>
              <a:rPr lang="en-US" sz="2000" dirty="0">
                <a:effectLst/>
                <a:latin typeface="Helvetica" panose="020B0604020202020204"/>
                <a:cs typeface="Helvetica" panose="020B0604020202020204"/>
              </a:rPr>
              <a:t> all day on </a:t>
            </a:r>
            <a:r>
              <a:rPr lang="en-US" sz="2000" b="1" dirty="0">
                <a:effectLst/>
                <a:latin typeface="Helvetica" panose="020B0604020202020204"/>
                <a:cs typeface="Helvetica" panose="020B0604020202020204"/>
              </a:rPr>
              <a:t>Thursday, April 17th </a:t>
            </a:r>
            <a:r>
              <a:rPr lang="en-US" sz="2000" dirty="0">
                <a:effectLst/>
                <a:latin typeface="Helvetica" panose="020B0604020202020204"/>
                <a:cs typeface="Helvetica" panose="020B0604020202020204"/>
              </a:rPr>
              <a:t>for study teams. </a:t>
            </a:r>
          </a:p>
          <a:p>
            <a:pPr marR="0"/>
            <a:endParaRPr lang="en-US" sz="2000" dirty="0">
              <a:effectLst/>
              <a:latin typeface="Helvetica" panose="020B0604020202020204"/>
              <a:cs typeface="Helvetica" panose="020B0604020202020204"/>
            </a:endParaRPr>
          </a:p>
          <a:p>
            <a:pPr marL="285750" marR="0" indent="-285750">
              <a:buFont typeface="Arial" panose="020B0604020202020204" pitchFamily="34" charset="0"/>
              <a:buChar char="•"/>
            </a:pPr>
            <a:r>
              <a:rPr lang="en-US" sz="2000" dirty="0">
                <a:effectLst/>
                <a:latin typeface="Helvetica" panose="020B0604020202020204"/>
                <a:cs typeface="Helvetica" panose="020B0604020202020204"/>
              </a:rPr>
              <a:t> The cloud environment will be back </a:t>
            </a:r>
            <a:r>
              <a:rPr lang="en-US" sz="2000" dirty="0">
                <a:solidFill>
                  <a:srgbClr val="FF0000"/>
                </a:solidFill>
                <a:effectLst/>
                <a:latin typeface="Helvetica" panose="020B0604020202020204"/>
                <a:cs typeface="Helvetica" panose="020B0604020202020204"/>
              </a:rPr>
              <a:t>online</a:t>
            </a:r>
            <a:r>
              <a:rPr lang="en-US" sz="2000" dirty="0">
                <a:effectLst/>
                <a:latin typeface="Helvetica" panose="020B0604020202020204"/>
                <a:cs typeface="Helvetica" panose="020B0604020202020204"/>
              </a:rPr>
              <a:t> the morning of </a:t>
            </a:r>
            <a:r>
              <a:rPr lang="en-US" sz="2000" b="1" dirty="0">
                <a:effectLst/>
                <a:latin typeface="Helvetica" panose="020B0604020202020204"/>
                <a:cs typeface="Helvetica" panose="020B0604020202020204"/>
              </a:rPr>
              <a:t>Friday, April 18th</a:t>
            </a:r>
            <a:r>
              <a:rPr lang="en-US" sz="2000" dirty="0">
                <a:effectLst/>
                <a:latin typeface="Helvetica" panose="020B0604020202020204"/>
                <a:cs typeface="Helvetica" panose="020B0604020202020204"/>
              </a:rPr>
              <a:t>.  </a:t>
            </a:r>
          </a:p>
          <a:p>
            <a:pPr marL="0" marR="0">
              <a:buNone/>
            </a:pPr>
            <a:r>
              <a:rPr lang="en-US" sz="2000" dirty="0">
                <a:effectLst/>
                <a:latin typeface="Helvetica" panose="020B0604020202020204"/>
                <a:cs typeface="Helvetica" panose="020B0604020202020204"/>
              </a:rPr>
              <a:t> </a:t>
            </a:r>
          </a:p>
          <a:p>
            <a:pPr marL="285750" marR="0" indent="-285750">
              <a:buFont typeface="Arial" panose="020B0604020202020204" pitchFamily="34" charset="0"/>
              <a:buChar char="•"/>
            </a:pPr>
            <a:r>
              <a:rPr lang="en-US" sz="2000" dirty="0">
                <a:effectLst/>
                <a:latin typeface="Helvetica" panose="020B0604020202020204"/>
                <a:cs typeface="Helvetica" panose="020B0604020202020204"/>
              </a:rPr>
              <a:t>We will use the newsletter to communicate about these outages and when OnCore is back online. </a:t>
            </a:r>
          </a:p>
          <a:p>
            <a:pPr marL="0" marR="0">
              <a:buNone/>
            </a:pPr>
            <a:r>
              <a:rPr lang="en-US" sz="2000" dirty="0">
                <a:effectLst/>
                <a:latin typeface="Helvetica" panose="020B0604020202020204"/>
                <a:cs typeface="Helvetica" panose="020B0604020202020204"/>
              </a:rPr>
              <a:t> </a:t>
            </a:r>
          </a:p>
          <a:p>
            <a:pPr marL="285750" marR="0" indent="-285750">
              <a:buFont typeface="Arial" panose="020B0604020202020204" pitchFamily="34" charset="0"/>
              <a:buChar char="•"/>
            </a:pPr>
            <a:r>
              <a:rPr lang="en-US" sz="2000" dirty="0">
                <a:effectLst/>
                <a:latin typeface="Helvetica" panose="020B0604020202020204"/>
                <a:cs typeface="Helvetica" panose="020B0604020202020204"/>
              </a:rPr>
              <a:t>Everyone will automatically receive an email </a:t>
            </a:r>
            <a:r>
              <a:rPr lang="en-US" sz="2000" dirty="0">
                <a:latin typeface="Helvetica" panose="020B0604020202020204"/>
                <a:cs typeface="Helvetica" panose="020B0604020202020204"/>
              </a:rPr>
              <a:t>invitation from Advarra on </a:t>
            </a:r>
            <a:r>
              <a:rPr lang="en-US" sz="2000" dirty="0">
                <a:effectLst/>
                <a:latin typeface="Helvetica" panose="020B0604020202020204"/>
                <a:cs typeface="Helvetica" panose="020B0604020202020204"/>
              </a:rPr>
              <a:t>Friday with account creation instructions </a:t>
            </a:r>
          </a:p>
        </p:txBody>
      </p:sp>
    </p:spTree>
    <p:extLst>
      <p:ext uri="{BB962C8B-B14F-4D97-AF65-F5344CB8AC3E}">
        <p14:creationId xmlns:p14="http://schemas.microsoft.com/office/powerpoint/2010/main" val="352296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4B9AF-5C1F-9848-96C5-239052C044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E5F1C1-ADBA-A017-1690-0CD524B5884A}"/>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2C428FC2-B146-B0E3-9754-184F9FFB9C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17841" y="679260"/>
            <a:ext cx="4074160" cy="5540565"/>
          </a:xfrm>
          <a:prstGeom prst="rect">
            <a:avLst/>
          </a:prstGeom>
        </p:spPr>
      </p:pic>
      <p:sp>
        <p:nvSpPr>
          <p:cNvPr id="6" name="Text Placeholder 2">
            <a:extLst>
              <a:ext uri="{FF2B5EF4-FFF2-40B4-BE49-F238E27FC236}">
                <a16:creationId xmlns:a16="http://schemas.microsoft.com/office/drawing/2014/main" id="{DFFE02E6-9C2D-3B97-6E9A-FE409628EB49}"/>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5" name="TextBox 4">
            <a:extLst>
              <a:ext uri="{FF2B5EF4-FFF2-40B4-BE49-F238E27FC236}">
                <a16:creationId xmlns:a16="http://schemas.microsoft.com/office/drawing/2014/main" id="{8E986AA3-2F17-BAB6-BED3-4E5E9FA4CE18}"/>
              </a:ext>
            </a:extLst>
          </p:cNvPr>
          <p:cNvSpPr txBox="1"/>
          <p:nvPr/>
        </p:nvSpPr>
        <p:spPr>
          <a:xfrm>
            <a:off x="625330" y="1079680"/>
            <a:ext cx="6492240" cy="4366003"/>
          </a:xfrm>
          <a:prstGeom prst="rect">
            <a:avLst/>
          </a:prstGeom>
          <a:noFill/>
        </p:spPr>
        <p:txBody>
          <a:bodyPr wrap="square">
            <a:spAutoFit/>
          </a:bodyPr>
          <a:lstStyle/>
          <a:p>
            <a:pPr marL="0" marR="0">
              <a:lnSpc>
                <a:spcPct val="115000"/>
              </a:lnSpc>
              <a:spcAft>
                <a:spcPts val="800"/>
              </a:spcAft>
              <a:buNone/>
            </a:pPr>
            <a:r>
              <a:rPr lang="en-US" sz="2000" b="1" kern="100" dirty="0">
                <a:effectLst/>
                <a:latin typeface="Helvetica" panose="020B0604020202020204"/>
                <a:ea typeface="Aptos" panose="020B0004020202020204" pitchFamily="34" charset="0"/>
                <a:cs typeface="Helvetica" panose="020B0604020202020204"/>
              </a:rPr>
              <a:t>Logging into Advarra One for the first time:</a:t>
            </a:r>
            <a:endParaRPr lang="en-US" sz="2000" kern="100" dirty="0">
              <a:effectLst/>
              <a:latin typeface="Helvetica" panose="020B0604020202020204"/>
              <a:ea typeface="Aptos" panose="020B0004020202020204" pitchFamily="34" charset="0"/>
              <a:cs typeface="Helvetica" panose="020B0604020202020204"/>
            </a:endParaRPr>
          </a:p>
          <a:p>
            <a:pPr marL="342900" marR="0" lvl="0" indent="-342900">
              <a:lnSpc>
                <a:spcPct val="115000"/>
              </a:lnSpc>
              <a:spcAft>
                <a:spcPts val="800"/>
              </a:spcAft>
              <a:buFont typeface="+mj-lt"/>
              <a:buAutoNum type="arabicPeriod"/>
              <a:tabLst>
                <a:tab pos="457200" algn="l"/>
              </a:tabLst>
            </a:pPr>
            <a:r>
              <a:rPr lang="en-US" sz="2000" kern="100" dirty="0">
                <a:effectLst/>
                <a:latin typeface="Helvetica" panose="020B0604020202020204"/>
                <a:ea typeface="Aptos" panose="020B0004020202020204" pitchFamily="34" charset="0"/>
                <a:cs typeface="Helvetica" panose="020B0604020202020204"/>
              </a:rPr>
              <a:t>Look for an Advarra product invitation email from </a:t>
            </a:r>
            <a:r>
              <a:rPr lang="en-US" sz="2000" u="sng" kern="100" dirty="0">
                <a:solidFill>
                  <a:srgbClr val="467886"/>
                </a:solidFill>
                <a:effectLst/>
                <a:latin typeface="Helvetica" panose="020B0604020202020204"/>
                <a:ea typeface="Aptos" panose="020B0004020202020204" pitchFamily="34" charset="0"/>
                <a:cs typeface="Helvetica" panose="020B0604020202020204"/>
                <a:hlinkClick r:id="rId3"/>
              </a:rPr>
              <a:t>no-reply@advarracloud.com</a:t>
            </a:r>
            <a:r>
              <a:rPr lang="en-US" sz="2000" kern="100" dirty="0">
                <a:effectLst/>
                <a:latin typeface="Helvetica" panose="020B0604020202020204"/>
                <a:ea typeface="Aptos" panose="020B0004020202020204" pitchFamily="34" charset="0"/>
                <a:cs typeface="Helvetica" panose="020B0604020202020204"/>
              </a:rPr>
              <a:t> and click the "</a:t>
            </a:r>
            <a:r>
              <a:rPr lang="en-US" sz="2000" b="1" kern="100" dirty="0">
                <a:effectLst/>
                <a:latin typeface="Helvetica" panose="020B0604020202020204"/>
                <a:ea typeface="Aptos" panose="020B0004020202020204" pitchFamily="34" charset="0"/>
                <a:cs typeface="Helvetica" panose="020B0604020202020204"/>
              </a:rPr>
              <a:t>Create Account</a:t>
            </a:r>
            <a:r>
              <a:rPr lang="en-US" sz="2000" kern="100" dirty="0">
                <a:effectLst/>
                <a:latin typeface="Helvetica" panose="020B0604020202020204"/>
                <a:ea typeface="Aptos" panose="020B0004020202020204" pitchFamily="34" charset="0"/>
                <a:cs typeface="Helvetica" panose="020B0604020202020204"/>
              </a:rPr>
              <a:t>" link in the email body. </a:t>
            </a:r>
          </a:p>
          <a:p>
            <a:pPr marL="342900" marR="0" lvl="0" indent="-342900">
              <a:lnSpc>
                <a:spcPct val="115000"/>
              </a:lnSpc>
              <a:spcAft>
                <a:spcPts val="800"/>
              </a:spcAft>
              <a:buFont typeface="+mj-lt"/>
              <a:buAutoNum type="arabicPeriod"/>
              <a:tabLst>
                <a:tab pos="457200" algn="l"/>
              </a:tabLst>
            </a:pPr>
            <a:r>
              <a:rPr lang="en-US" sz="2000" kern="100" dirty="0">
                <a:effectLst/>
                <a:latin typeface="Helvetica" panose="020B0604020202020204"/>
                <a:ea typeface="Aptos" panose="020B0004020202020204" pitchFamily="34" charset="0"/>
                <a:cs typeface="Helvetica" panose="020B0604020202020204"/>
              </a:rPr>
              <a:t>Fill in the required fields on the next screen, then </a:t>
            </a:r>
            <a:r>
              <a:rPr lang="en-US" sz="2000" b="1" kern="100" dirty="0">
                <a:effectLst/>
                <a:latin typeface="Helvetica" panose="020B0604020202020204"/>
                <a:ea typeface="Aptos" panose="020B0004020202020204" pitchFamily="34" charset="0"/>
                <a:cs typeface="Helvetica" panose="020B0604020202020204"/>
              </a:rPr>
              <a:t>Accept</a:t>
            </a:r>
            <a:r>
              <a:rPr lang="en-US" sz="2000" kern="100" dirty="0">
                <a:effectLst/>
                <a:latin typeface="Helvetica" panose="020B0604020202020204"/>
                <a:ea typeface="Aptos" panose="020B0004020202020204" pitchFamily="34" charset="0"/>
                <a:cs typeface="Helvetica" panose="020B0604020202020204"/>
              </a:rPr>
              <a:t> and </a:t>
            </a:r>
            <a:r>
              <a:rPr lang="en-US" sz="2000" b="1" kern="100" dirty="0">
                <a:effectLst/>
                <a:latin typeface="Helvetica" panose="020B0604020202020204"/>
                <a:ea typeface="Aptos" panose="020B0004020202020204" pitchFamily="34" charset="0"/>
                <a:cs typeface="Helvetica" panose="020B0604020202020204"/>
              </a:rPr>
              <a:t>Create Account</a:t>
            </a:r>
            <a:r>
              <a:rPr lang="en-US" sz="2000" kern="100" dirty="0">
                <a:effectLst/>
                <a:latin typeface="Helvetica" panose="020B0604020202020204"/>
                <a:ea typeface="Aptos" panose="020B0004020202020204" pitchFamily="34" charset="0"/>
                <a:cs typeface="Helvetica" panose="020B0604020202020204"/>
              </a:rPr>
              <a:t>. </a:t>
            </a:r>
          </a:p>
          <a:p>
            <a:pPr marL="342900" marR="0" lvl="0" indent="-342900">
              <a:lnSpc>
                <a:spcPct val="115000"/>
              </a:lnSpc>
              <a:spcAft>
                <a:spcPts val="800"/>
              </a:spcAft>
              <a:buFont typeface="+mj-lt"/>
              <a:buAutoNum type="arabicPeriod"/>
              <a:tabLst>
                <a:tab pos="457200" algn="l"/>
              </a:tabLst>
            </a:pPr>
            <a:r>
              <a:rPr lang="en-US" sz="2000" kern="100" dirty="0">
                <a:effectLst/>
                <a:latin typeface="Helvetica" panose="020B0604020202020204"/>
                <a:ea typeface="Aptos" panose="020B0004020202020204" pitchFamily="34" charset="0"/>
                <a:cs typeface="Helvetica" panose="020B0604020202020204"/>
              </a:rPr>
              <a:t>This will bring you to the sign-in screen. Please log in with your institutional email address and password. Going forward, sign into Advarra One with the same email address.  </a:t>
            </a:r>
          </a:p>
          <a:p>
            <a:pPr marL="342900" marR="0" lvl="0" indent="-342900">
              <a:lnSpc>
                <a:spcPct val="115000"/>
              </a:lnSpc>
              <a:spcAft>
                <a:spcPts val="800"/>
              </a:spcAft>
              <a:buFont typeface="+mj-lt"/>
              <a:buAutoNum type="arabicPeriod"/>
              <a:tabLst>
                <a:tab pos="457200" algn="l"/>
              </a:tabLst>
            </a:pPr>
            <a:r>
              <a:rPr lang="en-US" sz="2000" kern="100" dirty="0">
                <a:effectLst/>
                <a:latin typeface="Helvetica" panose="020B0604020202020204"/>
                <a:ea typeface="Aptos" panose="020B0004020202020204" pitchFamily="34" charset="0"/>
                <a:cs typeface="Helvetica" panose="020B0604020202020204"/>
              </a:rPr>
              <a:t>The new URL is: </a:t>
            </a:r>
            <a:r>
              <a:rPr lang="en-US" sz="2000" b="1" u="sng" kern="100" dirty="0">
                <a:solidFill>
                  <a:srgbClr val="467886"/>
                </a:solidFill>
                <a:effectLst/>
                <a:latin typeface="Helvetica" panose="020B0604020202020204"/>
                <a:ea typeface="Aptos" panose="020B0004020202020204" pitchFamily="34" charset="0"/>
                <a:cs typeface="Helvetica" panose="020B0604020202020204"/>
                <a:hlinkClick r:id="rId4"/>
              </a:rPr>
              <a:t>https://one.advarracloud.com</a:t>
            </a:r>
            <a:endParaRPr lang="en-US" sz="2000" kern="100" dirty="0">
              <a:effectLst/>
              <a:latin typeface="Helvetica" panose="020B0604020202020204"/>
              <a:ea typeface="Aptos" panose="020B0004020202020204" pitchFamily="34" charset="0"/>
              <a:cs typeface="Helvetica" panose="020B0604020202020204"/>
            </a:endParaRPr>
          </a:p>
        </p:txBody>
      </p:sp>
      <p:sp>
        <p:nvSpPr>
          <p:cNvPr id="8" name="TextBox 7">
            <a:extLst>
              <a:ext uri="{FF2B5EF4-FFF2-40B4-BE49-F238E27FC236}">
                <a16:creationId xmlns:a16="http://schemas.microsoft.com/office/drawing/2014/main" id="{DE15C6DE-22C7-E66D-6C11-F5BE02BD0BC2}"/>
              </a:ext>
            </a:extLst>
          </p:cNvPr>
          <p:cNvSpPr txBox="1"/>
          <p:nvPr/>
        </p:nvSpPr>
        <p:spPr>
          <a:xfrm>
            <a:off x="1093307" y="99392"/>
            <a:ext cx="8421754" cy="523220"/>
          </a:xfrm>
          <a:prstGeom prst="rect">
            <a:avLst/>
          </a:prstGeom>
          <a:noFill/>
        </p:spPr>
        <p:txBody>
          <a:bodyPr wrap="square" rtlCol="0">
            <a:spAutoFit/>
          </a:bodyPr>
          <a:lstStyle/>
          <a:p>
            <a:pPr>
              <a:defRPr/>
            </a:pP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REMINDERS and FYIs: Advarra One Go-Live</a:t>
            </a:r>
          </a:p>
        </p:txBody>
      </p:sp>
    </p:spTree>
    <p:extLst>
      <p:ext uri="{BB962C8B-B14F-4D97-AF65-F5344CB8AC3E}">
        <p14:creationId xmlns:p14="http://schemas.microsoft.com/office/powerpoint/2010/main" val="244681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A532D-0E63-22B2-643F-F5501590769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D3BA10C-FCBA-25B8-E70C-76D86D3577CD}"/>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3AA5BA79-9A91-0447-1334-097A90C05D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17841" y="679260"/>
            <a:ext cx="4074160" cy="5540565"/>
          </a:xfrm>
          <a:prstGeom prst="rect">
            <a:avLst/>
          </a:prstGeom>
        </p:spPr>
      </p:pic>
      <p:sp>
        <p:nvSpPr>
          <p:cNvPr id="6" name="Text Placeholder 2">
            <a:extLst>
              <a:ext uri="{FF2B5EF4-FFF2-40B4-BE49-F238E27FC236}">
                <a16:creationId xmlns:a16="http://schemas.microsoft.com/office/drawing/2014/main" id="{3EB82524-6238-8723-0A2F-C8403F166BD6}"/>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7" name="TextBox 6">
            <a:extLst>
              <a:ext uri="{FF2B5EF4-FFF2-40B4-BE49-F238E27FC236}">
                <a16:creationId xmlns:a16="http://schemas.microsoft.com/office/drawing/2014/main" id="{2176F8F2-BFEF-5061-84FD-10ABE932538B}"/>
              </a:ext>
            </a:extLst>
          </p:cNvPr>
          <p:cNvSpPr txBox="1"/>
          <p:nvPr/>
        </p:nvSpPr>
        <p:spPr>
          <a:xfrm>
            <a:off x="690880" y="539810"/>
            <a:ext cx="6299200" cy="6165790"/>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a:p>
            <a:r>
              <a:rPr lang="en-US" sz="700" b="1" i="0" u="none" strike="noStrike" baseline="0" dirty="0">
                <a:latin typeface="Tahoma" panose="020B0604030504040204" pitchFamily="34" charset="0"/>
              </a:rPr>
              <a:t>From: To: Subject: Date:</a:t>
            </a:r>
          </a:p>
          <a:p>
            <a:endParaRPr lang="en-US" sz="1000" b="1" i="0" u="none" strike="noStrike" baseline="0" dirty="0">
              <a:latin typeface="Tahoma" panose="020B0604030504040204" pitchFamily="34" charset="0"/>
            </a:endParaRPr>
          </a:p>
          <a:p>
            <a:r>
              <a:rPr lang="en-US" sz="700" b="0" i="0" u="sng" strike="noStrike" baseline="0" dirty="0">
                <a:solidFill>
                  <a:srgbClr val="0000FF"/>
                </a:solidFill>
                <a:latin typeface="Tahoma" panose="020B0604030504040204" pitchFamily="34" charset="0"/>
                <a:hlinkClick r:id="rId3"/>
              </a:rPr>
              <a:t>no-reply@advarracloud.com</a:t>
            </a:r>
            <a:endParaRPr lang="en-US" sz="700" b="0" i="0" u="none" strike="noStrike" baseline="0" dirty="0">
              <a:solidFill>
                <a:srgbClr val="0000FF"/>
              </a:solidFill>
              <a:latin typeface="Tahoma" panose="020B0604030504040204" pitchFamily="34" charset="0"/>
              <a:hlinkClick r:id="rId3"/>
            </a:endParaRPr>
          </a:p>
          <a:p>
            <a:r>
              <a:rPr lang="en-US" sz="700" b="0" i="0" u="sng" strike="noStrike" baseline="0" dirty="0">
                <a:solidFill>
                  <a:srgbClr val="0000FF"/>
                </a:solidFill>
                <a:latin typeface="Tahoma" panose="020B0604030504040204" pitchFamily="34" charset="0"/>
              </a:rPr>
              <a:t>Researcher, Jane</a:t>
            </a:r>
            <a:endParaRPr lang="en-US" sz="700" b="0" i="0" u="none" strike="noStrike" baseline="0" dirty="0">
              <a:solidFill>
                <a:srgbClr val="0000FF"/>
              </a:solidFill>
              <a:latin typeface="Tahoma" panose="020B0604030504040204" pitchFamily="34" charset="0"/>
            </a:endParaRPr>
          </a:p>
          <a:p>
            <a:r>
              <a:rPr lang="en-US" sz="700" b="0" i="0" u="none" strike="noStrike" baseline="0" dirty="0">
                <a:latin typeface="Tahoma" panose="020B0604030504040204" pitchFamily="34" charset="0"/>
              </a:rPr>
              <a:t>Advarra product invitation</a:t>
            </a:r>
          </a:p>
          <a:p>
            <a:r>
              <a:rPr lang="en-US" sz="700" b="0" i="0" u="none" strike="noStrike" baseline="0" dirty="0">
                <a:latin typeface="Tahoma" panose="020B0604030504040204" pitchFamily="34" charset="0"/>
              </a:rPr>
              <a:t>Friday, November 15, 2024 10:39:15 AM</a:t>
            </a:r>
          </a:p>
          <a:p>
            <a:endParaRPr lang="en-US" sz="1000" b="0" i="0" u="none" strike="noStrike" baseline="0" dirty="0">
              <a:latin typeface="Tahoma" panose="020B0604030504040204" pitchFamily="34" charset="0"/>
            </a:endParaRPr>
          </a:p>
          <a:p>
            <a:endParaRPr lang="en-US" sz="100" b="0" i="0" u="none" strike="noStrike" baseline="-25000" dirty="0">
              <a:latin typeface="Tahoma" panose="020B0604030504040204" pitchFamily="34" charset="0"/>
            </a:endParaRPr>
          </a:p>
          <a:p>
            <a:endParaRPr lang="en-US" sz="600" b="0" i="0" u="none" strike="noStrike" baseline="0" dirty="0">
              <a:latin typeface="Tahoma" panose="020B0604030504040204" pitchFamily="34" charset="0"/>
            </a:endParaRPr>
          </a:p>
          <a:p>
            <a:endParaRPr lang="en-US" sz="1000" b="0" i="0" u="none" strike="noStrike" baseline="0" dirty="0">
              <a:latin typeface="Tahoma" panose="020B0604030504040204" pitchFamily="34" charset="0"/>
            </a:endParaRPr>
          </a:p>
          <a:p>
            <a:r>
              <a:rPr lang="en-US" sz="1200" b="0" i="0" u="none" strike="noStrike" baseline="0" dirty="0">
                <a:solidFill>
                  <a:srgbClr val="212121"/>
                </a:solidFill>
                <a:latin typeface="Times New Roman" panose="02020603050405020304" pitchFamily="18" charset="0"/>
              </a:rPr>
              <a:t>[External Email - Use Caution]</a:t>
            </a:r>
          </a:p>
          <a:p>
            <a:endParaRPr lang="en-US" sz="1000" b="0" i="0" u="none" strike="noStrike" baseline="0" dirty="0">
              <a:latin typeface="Times New Roman" panose="02020603050405020304" pitchFamily="18" charset="0"/>
            </a:endParaRPr>
          </a:p>
          <a:p>
            <a:r>
              <a:rPr lang="en-US" sz="1500" b="1" i="0" u="none" strike="noStrike" baseline="0" dirty="0">
                <a:solidFill>
                  <a:srgbClr val="2A2A2A"/>
                </a:solidFill>
                <a:latin typeface="Segoe UI Semibold" panose="020B0702040204020203" pitchFamily="34" charset="0"/>
              </a:rPr>
              <a:t>Create Your Advarra Account</a:t>
            </a:r>
          </a:p>
          <a:p>
            <a:r>
              <a:rPr lang="en-US" sz="1200" b="0" i="0" u="none" strike="noStrike" baseline="0" dirty="0">
                <a:solidFill>
                  <a:srgbClr val="2A2A2A"/>
                </a:solidFill>
                <a:latin typeface="Segoe UI Light" panose="020B0502040204020203" pitchFamily="34" charset="0"/>
              </a:rPr>
              <a:t>Hello Jane Researcher,</a:t>
            </a:r>
          </a:p>
          <a:p>
            <a:r>
              <a:rPr lang="en-US" sz="1200" b="0" i="0" u="none" strike="noStrike" baseline="0" dirty="0">
                <a:solidFill>
                  <a:srgbClr val="2A2A2A"/>
                </a:solidFill>
                <a:latin typeface="Segoe UI Light" panose="020B0502040204020203" pitchFamily="34" charset="0"/>
              </a:rPr>
              <a:t>You've been invited to access the following Advarra products:</a:t>
            </a:r>
          </a:p>
          <a:p>
            <a:r>
              <a:rPr lang="en-US" sz="1200" b="0" i="0" u="none" strike="noStrike" baseline="0" dirty="0">
                <a:solidFill>
                  <a:srgbClr val="2A2A2A"/>
                </a:solidFill>
                <a:latin typeface="Segoe UI Light" panose="020B0502040204020203" pitchFamily="34" charset="0"/>
              </a:rPr>
              <a:t>- OnCore</a:t>
            </a:r>
          </a:p>
          <a:p>
            <a:pPr marR="7820"/>
            <a:r>
              <a:rPr lang="en-US" sz="1200" b="0" i="0" u="none" strike="noStrike" baseline="0" dirty="0">
                <a:solidFill>
                  <a:srgbClr val="2A2A2A"/>
                </a:solidFill>
                <a:latin typeface="Segoe UI Light" panose="020B0502040204020203" pitchFamily="34" charset="0"/>
              </a:rPr>
              <a:t>Click "Create Account" below to complete the setup process. This invitation is valid for a limited time.</a:t>
            </a:r>
          </a:p>
          <a:p>
            <a:endParaRPr lang="en-US" sz="1000" b="0" i="0" u="none" strike="noStrike" baseline="0" dirty="0">
              <a:latin typeface="Segoe UI Light" panose="020B0502040204020203" pitchFamily="34" charset="0"/>
            </a:endParaRPr>
          </a:p>
          <a:p>
            <a:pPr lvl="2"/>
            <a:r>
              <a:rPr lang="en-US" sz="1200" b="0" i="0" u="none" strike="noStrike" baseline="0" dirty="0">
                <a:solidFill>
                  <a:srgbClr val="FFFFFF"/>
                </a:solidFill>
                <a:latin typeface="Segoe UI Light" panose="020B0502040204020203" pitchFamily="34" charset="0"/>
                <a:hlinkClick r:id="rId4"/>
              </a:rPr>
              <a:t>Create Account</a:t>
            </a:r>
          </a:p>
          <a:p>
            <a:endParaRPr lang="en-US" sz="1200" b="0" i="0" u="none" strike="noStrike" baseline="0" dirty="0">
              <a:latin typeface="Segoe UI Light" panose="020B0502040204020203" pitchFamily="34" charset="0"/>
            </a:endParaRPr>
          </a:p>
          <a:p>
            <a:pPr marR="2750"/>
            <a:r>
              <a:rPr lang="en-US" sz="1200" b="0" i="0" u="none" strike="noStrike" baseline="0" dirty="0">
                <a:solidFill>
                  <a:srgbClr val="2A2A2A"/>
                </a:solidFill>
                <a:latin typeface="Segoe UI Light" panose="020B0502040204020203" pitchFamily="34" charset="0"/>
              </a:rPr>
              <a:t>Alternatively, if this does not work for you, copy and paste this URL into your browser:</a:t>
            </a:r>
          </a:p>
          <a:p>
            <a:pPr marR="10420" algn="just"/>
            <a:r>
              <a:rPr lang="en-US" sz="900" b="0" i="0" u="none" strike="noStrike" baseline="0" dirty="0">
                <a:latin typeface="Segoe UI Light" panose="020B0502040204020203" pitchFamily="34" charset="0"/>
              </a:rPr>
              <a:t>https://invitation.advarracloud.com?invitation-token=-AmeF0m5ziyVPvHGq9PEnnD6Mg14lkB0 91FLYsAvfba_y8kqH_jY3y_KQJwA1fHGcndFrJTf0kII0mwRfMX4A1l889HOoBqwIDBA6KmfTASEBT GuXh5vlnOGPH71R7nt</a:t>
            </a:r>
          </a:p>
          <a:p>
            <a:endParaRPr lang="en-US" sz="900" b="0" i="0" u="none" strike="noStrike" baseline="0" dirty="0">
              <a:latin typeface="Segoe UI Light" panose="020B0502040204020203" pitchFamily="34" charset="0"/>
            </a:endParaRPr>
          </a:p>
          <a:p>
            <a:pPr marR="7820"/>
            <a:r>
              <a:rPr lang="en-US" sz="1200" b="0" i="0" u="none" strike="noStrike" baseline="0" dirty="0">
                <a:solidFill>
                  <a:srgbClr val="2A2A2A"/>
                </a:solidFill>
                <a:latin typeface="Segoe UI Light" panose="020B0502040204020203" pitchFamily="34" charset="0"/>
              </a:rPr>
              <a:t>After you’ve activated your account, bookmark </a:t>
            </a:r>
            <a:r>
              <a:rPr lang="en-US" sz="1200" b="0" i="0" u="sng" strike="noStrike" baseline="0" dirty="0">
                <a:solidFill>
                  <a:srgbClr val="0000ED"/>
                </a:solidFill>
                <a:latin typeface="Segoe UI Light" panose="020B0502040204020203" pitchFamily="34" charset="0"/>
                <a:hlinkClick r:id="rId5"/>
              </a:rPr>
              <a:t>https://one.advarracloud.com</a:t>
            </a:r>
            <a:r>
              <a:rPr lang="en-US" sz="1200" b="0" i="0" u="none" strike="noStrike" baseline="0" dirty="0">
                <a:solidFill>
                  <a:srgbClr val="0000ED"/>
                </a:solidFill>
                <a:latin typeface="Segoe UI Light" panose="020B0502040204020203" pitchFamily="34" charset="0"/>
                <a:hlinkClick r:id="rId5"/>
              </a:rPr>
              <a:t> </a:t>
            </a:r>
            <a:r>
              <a:rPr lang="en-US" sz="1200" b="0" i="0" u="none" strike="noStrike" baseline="0" dirty="0">
                <a:solidFill>
                  <a:srgbClr val="2A2A2A"/>
                </a:solidFill>
                <a:latin typeface="Segoe UI Light" panose="020B0502040204020203" pitchFamily="34" charset="0"/>
                <a:hlinkClick r:id="rId5"/>
              </a:rPr>
              <a:t>for ongoing access.</a:t>
            </a:r>
          </a:p>
          <a:p>
            <a:endParaRPr lang="en-US" sz="1200" b="0" i="0" u="none" strike="noStrike" baseline="0" dirty="0">
              <a:latin typeface="Segoe UI Light" panose="020B0502040204020203" pitchFamily="34" charset="0"/>
            </a:endParaRPr>
          </a:p>
          <a:p>
            <a:pPr marR="17080"/>
            <a:r>
              <a:rPr lang="en-US" sz="1200" b="0" i="0" u="none" strike="noStrike" baseline="0" dirty="0">
                <a:solidFill>
                  <a:srgbClr val="2A2A2A"/>
                </a:solidFill>
                <a:latin typeface="Segoe UI Light" panose="020B0502040204020203" pitchFamily="34" charset="0"/>
              </a:rPr>
              <a:t>If you think this invitation was sent by mistake please contact: Longboat users — </a:t>
            </a:r>
            <a:r>
              <a:rPr lang="en-US" sz="1200" b="0" i="0" u="sng" strike="noStrike" baseline="0" dirty="0">
                <a:solidFill>
                  <a:srgbClr val="0000ED"/>
                </a:solidFill>
                <a:latin typeface="Segoe UI Light" panose="020B0502040204020203" pitchFamily="34" charset="0"/>
                <a:hlinkClick r:id="rId6"/>
              </a:rPr>
              <a:t>support@longboat.com</a:t>
            </a:r>
            <a:endParaRPr lang="en-US" sz="1200" b="0" i="0" u="none" strike="noStrike" baseline="0" dirty="0">
              <a:solidFill>
                <a:srgbClr val="0000ED"/>
              </a:solidFill>
              <a:latin typeface="Segoe UI Light" panose="020B0502040204020203" pitchFamily="34" charset="0"/>
              <a:hlinkClick r:id="rId6"/>
            </a:endParaRPr>
          </a:p>
          <a:p>
            <a:endParaRPr lang="en-US" sz="1000" b="0" i="0" u="none" strike="noStrike" baseline="0" dirty="0">
              <a:latin typeface="Segoe UI Light" panose="020B0502040204020203" pitchFamily="34" charset="0"/>
            </a:endParaRPr>
          </a:p>
          <a:p>
            <a:r>
              <a:rPr lang="en-US" sz="1200" b="0" i="0" u="none" strike="noStrike" baseline="0" dirty="0">
                <a:solidFill>
                  <a:srgbClr val="2A2A2A"/>
                </a:solidFill>
                <a:latin typeface="Segoe UI Light" panose="020B0502040204020203" pitchFamily="34" charset="0"/>
              </a:rPr>
              <a:t>Login Support for OnCore Users —</a:t>
            </a:r>
          </a:p>
          <a:p>
            <a:endParaRPr lang="en-US" sz="1000" b="0" i="0" u="none" strike="noStrike" baseline="0" dirty="0">
              <a:latin typeface="Segoe UI Light" panose="020B0502040204020203" pitchFamily="34" charset="0"/>
            </a:endParaRPr>
          </a:p>
          <a:p>
            <a:r>
              <a:rPr lang="en-US" sz="1200" b="0" i="0" u="none" strike="noStrike" baseline="0" dirty="0">
                <a:solidFill>
                  <a:srgbClr val="2A2A2A"/>
                </a:solidFill>
                <a:latin typeface="Segoe UI Light" panose="020B0502040204020203" pitchFamily="34" charset="0"/>
                <a:hlinkClick r:id="rId7"/>
              </a:rPr>
              <a:t>OnCoreSupport@ucdenver.edu</a:t>
            </a:r>
          </a:p>
          <a:p>
            <a:endParaRPr lang="en-US" sz="1000" b="0" i="0" u="none" strike="noStrike" baseline="0" dirty="0">
              <a:latin typeface="Segoe UI Light" panose="020B0502040204020203" pitchFamily="34" charset="0"/>
            </a:endParaRPr>
          </a:p>
          <a:p>
            <a:pPr lvl="1"/>
            <a:endParaRPr lang="en-US" sz="1000" b="0" i="0" u="none" strike="noStrike" baseline="0" dirty="0">
              <a:latin typeface="Segoe UI Light" panose="020B0502040204020203" pitchFamily="34" charset="0"/>
            </a:endParaRPr>
          </a:p>
          <a:p>
            <a:pPr marR="270" algn="ctr"/>
            <a:r>
              <a:rPr lang="en-US" sz="900" b="0" i="0" u="none" strike="noStrike" baseline="0" dirty="0">
                <a:solidFill>
                  <a:srgbClr val="9A9EA6"/>
                </a:solidFill>
                <a:latin typeface="Segoe UI Light" panose="020B0502040204020203" pitchFamily="34" charset="0"/>
              </a:rPr>
              <a:t>© 2024 Advarra</a:t>
            </a:r>
          </a:p>
          <a:p>
            <a:endParaRPr lang="en-US" sz="1000" b="0" i="0" u="none" strike="noStrike" baseline="0" dirty="0">
              <a:latin typeface="Times New Roman" panose="02020603050405020304" pitchFamily="18" charset="0"/>
            </a:endParaRPr>
          </a:p>
        </p:txBody>
      </p:sp>
      <p:sp>
        <p:nvSpPr>
          <p:cNvPr id="5" name="TextBox 4">
            <a:extLst>
              <a:ext uri="{FF2B5EF4-FFF2-40B4-BE49-F238E27FC236}">
                <a16:creationId xmlns:a16="http://schemas.microsoft.com/office/drawing/2014/main" id="{7F7C57F2-AD7E-6954-6AE5-FCD56CF7F7E4}"/>
              </a:ext>
            </a:extLst>
          </p:cNvPr>
          <p:cNvSpPr txBox="1"/>
          <p:nvPr/>
        </p:nvSpPr>
        <p:spPr>
          <a:xfrm>
            <a:off x="1073427" y="106878"/>
            <a:ext cx="8309111" cy="523220"/>
          </a:xfrm>
          <a:prstGeom prst="rect">
            <a:avLst/>
          </a:prstGeom>
          <a:noFill/>
        </p:spPr>
        <p:txBody>
          <a:bodyPr wrap="square">
            <a:spAutoFit/>
          </a:bodyPr>
          <a:lstStyle/>
          <a:p>
            <a:pPr>
              <a:defRPr/>
            </a:pP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REMINDERS and FYIs: Advarra One Go-Live</a:t>
            </a:r>
          </a:p>
        </p:txBody>
      </p:sp>
    </p:spTree>
    <p:extLst>
      <p:ext uri="{BB962C8B-B14F-4D97-AF65-F5344CB8AC3E}">
        <p14:creationId xmlns:p14="http://schemas.microsoft.com/office/powerpoint/2010/main" val="11973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94877-8E62-21B9-0C53-0CF04CC43EB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E93A0C2-BAF2-D2A7-879B-05375A8AE050}"/>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CDFCFEBA-F7DB-428C-6D84-861E7F6F3B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17841" y="679260"/>
            <a:ext cx="4074160" cy="5540565"/>
          </a:xfrm>
          <a:prstGeom prst="rect">
            <a:avLst/>
          </a:prstGeom>
        </p:spPr>
      </p:pic>
      <p:sp>
        <p:nvSpPr>
          <p:cNvPr id="6" name="Text Placeholder 2">
            <a:extLst>
              <a:ext uri="{FF2B5EF4-FFF2-40B4-BE49-F238E27FC236}">
                <a16:creationId xmlns:a16="http://schemas.microsoft.com/office/drawing/2014/main" id="{0A000583-CA12-3D86-22EB-28F0DD197EA1}"/>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9" name="Picture 8">
            <a:extLst>
              <a:ext uri="{FF2B5EF4-FFF2-40B4-BE49-F238E27FC236}">
                <a16:creationId xmlns:a16="http://schemas.microsoft.com/office/drawing/2014/main" id="{A7876E2E-AE2C-AC85-B247-88693DA10279}"/>
              </a:ext>
            </a:extLst>
          </p:cNvPr>
          <p:cNvPicPr>
            <a:picLocks noChangeAspect="1"/>
          </p:cNvPicPr>
          <p:nvPr/>
        </p:nvPicPr>
        <p:blipFill>
          <a:blip r:embed="rId3"/>
          <a:stretch>
            <a:fillRect/>
          </a:stretch>
        </p:blipFill>
        <p:spPr>
          <a:xfrm>
            <a:off x="264160" y="1311847"/>
            <a:ext cx="7609840" cy="4377753"/>
          </a:xfrm>
          <a:prstGeom prst="rect">
            <a:avLst/>
          </a:prstGeom>
        </p:spPr>
      </p:pic>
      <p:sp>
        <p:nvSpPr>
          <p:cNvPr id="5" name="TextBox 4">
            <a:extLst>
              <a:ext uri="{FF2B5EF4-FFF2-40B4-BE49-F238E27FC236}">
                <a16:creationId xmlns:a16="http://schemas.microsoft.com/office/drawing/2014/main" id="{E5E127D7-4D56-6AFA-4FBC-784AF0BDEB63}"/>
              </a:ext>
            </a:extLst>
          </p:cNvPr>
          <p:cNvSpPr txBox="1"/>
          <p:nvPr/>
        </p:nvSpPr>
        <p:spPr>
          <a:xfrm>
            <a:off x="1199320" y="146634"/>
            <a:ext cx="8083828" cy="523220"/>
          </a:xfrm>
          <a:prstGeom prst="rect">
            <a:avLst/>
          </a:prstGeom>
          <a:noFill/>
        </p:spPr>
        <p:txBody>
          <a:bodyPr wrap="square">
            <a:spAutoFit/>
          </a:bodyPr>
          <a:lstStyle/>
          <a:p>
            <a:pPr>
              <a:defRPr/>
            </a:pP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REMINDERS and FYIs: Advarra One Go-Live</a:t>
            </a:r>
          </a:p>
        </p:txBody>
      </p:sp>
    </p:spTree>
    <p:extLst>
      <p:ext uri="{BB962C8B-B14F-4D97-AF65-F5344CB8AC3E}">
        <p14:creationId xmlns:p14="http://schemas.microsoft.com/office/powerpoint/2010/main" val="269787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ulpture in a park&#10;&#10;Description automatically generated">
            <a:extLst>
              <a:ext uri="{FF2B5EF4-FFF2-40B4-BE49-F238E27FC236}">
                <a16:creationId xmlns:a16="http://schemas.microsoft.com/office/drawing/2014/main" id="{2C469966-E734-8326-336C-732FE5C426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3" name="Rectangle 2">
            <a:extLst>
              <a:ext uri="{FF2B5EF4-FFF2-40B4-BE49-F238E27FC236}">
                <a16:creationId xmlns:a16="http://schemas.microsoft.com/office/drawing/2014/main" id="{D82FFD0C-5B22-CCEE-9ADD-90F5AFB737FC}"/>
              </a:ext>
            </a:extLst>
          </p:cNvPr>
          <p:cNvSpPr/>
          <p:nvPr/>
        </p:nvSpPr>
        <p:spPr>
          <a:xfrm>
            <a:off x="0" y="674594"/>
            <a:ext cx="12192000" cy="5540903"/>
          </a:xfrm>
          <a:prstGeom prst="rect">
            <a:avLst/>
          </a:prstGeom>
          <a:solidFill>
            <a:srgbClr val="CFB8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9" name="Group 128">
            <a:extLst>
              <a:ext uri="{FF2B5EF4-FFF2-40B4-BE49-F238E27FC236}">
                <a16:creationId xmlns:a16="http://schemas.microsoft.com/office/drawing/2014/main" id="{ED6F2924-620E-3A93-AE0F-F278D990D5FB}"/>
              </a:ext>
            </a:extLst>
          </p:cNvPr>
          <p:cNvGrpSpPr/>
          <p:nvPr/>
        </p:nvGrpSpPr>
        <p:grpSpPr>
          <a:xfrm>
            <a:off x="0" y="2266327"/>
            <a:ext cx="12137231" cy="2857827"/>
            <a:chOff x="0" y="2322707"/>
            <a:chExt cx="12137231" cy="2857827"/>
          </a:xfrm>
        </p:grpSpPr>
        <p:sp>
          <p:nvSpPr>
            <p:cNvPr id="4" name="Title 1">
              <a:extLst>
                <a:ext uri="{FF2B5EF4-FFF2-40B4-BE49-F238E27FC236}">
                  <a16:creationId xmlns:a16="http://schemas.microsoft.com/office/drawing/2014/main" id="{BD978E95-7996-45B3-162A-6FDE8FD6B6B5}"/>
                </a:ext>
              </a:extLst>
            </p:cNvPr>
            <p:cNvSpPr txBox="1">
              <a:spLocks/>
            </p:cNvSpPr>
            <p:nvPr/>
          </p:nvSpPr>
          <p:spPr>
            <a:xfrm>
              <a:off x="0" y="3386695"/>
              <a:ext cx="12137231" cy="17938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spc="300" dirty="0">
                  <a:solidFill>
                    <a:prstClr val="black"/>
                  </a:solidFill>
                  <a:latin typeface="Helvetica"/>
                  <a:cs typeface="Helvetica"/>
                </a:rPr>
                <a:t>QUESTIONS?</a:t>
              </a:r>
              <a:endParaRPr kumimoji="0" lang="en-US" sz="4800" b="0" i="0" u="none" strike="noStrike" kern="1200" cap="none" spc="300" normalizeH="0" baseline="0" noProof="0" dirty="0">
                <a:ln>
                  <a:noFill/>
                </a:ln>
                <a:solidFill>
                  <a:prstClr val="black"/>
                </a:solidFill>
                <a:effectLst/>
                <a:uLnTx/>
                <a:uFillTx/>
                <a:latin typeface="Helvetica"/>
                <a:ea typeface="+mj-ea"/>
                <a:cs typeface="Helvetica"/>
              </a:endParaRPr>
            </a:p>
          </p:txBody>
        </p:sp>
        <p:sp>
          <p:nvSpPr>
            <p:cNvPr id="8" name="Oval 7">
              <a:extLst>
                <a:ext uri="{FF2B5EF4-FFF2-40B4-BE49-F238E27FC236}">
                  <a16:creationId xmlns:a16="http://schemas.microsoft.com/office/drawing/2014/main" id="{A2255620-7D9B-AF8D-424D-4BF72029E061}"/>
                </a:ext>
              </a:extLst>
            </p:cNvPr>
            <p:cNvSpPr/>
            <p:nvPr/>
          </p:nvSpPr>
          <p:spPr>
            <a:xfrm>
              <a:off x="5275873" y="2322707"/>
              <a:ext cx="1178719" cy="117871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FF22B994-21E7-3302-17F4-C880EF888D3C}"/>
              </a:ext>
            </a:extLst>
          </p:cNvPr>
          <p:cNvSpPr/>
          <p:nvPr/>
        </p:nvSpPr>
        <p:spPr>
          <a:xfrm>
            <a:off x="0" y="0"/>
            <a:ext cx="12192000" cy="67865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F851350-7630-5719-9090-EA6D5D647E63}"/>
              </a:ext>
            </a:extLst>
          </p:cNvPr>
          <p:cNvSpPr/>
          <p:nvPr/>
        </p:nvSpPr>
        <p:spPr>
          <a:xfrm>
            <a:off x="0" y="6207919"/>
            <a:ext cx="12192000" cy="67865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20AACE-36C3-34BB-059E-C86F2CB8073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460677" y="2451131"/>
            <a:ext cx="809110" cy="809110"/>
          </a:xfrm>
          <a:prstGeom prst="rect">
            <a:avLst/>
          </a:prstGeom>
        </p:spPr>
      </p:pic>
    </p:spTree>
    <p:extLst>
      <p:ext uri="{BB962C8B-B14F-4D97-AF65-F5344CB8AC3E}">
        <p14:creationId xmlns:p14="http://schemas.microsoft.com/office/powerpoint/2010/main" val="19023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793-6E36-F419-82D2-3961D94859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D70F8-46AC-4B59-B83B-1ACAE85E66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descr="A low angle view of a building&#10;&#10;Description automatically generated with medium confidence">
            <a:extLst>
              <a:ext uri="{FF2B5EF4-FFF2-40B4-BE49-F238E27FC236}">
                <a16:creationId xmlns:a16="http://schemas.microsoft.com/office/drawing/2014/main" id="{8096E051-B25F-1060-D918-E3B53DEB47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766" b="-6683"/>
          <a:stretch/>
        </p:blipFill>
        <p:spPr>
          <a:xfrm>
            <a:off x="0" y="0"/>
            <a:ext cx="12192000" cy="6858000"/>
          </a:xfrm>
          <a:prstGeom prst="rect">
            <a:avLst/>
          </a:prstGeom>
        </p:spPr>
      </p:pic>
      <p:grpSp>
        <p:nvGrpSpPr>
          <p:cNvPr id="71" name="Group 70">
            <a:extLst>
              <a:ext uri="{FF2B5EF4-FFF2-40B4-BE49-F238E27FC236}">
                <a16:creationId xmlns:a16="http://schemas.microsoft.com/office/drawing/2014/main" id="{062B9BDA-B907-36EA-8F1F-9362DE0F3E10}"/>
              </a:ext>
            </a:extLst>
          </p:cNvPr>
          <p:cNvGrpSpPr/>
          <p:nvPr/>
        </p:nvGrpSpPr>
        <p:grpSpPr>
          <a:xfrm>
            <a:off x="106748" y="6687587"/>
            <a:ext cx="2015713" cy="45719"/>
            <a:chOff x="11055" y="1038968"/>
            <a:chExt cx="2015713" cy="45719"/>
          </a:xfrm>
        </p:grpSpPr>
        <p:sp>
          <p:nvSpPr>
            <p:cNvPr id="72" name="Oval 71">
              <a:extLst>
                <a:ext uri="{FF2B5EF4-FFF2-40B4-BE49-F238E27FC236}">
                  <a16:creationId xmlns:a16="http://schemas.microsoft.com/office/drawing/2014/main" id="{36C5C1C6-9E58-A47D-DFA5-27B7F32B098D}"/>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1458FEBE-AFBE-AAB8-3F21-30735D92AE12}"/>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3F68E2CE-1BB2-09A4-DA2D-464F56E7EB1F}"/>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29E447E1-1453-D256-0C7A-9F1631DDFFA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21846748-1623-E835-A73B-DE8DE69DBCF6}"/>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D5D68149-DE0C-B2D9-459D-540CA8F7BDC7}"/>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058EE5BD-E8F5-62A8-52F4-FD4FAA0F1F76}"/>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A6888796-E87A-43E0-3B6B-27630B87B57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009216E0-F78C-2F44-8229-B83A3E24433B}"/>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C29881E2-68EC-C1EF-908E-A935179D4996}"/>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2" name="Group 81">
            <a:extLst>
              <a:ext uri="{FF2B5EF4-FFF2-40B4-BE49-F238E27FC236}">
                <a16:creationId xmlns:a16="http://schemas.microsoft.com/office/drawing/2014/main" id="{784BAFC8-67F3-DEC1-556E-5AD1E45ED126}"/>
              </a:ext>
            </a:extLst>
          </p:cNvPr>
          <p:cNvGrpSpPr/>
          <p:nvPr/>
        </p:nvGrpSpPr>
        <p:grpSpPr>
          <a:xfrm>
            <a:off x="106748" y="6475796"/>
            <a:ext cx="2015713" cy="45719"/>
            <a:chOff x="11055" y="1038968"/>
            <a:chExt cx="2015713" cy="45719"/>
          </a:xfrm>
        </p:grpSpPr>
        <p:sp>
          <p:nvSpPr>
            <p:cNvPr id="83" name="Oval 82">
              <a:extLst>
                <a:ext uri="{FF2B5EF4-FFF2-40B4-BE49-F238E27FC236}">
                  <a16:creationId xmlns:a16="http://schemas.microsoft.com/office/drawing/2014/main" id="{FAE70E4B-5843-1A35-C2EF-96B7B4A5D983}"/>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F4831F80-438A-CF61-EBE5-B707673EC0E1}"/>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24384693-E118-FF57-0105-CB9F864121E4}"/>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1D9DC032-6323-FCDB-6DE5-55406066F6DD}"/>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F4CE8DA0-C874-635E-9753-E4DC575C1416}"/>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2B5CE6A3-C7E8-6873-AE0A-DC3FA1D8AB79}"/>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2CDDE75B-B54E-D2AD-CF15-B5D48A0871F8}"/>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098ECB26-D8FE-DD3E-8FBD-F526EAC4D074}"/>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65203722-7F69-CD28-A083-751E9A8A2848}"/>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45385134-49F4-C297-B119-C82E36C8AF1E}"/>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3" name="Group 92">
            <a:extLst>
              <a:ext uri="{FF2B5EF4-FFF2-40B4-BE49-F238E27FC236}">
                <a16:creationId xmlns:a16="http://schemas.microsoft.com/office/drawing/2014/main" id="{7C67F5D9-93B4-39FF-8262-5DEF50B4ACF2}"/>
              </a:ext>
            </a:extLst>
          </p:cNvPr>
          <p:cNvGrpSpPr/>
          <p:nvPr/>
        </p:nvGrpSpPr>
        <p:grpSpPr>
          <a:xfrm>
            <a:off x="106748" y="6267366"/>
            <a:ext cx="2015713" cy="45719"/>
            <a:chOff x="11055" y="1038968"/>
            <a:chExt cx="2015713" cy="45719"/>
          </a:xfrm>
        </p:grpSpPr>
        <p:sp>
          <p:nvSpPr>
            <p:cNvPr id="94" name="Oval 93">
              <a:extLst>
                <a:ext uri="{FF2B5EF4-FFF2-40B4-BE49-F238E27FC236}">
                  <a16:creationId xmlns:a16="http://schemas.microsoft.com/office/drawing/2014/main" id="{630C9003-43CD-D3F3-6A7B-9E85B4EC9EEB}"/>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FE51C314-2595-AAC2-EC6D-87AC40CA59CD}"/>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B608C089-1666-0BA7-902B-EDB846457C87}"/>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9EF96CDA-117E-CB6C-007B-D4FF129003B9}"/>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E6F3827F-EE8C-1568-6895-2694D727EB5E}"/>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83E45732-927D-5BE2-ECF7-F09BA8F469C2}"/>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BBBED8D0-5ED9-776E-E0FA-0F93E8F4043F}"/>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ED958338-AD18-883F-35C7-A41AE94CDEAC}"/>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A9BAEFBC-4EB2-451A-92BB-FD775F0C7ADC}"/>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D7CB3EED-2A45-717B-7872-EC0D335D0A9A}"/>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7" name="Date Placeholder 3">
            <a:extLst>
              <a:ext uri="{FF2B5EF4-FFF2-40B4-BE49-F238E27FC236}">
                <a16:creationId xmlns:a16="http://schemas.microsoft.com/office/drawing/2014/main" id="{47880344-D3A2-A6A5-9202-A9D192C34FD5}"/>
              </a:ext>
            </a:extLst>
          </p:cNvPr>
          <p:cNvSpPr txBox="1">
            <a:spLocks/>
          </p:cNvSpPr>
          <p:nvPr/>
        </p:nvSpPr>
        <p:spPr>
          <a:xfrm>
            <a:off x="838200" y="633781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38" name="Picture 137">
            <a:extLst>
              <a:ext uri="{FF2B5EF4-FFF2-40B4-BE49-F238E27FC236}">
                <a16:creationId xmlns:a16="http://schemas.microsoft.com/office/drawing/2014/main" id="{43E730EC-1642-0F54-60EE-50124AA107F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6182448"/>
            <a:ext cx="7981658" cy="675860"/>
          </a:xfrm>
          <a:prstGeom prst="rect">
            <a:avLst/>
          </a:prstGeom>
        </p:spPr>
      </p:pic>
      <p:sp>
        <p:nvSpPr>
          <p:cNvPr id="140" name="TextBox 139">
            <a:extLst>
              <a:ext uri="{FF2B5EF4-FFF2-40B4-BE49-F238E27FC236}">
                <a16:creationId xmlns:a16="http://schemas.microsoft.com/office/drawing/2014/main" id="{AE89DDE1-FF64-8D1E-4BA8-F432F47FA41C}"/>
              </a:ext>
            </a:extLst>
          </p:cNvPr>
          <p:cNvSpPr txBox="1"/>
          <p:nvPr/>
        </p:nvSpPr>
        <p:spPr>
          <a:xfrm>
            <a:off x="71561" y="6279430"/>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p:txBody>
      </p:sp>
      <p:pic>
        <p:nvPicPr>
          <p:cNvPr id="141" name="Picture 140" descr="A black and grey rectangle&#10;&#10;Description automatically generated">
            <a:extLst>
              <a:ext uri="{FF2B5EF4-FFF2-40B4-BE49-F238E27FC236}">
                <a16:creationId xmlns:a16="http://schemas.microsoft.com/office/drawing/2014/main" id="{5517E08A-A85F-77A3-610D-AB2BEA68A6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40537" y="0"/>
            <a:ext cx="9251463" cy="6858000"/>
          </a:xfrm>
          <a:prstGeom prst="rect">
            <a:avLst/>
          </a:prstGeom>
        </p:spPr>
      </p:pic>
      <p:sp>
        <p:nvSpPr>
          <p:cNvPr id="7" name="TextBox 6">
            <a:extLst>
              <a:ext uri="{FF2B5EF4-FFF2-40B4-BE49-F238E27FC236}">
                <a16:creationId xmlns:a16="http://schemas.microsoft.com/office/drawing/2014/main" id="{9D7A8F5D-0201-FFF1-EA54-FF7747BDAC1E}"/>
              </a:ext>
            </a:extLst>
          </p:cNvPr>
          <p:cNvSpPr txBox="1"/>
          <p:nvPr/>
        </p:nvSpPr>
        <p:spPr>
          <a:xfrm>
            <a:off x="8227000" y="6094764"/>
            <a:ext cx="3774765" cy="400110"/>
          </a:xfrm>
          <a:prstGeom prst="rect">
            <a:avLst/>
          </a:prstGeom>
          <a:noFill/>
        </p:spPr>
        <p:txBody>
          <a:bodyPr wrap="square" rtlCol="0">
            <a:spAutoFit/>
          </a:bodyPr>
          <a:lstStyle/>
          <a:p>
            <a:r>
              <a:rPr lang="en-US" sz="2000" b="1" dirty="0">
                <a:solidFill>
                  <a:schemeClr val="bg1"/>
                </a:solidFill>
                <a:latin typeface="Helvetica" panose="020B0604020202020204" pitchFamily="34" charset="0"/>
                <a:cs typeface="Helvetica" panose="020B0604020202020204" pitchFamily="34" charset="0"/>
              </a:rPr>
              <a:t>OnCore Support</a:t>
            </a:r>
          </a:p>
        </p:txBody>
      </p:sp>
      <p:sp>
        <p:nvSpPr>
          <p:cNvPr id="5" name="Rectangle 4">
            <a:extLst>
              <a:ext uri="{FF2B5EF4-FFF2-40B4-BE49-F238E27FC236}">
                <a16:creationId xmlns:a16="http://schemas.microsoft.com/office/drawing/2014/main" id="{F01C639A-858F-CF1B-7A2F-95A71A2CDFCA}"/>
              </a:ext>
            </a:extLst>
          </p:cNvPr>
          <p:cNvSpPr/>
          <p:nvPr/>
        </p:nvSpPr>
        <p:spPr>
          <a:xfrm>
            <a:off x="0" y="989007"/>
            <a:ext cx="4409440" cy="97765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E1D14A-60CB-E920-6638-A0D7B2D0C50C}"/>
              </a:ext>
            </a:extLst>
          </p:cNvPr>
          <p:cNvSpPr txBox="1"/>
          <p:nvPr/>
        </p:nvSpPr>
        <p:spPr>
          <a:xfrm>
            <a:off x="364406" y="544915"/>
            <a:ext cx="8856059" cy="133682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i="0" u="none" strike="noStrike" kern="1200" cap="none" spc="0" normalizeH="0" baseline="0" noProof="0" dirty="0">
                <a:ln>
                  <a:noFill/>
                </a:ln>
                <a:solidFill>
                  <a:srgbClr val="FFFFFF"/>
                </a:solidFill>
                <a:effectLst/>
                <a:uLnTx/>
                <a:uFillTx/>
                <a:latin typeface="Helvetica" pitchFamily="2" charset="0"/>
                <a:ea typeface="+mn-ea"/>
                <a:cs typeface="+mn-cs"/>
              </a:rPr>
              <a:t>THANK YOU</a:t>
            </a:r>
          </a:p>
        </p:txBody>
      </p:sp>
    </p:spTree>
    <p:extLst>
      <p:ext uri="{BB962C8B-B14F-4D97-AF65-F5344CB8AC3E}">
        <p14:creationId xmlns:p14="http://schemas.microsoft.com/office/powerpoint/2010/main" val="169637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9703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800" b="1" dirty="0">
                <a:solidFill>
                  <a:prstClr val="black"/>
                </a:solidFill>
                <a:latin typeface="Helvetica"/>
                <a:cs typeface="Helvetica"/>
              </a:rPr>
              <a:t>Item 1</a:t>
            </a:r>
            <a:endParaRPr kumimoji="0" lang="en-US" sz="2800" b="1" i="0" u="none" strike="noStrike" kern="1200" cap="none" spc="0" normalizeH="0" baseline="0" noProof="0" dirty="0">
              <a:ln>
                <a:noFill/>
              </a:ln>
              <a:solidFill>
                <a:prstClr val="black"/>
              </a:solidFill>
              <a:effectLst/>
              <a:uLnTx/>
              <a:uFillTx/>
              <a:latin typeface="Helvetica"/>
              <a:ea typeface="+mn-ea"/>
              <a:cs typeface="Helvetica"/>
            </a:endParaRP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and updates</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endParaRPr lang="en-US" sz="2400" dirty="0">
              <a:solidFill>
                <a:prstClr val="black"/>
              </a:solidFill>
              <a:latin typeface="Helvetic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400" b="1" dirty="0">
                <a:solidFill>
                  <a:prstClr val="black"/>
                </a:solidFill>
                <a:latin typeface="Helvetica"/>
                <a:cs typeface="Helvetica"/>
              </a:rPr>
              <a:t>Item 2</a:t>
            </a:r>
            <a:endParaRPr kumimoji="0" lang="en-US" sz="2400" b="1"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and updates</a:t>
            </a:r>
          </a:p>
          <a:p>
            <a:pPr marL="274320" indent="-274320">
              <a:spcAft>
                <a:spcPts val="600"/>
              </a:spcAft>
              <a:buClr>
                <a:srgbClr val="CBB379"/>
              </a:buClr>
              <a:buFont typeface="Arial" panose="020B0604020202020204" pitchFamily="34" charset="0"/>
              <a:buChar char="•"/>
            </a:pPr>
            <a:endParaRPr lang="en-US" sz="2400" dirty="0">
              <a:solidFill>
                <a:prstClr val="black"/>
              </a:solidFill>
              <a:latin typeface="Helvetica"/>
              <a:cs typeface="Helvetica"/>
            </a:endParaRPr>
          </a:p>
          <a:p>
            <a:pPr>
              <a:spcAft>
                <a:spcPts val="600"/>
              </a:spcAft>
              <a:buClr>
                <a:srgbClr val="CBB379"/>
              </a:buClr>
            </a:pPr>
            <a:r>
              <a:rPr lang="en-US" sz="2400" b="1" dirty="0">
                <a:solidFill>
                  <a:prstClr val="black"/>
                </a:solidFill>
                <a:latin typeface="Helvetica"/>
                <a:cs typeface="Helvetica"/>
              </a:rPr>
              <a:t>Item 3</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and updates</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REVIEW OF PREVIOUS ITEMS</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descr="A building with many windows&#10;&#10;Description automatically generated">
            <a:extLst>
              <a:ext uri="{FF2B5EF4-FFF2-40B4-BE49-F238E27FC236}">
                <a16:creationId xmlns:a16="http://schemas.microsoft.com/office/drawing/2014/main" id="{6A8CCB8D-EB81-247B-38AB-0D44432A3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0742" y="679260"/>
            <a:ext cx="3666506" cy="5553186"/>
          </a:xfrm>
          <a:prstGeom prst="rect">
            <a:avLst/>
          </a:prstGeom>
        </p:spPr>
      </p:pic>
    </p:spTree>
    <p:extLst>
      <p:ext uri="{BB962C8B-B14F-4D97-AF65-F5344CB8AC3E}">
        <p14:creationId xmlns:p14="http://schemas.microsoft.com/office/powerpoint/2010/main" val="85306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w angle view of a building&#10;&#10;Description automatically generated">
            <a:extLst>
              <a:ext uri="{FF2B5EF4-FFF2-40B4-BE49-F238E27FC236}">
                <a16:creationId xmlns:a16="http://schemas.microsoft.com/office/drawing/2014/main" id="{BDA1BDC9-AB5D-651C-4DF6-1C051035CB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5314" y="664913"/>
            <a:ext cx="3716686" cy="5553112"/>
          </a:xfrm>
          <a:prstGeom prst="rect">
            <a:avLst/>
          </a:prstGeom>
        </p:spPr>
      </p:pic>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4470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Change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of change</a:t>
            </a:r>
          </a:p>
          <a:p>
            <a:pPr>
              <a:spcAft>
                <a:spcPts val="600"/>
              </a:spcAft>
              <a:buClr>
                <a:srgbClr val="CBB379"/>
              </a:buClr>
              <a:defRPr/>
            </a:pPr>
            <a:r>
              <a:rPr lang="en-US" sz="2400" b="1" dirty="0">
                <a:solidFill>
                  <a:prstClr val="black"/>
                </a:solidFill>
                <a:latin typeface="Helvetica"/>
                <a:cs typeface="Helvetica"/>
              </a:rPr>
              <a:t>Impact</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lang="en-US" sz="2400" dirty="0">
                <a:solidFill>
                  <a:prstClr val="black"/>
                </a:solidFill>
                <a:latin typeface="Helvetica"/>
                <a:cs typeface="Helvetica"/>
              </a:rPr>
              <a:t>Impacted parties, downstream effects, etc.</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a:spcAft>
                <a:spcPts val="600"/>
              </a:spcAft>
              <a:buClr>
                <a:srgbClr val="CBB379"/>
              </a:buCl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Future Considerations</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If applicable</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TITLE OF CHANGE</a:t>
            </a:r>
          </a:p>
        </p:txBody>
      </p:sp>
    </p:spTree>
    <p:extLst>
      <p:ext uri="{BB962C8B-B14F-4D97-AF65-F5344CB8AC3E}">
        <p14:creationId xmlns:p14="http://schemas.microsoft.com/office/powerpoint/2010/main" val="2212833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4470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Proposal</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lang="en-US" sz="2400" dirty="0">
                <a:solidFill>
                  <a:prstClr val="black"/>
                </a:solidFill>
                <a:latin typeface="Helvetica"/>
                <a:cs typeface="Helvetica"/>
              </a:rPr>
              <a:t>Proposal details</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a:spcAft>
                <a:spcPts val="600"/>
              </a:spcAft>
              <a:buClr>
                <a:srgbClr val="CBB379"/>
              </a:buClr>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Impact</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Impacted parties, downstream effects, etc.</a:t>
            </a:r>
          </a:p>
          <a:p>
            <a:pPr>
              <a:spcAft>
                <a:spcPts val="600"/>
              </a:spcAft>
              <a:buClr>
                <a:srgbClr val="CBB379"/>
              </a:buClr>
            </a:pPr>
            <a:r>
              <a:rPr lang="en-US" sz="2400" b="1" dirty="0">
                <a:solidFill>
                  <a:prstClr val="black"/>
                </a:solidFill>
                <a:latin typeface="Helvetica"/>
                <a:cs typeface="Helvetica"/>
              </a:rPr>
              <a:t>Future Considerations</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r>
              <a:rPr lang="en-US" sz="2400" dirty="0">
                <a:solidFill>
                  <a:prstClr val="black"/>
                </a:solidFill>
                <a:latin typeface="Helvetica"/>
                <a:cs typeface="Helvetica"/>
              </a:rPr>
              <a:t>If applicable</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PROPOSAL: TITLE OF PROPOSAL</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8" name="Picture 7">
            <a:extLst>
              <a:ext uri="{FF2B5EF4-FFF2-40B4-BE49-F238E27FC236}">
                <a16:creationId xmlns:a16="http://schemas.microsoft.com/office/drawing/2014/main" id="{85508633-D782-2F24-C13B-1E930941F2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13896" y="679260"/>
            <a:ext cx="4478104" cy="5557815"/>
          </a:xfrm>
          <a:prstGeom prst="rect">
            <a:avLst/>
          </a:prstGeom>
        </p:spPr>
      </p:pic>
    </p:spTree>
    <p:extLst>
      <p:ext uri="{BB962C8B-B14F-4D97-AF65-F5344CB8AC3E}">
        <p14:creationId xmlns:p14="http://schemas.microsoft.com/office/powerpoint/2010/main" val="15932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12926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Reminder</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List any reminders as applicable</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REMINDERS AND FYIs</a:t>
            </a:r>
          </a:p>
        </p:txBody>
      </p:sp>
      <p:pic>
        <p:nvPicPr>
          <p:cNvPr id="7" name="Picture 6" descr="A snow covered sidewalk with large round objects&#10;&#10;Description automatically generated">
            <a:extLst>
              <a:ext uri="{FF2B5EF4-FFF2-40B4-BE49-F238E27FC236}">
                <a16:creationId xmlns:a16="http://schemas.microsoft.com/office/drawing/2014/main" id="{E2837A87-D804-B560-28B5-8D165E78A9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79150" y="679260"/>
            <a:ext cx="4312850" cy="5569140"/>
          </a:xfrm>
          <a:prstGeom prst="rect">
            <a:avLst/>
          </a:prstGeom>
        </p:spPr>
      </p:pic>
    </p:spTree>
    <p:extLst>
      <p:ext uri="{BB962C8B-B14F-4D97-AF65-F5344CB8AC3E}">
        <p14:creationId xmlns:p14="http://schemas.microsoft.com/office/powerpoint/2010/main" val="4317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21BFFD2-409A-1823-9C1D-6B0694A6A3A7}"/>
              </a:ext>
            </a:extLst>
          </p:cNvPr>
          <p:cNvSpPr txBox="1">
            <a:spLocks/>
          </p:cNvSpPr>
          <p:nvPr/>
        </p:nvSpPr>
        <p:spPr>
          <a:xfrm>
            <a:off x="1247718" y="144360"/>
            <a:ext cx="11739705" cy="7258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STRUCTURE</a:t>
            </a:r>
          </a:p>
        </p:txBody>
      </p:sp>
      <p:cxnSp>
        <p:nvCxnSpPr>
          <p:cNvPr id="8" name="Straight Connector 7">
            <a:extLst>
              <a:ext uri="{FF2B5EF4-FFF2-40B4-BE49-F238E27FC236}">
                <a16:creationId xmlns:a16="http://schemas.microsoft.com/office/drawing/2014/main" id="{4715F320-FE02-31F4-AE22-1A1BA929C0EB}"/>
              </a:ext>
            </a:extLst>
          </p:cNvPr>
          <p:cNvCxnSpPr>
            <a:cxnSpLocks/>
          </p:cNvCxnSpPr>
          <p:nvPr/>
        </p:nvCxnSpPr>
        <p:spPr>
          <a:xfrm>
            <a:off x="3011316" y="2017628"/>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2A72F9-371B-4374-F15B-05F60CF49BF9}"/>
              </a:ext>
            </a:extLst>
          </p:cNvPr>
          <p:cNvCxnSpPr>
            <a:cxnSpLocks/>
          </p:cNvCxnSpPr>
          <p:nvPr/>
        </p:nvCxnSpPr>
        <p:spPr>
          <a:xfrm>
            <a:off x="3011316" y="2770749"/>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9DEEA1-E6AE-9A6C-0CAA-36DEB8C60971}"/>
              </a:ext>
            </a:extLst>
          </p:cNvPr>
          <p:cNvSpPr txBox="1"/>
          <p:nvPr/>
        </p:nvSpPr>
        <p:spPr>
          <a:xfrm>
            <a:off x="4532189" y="1473752"/>
            <a:ext cx="4333330" cy="646331"/>
          </a:xfrm>
          <a:prstGeom prst="rect">
            <a:avLst/>
          </a:prstGeom>
          <a:noFill/>
        </p:spPr>
        <p:txBody>
          <a:bodyPr wrap="square" rtlCol="0">
            <a:spAutoFit/>
          </a:bodyPr>
          <a:lstStyle/>
          <a:p>
            <a:r>
              <a:rPr lang="en-US" sz="1800" dirty="0">
                <a:latin typeface="Helvetica" pitchFamily="2" charset="0"/>
              </a:rPr>
              <a:t>Review of previous items</a:t>
            </a:r>
          </a:p>
          <a:p>
            <a:endParaRPr lang="en-US" dirty="0"/>
          </a:p>
        </p:txBody>
      </p:sp>
      <p:sp>
        <p:nvSpPr>
          <p:cNvPr id="12" name="TextBox 11">
            <a:extLst>
              <a:ext uri="{FF2B5EF4-FFF2-40B4-BE49-F238E27FC236}">
                <a16:creationId xmlns:a16="http://schemas.microsoft.com/office/drawing/2014/main" id="{7A145E09-5A2D-C97B-8178-920079837181}"/>
              </a:ext>
            </a:extLst>
          </p:cNvPr>
          <p:cNvSpPr txBox="1"/>
          <p:nvPr/>
        </p:nvSpPr>
        <p:spPr>
          <a:xfrm>
            <a:off x="4543583" y="2209523"/>
            <a:ext cx="4333330" cy="369332"/>
          </a:xfrm>
          <a:prstGeom prst="rect">
            <a:avLst/>
          </a:prstGeom>
          <a:noFill/>
        </p:spPr>
        <p:txBody>
          <a:bodyPr wrap="square" rtlCol="0">
            <a:spAutoFit/>
          </a:bodyPr>
          <a:lstStyle/>
          <a:p>
            <a:r>
              <a:rPr lang="en-US" sz="1800" dirty="0">
                <a:latin typeface="Helvetica" pitchFamily="2" charset="0"/>
              </a:rPr>
              <a:t>Definitions</a:t>
            </a:r>
          </a:p>
        </p:txBody>
      </p:sp>
      <p:sp>
        <p:nvSpPr>
          <p:cNvPr id="13" name="TextBox 12">
            <a:extLst>
              <a:ext uri="{FF2B5EF4-FFF2-40B4-BE49-F238E27FC236}">
                <a16:creationId xmlns:a16="http://schemas.microsoft.com/office/drawing/2014/main" id="{60ED5234-A4B8-76CC-4894-D00EA21BF07D}"/>
              </a:ext>
            </a:extLst>
          </p:cNvPr>
          <p:cNvSpPr txBox="1"/>
          <p:nvPr/>
        </p:nvSpPr>
        <p:spPr>
          <a:xfrm>
            <a:off x="4543583" y="2898841"/>
            <a:ext cx="4333330" cy="369332"/>
          </a:xfrm>
          <a:prstGeom prst="rect">
            <a:avLst/>
          </a:prstGeom>
          <a:noFill/>
        </p:spPr>
        <p:txBody>
          <a:bodyPr wrap="square" rtlCol="0">
            <a:spAutoFit/>
          </a:bodyPr>
          <a:lstStyle/>
          <a:p>
            <a:r>
              <a:rPr lang="en-US" sz="1800" dirty="0">
                <a:latin typeface="Helvetica" pitchFamily="2" charset="0"/>
              </a:rPr>
              <a:t>Review of new items</a:t>
            </a:r>
          </a:p>
        </p:txBody>
      </p:sp>
      <p:sp>
        <p:nvSpPr>
          <p:cNvPr id="23" name="TextBox 22">
            <a:extLst>
              <a:ext uri="{FF2B5EF4-FFF2-40B4-BE49-F238E27FC236}">
                <a16:creationId xmlns:a16="http://schemas.microsoft.com/office/drawing/2014/main" id="{6D66D726-2687-1D4E-1E46-6FD3C4163BBD}"/>
              </a:ext>
            </a:extLst>
          </p:cNvPr>
          <p:cNvSpPr txBox="1"/>
          <p:nvPr/>
        </p:nvSpPr>
        <p:spPr>
          <a:xfrm>
            <a:off x="4532189" y="3606104"/>
            <a:ext cx="4344724" cy="646331"/>
          </a:xfrm>
          <a:prstGeom prst="rect">
            <a:avLst/>
          </a:prstGeom>
          <a:noFill/>
        </p:spPr>
        <p:txBody>
          <a:bodyPr wrap="square" rtlCol="0">
            <a:spAutoFit/>
          </a:bodyPr>
          <a:lstStyle/>
          <a:p>
            <a:r>
              <a:rPr lang="en-US" sz="1800" dirty="0">
                <a:latin typeface="Helvetica" pitchFamily="2" charset="0"/>
              </a:rPr>
              <a:t>Reminders and FYIs</a:t>
            </a:r>
          </a:p>
          <a:p>
            <a:endParaRPr lang="en-US" dirty="0"/>
          </a:p>
        </p:txBody>
      </p:sp>
      <p:sp>
        <p:nvSpPr>
          <p:cNvPr id="24" name="TextBox 23">
            <a:extLst>
              <a:ext uri="{FF2B5EF4-FFF2-40B4-BE49-F238E27FC236}">
                <a16:creationId xmlns:a16="http://schemas.microsoft.com/office/drawing/2014/main" id="{D078BD06-A36B-1472-8A16-C1C08858670D}"/>
              </a:ext>
            </a:extLst>
          </p:cNvPr>
          <p:cNvSpPr txBox="1"/>
          <p:nvPr/>
        </p:nvSpPr>
        <p:spPr>
          <a:xfrm>
            <a:off x="4543581" y="4316237"/>
            <a:ext cx="3757797" cy="369332"/>
          </a:xfrm>
          <a:prstGeom prst="rect">
            <a:avLst/>
          </a:prstGeom>
          <a:noFill/>
        </p:spPr>
        <p:txBody>
          <a:bodyPr wrap="square" rtlCol="0">
            <a:spAutoFit/>
          </a:bodyPr>
          <a:lstStyle/>
          <a:p>
            <a:r>
              <a:rPr lang="en-US" sz="1800" dirty="0">
                <a:latin typeface="Helvetica" pitchFamily="2" charset="0"/>
              </a:rPr>
              <a:t>Questions</a:t>
            </a:r>
          </a:p>
        </p:txBody>
      </p:sp>
      <p:sp>
        <p:nvSpPr>
          <p:cNvPr id="25" name="TextBox 24">
            <a:extLst>
              <a:ext uri="{FF2B5EF4-FFF2-40B4-BE49-F238E27FC236}">
                <a16:creationId xmlns:a16="http://schemas.microsoft.com/office/drawing/2014/main" id="{B3CA5B08-64CB-27C1-3213-AC8AF8E22B90}"/>
              </a:ext>
            </a:extLst>
          </p:cNvPr>
          <p:cNvSpPr txBox="1"/>
          <p:nvPr/>
        </p:nvSpPr>
        <p:spPr>
          <a:xfrm>
            <a:off x="4606183" y="5005555"/>
            <a:ext cx="3695195" cy="369332"/>
          </a:xfrm>
          <a:prstGeom prst="rect">
            <a:avLst/>
          </a:prstGeom>
          <a:noFill/>
        </p:spPr>
        <p:txBody>
          <a:bodyPr wrap="square" rtlCol="0">
            <a:spAutoFit/>
          </a:bodyPr>
          <a:lstStyle/>
          <a:p>
            <a:r>
              <a:rPr lang="en-US" sz="1800" dirty="0">
                <a:latin typeface="Helvetica" pitchFamily="2" charset="0"/>
              </a:rPr>
              <a:t>Reminder! </a:t>
            </a:r>
            <a:r>
              <a:rPr lang="en-US" sz="1800" dirty="0">
                <a:latin typeface="Helvetica" pitchFamily="2" charset="0"/>
                <a:hlinkClick r:id="rId2"/>
              </a:rPr>
              <a:t>Submit agenda items</a:t>
            </a:r>
            <a:endParaRPr lang="en-US" sz="1800" dirty="0">
              <a:latin typeface="Helvetica" pitchFamily="2" charset="0"/>
            </a:endParaRPr>
          </a:p>
        </p:txBody>
      </p:sp>
      <p:cxnSp>
        <p:nvCxnSpPr>
          <p:cNvPr id="29" name="Straight Connector 28">
            <a:extLst>
              <a:ext uri="{FF2B5EF4-FFF2-40B4-BE49-F238E27FC236}">
                <a16:creationId xmlns:a16="http://schemas.microsoft.com/office/drawing/2014/main" id="{DF25933C-2909-5944-89BB-6742747F8B08}"/>
              </a:ext>
            </a:extLst>
          </p:cNvPr>
          <p:cNvCxnSpPr>
            <a:cxnSpLocks/>
          </p:cNvCxnSpPr>
          <p:nvPr/>
        </p:nvCxnSpPr>
        <p:spPr>
          <a:xfrm>
            <a:off x="3011316" y="3444443"/>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5C2203-6B9A-F6C3-F32B-9F2D1CFF2D35}"/>
              </a:ext>
            </a:extLst>
          </p:cNvPr>
          <p:cNvCxnSpPr>
            <a:cxnSpLocks/>
          </p:cNvCxnSpPr>
          <p:nvPr/>
        </p:nvCxnSpPr>
        <p:spPr>
          <a:xfrm>
            <a:off x="3044072" y="4160869"/>
            <a:ext cx="563429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7AB834B-BF3B-85ED-FEC8-97D5E265641F}"/>
              </a:ext>
            </a:extLst>
          </p:cNvPr>
          <p:cNvCxnSpPr>
            <a:cxnSpLocks/>
          </p:cNvCxnSpPr>
          <p:nvPr/>
        </p:nvCxnSpPr>
        <p:spPr>
          <a:xfrm>
            <a:off x="3011316" y="4860200"/>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0E6C9BD8-D0E4-B421-030A-1002223921F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63688" y="1353847"/>
            <a:ext cx="590078" cy="590078"/>
          </a:xfrm>
          <a:prstGeom prst="rect">
            <a:avLst/>
          </a:prstGeom>
        </p:spPr>
      </p:pic>
      <p:pic>
        <p:nvPicPr>
          <p:cNvPr id="37" name="Picture 36">
            <a:extLst>
              <a:ext uri="{FF2B5EF4-FFF2-40B4-BE49-F238E27FC236}">
                <a16:creationId xmlns:a16="http://schemas.microsoft.com/office/drawing/2014/main" id="{2875807A-246D-6263-1107-09EA140965B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63688" y="2074733"/>
            <a:ext cx="668501" cy="668501"/>
          </a:xfrm>
          <a:prstGeom prst="rect">
            <a:avLst/>
          </a:prstGeom>
        </p:spPr>
      </p:pic>
      <p:pic>
        <p:nvPicPr>
          <p:cNvPr id="38" name="Picture 37">
            <a:extLst>
              <a:ext uri="{FF2B5EF4-FFF2-40B4-BE49-F238E27FC236}">
                <a16:creationId xmlns:a16="http://schemas.microsoft.com/office/drawing/2014/main" id="{63ACF1C2-D8A8-2C7F-0442-94B9963ACCE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14834" y="2739614"/>
            <a:ext cx="687786" cy="687786"/>
          </a:xfrm>
          <a:prstGeom prst="rect">
            <a:avLst/>
          </a:prstGeom>
        </p:spPr>
      </p:pic>
      <p:pic>
        <p:nvPicPr>
          <p:cNvPr id="39" name="Picture 38">
            <a:extLst>
              <a:ext uri="{FF2B5EF4-FFF2-40B4-BE49-F238E27FC236}">
                <a16:creationId xmlns:a16="http://schemas.microsoft.com/office/drawing/2014/main" id="{54047E9D-84C0-05F9-2D21-AD6D39F2C41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863126" y="4969453"/>
            <a:ext cx="590078" cy="590078"/>
          </a:xfrm>
          <a:prstGeom prst="rect">
            <a:avLst/>
          </a:prstGeom>
        </p:spPr>
      </p:pic>
      <p:pic>
        <p:nvPicPr>
          <p:cNvPr id="40" name="Picture 39">
            <a:extLst>
              <a:ext uri="{FF2B5EF4-FFF2-40B4-BE49-F238E27FC236}">
                <a16:creationId xmlns:a16="http://schemas.microsoft.com/office/drawing/2014/main" id="{6DC61BCF-454B-B2B2-C5C6-E729E4324D96}"/>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911643" y="4207876"/>
            <a:ext cx="516199" cy="516199"/>
          </a:xfrm>
          <a:prstGeom prst="rect">
            <a:avLst/>
          </a:prstGeom>
        </p:spPr>
      </p:pic>
      <p:pic>
        <p:nvPicPr>
          <p:cNvPr id="41" name="Picture 40">
            <a:extLst>
              <a:ext uri="{FF2B5EF4-FFF2-40B4-BE49-F238E27FC236}">
                <a16:creationId xmlns:a16="http://schemas.microsoft.com/office/drawing/2014/main" id="{C81B2A4D-F3E7-55E7-08FD-D65874742E9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813710" y="3427400"/>
            <a:ext cx="688910" cy="688910"/>
          </a:xfrm>
          <a:prstGeom prst="rect">
            <a:avLst/>
          </a:prstGeom>
        </p:spPr>
      </p:pic>
    </p:spTree>
    <p:extLst>
      <p:ext uri="{BB962C8B-B14F-4D97-AF65-F5344CB8AC3E}">
        <p14:creationId xmlns:p14="http://schemas.microsoft.com/office/powerpoint/2010/main" val="207228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77085DE5-76C5-6E4A-90A6-EFBCAF405B33}"/>
              </a:ext>
            </a:extLst>
          </p:cNvPr>
          <p:cNvSpPr txBox="1"/>
          <p:nvPr/>
        </p:nvSpPr>
        <p:spPr>
          <a:xfrm>
            <a:off x="1167242" y="389204"/>
            <a:ext cx="101732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pitchFamily="2" charset="0"/>
                <a:ea typeface="+mn-ea"/>
                <a:cs typeface="+mn-cs"/>
              </a:rPr>
              <a:t>ICON LIBRARY – </a:t>
            </a:r>
            <a:r>
              <a:rPr kumimoji="0" lang="en-US" sz="2400" b="1" i="1" u="none" strike="noStrike" kern="1200" cap="none" spc="0" normalizeH="0" baseline="0" noProof="0" dirty="0">
                <a:ln>
                  <a:noFill/>
                </a:ln>
                <a:solidFill>
                  <a:prstClr val="black"/>
                </a:solidFill>
                <a:effectLst/>
                <a:uLnTx/>
                <a:uFillTx/>
                <a:latin typeface="Helvetica" pitchFamily="2" charset="0"/>
                <a:ea typeface="+mn-ea"/>
                <a:cs typeface="+mn-cs"/>
              </a:rPr>
              <a:t>Cut and paste icons for use in your PowerPoint</a:t>
            </a:r>
          </a:p>
        </p:txBody>
      </p:sp>
      <p:pic>
        <p:nvPicPr>
          <p:cNvPr id="4" name="Picture 3" descr="A black and white image of a test tube&#10;&#10;Description automatically generated">
            <a:extLst>
              <a:ext uri="{FF2B5EF4-FFF2-40B4-BE49-F238E27FC236}">
                <a16:creationId xmlns:a16="http://schemas.microsoft.com/office/drawing/2014/main" id="{D71D4DD1-F113-48C0-01BA-A5424F625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6729" y="1171682"/>
            <a:ext cx="1088633" cy="1088633"/>
          </a:xfrm>
          <a:prstGeom prst="rect">
            <a:avLst/>
          </a:prstGeom>
        </p:spPr>
      </p:pic>
      <p:pic>
        <p:nvPicPr>
          <p:cNvPr id="6" name="Picture 5">
            <a:extLst>
              <a:ext uri="{FF2B5EF4-FFF2-40B4-BE49-F238E27FC236}">
                <a16:creationId xmlns:a16="http://schemas.microsoft.com/office/drawing/2014/main" id="{BB27248F-D17C-5F0C-F95D-C2E9C73996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426729" y="2527871"/>
            <a:ext cx="1088633" cy="1088633"/>
          </a:xfrm>
          <a:prstGeom prst="rect">
            <a:avLst/>
          </a:prstGeom>
        </p:spPr>
      </p:pic>
      <p:pic>
        <p:nvPicPr>
          <p:cNvPr id="10" name="Picture 9">
            <a:extLst>
              <a:ext uri="{FF2B5EF4-FFF2-40B4-BE49-F238E27FC236}">
                <a16:creationId xmlns:a16="http://schemas.microsoft.com/office/drawing/2014/main" id="{1B3162F9-296F-4575-55B5-ABE1B937C52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426729" y="3899471"/>
            <a:ext cx="1088633" cy="1088633"/>
          </a:xfrm>
          <a:prstGeom prst="rect">
            <a:avLst/>
          </a:prstGeom>
        </p:spPr>
      </p:pic>
      <p:pic>
        <p:nvPicPr>
          <p:cNvPr id="12" name="Picture 11">
            <a:extLst>
              <a:ext uri="{FF2B5EF4-FFF2-40B4-BE49-F238E27FC236}">
                <a16:creationId xmlns:a16="http://schemas.microsoft.com/office/drawing/2014/main" id="{3CC4962F-492E-56B8-1503-DC880AB25D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426729" y="5258714"/>
            <a:ext cx="1088633" cy="1088633"/>
          </a:xfrm>
          <a:prstGeom prst="rect">
            <a:avLst/>
          </a:prstGeom>
        </p:spPr>
      </p:pic>
      <p:pic>
        <p:nvPicPr>
          <p:cNvPr id="14" name="Picture 13">
            <a:extLst>
              <a:ext uri="{FF2B5EF4-FFF2-40B4-BE49-F238E27FC236}">
                <a16:creationId xmlns:a16="http://schemas.microsoft.com/office/drawing/2014/main" id="{A7D3DE54-BA85-BC12-99F2-EE71D2FABCB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440882" y="1184039"/>
            <a:ext cx="1088633" cy="1088633"/>
          </a:xfrm>
          <a:prstGeom prst="rect">
            <a:avLst/>
          </a:prstGeom>
        </p:spPr>
      </p:pic>
      <p:pic>
        <p:nvPicPr>
          <p:cNvPr id="16" name="Picture 15">
            <a:extLst>
              <a:ext uri="{FF2B5EF4-FFF2-40B4-BE49-F238E27FC236}">
                <a16:creationId xmlns:a16="http://schemas.microsoft.com/office/drawing/2014/main" id="{B0C6ABFB-5047-AD68-9F13-218D65F6DF4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440882" y="2540228"/>
            <a:ext cx="1088633" cy="1088633"/>
          </a:xfrm>
          <a:prstGeom prst="rect">
            <a:avLst/>
          </a:prstGeom>
        </p:spPr>
      </p:pic>
      <p:pic>
        <p:nvPicPr>
          <p:cNvPr id="18" name="Picture 17">
            <a:extLst>
              <a:ext uri="{FF2B5EF4-FFF2-40B4-BE49-F238E27FC236}">
                <a16:creationId xmlns:a16="http://schemas.microsoft.com/office/drawing/2014/main" id="{890F8A36-945A-D6FB-6B31-09483A3C0AD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440882" y="3911828"/>
            <a:ext cx="1088633" cy="1088633"/>
          </a:xfrm>
          <a:prstGeom prst="rect">
            <a:avLst/>
          </a:prstGeom>
        </p:spPr>
      </p:pic>
      <p:pic>
        <p:nvPicPr>
          <p:cNvPr id="20" name="Picture 19">
            <a:extLst>
              <a:ext uri="{FF2B5EF4-FFF2-40B4-BE49-F238E27FC236}">
                <a16:creationId xmlns:a16="http://schemas.microsoft.com/office/drawing/2014/main" id="{CA5DF69B-7A82-5320-8561-9478E7A454C6}"/>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440882" y="5271071"/>
            <a:ext cx="1088633" cy="1088633"/>
          </a:xfrm>
          <a:prstGeom prst="rect">
            <a:avLst/>
          </a:prstGeom>
        </p:spPr>
      </p:pic>
      <p:pic>
        <p:nvPicPr>
          <p:cNvPr id="22" name="Picture 21">
            <a:extLst>
              <a:ext uri="{FF2B5EF4-FFF2-40B4-BE49-F238E27FC236}">
                <a16:creationId xmlns:a16="http://schemas.microsoft.com/office/drawing/2014/main" id="{DAC8647A-0614-9BA7-93A2-04074C5D5DCB}"/>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455036" y="1171682"/>
            <a:ext cx="1088633" cy="1088633"/>
          </a:xfrm>
          <a:prstGeom prst="rect">
            <a:avLst/>
          </a:prstGeom>
        </p:spPr>
      </p:pic>
      <p:pic>
        <p:nvPicPr>
          <p:cNvPr id="24" name="Picture 23">
            <a:extLst>
              <a:ext uri="{FF2B5EF4-FFF2-40B4-BE49-F238E27FC236}">
                <a16:creationId xmlns:a16="http://schemas.microsoft.com/office/drawing/2014/main" id="{600DA037-180B-5DE0-FD21-BC817EFD4DD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5455036" y="2527871"/>
            <a:ext cx="1088633" cy="1088633"/>
          </a:xfrm>
          <a:prstGeom prst="rect">
            <a:avLst/>
          </a:prstGeom>
        </p:spPr>
      </p:pic>
      <p:pic>
        <p:nvPicPr>
          <p:cNvPr id="28" name="Picture 27">
            <a:extLst>
              <a:ext uri="{FF2B5EF4-FFF2-40B4-BE49-F238E27FC236}">
                <a16:creationId xmlns:a16="http://schemas.microsoft.com/office/drawing/2014/main" id="{C79B1D8C-E66F-F926-1F53-3BBCDBA2C521}"/>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5455036" y="3899471"/>
            <a:ext cx="1088633" cy="1088633"/>
          </a:xfrm>
          <a:prstGeom prst="rect">
            <a:avLst/>
          </a:prstGeom>
        </p:spPr>
      </p:pic>
      <p:pic>
        <p:nvPicPr>
          <p:cNvPr id="32" name="Picture 31">
            <a:extLst>
              <a:ext uri="{FF2B5EF4-FFF2-40B4-BE49-F238E27FC236}">
                <a16:creationId xmlns:a16="http://schemas.microsoft.com/office/drawing/2014/main" id="{675AC21A-18F4-2C6A-BA4C-F28F470AFB2E}"/>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5455036" y="5258714"/>
            <a:ext cx="1088633" cy="1088633"/>
          </a:xfrm>
          <a:prstGeom prst="rect">
            <a:avLst/>
          </a:prstGeom>
        </p:spPr>
      </p:pic>
      <p:pic>
        <p:nvPicPr>
          <p:cNvPr id="51" name="Picture 50">
            <a:extLst>
              <a:ext uri="{FF2B5EF4-FFF2-40B4-BE49-F238E27FC236}">
                <a16:creationId xmlns:a16="http://schemas.microsoft.com/office/drawing/2014/main" id="{9326FDC5-B71F-F4C0-4F86-CA2B4A2D1A34}"/>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7469190" y="1171682"/>
            <a:ext cx="1088633" cy="1088633"/>
          </a:xfrm>
          <a:prstGeom prst="rect">
            <a:avLst/>
          </a:prstGeom>
        </p:spPr>
      </p:pic>
      <p:pic>
        <p:nvPicPr>
          <p:cNvPr id="53" name="Picture 52">
            <a:extLst>
              <a:ext uri="{FF2B5EF4-FFF2-40B4-BE49-F238E27FC236}">
                <a16:creationId xmlns:a16="http://schemas.microsoft.com/office/drawing/2014/main" id="{7CC5B53E-4A08-CD02-3F30-215A5CB7B4FE}"/>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469190" y="2527871"/>
            <a:ext cx="1088633" cy="1088633"/>
          </a:xfrm>
          <a:prstGeom prst="rect">
            <a:avLst/>
          </a:prstGeom>
        </p:spPr>
      </p:pic>
      <p:pic>
        <p:nvPicPr>
          <p:cNvPr id="55" name="Picture 54">
            <a:extLst>
              <a:ext uri="{FF2B5EF4-FFF2-40B4-BE49-F238E27FC236}">
                <a16:creationId xmlns:a16="http://schemas.microsoft.com/office/drawing/2014/main" id="{56CACD0C-71A4-0117-C70D-D9239674C1F0}"/>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7469190" y="3899471"/>
            <a:ext cx="1088633" cy="1088633"/>
          </a:xfrm>
          <a:prstGeom prst="rect">
            <a:avLst/>
          </a:prstGeom>
        </p:spPr>
      </p:pic>
      <p:pic>
        <p:nvPicPr>
          <p:cNvPr id="57" name="Picture 56">
            <a:extLst>
              <a:ext uri="{FF2B5EF4-FFF2-40B4-BE49-F238E27FC236}">
                <a16:creationId xmlns:a16="http://schemas.microsoft.com/office/drawing/2014/main" id="{7931018A-6AF6-07CF-E21B-0E0A1E56FC9E}"/>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7469190" y="5258714"/>
            <a:ext cx="1088633" cy="1088633"/>
          </a:xfrm>
          <a:prstGeom prst="rect">
            <a:avLst/>
          </a:prstGeom>
        </p:spPr>
      </p:pic>
      <p:pic>
        <p:nvPicPr>
          <p:cNvPr id="59" name="Picture 58">
            <a:extLst>
              <a:ext uri="{FF2B5EF4-FFF2-40B4-BE49-F238E27FC236}">
                <a16:creationId xmlns:a16="http://schemas.microsoft.com/office/drawing/2014/main" id="{22ACA9A8-35DA-CB5B-3886-86263CFE5FA0}"/>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9483344" y="1171682"/>
            <a:ext cx="1088633" cy="1088633"/>
          </a:xfrm>
          <a:prstGeom prst="rect">
            <a:avLst/>
          </a:prstGeom>
        </p:spPr>
      </p:pic>
      <p:pic>
        <p:nvPicPr>
          <p:cNvPr id="60" name="Picture 59">
            <a:extLst>
              <a:ext uri="{FF2B5EF4-FFF2-40B4-BE49-F238E27FC236}">
                <a16:creationId xmlns:a16="http://schemas.microsoft.com/office/drawing/2014/main" id="{31B2B9CD-C679-50AA-9C2C-C128CA72EB22}"/>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9483344" y="2527871"/>
            <a:ext cx="1088633" cy="1088633"/>
          </a:xfrm>
          <a:prstGeom prst="rect">
            <a:avLst/>
          </a:prstGeom>
        </p:spPr>
      </p:pic>
      <p:pic>
        <p:nvPicPr>
          <p:cNvPr id="61" name="Picture 60">
            <a:extLst>
              <a:ext uri="{FF2B5EF4-FFF2-40B4-BE49-F238E27FC236}">
                <a16:creationId xmlns:a16="http://schemas.microsoft.com/office/drawing/2014/main" id="{302728BB-BBC2-6915-09BE-F5A59A74F103}"/>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9483344" y="3899471"/>
            <a:ext cx="1088633" cy="1088633"/>
          </a:xfrm>
          <a:prstGeom prst="rect">
            <a:avLst/>
          </a:prstGeom>
        </p:spPr>
      </p:pic>
    </p:spTree>
    <p:extLst>
      <p:ext uri="{BB962C8B-B14F-4D97-AF65-F5344CB8AC3E}">
        <p14:creationId xmlns:p14="http://schemas.microsoft.com/office/powerpoint/2010/main" val="167034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602547" y="418473"/>
            <a:ext cx="6117423" cy="6632585"/>
          </a:xfrm>
          <a:prstGeom prst="rect">
            <a:avLst/>
          </a:prstGeom>
          <a:noFill/>
        </p:spPr>
        <p:txBody>
          <a:bodyPr wrap="square" lIns="91440" tIns="45720" rIns="91440" bIns="45720" rtlCol="0" anchor="t">
            <a:spAutoFit/>
          </a:bodyPr>
          <a:lstStyle/>
          <a:p>
            <a:pPr>
              <a:spcAft>
                <a:spcPts val="600"/>
              </a:spcAft>
              <a:buClr>
                <a:srgbClr val="CBB379"/>
              </a:buClr>
            </a:pPr>
            <a:endParaRPr lang="en-US" sz="2400" b="1" dirty="0">
              <a:solidFill>
                <a:prstClr val="black"/>
              </a:solidFill>
              <a:latin typeface="Helvetica" panose="020B0604020202020204"/>
              <a:cs typeface="Helvetica" panose="020B0604020202020204"/>
            </a:endParaRPr>
          </a:p>
          <a:p>
            <a:pPr>
              <a:spcAft>
                <a:spcPts val="600"/>
              </a:spcAft>
              <a:buClr>
                <a:srgbClr val="CBB379"/>
              </a:buClr>
            </a:pPr>
            <a:r>
              <a:rPr lang="en-US" sz="2400" b="1" dirty="0" err="1">
                <a:solidFill>
                  <a:prstClr val="black"/>
                </a:solidFill>
                <a:latin typeface="Helvetica" panose="020B0604020202020204"/>
                <a:cs typeface="Helvetica" panose="020B0604020202020204"/>
              </a:rPr>
              <a:t>UCHealth</a:t>
            </a:r>
            <a:r>
              <a:rPr lang="en-US" sz="2400" b="1" dirty="0">
                <a:solidFill>
                  <a:prstClr val="black"/>
                </a:solidFill>
                <a:latin typeface="Helvetica" panose="020B0604020202020204"/>
                <a:cs typeface="Helvetica" panose="020B0604020202020204"/>
              </a:rPr>
              <a:t> PI Attestation Overview</a:t>
            </a:r>
          </a:p>
          <a:p>
            <a:pPr>
              <a:spcAft>
                <a:spcPts val="600"/>
              </a:spcAft>
              <a:buClr>
                <a:srgbClr val="CBB379"/>
              </a:buClr>
            </a:pPr>
            <a:endParaRPr lang="en-US" sz="2400" dirty="0">
              <a:solidFill>
                <a:prstClr val="black"/>
              </a:solidFill>
              <a:latin typeface="Helvetica" panose="020B0604020202020204"/>
              <a:cs typeface="Helvetica" panose="020B0604020202020204"/>
            </a:endParaRPr>
          </a:p>
          <a:p>
            <a:pPr marL="342900" indent="-342900">
              <a:spcAft>
                <a:spcPts val="600"/>
              </a:spcAft>
              <a:buClr>
                <a:srgbClr val="CBB379"/>
              </a:buClr>
              <a:buFont typeface="Arial" panose="020B0604020202020204" pitchFamily="34" charset="0"/>
              <a:buChar char="•"/>
            </a:pPr>
            <a:r>
              <a:rPr lang="en-US" sz="2400" dirty="0">
                <a:solidFill>
                  <a:prstClr val="black"/>
                </a:solidFill>
                <a:latin typeface="Helvetica" panose="020B0604020202020204"/>
                <a:cs typeface="Helvetica" panose="020B0604020202020204"/>
              </a:rPr>
              <a:t>Clinical trials that meet the qualifying criteria will receive Medicare coverage of routine costs after the trial’s lead PI certifies that the trial meets the criteria per NCD 310.1</a:t>
            </a:r>
          </a:p>
          <a:p>
            <a:endParaRPr lang="en-US" sz="2400" dirty="0">
              <a:latin typeface="Helvetica" panose="020B0604020202020204"/>
              <a:cs typeface="Helvetica" panose="020B0604020202020204"/>
            </a:endParaRPr>
          </a:p>
          <a:p>
            <a:pPr marL="342900" indent="-342900">
              <a:buFont typeface="Arial" panose="020B0604020202020204" pitchFamily="34" charset="0"/>
              <a:buChar char="•"/>
            </a:pPr>
            <a:r>
              <a:rPr lang="en-US" sz="2400" dirty="0">
                <a:latin typeface="Helvetica" panose="020B0604020202020204"/>
                <a:cs typeface="Helvetica" panose="020B0604020202020204"/>
              </a:rPr>
              <a:t>Some studies are automatically deemed to meet the desirable characteristics. The PI will not receive an attestation survey if the study is federally funded, or has an IND or is IND exempt, or is designated IDEA-A or IDE-B</a:t>
            </a: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rPr>
              <a:t> </a:t>
            </a: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REVIEW OF PREVIOUS ITEMS: PI Attestation</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descr="A building with many windows&#10;&#10;Description automatically generated">
            <a:extLst>
              <a:ext uri="{FF2B5EF4-FFF2-40B4-BE49-F238E27FC236}">
                <a16:creationId xmlns:a16="http://schemas.microsoft.com/office/drawing/2014/main" id="{6A8CCB8D-EB81-247B-38AB-0D44432A3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0742" y="679260"/>
            <a:ext cx="3666506" cy="5553186"/>
          </a:xfrm>
          <a:prstGeom prst="rect">
            <a:avLst/>
          </a:prstGeom>
        </p:spPr>
      </p:pic>
    </p:spTree>
    <p:extLst>
      <p:ext uri="{BB962C8B-B14F-4D97-AF65-F5344CB8AC3E}">
        <p14:creationId xmlns:p14="http://schemas.microsoft.com/office/powerpoint/2010/main" val="110335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365760" y="679260"/>
            <a:ext cx="8164981" cy="41395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endParaRPr lang="en-US" sz="2800" b="1" dirty="0">
              <a:solidFill>
                <a:prstClr val="black"/>
              </a:solidFill>
              <a:latin typeface="Helvetic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400" b="1" dirty="0" err="1">
                <a:solidFill>
                  <a:prstClr val="black"/>
                </a:solidFill>
                <a:latin typeface="Helvetica"/>
                <a:cs typeface="Helvetica"/>
              </a:rPr>
              <a:t>UCHealth</a:t>
            </a:r>
            <a:r>
              <a:rPr lang="en-US" sz="2400" b="1" dirty="0">
                <a:solidFill>
                  <a:prstClr val="black"/>
                </a:solidFill>
                <a:latin typeface="Helvetica"/>
                <a:cs typeface="Helvetica"/>
              </a:rPr>
              <a:t> OnCore Requirements Dashboard</a:t>
            </a:r>
          </a:p>
          <a:p>
            <a:pPr>
              <a:lnSpc>
                <a:spcPct val="150000"/>
              </a:lnSpc>
              <a:spcAft>
                <a:spcPts val="600"/>
              </a:spcAft>
              <a:buClr>
                <a:srgbClr val="CBB379"/>
              </a:buClr>
            </a:pPr>
            <a:endParaRPr kumimoji="0" lang="en-US" sz="2400" b="0" i="0" u="none" strike="noStrike" kern="1200" cap="none" spc="0" normalizeH="0" baseline="0" noProof="0" dirty="0">
              <a:ln>
                <a:noFill/>
              </a:ln>
              <a:solidFill>
                <a:prstClr val="black"/>
              </a:solidFill>
              <a:effectLst/>
              <a:uLnTx/>
              <a:uFillTx/>
              <a:latin typeface="Helvetica" panose="020B0604020202020204"/>
              <a:cs typeface="Helvetica" panose="020B0604020202020204"/>
            </a:endParaRPr>
          </a:p>
          <a:p>
            <a:pPr marL="342900" indent="-342900" algn="l" rtl="0" fontAlgn="base">
              <a:buFont typeface="Arial" panose="020B0604020202020204" pitchFamily="34" charset="0"/>
              <a:buChar char="•"/>
            </a:pPr>
            <a:r>
              <a:rPr lang="en-US" sz="2400" b="0" i="0" u="none" strike="noStrike" dirty="0">
                <a:solidFill>
                  <a:srgbClr val="000000"/>
                </a:solidFill>
                <a:effectLst/>
                <a:latin typeface="Helvetica" panose="020B0604020202020204"/>
                <a:cs typeface="Helvetica" panose="020B0604020202020204"/>
              </a:rPr>
              <a:t>Shortly, </a:t>
            </a:r>
            <a:r>
              <a:rPr lang="en-US" sz="2400" b="0" i="0" u="none" strike="noStrike" dirty="0" err="1">
                <a:solidFill>
                  <a:srgbClr val="000000"/>
                </a:solidFill>
                <a:effectLst/>
                <a:latin typeface="Helvetica" panose="020B0604020202020204"/>
                <a:cs typeface="Helvetica" panose="020B0604020202020204"/>
              </a:rPr>
              <a:t>UCHealth</a:t>
            </a:r>
            <a:r>
              <a:rPr lang="en-US" sz="2400" b="0" i="0" u="none" strike="noStrike" dirty="0">
                <a:solidFill>
                  <a:srgbClr val="000000"/>
                </a:solidFill>
                <a:effectLst/>
                <a:latin typeface="Helvetica" panose="020B0604020202020204"/>
                <a:cs typeface="Helvetica" panose="020B0604020202020204"/>
              </a:rPr>
              <a:t> will launch a study specific requirement dashboard.</a:t>
            </a:r>
            <a:r>
              <a:rPr lang="en-US" sz="2400" b="0" i="0" dirty="0">
                <a:solidFill>
                  <a:srgbClr val="000000"/>
                </a:solidFill>
                <a:effectLst/>
                <a:latin typeface="Helvetica" panose="020B0604020202020204"/>
                <a:cs typeface="Helvetica" panose="020B0604020202020204"/>
              </a:rPr>
              <a:t>​</a:t>
            </a:r>
          </a:p>
          <a:p>
            <a:pPr algn="l" rtl="0" fontAlgn="base"/>
            <a:endParaRPr lang="en-US" sz="2400" b="0" i="0" dirty="0">
              <a:solidFill>
                <a:srgbClr val="000000"/>
              </a:solidFill>
              <a:effectLst/>
              <a:latin typeface="Helvetica" panose="020B0604020202020204"/>
              <a:cs typeface="Helvetica" panose="020B0604020202020204"/>
            </a:endParaRPr>
          </a:p>
          <a:p>
            <a:pPr marL="342900" indent="-342900" algn="l" rtl="0" fontAlgn="base">
              <a:buFont typeface="Arial" panose="020B0604020202020204" pitchFamily="34" charset="0"/>
              <a:buChar char="•"/>
            </a:pPr>
            <a:r>
              <a:rPr lang="en-US" sz="2400" b="0" i="0" u="none" strike="noStrike" dirty="0">
                <a:solidFill>
                  <a:srgbClr val="000000"/>
                </a:solidFill>
                <a:effectLst/>
                <a:latin typeface="Helvetica" panose="020B0604020202020204"/>
                <a:cs typeface="Helvetica" panose="020B0604020202020204"/>
              </a:rPr>
              <a:t>Access will be announced in the </a:t>
            </a:r>
            <a:r>
              <a:rPr lang="en-US" sz="2400" b="0" i="0" u="none" strike="noStrike" dirty="0" err="1">
                <a:solidFill>
                  <a:srgbClr val="000000"/>
                </a:solidFill>
                <a:effectLst/>
                <a:latin typeface="Helvetica" panose="020B0604020202020204"/>
                <a:cs typeface="Helvetica" panose="020B0604020202020204"/>
              </a:rPr>
              <a:t>UCHealth</a:t>
            </a:r>
            <a:r>
              <a:rPr lang="en-US" sz="2400" b="0" i="0" u="none" strike="noStrike" dirty="0">
                <a:solidFill>
                  <a:srgbClr val="000000"/>
                </a:solidFill>
                <a:effectLst/>
                <a:latin typeface="Helvetica" panose="020B0604020202020204"/>
                <a:cs typeface="Helvetica" panose="020B0604020202020204"/>
              </a:rPr>
              <a:t> Research Newsletter.</a:t>
            </a:r>
            <a:r>
              <a:rPr lang="en-US" sz="2400" b="0" i="0" dirty="0">
                <a:solidFill>
                  <a:srgbClr val="000000"/>
                </a:solidFill>
                <a:effectLst/>
                <a:latin typeface="Helvetica" panose="020B0604020202020204"/>
                <a:cs typeface="Helvetica" panose="020B0604020202020204"/>
              </a:rPr>
              <a:t>​</a:t>
            </a:r>
          </a:p>
          <a:p>
            <a:pPr algn="l" rtl="0" fontAlgn="base">
              <a:lnSpc>
                <a:spcPts val="1200"/>
              </a:lnSpc>
              <a:buNone/>
            </a:pPr>
            <a:endParaRPr lang="en-US" sz="2400" b="0" i="0" dirty="0">
              <a:solidFill>
                <a:srgbClr val="000000"/>
              </a:solidFill>
              <a:effectLst/>
              <a:latin typeface="Helvetica" panose="020B0604020202020204"/>
              <a:cs typeface="Helvetica" panose="020B0604020202020204"/>
            </a:endParaRPr>
          </a:p>
          <a:p>
            <a:pPr algn="l" rtl="0" fontAlgn="base">
              <a:lnSpc>
                <a:spcPts val="1200"/>
              </a:lnSpc>
              <a:buNone/>
            </a:pPr>
            <a:r>
              <a:rPr lang="en-US" sz="18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942918" y="152812"/>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REVIEW OF PREVIOUS ITEMS: OnCore Requirements Dashboard</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descr="A building with many windows&#10;&#10;Description automatically generated">
            <a:extLst>
              <a:ext uri="{FF2B5EF4-FFF2-40B4-BE49-F238E27FC236}">
                <a16:creationId xmlns:a16="http://schemas.microsoft.com/office/drawing/2014/main" id="{6A8CCB8D-EB81-247B-38AB-0D44432A3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0742" y="679260"/>
            <a:ext cx="3666506" cy="5553186"/>
          </a:xfrm>
          <a:prstGeom prst="rect">
            <a:avLst/>
          </a:prstGeom>
        </p:spPr>
      </p:pic>
    </p:spTree>
    <p:extLst>
      <p:ext uri="{BB962C8B-B14F-4D97-AF65-F5344CB8AC3E}">
        <p14:creationId xmlns:p14="http://schemas.microsoft.com/office/powerpoint/2010/main" val="422860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350378" y="1047269"/>
            <a:ext cx="6663270" cy="493981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b="1" i="0" u="none" strike="noStrike" kern="1200" cap="none" spc="0" normalizeH="0" baseline="0" noProof="0" dirty="0">
                <a:ln>
                  <a:noFill/>
                </a:ln>
                <a:solidFill>
                  <a:prstClr val="black"/>
                </a:solidFill>
                <a:effectLst/>
                <a:uLnTx/>
                <a:uFillTx/>
                <a:latin typeface="Helvetica"/>
                <a:ea typeface="+mn-ea"/>
                <a:cs typeface="Helvetica"/>
              </a:rPr>
              <a:t>Change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Study team approval not required</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lang="en-US" dirty="0">
                <a:solidFill>
                  <a:prstClr val="black"/>
                </a:solidFill>
                <a:latin typeface="Helvetica"/>
                <a:cs typeface="Helvetica"/>
              </a:rPr>
              <a:t>Will be implemented immediately</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Affected parties are notified prior to and after implementation</a:t>
            </a:r>
          </a:p>
          <a:p>
            <a:pPr marL="731520" lvl="1" indent="-274320">
              <a:spcAft>
                <a:spcPts val="600"/>
              </a:spcAft>
              <a:buClr>
                <a:srgbClr val="CBB379"/>
              </a:buClr>
              <a:buFont typeface="Arial" panose="020B0604020202020204" pitchFamily="34" charset="0"/>
              <a:buChar char="•"/>
              <a:defRPr/>
            </a:pPr>
            <a:r>
              <a:rPr lang="en-US" dirty="0">
                <a:solidFill>
                  <a:prstClr val="black"/>
                </a:solidFill>
                <a:latin typeface="Helvetica"/>
                <a:cs typeface="Helvetica"/>
              </a:rPr>
              <a:t>Newsletter</a:t>
            </a:r>
          </a:p>
          <a:p>
            <a:pPr marL="731520" lvl="1" indent="-274320">
              <a:spcAft>
                <a:spcPts val="600"/>
              </a:spcAft>
              <a:buClr>
                <a:srgbClr val="CBB379"/>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Department Advisory Meeting</a:t>
            </a:r>
          </a:p>
          <a:p>
            <a:pPr marL="731520" lvl="1" indent="-274320">
              <a:spcAft>
                <a:spcPts val="600"/>
              </a:spcAft>
              <a:buClr>
                <a:srgbClr val="CBB379"/>
              </a:buClr>
              <a:buFont typeface="Arial" panose="020B0604020202020204" pitchFamily="34" charset="0"/>
              <a:buChar char="•"/>
              <a:defRPr/>
            </a:pPr>
            <a:endParaRPr lang="en-US" dirty="0">
              <a:solidFill>
                <a:prstClr val="black"/>
              </a:solidFill>
              <a:latin typeface="Helvetic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b="1" i="0" u="none" strike="noStrike" kern="1200" cap="none" spc="0" normalizeH="0" baseline="0" noProof="0" dirty="0">
                <a:ln>
                  <a:noFill/>
                </a:ln>
                <a:solidFill>
                  <a:prstClr val="black"/>
                </a:solidFill>
                <a:effectLst/>
                <a:uLnTx/>
                <a:uFillTx/>
                <a:latin typeface="Helvetica"/>
                <a:ea typeface="+mn-ea"/>
                <a:cs typeface="Helvetica"/>
              </a:rPr>
              <a:t>Proposal</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Planned change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lang="en-US" dirty="0">
                <a:solidFill>
                  <a:prstClr val="black"/>
                </a:solidFill>
                <a:latin typeface="Helvetica"/>
                <a:cs typeface="Helvetica"/>
              </a:rPr>
              <a:t>Requires review and approval from one or a combination of:</a:t>
            </a:r>
          </a:p>
          <a:p>
            <a:pPr marL="731520" lvl="1" indent="-274320">
              <a:spcAft>
                <a:spcPts val="600"/>
              </a:spcAft>
              <a:buClr>
                <a:srgbClr val="CBB379"/>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Study Teams</a:t>
            </a:r>
          </a:p>
          <a:p>
            <a:pPr marL="731520" lvl="1" indent="-274320">
              <a:spcAft>
                <a:spcPts val="600"/>
              </a:spcAft>
              <a:buClr>
                <a:srgbClr val="CBB379"/>
              </a:buClr>
              <a:buFont typeface="Arial" panose="020B0604020202020204" pitchFamily="34" charset="0"/>
              <a:buChar char="•"/>
              <a:defRPr/>
            </a:pPr>
            <a:r>
              <a:rPr lang="en-US" dirty="0">
                <a:solidFill>
                  <a:prstClr val="black"/>
                </a:solidFill>
                <a:latin typeface="Helvetica"/>
                <a:cs typeface="Helvetica"/>
              </a:rPr>
              <a:t>Research Administration Staff</a:t>
            </a:r>
          </a:p>
          <a:p>
            <a:pPr marL="731520" lvl="1" indent="-274320">
              <a:spcAft>
                <a:spcPts val="600"/>
              </a:spcAft>
              <a:buClr>
                <a:srgbClr val="CBB379"/>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Change </a:t>
            </a:r>
            <a:r>
              <a:rPr lang="en-US" dirty="0">
                <a:solidFill>
                  <a:prstClr val="black"/>
                </a:solidFill>
                <a:latin typeface="Helvetica"/>
                <a:cs typeface="Helvetica"/>
              </a:rPr>
              <a:t>C</a:t>
            </a:r>
            <a:r>
              <a:rPr kumimoji="0" lang="en-US" b="0" i="0" u="none" strike="noStrike" kern="1200" cap="none" spc="0" normalizeH="0" baseline="0" noProof="0" dirty="0" err="1">
                <a:ln>
                  <a:noFill/>
                </a:ln>
                <a:solidFill>
                  <a:prstClr val="black"/>
                </a:solidFill>
                <a:effectLst/>
                <a:uLnTx/>
                <a:uFillTx/>
                <a:latin typeface="Helvetica"/>
                <a:ea typeface="+mn-ea"/>
                <a:cs typeface="Helvetica"/>
              </a:rPr>
              <a:t>ontrol</a:t>
            </a:r>
            <a:r>
              <a:rPr kumimoji="0" lang="en-US" b="0" i="0" u="none" strike="noStrike" kern="1200" cap="none" spc="0" normalizeH="0" baseline="0" noProof="0" dirty="0">
                <a:ln>
                  <a:noFill/>
                </a:ln>
                <a:solidFill>
                  <a:prstClr val="black"/>
                </a:solidFill>
                <a:effectLst/>
                <a:uLnTx/>
                <a:uFillTx/>
                <a:latin typeface="Helvetica"/>
                <a:ea typeface="+mn-ea"/>
                <a:cs typeface="Helvetica"/>
              </a:rPr>
              <a:t> Board</a:t>
            </a: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DEFINITIONS – CHANGES VS PROPOSALS</a:t>
            </a:r>
          </a:p>
        </p:txBody>
      </p:sp>
      <p:pic>
        <p:nvPicPr>
          <p:cNvPr id="4" name="Picture 3" descr="A large metal sphere in front of a building&#10;&#10;Description automatically generated">
            <a:extLst>
              <a:ext uri="{FF2B5EF4-FFF2-40B4-BE49-F238E27FC236}">
                <a16:creationId xmlns:a16="http://schemas.microsoft.com/office/drawing/2014/main" id="{66DB77CA-7B38-1BF5-5829-A691AF12A7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26613" y="679260"/>
            <a:ext cx="4065387" cy="5540565"/>
          </a:xfrm>
          <a:prstGeom prst="rect">
            <a:avLst/>
          </a:prstGeom>
        </p:spPr>
      </p:pic>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Tree>
    <p:extLst>
      <p:ext uri="{BB962C8B-B14F-4D97-AF65-F5344CB8AC3E}">
        <p14:creationId xmlns:p14="http://schemas.microsoft.com/office/powerpoint/2010/main" val="67479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C6C35-B2FD-6A6A-BE21-33FE0F6AB0A9}"/>
            </a:ext>
          </a:extLst>
        </p:cNvPr>
        <p:cNvGrpSpPr/>
        <p:nvPr/>
      </p:nvGrpSpPr>
      <p:grpSpPr>
        <a:xfrm>
          <a:off x="0" y="0"/>
          <a:ext cx="0" cy="0"/>
          <a:chOff x="0" y="0"/>
          <a:chExt cx="0" cy="0"/>
        </a:xfrm>
      </p:grpSpPr>
      <p:pic>
        <p:nvPicPr>
          <p:cNvPr id="7" name="Picture 6" descr="A low angle view of a building&#10;&#10;Description automatically generated">
            <a:extLst>
              <a:ext uri="{FF2B5EF4-FFF2-40B4-BE49-F238E27FC236}">
                <a16:creationId xmlns:a16="http://schemas.microsoft.com/office/drawing/2014/main" id="{BF5E19F5-A082-F35E-6C20-51426F592C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5314" y="664913"/>
            <a:ext cx="3716686" cy="5553112"/>
          </a:xfrm>
          <a:prstGeom prst="rect">
            <a:avLst/>
          </a:prstGeom>
        </p:spPr>
      </p:pic>
      <p:sp>
        <p:nvSpPr>
          <p:cNvPr id="2" name="TextBox 1">
            <a:extLst>
              <a:ext uri="{FF2B5EF4-FFF2-40B4-BE49-F238E27FC236}">
                <a16:creationId xmlns:a16="http://schemas.microsoft.com/office/drawing/2014/main" id="{3BABDDEA-3ABD-74AD-AB9C-248A0B0C9CF7}"/>
              </a:ext>
            </a:extLst>
          </p:cNvPr>
          <p:cNvSpPr txBox="1"/>
          <p:nvPr/>
        </p:nvSpPr>
        <p:spPr>
          <a:xfrm>
            <a:off x="711779" y="888799"/>
            <a:ext cx="7266030" cy="54014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b="1" i="0" u="none" strike="noStrike" kern="1200" cap="none" spc="0" normalizeH="0" baseline="0" noProof="0" dirty="0">
                <a:ln>
                  <a:noFill/>
                </a:ln>
                <a:solidFill>
                  <a:prstClr val="black"/>
                </a:solidFill>
                <a:effectLst/>
                <a:uLnTx/>
                <a:uFillTx/>
                <a:latin typeface="Helvetica"/>
                <a:ea typeface="+mn-ea"/>
                <a:cs typeface="Helvetica"/>
              </a:rPr>
              <a:t>Change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b="0" i="0" u="none" strike="noStrike" kern="1200" cap="none" spc="0" normalizeH="0" baseline="0" noProof="0" dirty="0" err="1">
                <a:ln>
                  <a:noFill/>
                </a:ln>
                <a:solidFill>
                  <a:prstClr val="black"/>
                </a:solidFill>
                <a:effectLst/>
                <a:uLnTx/>
                <a:uFillTx/>
                <a:latin typeface="Helvetica"/>
                <a:ea typeface="+mn-ea"/>
                <a:cs typeface="Helvetica"/>
              </a:rPr>
              <a:t>UCHealth</a:t>
            </a:r>
            <a:r>
              <a:rPr kumimoji="0" lang="en-US" b="0" i="0" u="none" strike="noStrike" kern="1200" cap="none" spc="0" normalizeH="0" baseline="0" noProof="0" dirty="0">
                <a:ln>
                  <a:noFill/>
                </a:ln>
                <a:solidFill>
                  <a:prstClr val="black"/>
                </a:solidFill>
                <a:effectLst/>
                <a:uLnTx/>
                <a:uFillTx/>
                <a:latin typeface="Helvetica"/>
                <a:ea typeface="+mn-ea"/>
                <a:cs typeface="Helvetica"/>
              </a:rPr>
              <a:t> Research Administration will now add monitors who have requested access to </a:t>
            </a:r>
            <a:r>
              <a:rPr kumimoji="0" lang="en-US" b="0" i="0" u="none" strike="noStrike" kern="1200" cap="none" spc="0" normalizeH="0" baseline="0" noProof="0" dirty="0" err="1">
                <a:ln>
                  <a:noFill/>
                </a:ln>
                <a:solidFill>
                  <a:prstClr val="black"/>
                </a:solidFill>
                <a:effectLst/>
                <a:uLnTx/>
                <a:uFillTx/>
                <a:latin typeface="Helvetica"/>
                <a:ea typeface="+mn-ea"/>
                <a:cs typeface="Helvetica"/>
              </a:rPr>
              <a:t>UCHealth</a:t>
            </a:r>
            <a:r>
              <a:rPr kumimoji="0" lang="en-US" b="0" i="0" u="none" strike="noStrike" kern="1200" cap="none" spc="0" normalizeH="0" baseline="0" noProof="0" dirty="0">
                <a:ln>
                  <a:noFill/>
                </a:ln>
                <a:solidFill>
                  <a:prstClr val="black"/>
                </a:solidFill>
                <a:effectLst/>
                <a:uLnTx/>
                <a:uFillTx/>
                <a:latin typeface="Helvetica"/>
                <a:ea typeface="+mn-ea"/>
                <a:cs typeface="Helvetica"/>
              </a:rPr>
              <a:t> Epic to the staff tab in OnCore</a:t>
            </a:r>
          </a:p>
          <a:p>
            <a:pPr marR="0" lvl="0" algn="l" defTabSz="914400" rtl="0" eaLnBrk="1" fontAlgn="auto" latinLnBrk="0" hangingPunct="1">
              <a:lnSpc>
                <a:spcPct val="100000"/>
              </a:lnSpc>
              <a:spcBef>
                <a:spcPts val="0"/>
              </a:spcBef>
              <a:spcAft>
                <a:spcPts val="600"/>
              </a:spcAft>
              <a:buClr>
                <a:srgbClr val="CBB379"/>
              </a:buClr>
              <a:buSzTx/>
              <a:tabLst/>
              <a:defRPr/>
            </a:pPr>
            <a:r>
              <a:rPr lang="en-US" b="1" dirty="0">
                <a:solidFill>
                  <a:prstClr val="black"/>
                </a:solidFill>
                <a:latin typeface="Helvetica"/>
                <a:cs typeface="Helvetica"/>
              </a:rPr>
              <a:t>Impact</a:t>
            </a:r>
            <a:endParaRPr kumimoji="0" lang="en-US" b="0"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lang="en-US" dirty="0">
                <a:solidFill>
                  <a:prstClr val="black"/>
                </a:solidFill>
                <a:latin typeface="Helvetica"/>
                <a:cs typeface="Helvetica"/>
              </a:rPr>
              <a:t>This will ensure study monitors have appropriate access to study-related information in Epic</a:t>
            </a:r>
          </a:p>
          <a:p>
            <a:pPr marL="274320" indent="-274320">
              <a:spcAft>
                <a:spcPts val="600"/>
              </a:spcAft>
              <a:buClr>
                <a:srgbClr val="CBB379"/>
              </a:buClr>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Helvetica"/>
                <a:ea typeface="+mn-ea"/>
                <a:cs typeface="Helvetica"/>
              </a:rPr>
              <a:t>Study team should not add stop dates or </a:t>
            </a:r>
            <a:r>
              <a:rPr lang="en-US" dirty="0">
                <a:solidFill>
                  <a:prstClr val="black"/>
                </a:solidFill>
                <a:latin typeface="Helvetica"/>
                <a:cs typeface="Helvetica"/>
              </a:rPr>
              <a:t>remove monitors from staff tab</a:t>
            </a:r>
          </a:p>
          <a:p>
            <a:pPr marL="274320" indent="-274320">
              <a:spcAft>
                <a:spcPts val="600"/>
              </a:spcAft>
              <a:buClr>
                <a:srgbClr val="CBB379"/>
              </a:buClr>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Helvetica"/>
                <a:ea typeface="+mn-ea"/>
                <a:cs typeface="Helvetica"/>
              </a:rPr>
              <a:t>Monitors will </a:t>
            </a:r>
            <a:r>
              <a:rPr lang="en-US" dirty="0">
                <a:solidFill>
                  <a:prstClr val="black"/>
                </a:solidFill>
                <a:latin typeface="Helvetica"/>
                <a:cs typeface="Helvetica"/>
              </a:rPr>
              <a:t>not have access to log in to OnCore</a:t>
            </a:r>
          </a:p>
          <a:p>
            <a:pPr marL="274320" indent="-274320">
              <a:spcAft>
                <a:spcPts val="600"/>
              </a:spcAft>
              <a:buClr>
                <a:srgbClr val="CBB379"/>
              </a:buClr>
              <a:buFont typeface="Arial" panose="020B0604020202020204" pitchFamily="34" charset="0"/>
              <a:buChar char="•"/>
            </a:pPr>
            <a:endParaRPr kumimoji="0" lang="en-US" b="0"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endParaRPr lang="en-US" dirty="0">
              <a:solidFill>
                <a:prstClr val="black"/>
              </a:solidFill>
              <a:latin typeface="Helvetica"/>
              <a:cs typeface="Helvetica"/>
            </a:endParaRPr>
          </a:p>
          <a:p>
            <a:pPr marL="274320" indent="-274320">
              <a:spcAft>
                <a:spcPts val="600"/>
              </a:spcAft>
              <a:buClr>
                <a:srgbClr val="CBB379"/>
              </a:buClr>
              <a:buFont typeface="Arial" panose="020B0604020202020204" pitchFamily="34" charset="0"/>
              <a:buChar char="•"/>
            </a:pPr>
            <a:endParaRPr kumimoji="0" lang="en-US" b="0"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endParaRPr lang="en-US" dirty="0">
              <a:solidFill>
                <a:prstClr val="black"/>
              </a:solidFill>
              <a:latin typeface="Helvetica"/>
              <a:cs typeface="Helvetica"/>
            </a:endParaRPr>
          </a:p>
          <a:p>
            <a:pPr marL="285750" indent="-285750">
              <a:spcAft>
                <a:spcPts val="600"/>
              </a:spcAft>
              <a:buClr>
                <a:srgbClr val="CBB379"/>
              </a:buClr>
              <a:buFont typeface="Arial" panose="020B0604020202020204" pitchFamily="34" charset="0"/>
              <a:buChar char="•"/>
            </a:pPr>
            <a:r>
              <a:rPr lang="en-US" dirty="0">
                <a:solidFill>
                  <a:prstClr val="black"/>
                </a:solidFill>
                <a:latin typeface="Helvetica"/>
                <a:cs typeface="Helvetica"/>
              </a:rPr>
              <a:t>If you have any questions, please reach out to </a:t>
            </a:r>
            <a:r>
              <a:rPr lang="en-US" dirty="0">
                <a:solidFill>
                  <a:prstClr val="black"/>
                </a:solidFill>
                <a:latin typeface="Helvetica"/>
                <a:cs typeface="Helvetica"/>
                <a:hlinkClick r:id="rId3"/>
              </a:rPr>
              <a:t>UCH-ResearchAdmin@uchealth.org</a:t>
            </a:r>
            <a:r>
              <a:rPr lang="en-US" dirty="0">
                <a:solidFill>
                  <a:prstClr val="black"/>
                </a:solidFill>
                <a:latin typeface="Helvetica"/>
                <a:cs typeface="Helvetica"/>
              </a:rPr>
              <a:t> </a:t>
            </a:r>
            <a:endParaRPr kumimoji="0" lang="en-US" b="0" i="0" u="none" strike="noStrike" kern="1200" cap="none" spc="0" normalizeH="0" baseline="0" noProof="0" dirty="0">
              <a:ln>
                <a:noFill/>
              </a:ln>
              <a:solidFill>
                <a:prstClr val="black"/>
              </a:solidFill>
              <a:effectLst/>
              <a:uLnTx/>
              <a:uFillTx/>
              <a:latin typeface="Helvetica"/>
              <a:ea typeface="+mn-ea"/>
              <a:cs typeface="Helvetica"/>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20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226B6B13-798C-B301-3134-F0CD1862E6FB}"/>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2A9C64F8-3594-8E39-EF61-E287D74B9D5E}"/>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Study Monitors in Staff Tab</a:t>
            </a:r>
          </a:p>
        </p:txBody>
      </p:sp>
      <p:pic>
        <p:nvPicPr>
          <p:cNvPr id="1026" name="Picture 2">
            <a:extLst>
              <a:ext uri="{FF2B5EF4-FFF2-40B4-BE49-F238E27FC236}">
                <a16:creationId xmlns:a16="http://schemas.microsoft.com/office/drawing/2014/main" id="{42983FC2-0E82-3FE7-39DE-9F1D0B1CE22B}"/>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32584" y="3922224"/>
            <a:ext cx="4756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06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C7503-C992-8520-33DD-A22910CAEAB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4DE53E-1B18-3095-4A0A-71016A9E2FA6}"/>
              </a:ext>
            </a:extLst>
          </p:cNvPr>
          <p:cNvSpPr txBox="1"/>
          <p:nvPr/>
        </p:nvSpPr>
        <p:spPr>
          <a:xfrm>
            <a:off x="291549" y="987287"/>
            <a:ext cx="6687916" cy="320138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Human Subjects Research Portal and </a:t>
            </a:r>
            <a:r>
              <a:rPr kumimoji="0" lang="en-US" sz="2800" b="1" i="0" u="none" strike="noStrike" kern="1200" cap="none" spc="0" normalizeH="0" baseline="0" noProof="0" dirty="0" err="1">
                <a:ln>
                  <a:noFill/>
                </a:ln>
                <a:solidFill>
                  <a:prstClr val="black"/>
                </a:solidFill>
                <a:effectLst/>
                <a:uLnTx/>
                <a:uFillTx/>
                <a:latin typeface="Helvetica"/>
                <a:ea typeface="+mn-ea"/>
                <a:cs typeface="Helvetica"/>
              </a:rPr>
              <a:t>sIND</a:t>
            </a:r>
            <a:r>
              <a:rPr kumimoji="0" lang="en-US" sz="2800" b="1" i="0" u="none" strike="noStrike" kern="1200" cap="none" spc="0" normalizeH="0" baseline="0" noProof="0" dirty="0">
                <a:ln>
                  <a:noFill/>
                </a:ln>
                <a:solidFill>
                  <a:prstClr val="black"/>
                </a:solidFill>
                <a:effectLst/>
                <a:uLnTx/>
                <a:uFillTx/>
                <a:latin typeface="Helvetica"/>
                <a:ea typeface="+mn-ea"/>
                <a:cs typeface="Helvetica"/>
              </a:rPr>
              <a:t>/</a:t>
            </a:r>
            <a:r>
              <a:rPr kumimoji="0" lang="en-US" sz="2800" b="1" i="0" u="none" strike="noStrike" kern="1200" cap="none" spc="0" normalizeH="0" baseline="0" noProof="0" dirty="0" err="1">
                <a:ln>
                  <a:noFill/>
                </a:ln>
                <a:solidFill>
                  <a:prstClr val="black"/>
                </a:solidFill>
                <a:effectLst/>
                <a:uLnTx/>
                <a:uFillTx/>
                <a:latin typeface="Helvetica"/>
                <a:ea typeface="+mn-ea"/>
                <a:cs typeface="Helvetica"/>
              </a:rPr>
              <a:t>sIDE</a:t>
            </a:r>
            <a:r>
              <a:rPr kumimoji="0" lang="en-US" sz="2800" b="1" i="0" u="none" strike="noStrike" kern="1200" cap="none" spc="0" normalizeH="0" baseline="0" noProof="0" dirty="0">
                <a:ln>
                  <a:noFill/>
                </a:ln>
                <a:solidFill>
                  <a:prstClr val="black"/>
                </a:solidFill>
                <a:effectLst/>
                <a:uLnTx/>
                <a:uFillTx/>
                <a:latin typeface="Helvetica"/>
                <a:ea typeface="+mn-ea"/>
                <a:cs typeface="Helvetica"/>
              </a:rPr>
              <a:t> Portal Merge</a:t>
            </a:r>
            <a:endParaRPr kumimoji="0" lang="en-US" sz="2800" b="0" i="0" u="none" strike="noStrike" kern="1200" cap="none" spc="0" normalizeH="0" baseline="0" noProof="0" dirty="0">
              <a:ln>
                <a:noFill/>
              </a:ln>
              <a:solidFill>
                <a:prstClr val="black"/>
              </a:solidFill>
              <a:effectLst/>
              <a:uLnTx/>
              <a:uFillTx/>
              <a:latin typeface="Helvetica"/>
              <a:ea typeface="+mn-ea"/>
              <a:cs typeface="Helvetica"/>
            </a:endParaRPr>
          </a:p>
          <a:p>
            <a:pPr marL="285750" marR="0" indent="-285750">
              <a:lnSpc>
                <a:spcPct val="150000"/>
              </a:lnSpc>
              <a:buFont typeface="Arial" panose="020B0604020202020204" pitchFamily="34" charset="0"/>
              <a:buChar char="•"/>
            </a:pPr>
            <a:r>
              <a:rPr lang="en-US" sz="1600" dirty="0">
                <a:solidFill>
                  <a:srgbClr val="000000"/>
                </a:solidFill>
                <a:effectLst/>
                <a:latin typeface="Helvetica" panose="020B0604020202020204"/>
                <a:ea typeface="Times New Roman" panose="02020603050405020304" pitchFamily="18" charset="0"/>
                <a:cs typeface="Helvetica" panose="020B0604020202020204"/>
              </a:rPr>
              <a:t>Effective April 7, 2025, the Human Subjects Research (HSR) Portal will be updated to accommodate different types of submissions.</a:t>
            </a:r>
            <a:br>
              <a:rPr lang="en-US" sz="1600" dirty="0">
                <a:solidFill>
                  <a:srgbClr val="000000"/>
                </a:solidFill>
                <a:effectLst/>
                <a:latin typeface="Helvetica" panose="020B0604020202020204"/>
                <a:ea typeface="Times New Roman" panose="02020603050405020304" pitchFamily="18" charset="0"/>
                <a:cs typeface="Helvetica" panose="020B0604020202020204"/>
              </a:rPr>
            </a:br>
            <a:r>
              <a:rPr lang="en-US" sz="1600" dirty="0">
                <a:solidFill>
                  <a:srgbClr val="000000"/>
                </a:solidFill>
                <a:effectLst/>
                <a:latin typeface="Helvetica" panose="020B0604020202020204"/>
                <a:ea typeface="Times New Roman" panose="02020603050405020304" pitchFamily="18" charset="0"/>
                <a:cs typeface="Helvetica" panose="020B0604020202020204"/>
              </a:rPr>
              <a:t>To improve flexibility and streamline the submission process, we have added a new question to better categorize project types. This update ensures that non-Human Subjects Research submissions require only the most relevant questions.</a:t>
            </a: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6" name="Text Placeholder 2">
            <a:extLst>
              <a:ext uri="{FF2B5EF4-FFF2-40B4-BE49-F238E27FC236}">
                <a16:creationId xmlns:a16="http://schemas.microsoft.com/office/drawing/2014/main" id="{C5817FFF-18BB-E105-7637-E3806CE1D6C9}"/>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REMINDERS AND FYIs: HSR &amp; </a:t>
            </a:r>
            <a:r>
              <a:rPr kumimoji="0" lang="en-US" sz="2800" i="0" u="none" strike="noStrike" kern="1200" cap="none" spc="0" normalizeH="0" baseline="0" noProof="0" dirty="0" err="1">
                <a:ln>
                  <a:noFill/>
                </a:ln>
                <a:solidFill>
                  <a:prstClr val="white"/>
                </a:solidFill>
                <a:effectLst/>
                <a:uLnTx/>
                <a:uFillTx/>
                <a:latin typeface="Helvetica" pitchFamily="2" charset="0"/>
                <a:ea typeface="+mn-ea"/>
                <a:cs typeface="Calibri Light" panose="020F0302020204030204" pitchFamily="34" charset="0"/>
              </a:rPr>
              <a:t>sIND</a:t>
            </a: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a:t>
            </a:r>
            <a:r>
              <a:rPr kumimoji="0" lang="en-US" sz="2800" i="0" u="none" strike="noStrike" kern="1200" cap="none" spc="0" normalizeH="0" baseline="0" noProof="0" dirty="0" err="1">
                <a:ln>
                  <a:noFill/>
                </a:ln>
                <a:solidFill>
                  <a:prstClr val="white"/>
                </a:solidFill>
                <a:effectLst/>
                <a:uLnTx/>
                <a:uFillTx/>
                <a:latin typeface="Helvetica" pitchFamily="2" charset="0"/>
                <a:ea typeface="+mn-ea"/>
                <a:cs typeface="Calibri Light" panose="020F0302020204030204" pitchFamily="34" charset="0"/>
              </a:rPr>
              <a:t>sIDE</a:t>
            </a: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 Portal Update</a:t>
            </a:r>
          </a:p>
        </p:txBody>
      </p:sp>
      <p:pic>
        <p:nvPicPr>
          <p:cNvPr id="7" name="Picture 6" descr="A snow covered sidewalk with large round objects&#10;&#10;Description automatically generated">
            <a:extLst>
              <a:ext uri="{FF2B5EF4-FFF2-40B4-BE49-F238E27FC236}">
                <a16:creationId xmlns:a16="http://schemas.microsoft.com/office/drawing/2014/main" id="{45D787A3-1468-1417-B7F6-B388B14BAE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79150" y="679260"/>
            <a:ext cx="4312850" cy="5569140"/>
          </a:xfrm>
          <a:prstGeom prst="rect">
            <a:avLst/>
          </a:prstGeom>
        </p:spPr>
      </p:pic>
    </p:spTree>
    <p:extLst>
      <p:ext uri="{BB962C8B-B14F-4D97-AF65-F5344CB8AC3E}">
        <p14:creationId xmlns:p14="http://schemas.microsoft.com/office/powerpoint/2010/main" val="291694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DB642-56D9-173D-3CA4-8625F3B398D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1656B0-352B-16BF-A9EF-326CA0279E24}"/>
              </a:ext>
            </a:extLst>
          </p:cNvPr>
          <p:cNvSpPr txBox="1"/>
          <p:nvPr/>
        </p:nvSpPr>
        <p:spPr>
          <a:xfrm>
            <a:off x="304801" y="991059"/>
            <a:ext cx="6687916" cy="46012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Human Subjects Research Portal and </a:t>
            </a:r>
            <a:r>
              <a:rPr kumimoji="0" lang="en-US" sz="2800" b="1" i="0" u="none" strike="noStrike" kern="1200" cap="none" spc="0" normalizeH="0" baseline="0" noProof="0" dirty="0" err="1">
                <a:ln>
                  <a:noFill/>
                </a:ln>
                <a:solidFill>
                  <a:prstClr val="black"/>
                </a:solidFill>
                <a:effectLst/>
                <a:uLnTx/>
                <a:uFillTx/>
                <a:latin typeface="Helvetica"/>
                <a:ea typeface="+mn-ea"/>
                <a:cs typeface="Helvetica"/>
              </a:rPr>
              <a:t>sIND</a:t>
            </a:r>
            <a:r>
              <a:rPr kumimoji="0" lang="en-US" sz="2800" b="1" i="0" u="none" strike="noStrike" kern="1200" cap="none" spc="0" normalizeH="0" baseline="0" noProof="0" dirty="0">
                <a:ln>
                  <a:noFill/>
                </a:ln>
                <a:solidFill>
                  <a:prstClr val="black"/>
                </a:solidFill>
                <a:effectLst/>
                <a:uLnTx/>
                <a:uFillTx/>
                <a:latin typeface="Helvetica"/>
                <a:ea typeface="+mn-ea"/>
                <a:cs typeface="Helvetica"/>
              </a:rPr>
              <a:t>/</a:t>
            </a:r>
            <a:r>
              <a:rPr kumimoji="0" lang="en-US" sz="2800" b="1" i="0" u="none" strike="noStrike" kern="1200" cap="none" spc="0" normalizeH="0" baseline="0" noProof="0" dirty="0" err="1">
                <a:ln>
                  <a:noFill/>
                </a:ln>
                <a:solidFill>
                  <a:prstClr val="black"/>
                </a:solidFill>
                <a:effectLst/>
                <a:uLnTx/>
                <a:uFillTx/>
                <a:latin typeface="Helvetica"/>
                <a:ea typeface="+mn-ea"/>
                <a:cs typeface="Helvetica"/>
              </a:rPr>
              <a:t>sIDE</a:t>
            </a:r>
            <a:r>
              <a:rPr kumimoji="0" lang="en-US" sz="2800" b="1" i="0" u="none" strike="noStrike" kern="1200" cap="none" spc="0" normalizeH="0" baseline="0" noProof="0" dirty="0">
                <a:ln>
                  <a:noFill/>
                </a:ln>
                <a:solidFill>
                  <a:prstClr val="black"/>
                </a:solidFill>
                <a:effectLst/>
                <a:uLnTx/>
                <a:uFillTx/>
                <a:latin typeface="Helvetica"/>
                <a:ea typeface="+mn-ea"/>
                <a:cs typeface="Helvetica"/>
              </a:rPr>
              <a:t> Portal Merge</a:t>
            </a:r>
            <a:endParaRPr kumimoji="0" lang="en-US" sz="2800" b="0" i="0" u="none" strike="noStrike" kern="1200" cap="none" spc="0" normalizeH="0" baseline="0" noProof="0" dirty="0">
              <a:ln>
                <a:noFill/>
              </a:ln>
              <a:solidFill>
                <a:prstClr val="black"/>
              </a:solidFill>
              <a:effectLst/>
              <a:uLnTx/>
              <a:uFillTx/>
              <a:latin typeface="Helvetica"/>
              <a:ea typeface="+mn-ea"/>
              <a:cs typeface="Helvetica"/>
            </a:endParaRPr>
          </a:p>
          <a:p>
            <a:pPr marL="285750" marR="0" indent="-285750">
              <a:lnSpc>
                <a:spcPct val="150000"/>
              </a:lnSpc>
              <a:buFont typeface="Arial" panose="020B0604020202020204" pitchFamily="34" charset="0"/>
              <a:buChar char="•"/>
            </a:pPr>
            <a:r>
              <a:rPr lang="en-US" sz="1600" dirty="0">
                <a:solidFill>
                  <a:srgbClr val="000000"/>
                </a:solidFill>
                <a:effectLst/>
                <a:latin typeface="Helvetica" panose="020B0604020202020204"/>
                <a:ea typeface="Times New Roman" panose="02020603050405020304" pitchFamily="18" charset="0"/>
                <a:cs typeface="Helvetica" panose="020B0604020202020204"/>
              </a:rPr>
              <a:t>When submitting:</a:t>
            </a:r>
          </a:p>
          <a:p>
            <a:pPr marL="800100" lvl="1" indent="-342900">
              <a:lnSpc>
                <a:spcPct val="150000"/>
              </a:lnSpc>
              <a:buSzPts val="1000"/>
              <a:buFont typeface="Symbol" panose="05050102010706020507" pitchFamily="18" charset="2"/>
              <a:buChar char=""/>
              <a:tabLst>
                <a:tab pos="457200" algn="l"/>
              </a:tabLst>
            </a:pPr>
            <a:r>
              <a:rPr lang="en-US" sz="1600" dirty="0">
                <a:solidFill>
                  <a:srgbClr val="000000"/>
                </a:solidFill>
                <a:effectLst/>
                <a:latin typeface="Helvetica" panose="020B0604020202020204"/>
                <a:ea typeface="Times New Roman" panose="02020603050405020304" pitchFamily="18" charset="0"/>
                <a:cs typeface="Helvetica" panose="020B0604020202020204"/>
              </a:rPr>
              <a:t>If your project is a single-patient IND or IDE, select “Expanded Access Protocol (single patient, intermediate, treatment).”</a:t>
            </a:r>
            <a:endParaRPr lang="en-US" sz="1600" dirty="0">
              <a:solidFill>
                <a:srgbClr val="000000"/>
              </a:solidFill>
              <a:effectLst/>
              <a:latin typeface="Helvetica" panose="020B0604020202020204"/>
              <a:ea typeface="Aptos" panose="020B0004020202020204" pitchFamily="34" charset="0"/>
              <a:cs typeface="Helvetica" panose="020B0604020202020204"/>
            </a:endParaRPr>
          </a:p>
          <a:p>
            <a:pPr marL="800100" lvl="1" indent="-342900">
              <a:lnSpc>
                <a:spcPct val="150000"/>
              </a:lnSpc>
              <a:buSzPts val="1000"/>
              <a:buFont typeface="Symbol" panose="05050102010706020507" pitchFamily="18" charset="2"/>
              <a:buChar char=""/>
              <a:tabLst>
                <a:tab pos="457200" algn="l"/>
              </a:tabLst>
            </a:pPr>
            <a:r>
              <a:rPr lang="en-US" sz="1600" dirty="0">
                <a:solidFill>
                  <a:srgbClr val="000000"/>
                </a:solidFill>
                <a:effectLst/>
                <a:latin typeface="Helvetica" panose="020B0604020202020204"/>
                <a:ea typeface="Times New Roman" panose="02020603050405020304" pitchFamily="18" charset="0"/>
                <a:cs typeface="Helvetica" panose="020B0604020202020204"/>
              </a:rPr>
              <a:t>If your project requires an HSR Portal Clearance letter for submission to COMIRB for a QI determination, select “This is being submitted for a COMIRB decision of QI vs. HSR.”</a:t>
            </a:r>
          </a:p>
          <a:p>
            <a:pPr marL="342900" indent="-342900">
              <a:lnSpc>
                <a:spcPct val="150000"/>
              </a:lnSpc>
              <a:buSzPts val="1000"/>
              <a:buFont typeface="Symbol" panose="05050102010706020507" pitchFamily="18" charset="2"/>
              <a:buChar char=""/>
              <a:tabLst>
                <a:tab pos="457200" algn="l"/>
              </a:tabLst>
            </a:pPr>
            <a:r>
              <a:rPr lang="en-US" sz="1600" dirty="0">
                <a:solidFill>
                  <a:srgbClr val="000000"/>
                </a:solidFill>
                <a:effectLst/>
                <a:latin typeface="Helvetica" panose="020B0604020202020204"/>
                <a:ea typeface="Times New Roman" panose="02020603050405020304" pitchFamily="18" charset="0"/>
                <a:cs typeface="Helvetica" panose="020B0604020202020204"/>
              </a:rPr>
              <a:t>This update replaces the existing </a:t>
            </a:r>
            <a:r>
              <a:rPr lang="en-US" sz="1600" dirty="0" err="1">
                <a:solidFill>
                  <a:srgbClr val="000000"/>
                </a:solidFill>
                <a:effectLst/>
                <a:latin typeface="Helvetica" panose="020B0604020202020204"/>
                <a:ea typeface="Times New Roman" panose="02020603050405020304" pitchFamily="18" charset="0"/>
                <a:cs typeface="Helvetica" panose="020B0604020202020204"/>
              </a:rPr>
              <a:t>sIND</a:t>
            </a:r>
            <a:r>
              <a:rPr lang="en-US" sz="1600" dirty="0">
                <a:solidFill>
                  <a:srgbClr val="000000"/>
                </a:solidFill>
                <a:effectLst/>
                <a:latin typeface="Helvetica" panose="020B0604020202020204"/>
                <a:ea typeface="Times New Roman" panose="02020603050405020304" pitchFamily="18" charset="0"/>
                <a:cs typeface="Helvetica" panose="020B0604020202020204"/>
              </a:rPr>
              <a:t>/</a:t>
            </a:r>
            <a:r>
              <a:rPr lang="en-US" sz="1600" dirty="0" err="1">
                <a:solidFill>
                  <a:srgbClr val="000000"/>
                </a:solidFill>
                <a:effectLst/>
                <a:latin typeface="Helvetica" panose="020B0604020202020204"/>
                <a:ea typeface="Times New Roman" panose="02020603050405020304" pitchFamily="18" charset="0"/>
                <a:cs typeface="Helvetica" panose="020B0604020202020204"/>
              </a:rPr>
              <a:t>sIDE</a:t>
            </a:r>
            <a:r>
              <a:rPr lang="en-US" sz="1600" dirty="0">
                <a:solidFill>
                  <a:srgbClr val="000000"/>
                </a:solidFill>
                <a:effectLst/>
                <a:latin typeface="Helvetica" panose="020B0604020202020204"/>
                <a:ea typeface="Times New Roman" panose="02020603050405020304" pitchFamily="18" charset="0"/>
                <a:cs typeface="Helvetica" panose="020B0604020202020204"/>
              </a:rPr>
              <a:t> portal. To submit to the Human Subjects Research Portal, please use this link: </a:t>
            </a:r>
            <a:r>
              <a:rPr lang="en-US" sz="1600" u="sng" dirty="0">
                <a:solidFill>
                  <a:srgbClr val="000000"/>
                </a:solidFill>
                <a:effectLst/>
                <a:latin typeface="Helvetica" panose="020B0604020202020204"/>
                <a:ea typeface="Times New Roman" panose="02020603050405020304" pitchFamily="18" charset="0"/>
                <a:cs typeface="Helvetica" panose="020B0604020202020204"/>
                <a:hlinkClick r:id="rId2"/>
              </a:rPr>
              <a:t>https://redcap.ucdenver.edu/surveys/?s=CF49MR9EEAAHRDHY</a:t>
            </a:r>
            <a:r>
              <a:rPr lang="en-US" sz="1600" dirty="0">
                <a:solidFill>
                  <a:srgbClr val="000000"/>
                </a:solidFill>
                <a:effectLst/>
                <a:latin typeface="Helvetica" panose="020B0604020202020204"/>
                <a:ea typeface="Times New Roman" panose="02020603050405020304" pitchFamily="18" charset="0"/>
                <a:cs typeface="Helvetica" panose="020B0604020202020204"/>
              </a:rPr>
              <a:t>. </a:t>
            </a:r>
            <a:endParaRPr lang="en-US" sz="1600" dirty="0">
              <a:solidFill>
                <a:srgbClr val="000000"/>
              </a:solidFill>
              <a:effectLst/>
              <a:latin typeface="Helvetica" panose="020B0604020202020204"/>
              <a:ea typeface="Aptos" panose="020B0004020202020204" pitchFamily="34" charset="0"/>
              <a:cs typeface="Helvetica" panose="020B0604020202020204"/>
            </a:endParaRP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6" name="Text Placeholder 2">
            <a:extLst>
              <a:ext uri="{FF2B5EF4-FFF2-40B4-BE49-F238E27FC236}">
                <a16:creationId xmlns:a16="http://schemas.microsoft.com/office/drawing/2014/main" id="{A5BAFAE9-76E3-5696-14E9-B55439201223}"/>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REMINDERS AND FYIs: HSR &amp; </a:t>
            </a:r>
            <a:r>
              <a:rPr kumimoji="0" lang="en-US" sz="2800" i="0" u="none" strike="noStrike" kern="1200" cap="none" spc="0" normalizeH="0" baseline="0" noProof="0" dirty="0" err="1">
                <a:ln>
                  <a:noFill/>
                </a:ln>
                <a:solidFill>
                  <a:prstClr val="white"/>
                </a:solidFill>
                <a:effectLst/>
                <a:uLnTx/>
                <a:uFillTx/>
                <a:latin typeface="Helvetica" pitchFamily="2" charset="0"/>
                <a:ea typeface="+mn-ea"/>
                <a:cs typeface="Calibri Light" panose="020F0302020204030204" pitchFamily="34" charset="0"/>
              </a:rPr>
              <a:t>sIND</a:t>
            </a: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a:t>
            </a:r>
            <a:r>
              <a:rPr kumimoji="0" lang="en-US" sz="2800" i="0" u="none" strike="noStrike" kern="1200" cap="none" spc="0" normalizeH="0" baseline="0" noProof="0" dirty="0" err="1">
                <a:ln>
                  <a:noFill/>
                </a:ln>
                <a:solidFill>
                  <a:prstClr val="white"/>
                </a:solidFill>
                <a:effectLst/>
                <a:uLnTx/>
                <a:uFillTx/>
                <a:latin typeface="Helvetica" pitchFamily="2" charset="0"/>
                <a:ea typeface="+mn-ea"/>
                <a:cs typeface="Calibri Light" panose="020F0302020204030204" pitchFamily="34" charset="0"/>
              </a:rPr>
              <a:t>sIDE</a:t>
            </a: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 Portal Update</a:t>
            </a:r>
          </a:p>
        </p:txBody>
      </p:sp>
      <p:pic>
        <p:nvPicPr>
          <p:cNvPr id="7" name="Picture 6" descr="A snow covered sidewalk with large round objects&#10;&#10;Description automatically generated">
            <a:extLst>
              <a:ext uri="{FF2B5EF4-FFF2-40B4-BE49-F238E27FC236}">
                <a16:creationId xmlns:a16="http://schemas.microsoft.com/office/drawing/2014/main" id="{4FA9CAFD-2D6B-DFDD-218A-B2888DBD7E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79150" y="679260"/>
            <a:ext cx="4312850" cy="5569140"/>
          </a:xfrm>
          <a:prstGeom prst="rect">
            <a:avLst/>
          </a:prstGeom>
        </p:spPr>
      </p:pic>
      <p:pic>
        <p:nvPicPr>
          <p:cNvPr id="3074" name="Picture 2" descr="Human Subjects Research Portal and sIND/sIDE Portal Update ">
            <a:extLst>
              <a:ext uri="{FF2B5EF4-FFF2-40B4-BE49-F238E27FC236}">
                <a16:creationId xmlns:a16="http://schemas.microsoft.com/office/drawing/2014/main" id="{6C8183B9-79ED-9AD6-1A32-0D006DA860C4}"/>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083727" y="2651125"/>
            <a:ext cx="47625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25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80FDD-3701-7EF2-EFDA-271EC6B67FD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3CD0317-B392-FBF8-268B-FB529467F5EF}"/>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940B97B1-F04B-830C-9872-7CA4E461E6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26613" y="679260"/>
            <a:ext cx="4065387" cy="5540565"/>
          </a:xfrm>
          <a:prstGeom prst="rect">
            <a:avLst/>
          </a:prstGeom>
        </p:spPr>
      </p:pic>
      <p:sp>
        <p:nvSpPr>
          <p:cNvPr id="6" name="Text Placeholder 2">
            <a:extLst>
              <a:ext uri="{FF2B5EF4-FFF2-40B4-BE49-F238E27FC236}">
                <a16:creationId xmlns:a16="http://schemas.microsoft.com/office/drawing/2014/main" id="{C70945DB-3A94-DF84-26A2-7790D3ECD00D}"/>
              </a:ext>
            </a:extLst>
          </p:cNvPr>
          <p:cNvSpPr txBox="1">
            <a:spLocks/>
          </p:cNvSpPr>
          <p:nvPr/>
        </p:nvSpPr>
        <p:spPr>
          <a:xfrm>
            <a:off x="1146314" y="157686"/>
            <a:ext cx="11841110"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REMINDERS and FYIs: </a:t>
            </a:r>
            <a:r>
              <a:rPr kumimoji="0" lang="en-US" sz="2800" i="0" u="none" strike="noStrike" kern="1200" cap="none" spc="0" normalizeH="0" baseline="0" noProof="0" dirty="0" err="1">
                <a:ln>
                  <a:noFill/>
                </a:ln>
                <a:solidFill>
                  <a:prstClr val="white"/>
                </a:solidFill>
                <a:effectLst/>
                <a:uLnTx/>
                <a:uFillTx/>
                <a:latin typeface="Helvetica" pitchFamily="2" charset="0"/>
                <a:ea typeface="+mn-ea"/>
                <a:cs typeface="Calibri Light" panose="020F0302020204030204" pitchFamily="34" charset="0"/>
              </a:rPr>
              <a:t>UCHealth</a:t>
            </a: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 Research Fee Schedule Update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5" name="TextBox 4">
            <a:extLst>
              <a:ext uri="{FF2B5EF4-FFF2-40B4-BE49-F238E27FC236}">
                <a16:creationId xmlns:a16="http://schemas.microsoft.com/office/drawing/2014/main" id="{741A2B09-DF51-DFE9-8342-3F2674D91182}"/>
              </a:ext>
            </a:extLst>
          </p:cNvPr>
          <p:cNvSpPr txBox="1"/>
          <p:nvPr/>
        </p:nvSpPr>
        <p:spPr>
          <a:xfrm>
            <a:off x="979170" y="795164"/>
            <a:ext cx="66103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Updated </a:t>
            </a:r>
            <a:r>
              <a:rPr kumimoji="0" lang="en-US" sz="2400" b="1" i="0" u="none" strike="noStrike" kern="1200" cap="none" spc="0" normalizeH="0" baseline="0" noProof="0" dirty="0" err="1">
                <a:ln>
                  <a:noFill/>
                </a:ln>
                <a:solidFill>
                  <a:prstClr val="black"/>
                </a:solidFill>
                <a:effectLst/>
                <a:uLnTx/>
                <a:uFillTx/>
                <a:latin typeface="Helvetica"/>
                <a:ea typeface="+mn-ea"/>
                <a:cs typeface="Helvetica"/>
              </a:rPr>
              <a:t>UCHealth</a:t>
            </a:r>
            <a:r>
              <a:rPr kumimoji="0" lang="en-US" sz="2400" b="1" i="0" u="none" strike="noStrike" kern="1200" cap="none" spc="0" normalizeH="0" baseline="0" noProof="0" dirty="0">
                <a:ln>
                  <a:noFill/>
                </a:ln>
                <a:solidFill>
                  <a:prstClr val="black"/>
                </a:solidFill>
                <a:effectLst/>
                <a:uLnTx/>
                <a:uFillTx/>
                <a:latin typeface="Helvetica"/>
                <a:ea typeface="+mn-ea"/>
                <a:cs typeface="Helvetica"/>
              </a:rPr>
              <a:t> Research Fee Schedules</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7" name="TextBox 6">
            <a:extLst>
              <a:ext uri="{FF2B5EF4-FFF2-40B4-BE49-F238E27FC236}">
                <a16:creationId xmlns:a16="http://schemas.microsoft.com/office/drawing/2014/main" id="{DEDA2175-B0F0-E285-0529-8DCE201B2E75}"/>
              </a:ext>
            </a:extLst>
          </p:cNvPr>
          <p:cNvSpPr txBox="1"/>
          <p:nvPr/>
        </p:nvSpPr>
        <p:spPr>
          <a:xfrm>
            <a:off x="472440" y="1329410"/>
            <a:ext cx="7117080" cy="4385816"/>
          </a:xfrm>
          <a:prstGeom prst="rect">
            <a:avLst/>
          </a:prstGeom>
          <a:noFill/>
        </p:spPr>
        <p:txBody>
          <a:bodyPr wrap="square">
            <a:spAutoFit/>
          </a:bodyPr>
          <a:lstStyle/>
          <a:p>
            <a:pPr marL="285750" marR="0" indent="-285750">
              <a:lnSpc>
                <a:spcPct val="150000"/>
              </a:lnSpc>
              <a:buFont typeface="Arial" panose="020B0604020202020204" pitchFamily="34" charset="0"/>
              <a:buChar char="•"/>
            </a:pPr>
            <a:r>
              <a:rPr lang="en-US" sz="1800" dirty="0" err="1">
                <a:solidFill>
                  <a:srgbClr val="000000"/>
                </a:solidFill>
                <a:effectLst/>
                <a:latin typeface="Helvetica" panose="020B0604020202020204"/>
                <a:ea typeface="Times New Roman" panose="02020603050405020304" pitchFamily="18" charset="0"/>
                <a:cs typeface="Helvetica" panose="020B0604020202020204"/>
              </a:rPr>
              <a:t>UCHealth</a:t>
            </a:r>
            <a:r>
              <a:rPr lang="en-US" sz="1800" dirty="0">
                <a:solidFill>
                  <a:srgbClr val="000000"/>
                </a:solidFill>
                <a:effectLst/>
                <a:latin typeface="Helvetica" panose="020B0604020202020204"/>
                <a:ea typeface="Times New Roman" panose="02020603050405020304" pitchFamily="18" charset="0"/>
                <a:cs typeface="Helvetica" panose="020B0604020202020204"/>
              </a:rPr>
              <a:t> System Wide Research Fee Schedules effective July 1, 2025 have been published on </a:t>
            </a:r>
            <a:r>
              <a:rPr lang="en-US" sz="1800" u="sng" dirty="0">
                <a:solidFill>
                  <a:srgbClr val="000000"/>
                </a:solidFill>
                <a:effectLst/>
                <a:latin typeface="Helvetica" panose="020B0604020202020204"/>
                <a:ea typeface="Times New Roman" panose="02020603050405020304" pitchFamily="18" charset="0"/>
                <a:cs typeface="Helvetica" panose="020B0604020202020204"/>
                <a:hlinkClick r:id="rId3"/>
              </a:rPr>
              <a:t>our website.</a:t>
            </a:r>
            <a:endParaRPr lang="en-US" u="sng" dirty="0">
              <a:solidFill>
                <a:srgbClr val="000000"/>
              </a:solidFill>
              <a:latin typeface="Helvetica" panose="020B0604020202020204"/>
              <a:ea typeface="Times New Roman" panose="02020603050405020304" pitchFamily="18" charset="0"/>
              <a:cs typeface="Helvetica" panose="020B0604020202020204"/>
            </a:endParaRPr>
          </a:p>
          <a:p>
            <a:pPr marL="285750" marR="0" indent="-285750">
              <a:lnSpc>
                <a:spcPct val="150000"/>
              </a:lnSpc>
              <a:buFont typeface="Arial" panose="020B0604020202020204" pitchFamily="34" charset="0"/>
              <a:buChar char="•"/>
            </a:pPr>
            <a:r>
              <a:rPr lang="en-US" sz="1800" dirty="0">
                <a:solidFill>
                  <a:srgbClr val="000000"/>
                </a:solidFill>
                <a:effectLst/>
                <a:latin typeface="Helvetica" panose="020B0604020202020204"/>
                <a:ea typeface="Times New Roman" panose="02020603050405020304" pitchFamily="18" charset="0"/>
                <a:cs typeface="Helvetica" panose="020B0604020202020204"/>
              </a:rPr>
              <a:t>These fees are applicable for studies submitted to the Human Subjects Research Portal on or after July 1, 2025.</a:t>
            </a:r>
            <a:endParaRPr lang="en-US" sz="1800" dirty="0">
              <a:solidFill>
                <a:srgbClr val="606566"/>
              </a:solidFill>
              <a:effectLst/>
              <a:latin typeface="Helvetica" panose="020B0604020202020204"/>
              <a:ea typeface="Aptos" panose="020B0004020202020204" pitchFamily="34" charset="0"/>
              <a:cs typeface="Helvetica" panose="020B0604020202020204"/>
            </a:endParaRPr>
          </a:p>
          <a:p>
            <a:pPr marL="285750" marR="0" indent="-285750">
              <a:lnSpc>
                <a:spcPct val="150000"/>
              </a:lnSpc>
              <a:buFont typeface="Arial" panose="020B0604020202020204" pitchFamily="34" charset="0"/>
              <a:buChar char="•"/>
            </a:pPr>
            <a:r>
              <a:rPr lang="en-US" sz="1800" u="sng" dirty="0">
                <a:solidFill>
                  <a:srgbClr val="0563C1"/>
                </a:solidFill>
                <a:effectLst/>
                <a:latin typeface="Helvetica" panose="020B0604020202020204"/>
                <a:ea typeface="Times New Roman" panose="02020603050405020304" pitchFamily="18" charset="0"/>
                <a:cs typeface="Helvetica" panose="020B0604020202020204"/>
                <a:hlinkClick r:id="rId4"/>
              </a:rPr>
              <a:t>Ancillary Services Fee Schedule</a:t>
            </a:r>
            <a:endParaRPr lang="en-US" sz="1800" dirty="0">
              <a:solidFill>
                <a:srgbClr val="606566"/>
              </a:solidFill>
              <a:effectLst/>
              <a:latin typeface="Helvetica" panose="020B0604020202020204"/>
              <a:ea typeface="Aptos" panose="020B0004020202020204" pitchFamily="34" charset="0"/>
              <a:cs typeface="Helvetica" panose="020B0604020202020204"/>
            </a:endParaRPr>
          </a:p>
          <a:p>
            <a:pPr marL="742950" lvl="1" indent="-285750">
              <a:buFont typeface="Arial" panose="020B0604020202020204" pitchFamily="34" charset="0"/>
              <a:buChar char="•"/>
            </a:pPr>
            <a:r>
              <a:rPr lang="en-US" dirty="0">
                <a:solidFill>
                  <a:srgbClr val="000000"/>
                </a:solidFill>
                <a:latin typeface="Helvetica" panose="020B0604020202020204"/>
                <a:ea typeface="Times New Roman" panose="02020603050405020304" pitchFamily="18" charset="0"/>
                <a:cs typeface="Helvetica" panose="020B0604020202020204"/>
              </a:rPr>
              <a:t>I</a:t>
            </a:r>
            <a:r>
              <a:rPr lang="en-US" dirty="0">
                <a:solidFill>
                  <a:srgbClr val="000000"/>
                </a:solidFill>
                <a:effectLst/>
                <a:latin typeface="Helvetica" panose="020B0604020202020204"/>
                <a:ea typeface="Times New Roman" panose="02020603050405020304" pitchFamily="18" charset="0"/>
                <a:cs typeface="Helvetica" panose="020B0604020202020204"/>
              </a:rPr>
              <a:t>ncludes Laboratory, Radiology, and Nuclear Medicine Investigational Radiopharmaceuticals</a:t>
            </a:r>
          </a:p>
          <a:p>
            <a:pPr marL="1200150" lvl="2" indent="-285750">
              <a:buFont typeface="Arial" panose="020B0604020202020204" pitchFamily="34" charset="0"/>
              <a:buChar char="•"/>
            </a:pPr>
            <a:r>
              <a:rPr lang="en-US" u="sng" dirty="0">
                <a:solidFill>
                  <a:srgbClr val="000000"/>
                </a:solidFill>
                <a:effectLst/>
                <a:latin typeface="Helvetica" panose="020B0604020202020204"/>
                <a:ea typeface="Times New Roman" panose="02020603050405020304" pitchFamily="18" charset="0"/>
                <a:cs typeface="Helvetica" panose="020B0604020202020204"/>
                <a:hlinkClick r:id="rId5"/>
              </a:rPr>
              <a:t>Investigational Drug Services</a:t>
            </a:r>
            <a:endParaRPr lang="en-US" u="sng" dirty="0">
              <a:solidFill>
                <a:srgbClr val="000000"/>
              </a:solidFill>
              <a:latin typeface="Helvetica" panose="020B0604020202020204"/>
              <a:ea typeface="Times New Roman" panose="02020603050405020304" pitchFamily="18" charset="0"/>
              <a:cs typeface="Helvetica" panose="020B0604020202020204"/>
            </a:endParaRPr>
          </a:p>
          <a:p>
            <a:pPr marL="1200150" lvl="2" indent="-285750">
              <a:buFont typeface="Arial" panose="020B0604020202020204" pitchFamily="34" charset="0"/>
              <a:buChar char="•"/>
            </a:pPr>
            <a:r>
              <a:rPr lang="en-US" u="sng" dirty="0" err="1">
                <a:solidFill>
                  <a:srgbClr val="000000"/>
                </a:solidFill>
                <a:effectLst/>
                <a:latin typeface="Helvetica" panose="020B0604020202020204"/>
                <a:ea typeface="Times New Roman" panose="02020603050405020304" pitchFamily="18" charset="0"/>
                <a:cs typeface="Helvetica" panose="020B0604020202020204"/>
                <a:hlinkClick r:id="rId6"/>
              </a:rPr>
              <a:t>UCHealth</a:t>
            </a:r>
            <a:r>
              <a:rPr lang="en-US" u="sng" dirty="0">
                <a:solidFill>
                  <a:srgbClr val="000000"/>
                </a:solidFill>
                <a:effectLst/>
                <a:latin typeface="Helvetica" panose="020B0604020202020204"/>
                <a:ea typeface="Times New Roman" panose="02020603050405020304" pitchFamily="18" charset="0"/>
                <a:cs typeface="Helvetica" panose="020B0604020202020204"/>
                <a:hlinkClick r:id="rId6"/>
              </a:rPr>
              <a:t> Research Administration</a:t>
            </a:r>
            <a:endParaRPr lang="en-US" u="sng" dirty="0">
              <a:solidFill>
                <a:srgbClr val="000000"/>
              </a:solidFill>
              <a:latin typeface="Helvetica" panose="020B0604020202020204"/>
              <a:ea typeface="Times New Roman" panose="02020603050405020304" pitchFamily="18" charset="0"/>
              <a:cs typeface="Helvetica" panose="020B0604020202020204"/>
            </a:endParaRPr>
          </a:p>
          <a:p>
            <a:pPr marL="742950" lvl="1" indent="-285750">
              <a:buFont typeface="Arial" panose="020B0604020202020204" pitchFamily="34" charset="0"/>
              <a:buChar char="•"/>
            </a:pPr>
            <a:r>
              <a:rPr lang="en-US" dirty="0">
                <a:solidFill>
                  <a:srgbClr val="000000"/>
                </a:solidFill>
                <a:effectLst/>
                <a:latin typeface="Helvetica" panose="020B0604020202020204"/>
                <a:ea typeface="Times New Roman" panose="02020603050405020304" pitchFamily="18" charset="0"/>
                <a:cs typeface="Helvetica" panose="020B0604020202020204"/>
              </a:rPr>
              <a:t>Include protocol initiation and maintenance fees and Medicare Coverage Analysis fees</a:t>
            </a:r>
            <a:endParaRPr lang="en-US" dirty="0">
              <a:solidFill>
                <a:srgbClr val="000000"/>
              </a:solidFill>
              <a:latin typeface="Helvetica" panose="020B0604020202020204"/>
              <a:ea typeface="Times New Roman" panose="02020603050405020304" pitchFamily="18" charset="0"/>
              <a:cs typeface="Helvetica" panose="020B0604020202020204"/>
            </a:endParaRPr>
          </a:p>
          <a:p>
            <a:pPr marL="1200150" lvl="2" indent="-285750">
              <a:buFont typeface="Arial" panose="020B0604020202020204" pitchFamily="34" charset="0"/>
              <a:buChar char="•"/>
            </a:pPr>
            <a:r>
              <a:rPr lang="en-US" u="sng" dirty="0">
                <a:solidFill>
                  <a:srgbClr val="000000"/>
                </a:solidFill>
                <a:effectLst/>
                <a:latin typeface="Helvetica" panose="020B0604020202020204"/>
                <a:ea typeface="Times New Roman" panose="02020603050405020304" pitchFamily="18" charset="0"/>
                <a:cs typeface="Helvetica" panose="020B0604020202020204"/>
                <a:hlinkClick r:id="rId7"/>
              </a:rPr>
              <a:t>University of Colorado Apheresis Fee Schedule</a:t>
            </a:r>
            <a:endParaRPr lang="en-US" dirty="0">
              <a:solidFill>
                <a:srgbClr val="000000"/>
              </a:solidFill>
              <a:effectLst/>
              <a:latin typeface="Helvetica" panose="020B0604020202020204"/>
              <a:ea typeface="Times New Roman" panose="02020603050405020304" pitchFamily="18" charset="0"/>
              <a:cs typeface="Helvetica" panose="020B0604020202020204"/>
            </a:endParaRPr>
          </a:p>
          <a:p>
            <a:pPr marL="1200150" lvl="2" indent="-285750">
              <a:buFont typeface="Arial" panose="020B0604020202020204" pitchFamily="34" charset="0"/>
              <a:buChar char="•"/>
            </a:pPr>
            <a:r>
              <a:rPr lang="en-US" u="sng" dirty="0">
                <a:solidFill>
                  <a:srgbClr val="000000"/>
                </a:solidFill>
                <a:effectLst/>
                <a:latin typeface="Helvetica" panose="020B0604020202020204"/>
                <a:ea typeface="Times New Roman" panose="02020603050405020304" pitchFamily="18" charset="0"/>
                <a:cs typeface="Helvetica" panose="020B0604020202020204"/>
                <a:hlinkClick r:id="rId8"/>
              </a:rPr>
              <a:t>University of Colorado Hospital 11</a:t>
            </a:r>
            <a:r>
              <a:rPr lang="en-US" u="sng" baseline="30000" dirty="0">
                <a:solidFill>
                  <a:srgbClr val="000000"/>
                </a:solidFill>
                <a:effectLst/>
                <a:latin typeface="Helvetica" panose="020B0604020202020204"/>
                <a:ea typeface="Times New Roman" panose="02020603050405020304" pitchFamily="18" charset="0"/>
                <a:cs typeface="Helvetica" panose="020B0604020202020204"/>
                <a:hlinkClick r:id="rId8"/>
              </a:rPr>
              <a:t>th</a:t>
            </a:r>
            <a:r>
              <a:rPr lang="en-US" u="sng" dirty="0">
                <a:solidFill>
                  <a:srgbClr val="000000"/>
                </a:solidFill>
                <a:effectLst/>
                <a:latin typeface="Helvetica" panose="020B0604020202020204"/>
                <a:ea typeface="Times New Roman" panose="02020603050405020304" pitchFamily="18" charset="0"/>
                <a:cs typeface="Helvetica" panose="020B0604020202020204"/>
                <a:hlinkClick r:id="rId8"/>
              </a:rPr>
              <a:t> Floor Fee Schedule</a:t>
            </a:r>
            <a:endParaRPr lang="en-US" sz="2000" dirty="0">
              <a:effectLst/>
              <a:latin typeface="Helvetica" panose="020B0604020202020204"/>
              <a:cs typeface="Helvetica" panose="020B0604020202020204"/>
            </a:endParaRPr>
          </a:p>
        </p:txBody>
      </p:sp>
      <p:pic>
        <p:nvPicPr>
          <p:cNvPr id="2" name="Picture 1">
            <a:extLst>
              <a:ext uri="{FF2B5EF4-FFF2-40B4-BE49-F238E27FC236}">
                <a16:creationId xmlns:a16="http://schemas.microsoft.com/office/drawing/2014/main" id="{87A6F62C-FF68-B3B5-C2AC-077D27B1A0A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13896" y="679260"/>
            <a:ext cx="4478104" cy="5557815"/>
          </a:xfrm>
          <a:prstGeom prst="rect">
            <a:avLst/>
          </a:prstGeom>
        </p:spPr>
      </p:pic>
    </p:spTree>
    <p:extLst>
      <p:ext uri="{BB962C8B-B14F-4D97-AF65-F5344CB8AC3E}">
        <p14:creationId xmlns:p14="http://schemas.microsoft.com/office/powerpoint/2010/main" val="107377765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4A9F1BEF0F2F41BE02F2FE5488BC4D" ma:contentTypeVersion="10" ma:contentTypeDescription="Create a new document." ma:contentTypeScope="" ma:versionID="00b6cde8ddbcdc6563685be90fd5a347">
  <xsd:schema xmlns:xsd="http://www.w3.org/2001/XMLSchema" xmlns:xs="http://www.w3.org/2001/XMLSchema" xmlns:p="http://schemas.microsoft.com/office/2006/metadata/properties" xmlns:ns2="1b8783ab-66bc-4f12-8d87-6015476db5f6" xmlns:ns3="777d0bdd-fa07-44fd-a41d-5ae8f418dbd7" targetNamespace="http://schemas.microsoft.com/office/2006/metadata/properties" ma:root="true" ma:fieldsID="caa2bd1e37b0b0aaaeb573d3e983ada3" ns2:_="" ns3:_="">
    <xsd:import namespace="1b8783ab-66bc-4f12-8d87-6015476db5f6"/>
    <xsd:import namespace="777d0bdd-fa07-44fd-a41d-5ae8f418db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8783ab-66bc-4f12-8d87-6015476db5f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7d0bdd-fa07-44fd-a41d-5ae8f418dbd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F6724-F1CE-4B15-BF4C-14E74306FE5E}">
  <ds:schemaRefs>
    <ds:schemaRef ds:uri="http://schemas.microsoft.com/sharepoint/v3/contenttype/forms"/>
  </ds:schemaRefs>
</ds:datastoreItem>
</file>

<file path=customXml/itemProps2.xml><?xml version="1.0" encoding="utf-8"?>
<ds:datastoreItem xmlns:ds="http://schemas.openxmlformats.org/officeDocument/2006/customXml" ds:itemID="{5A02A748-12F6-422C-9E2F-A22350A3F569}">
  <ds:schemaRefs>
    <ds:schemaRef ds:uri="http://purl.org/dc/terms/"/>
    <ds:schemaRef ds:uri="http://purl.org/dc/dcmitype/"/>
    <ds:schemaRef ds:uri="777d0bdd-fa07-44fd-a41d-5ae8f418dbd7"/>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1b8783ab-66bc-4f12-8d87-6015476db5f6"/>
  </ds:schemaRefs>
</ds:datastoreItem>
</file>

<file path=customXml/itemProps3.xml><?xml version="1.0" encoding="utf-8"?>
<ds:datastoreItem xmlns:ds="http://schemas.openxmlformats.org/officeDocument/2006/customXml" ds:itemID="{70F8830B-18FA-40B3-926E-B6D26CB4ED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8783ab-66bc-4f12-8d87-6015476db5f6"/>
    <ds:schemaRef ds:uri="777d0bdd-fa07-44fd-a41d-5ae8f418d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15274</TotalTime>
  <Words>1091</Words>
  <Application>Microsoft Office PowerPoint</Application>
  <PresentationFormat>Widescreen</PresentationFormat>
  <Paragraphs>172</Paragraphs>
  <Slides>20</Slides>
  <Notes>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20</vt:i4>
      </vt:variant>
    </vt:vector>
  </HeadingPairs>
  <TitlesOfParts>
    <vt:vector size="35" baseType="lpstr">
      <vt:lpstr>Aptos</vt:lpstr>
      <vt:lpstr>Arial</vt:lpstr>
      <vt:lpstr>Calibri</vt:lpstr>
      <vt:lpstr>Calibri Light</vt:lpstr>
      <vt:lpstr>Helvetica</vt:lpstr>
      <vt:lpstr>Roboto Light</vt:lpstr>
      <vt:lpstr>Segoe UI</vt:lpstr>
      <vt:lpstr>Segoe UI Light</vt:lpstr>
      <vt:lpstr>Segoe UI Semibold</vt:lpstr>
      <vt:lpstr>Symbol</vt:lpstr>
      <vt:lpstr>Tahoma</vt:lpstr>
      <vt:lpstr>Times New Roman</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 Megan</dc:creator>
  <cp:lastModifiedBy>Sinn, Kellie</cp:lastModifiedBy>
  <cp:revision>35</cp:revision>
  <dcterms:created xsi:type="dcterms:W3CDTF">2024-01-24T15:46:21Z</dcterms:created>
  <dcterms:modified xsi:type="dcterms:W3CDTF">2025-04-08T18:21:45Z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0x010100A84A9F1BEF0F2F41BE02F2FE5488BC4D</vt:lpwstr>
  </property>
</Properties>
</file>