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18"/>
  </p:notesMasterIdLst>
  <p:sldIdLst>
    <p:sldId id="256" r:id="rId2"/>
    <p:sldId id="257" r:id="rId3"/>
    <p:sldId id="283" r:id="rId4"/>
    <p:sldId id="273" r:id="rId5"/>
    <p:sldId id="292" r:id="rId6"/>
    <p:sldId id="284" r:id="rId7"/>
    <p:sldId id="286" r:id="rId8"/>
    <p:sldId id="285" r:id="rId9"/>
    <p:sldId id="289" r:id="rId10"/>
    <p:sldId id="290" r:id="rId11"/>
    <p:sldId id="291" r:id="rId12"/>
    <p:sldId id="288" r:id="rId13"/>
    <p:sldId id="294" r:id="rId14"/>
    <p:sldId id="293" r:id="rId15"/>
    <p:sldId id="279" r:id="rId16"/>
    <p:sldId id="262"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1" autoAdjust="0"/>
    <p:restoredTop sz="82535" autoAdjust="0"/>
  </p:normalViewPr>
  <p:slideViewPr>
    <p:cSldViewPr snapToGrid="0">
      <p:cViewPr varScale="1">
        <p:scale>
          <a:sx n="94" d="100"/>
          <a:sy n="94" d="100"/>
        </p:scale>
        <p:origin x="111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hyperlink" Target="https://forms.office.com/Pages/ResponsePage.aspx?id=XOYJ9QuOLUeycG7Um4Mp3b-fEcLQk9RFlw9G2BbiUadUMU9QREE4SkxGTEtNNU1GREdPUVBQRk9aWS4u" TargetMode="Externa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4.sv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svg"/></Relationships>
</file>

<file path=ppt/diagrams/_rels/drawing1.xml.rels><?xml version="1.0" encoding="UTF-8" standalone="yes"?>
<Relationships xmlns="http://schemas.openxmlformats.org/package/2006/relationships"><Relationship Id="rId8" Type="http://schemas.openxmlformats.org/officeDocument/2006/relationships/image" Target="../media/image8.svg"/><Relationship Id="rId13" Type="http://schemas.openxmlformats.org/officeDocument/2006/relationships/hyperlink" Target="https://forms.office.com/Pages/ResponsePage.aspx?id=XOYJ9QuOLUeycG7Um4Mp3b-fEcLQk9RFlw9G2BbiUadUMU9QREE4SkxGTEtNNU1GREdPUVBQRk9aWS4u" TargetMode="External"/><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sv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0BA270C-69DC-42C6-9B5A-6CA4A889A4A3}"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796C1E32-2CA6-4C4D-AB14-64C20A89CB0A}">
      <dgm:prSet/>
      <dgm:spPr/>
      <dgm:t>
        <a:bodyPr/>
        <a:lstStyle/>
        <a:p>
          <a:pPr>
            <a:lnSpc>
              <a:spcPct val="100000"/>
            </a:lnSpc>
          </a:pPr>
          <a:r>
            <a:rPr lang="en-US" dirty="0"/>
            <a:t>Review of previous items</a:t>
          </a:r>
        </a:p>
      </dgm:t>
    </dgm:pt>
    <dgm:pt modelId="{3637C414-44A9-448C-8D7B-8A3830E6797E}" type="parTrans" cxnId="{949BEAEB-1B5E-4833-9C7A-F159569CB166}">
      <dgm:prSet/>
      <dgm:spPr/>
      <dgm:t>
        <a:bodyPr/>
        <a:lstStyle/>
        <a:p>
          <a:endParaRPr lang="en-US"/>
        </a:p>
      </dgm:t>
    </dgm:pt>
    <dgm:pt modelId="{8C9C129C-DCEC-4058-93B4-EE7EDFF7CF14}" type="sibTrans" cxnId="{949BEAEB-1B5E-4833-9C7A-F159569CB166}">
      <dgm:prSet/>
      <dgm:spPr/>
      <dgm:t>
        <a:bodyPr/>
        <a:lstStyle/>
        <a:p>
          <a:endParaRPr lang="en-US"/>
        </a:p>
      </dgm:t>
    </dgm:pt>
    <dgm:pt modelId="{08AAED1B-9D34-4232-AF0D-3F48FD78771C}">
      <dgm:prSet/>
      <dgm:spPr/>
      <dgm:t>
        <a:bodyPr/>
        <a:lstStyle/>
        <a:p>
          <a:pPr>
            <a:lnSpc>
              <a:spcPct val="100000"/>
            </a:lnSpc>
          </a:pPr>
          <a:r>
            <a:rPr lang="en-US" dirty="0"/>
            <a:t>Review of new items</a:t>
          </a:r>
        </a:p>
      </dgm:t>
    </dgm:pt>
    <dgm:pt modelId="{B6B8C576-9B31-4FE9-8BC1-B0C62E11F1C5}" type="parTrans" cxnId="{97875D22-27FB-4D98-B97A-80BCC4C76877}">
      <dgm:prSet/>
      <dgm:spPr/>
      <dgm:t>
        <a:bodyPr/>
        <a:lstStyle/>
        <a:p>
          <a:endParaRPr lang="en-US"/>
        </a:p>
      </dgm:t>
    </dgm:pt>
    <dgm:pt modelId="{A05BD965-03A3-48B9-AF83-E34EA7C110FA}" type="sibTrans" cxnId="{97875D22-27FB-4D98-B97A-80BCC4C76877}">
      <dgm:prSet/>
      <dgm:spPr/>
      <dgm:t>
        <a:bodyPr/>
        <a:lstStyle/>
        <a:p>
          <a:endParaRPr lang="en-US"/>
        </a:p>
      </dgm:t>
    </dgm:pt>
    <dgm:pt modelId="{D4F2B018-2618-42E4-A283-662BB77C893F}">
      <dgm:prSet/>
      <dgm:spPr/>
      <dgm:t>
        <a:bodyPr/>
        <a:lstStyle/>
        <a:p>
          <a:pPr>
            <a:lnSpc>
              <a:spcPct val="100000"/>
            </a:lnSpc>
          </a:pPr>
          <a:r>
            <a:rPr lang="en-US" dirty="0"/>
            <a:t>Reminder! </a:t>
          </a:r>
          <a:r>
            <a:rPr lang="en-US" dirty="0">
              <a:hlinkClick xmlns:r="http://schemas.openxmlformats.org/officeDocument/2006/relationships" r:id="rId1"/>
            </a:rPr>
            <a:t>Submit agenda items</a:t>
          </a:r>
          <a:endParaRPr lang="en-US" dirty="0"/>
        </a:p>
      </dgm:t>
    </dgm:pt>
    <dgm:pt modelId="{9AFCEC94-5844-4A01-8A18-5892D4F250F8}" type="parTrans" cxnId="{9838F42A-CC07-4076-BD8A-BC2138A8E12C}">
      <dgm:prSet/>
      <dgm:spPr/>
      <dgm:t>
        <a:bodyPr/>
        <a:lstStyle/>
        <a:p>
          <a:endParaRPr lang="en-US"/>
        </a:p>
      </dgm:t>
    </dgm:pt>
    <dgm:pt modelId="{1D2A0304-687B-4112-BAEF-BC51794EB368}" type="sibTrans" cxnId="{9838F42A-CC07-4076-BD8A-BC2138A8E12C}">
      <dgm:prSet/>
      <dgm:spPr/>
      <dgm:t>
        <a:bodyPr/>
        <a:lstStyle/>
        <a:p>
          <a:endParaRPr lang="en-US"/>
        </a:p>
      </dgm:t>
    </dgm:pt>
    <dgm:pt modelId="{25A394CA-5916-4C2F-BB02-0AC2D836DAC3}">
      <dgm:prSet/>
      <dgm:spPr/>
      <dgm:t>
        <a:bodyPr/>
        <a:lstStyle/>
        <a:p>
          <a:pPr>
            <a:lnSpc>
              <a:spcPct val="100000"/>
            </a:lnSpc>
          </a:pPr>
          <a:r>
            <a:rPr lang="en-US" dirty="0"/>
            <a:t>Definitions</a:t>
          </a:r>
        </a:p>
      </dgm:t>
    </dgm:pt>
    <dgm:pt modelId="{D6CF0B99-1C85-4C9C-B497-56ACB7B93CC6}" type="parTrans" cxnId="{1B6ED935-2D8D-409E-9B12-BB241099AD36}">
      <dgm:prSet/>
      <dgm:spPr/>
      <dgm:t>
        <a:bodyPr/>
        <a:lstStyle/>
        <a:p>
          <a:endParaRPr lang="en-US"/>
        </a:p>
      </dgm:t>
    </dgm:pt>
    <dgm:pt modelId="{6BCD3EE3-82D3-444F-9A19-A0401FE3727E}" type="sibTrans" cxnId="{1B6ED935-2D8D-409E-9B12-BB241099AD36}">
      <dgm:prSet/>
      <dgm:spPr/>
      <dgm:t>
        <a:bodyPr/>
        <a:lstStyle/>
        <a:p>
          <a:endParaRPr lang="en-US"/>
        </a:p>
      </dgm:t>
    </dgm:pt>
    <dgm:pt modelId="{7F635A49-2B03-4266-ACCD-94C2FFF7027B}">
      <dgm:prSet/>
      <dgm:spPr/>
      <dgm:t>
        <a:bodyPr/>
        <a:lstStyle/>
        <a:p>
          <a:pPr>
            <a:lnSpc>
              <a:spcPct val="100000"/>
            </a:lnSpc>
          </a:pPr>
          <a:r>
            <a:rPr lang="en-US" dirty="0"/>
            <a:t>Questions</a:t>
          </a:r>
        </a:p>
      </dgm:t>
    </dgm:pt>
    <dgm:pt modelId="{B5842CD6-E580-409F-A086-345CB3C6C6AD}" type="parTrans" cxnId="{6EFBD175-C655-4E55-8C6D-457E033A49D6}">
      <dgm:prSet/>
      <dgm:spPr/>
      <dgm:t>
        <a:bodyPr/>
        <a:lstStyle/>
        <a:p>
          <a:endParaRPr lang="en-US"/>
        </a:p>
      </dgm:t>
    </dgm:pt>
    <dgm:pt modelId="{7870DC66-F253-45F8-863B-21F7F645DFCE}" type="sibTrans" cxnId="{6EFBD175-C655-4E55-8C6D-457E033A49D6}">
      <dgm:prSet/>
      <dgm:spPr/>
      <dgm:t>
        <a:bodyPr/>
        <a:lstStyle/>
        <a:p>
          <a:endParaRPr lang="en-US"/>
        </a:p>
      </dgm:t>
    </dgm:pt>
    <dgm:pt modelId="{CEA9CF51-4792-4430-8C1E-CD84D1C6CE52}">
      <dgm:prSet/>
      <dgm:spPr/>
      <dgm:t>
        <a:bodyPr/>
        <a:lstStyle/>
        <a:p>
          <a:pPr>
            <a:lnSpc>
              <a:spcPct val="100000"/>
            </a:lnSpc>
          </a:pPr>
          <a:r>
            <a:rPr lang="en-US" dirty="0"/>
            <a:t>Reminders and FYIs</a:t>
          </a:r>
        </a:p>
      </dgm:t>
    </dgm:pt>
    <dgm:pt modelId="{C0EB242F-1EF1-4043-89E2-521D572E0C7C}" type="parTrans" cxnId="{1972942C-C746-4907-A8EA-09361E4FE597}">
      <dgm:prSet/>
      <dgm:spPr/>
      <dgm:t>
        <a:bodyPr/>
        <a:lstStyle/>
        <a:p>
          <a:endParaRPr lang="en-US"/>
        </a:p>
      </dgm:t>
    </dgm:pt>
    <dgm:pt modelId="{69537181-71CF-42E3-95B4-3196F7A2E6C9}" type="sibTrans" cxnId="{1972942C-C746-4907-A8EA-09361E4FE597}">
      <dgm:prSet/>
      <dgm:spPr/>
      <dgm:t>
        <a:bodyPr/>
        <a:lstStyle/>
        <a:p>
          <a:endParaRPr lang="en-US"/>
        </a:p>
      </dgm:t>
    </dgm:pt>
    <dgm:pt modelId="{E23B7103-75F1-4313-83AF-C72597B9AB40}" type="pres">
      <dgm:prSet presAssocID="{50BA270C-69DC-42C6-9B5A-6CA4A889A4A3}" presName="root" presStyleCnt="0">
        <dgm:presLayoutVars>
          <dgm:dir/>
          <dgm:resizeHandles val="exact"/>
        </dgm:presLayoutVars>
      </dgm:prSet>
      <dgm:spPr/>
    </dgm:pt>
    <dgm:pt modelId="{1A9015E9-0F1C-4AEA-B050-446E7159865A}" type="pres">
      <dgm:prSet presAssocID="{796C1E32-2CA6-4C4D-AB14-64C20A89CB0A}" presName="compNode" presStyleCnt="0"/>
      <dgm:spPr/>
    </dgm:pt>
    <dgm:pt modelId="{3CD93B46-52CA-40F7-B334-9C53F2B045BD}" type="pres">
      <dgm:prSet presAssocID="{796C1E32-2CA6-4C4D-AB14-64C20A89CB0A}" presName="bgRect" presStyleLbl="bgShp" presStyleIdx="0" presStyleCnt="6"/>
      <dgm:spPr/>
    </dgm:pt>
    <dgm:pt modelId="{448EA58D-9A47-43C2-A666-35B5891D3380}" type="pres">
      <dgm:prSet presAssocID="{796C1E32-2CA6-4C4D-AB14-64C20A89CB0A}" presName="iconRect" presStyleLbl="node1" presStyleIdx="0" presStyleCnt="6"/>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Checkmark"/>
        </a:ext>
      </dgm:extLst>
    </dgm:pt>
    <dgm:pt modelId="{32CA50FE-25ED-4823-A3D1-289BEBBEBD74}" type="pres">
      <dgm:prSet presAssocID="{796C1E32-2CA6-4C4D-AB14-64C20A89CB0A}" presName="spaceRect" presStyleCnt="0"/>
      <dgm:spPr/>
    </dgm:pt>
    <dgm:pt modelId="{30F59778-AE39-4BB6-AF47-66AD51849B9F}" type="pres">
      <dgm:prSet presAssocID="{796C1E32-2CA6-4C4D-AB14-64C20A89CB0A}" presName="parTx" presStyleLbl="revTx" presStyleIdx="0" presStyleCnt="6">
        <dgm:presLayoutVars>
          <dgm:chMax val="0"/>
          <dgm:chPref val="0"/>
        </dgm:presLayoutVars>
      </dgm:prSet>
      <dgm:spPr/>
    </dgm:pt>
    <dgm:pt modelId="{C8557DCE-B24A-48D6-B6CF-E4AFEEE52ED9}" type="pres">
      <dgm:prSet presAssocID="{8C9C129C-DCEC-4058-93B4-EE7EDFF7CF14}" presName="sibTrans" presStyleCnt="0"/>
      <dgm:spPr/>
    </dgm:pt>
    <dgm:pt modelId="{C0E1DE36-6519-4508-9964-62333AFCE9AB}" type="pres">
      <dgm:prSet presAssocID="{25A394CA-5916-4C2F-BB02-0AC2D836DAC3}" presName="compNode" presStyleCnt="0"/>
      <dgm:spPr/>
    </dgm:pt>
    <dgm:pt modelId="{793BE5A9-4D28-4925-8B1E-1F39E2E81CBE}" type="pres">
      <dgm:prSet presAssocID="{25A394CA-5916-4C2F-BB02-0AC2D836DAC3}" presName="bgRect" presStyleLbl="bgShp" presStyleIdx="1" presStyleCnt="6"/>
      <dgm:spPr/>
    </dgm:pt>
    <dgm:pt modelId="{C3CA6A17-830E-47AA-A53B-CB99E1CDDE3F}" type="pres">
      <dgm:prSet presAssocID="{25A394CA-5916-4C2F-BB02-0AC2D836DAC3}" presName="iconRect" presStyleLbl="node1" presStyleIdx="1" presStyleCnt="6"/>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a:blipFill>
      </dgm:spPr>
      <dgm:extLst>
        <a:ext uri="{E40237B7-FDA0-4F09-8148-C483321AD2D9}">
          <dgm14:cNvPr xmlns:dgm14="http://schemas.microsoft.com/office/drawing/2010/diagram" id="0" name="" descr="Books with solid fill"/>
        </a:ext>
      </dgm:extLst>
    </dgm:pt>
    <dgm:pt modelId="{1D4BDAFF-878C-4EF3-BD6B-5C827F5A045C}" type="pres">
      <dgm:prSet presAssocID="{25A394CA-5916-4C2F-BB02-0AC2D836DAC3}" presName="spaceRect" presStyleCnt="0"/>
      <dgm:spPr/>
    </dgm:pt>
    <dgm:pt modelId="{8FE74B1C-13C4-467B-9DEE-5C1E6056BB05}" type="pres">
      <dgm:prSet presAssocID="{25A394CA-5916-4C2F-BB02-0AC2D836DAC3}" presName="parTx" presStyleLbl="revTx" presStyleIdx="1" presStyleCnt="6">
        <dgm:presLayoutVars>
          <dgm:chMax val="0"/>
          <dgm:chPref val="0"/>
        </dgm:presLayoutVars>
      </dgm:prSet>
      <dgm:spPr/>
    </dgm:pt>
    <dgm:pt modelId="{3229E0DB-016E-474C-9D31-737DADF6D734}" type="pres">
      <dgm:prSet presAssocID="{6BCD3EE3-82D3-444F-9A19-A0401FE3727E}" presName="sibTrans" presStyleCnt="0"/>
      <dgm:spPr/>
    </dgm:pt>
    <dgm:pt modelId="{1BAAD8D9-22DC-4EA5-BFAC-56B092BDA62B}" type="pres">
      <dgm:prSet presAssocID="{08AAED1B-9D34-4232-AF0D-3F48FD78771C}" presName="compNode" presStyleCnt="0"/>
      <dgm:spPr/>
    </dgm:pt>
    <dgm:pt modelId="{515312B4-4784-4D0A-8259-4C0BEAD2193A}" type="pres">
      <dgm:prSet presAssocID="{08AAED1B-9D34-4232-AF0D-3F48FD78771C}" presName="bgRect" presStyleLbl="bgShp" presStyleIdx="2" presStyleCnt="6" custLinFactNeighborX="-29046" custLinFactNeighborY="-2204"/>
      <dgm:spPr/>
    </dgm:pt>
    <dgm:pt modelId="{14F8A546-4D72-41EE-AD7E-E7D89405DEE4}" type="pres">
      <dgm:prSet presAssocID="{08AAED1B-9D34-4232-AF0D-3F48FD78771C}" presName="iconRect" presStyleLbl="node1" presStyleIdx="2" presStyleCnt="6"/>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extLst>
        <a:ext uri="{E40237B7-FDA0-4F09-8148-C483321AD2D9}">
          <dgm14:cNvPr xmlns:dgm14="http://schemas.microsoft.com/office/drawing/2010/diagram" id="0" name="" descr="Meeting"/>
        </a:ext>
      </dgm:extLst>
    </dgm:pt>
    <dgm:pt modelId="{E1A8B415-F904-4C1A-896D-DC44C66E4376}" type="pres">
      <dgm:prSet presAssocID="{08AAED1B-9D34-4232-AF0D-3F48FD78771C}" presName="spaceRect" presStyleCnt="0"/>
      <dgm:spPr/>
    </dgm:pt>
    <dgm:pt modelId="{7BFB6021-CB7B-41D4-AF1F-F24305E858A7}" type="pres">
      <dgm:prSet presAssocID="{08AAED1B-9D34-4232-AF0D-3F48FD78771C}" presName="parTx" presStyleLbl="revTx" presStyleIdx="2" presStyleCnt="6">
        <dgm:presLayoutVars>
          <dgm:chMax val="0"/>
          <dgm:chPref val="0"/>
        </dgm:presLayoutVars>
      </dgm:prSet>
      <dgm:spPr/>
    </dgm:pt>
    <dgm:pt modelId="{F7C8FFF9-EA3D-427A-B618-5018BD6E4454}" type="pres">
      <dgm:prSet presAssocID="{A05BD965-03A3-48B9-AF83-E34EA7C110FA}" presName="sibTrans" presStyleCnt="0"/>
      <dgm:spPr/>
    </dgm:pt>
    <dgm:pt modelId="{C0648AB9-E773-428F-B656-E616D8615907}" type="pres">
      <dgm:prSet presAssocID="{CEA9CF51-4792-4430-8C1E-CD84D1C6CE52}" presName="compNode" presStyleCnt="0"/>
      <dgm:spPr/>
    </dgm:pt>
    <dgm:pt modelId="{F6D51757-F1AE-47EA-8337-2A7C5BBD32A6}" type="pres">
      <dgm:prSet presAssocID="{CEA9CF51-4792-4430-8C1E-CD84D1C6CE52}" presName="bgRect" presStyleLbl="bgShp" presStyleIdx="3" presStyleCnt="6"/>
      <dgm:spPr/>
    </dgm:pt>
    <dgm:pt modelId="{826F6664-B3B4-4720-B167-00C92FB3D286}" type="pres">
      <dgm:prSet presAssocID="{CEA9CF51-4792-4430-8C1E-CD84D1C6CE52}" presName="iconRect" presStyleLbl="node1" presStyleIdx="3" presStyleCnt="6"/>
      <dgm:spPr>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a:fillRect/>
          </a:stretch>
        </a:blipFill>
      </dgm:spPr>
      <dgm:extLst>
        <a:ext uri="{E40237B7-FDA0-4F09-8148-C483321AD2D9}">
          <dgm14:cNvPr xmlns:dgm14="http://schemas.microsoft.com/office/drawing/2010/diagram" id="0" name="" descr="Warning with solid fill"/>
        </a:ext>
      </dgm:extLst>
    </dgm:pt>
    <dgm:pt modelId="{F342E70B-F09A-4915-9E1A-23746EA1BBF8}" type="pres">
      <dgm:prSet presAssocID="{CEA9CF51-4792-4430-8C1E-CD84D1C6CE52}" presName="spaceRect" presStyleCnt="0"/>
      <dgm:spPr/>
    </dgm:pt>
    <dgm:pt modelId="{1DF990C4-A759-4AC4-B1C4-0A7774325D17}" type="pres">
      <dgm:prSet presAssocID="{CEA9CF51-4792-4430-8C1E-CD84D1C6CE52}" presName="parTx" presStyleLbl="revTx" presStyleIdx="3" presStyleCnt="6">
        <dgm:presLayoutVars>
          <dgm:chMax val="0"/>
          <dgm:chPref val="0"/>
        </dgm:presLayoutVars>
      </dgm:prSet>
      <dgm:spPr/>
    </dgm:pt>
    <dgm:pt modelId="{EFF782F8-58EE-472B-A401-2A0380C24323}" type="pres">
      <dgm:prSet presAssocID="{69537181-71CF-42E3-95B4-3196F7A2E6C9}" presName="sibTrans" presStyleCnt="0"/>
      <dgm:spPr/>
    </dgm:pt>
    <dgm:pt modelId="{FD721AEF-6D28-4D97-889F-4233B99F143E}" type="pres">
      <dgm:prSet presAssocID="{7F635A49-2B03-4266-ACCD-94C2FFF7027B}" presName="compNode" presStyleCnt="0"/>
      <dgm:spPr/>
    </dgm:pt>
    <dgm:pt modelId="{514B5689-B2F4-4517-BF52-7C4696D9325B}" type="pres">
      <dgm:prSet presAssocID="{7F635A49-2B03-4266-ACCD-94C2FFF7027B}" presName="bgRect" presStyleLbl="bgShp" presStyleIdx="4" presStyleCnt="6"/>
      <dgm:spPr/>
    </dgm:pt>
    <dgm:pt modelId="{8A7293BE-7345-43FD-81E6-6667C2C84701}" type="pres">
      <dgm:prSet presAssocID="{7F635A49-2B03-4266-ACCD-94C2FFF7027B}" presName="iconRect" presStyleLbl="node1" presStyleIdx="4" presStyleCnt="6"/>
      <dgm:spPr>
        <a:blipFill>
          <a:blip xmlns:r="http://schemas.openxmlformats.org/officeDocument/2006/relationships"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rcRect/>
          <a:stretch>
            <a:fillRect/>
          </a:stretch>
        </a:blipFill>
      </dgm:spPr>
      <dgm:extLst>
        <a:ext uri="{E40237B7-FDA0-4F09-8148-C483321AD2D9}">
          <dgm14:cNvPr xmlns:dgm14="http://schemas.microsoft.com/office/drawing/2010/diagram" id="0" name="" descr="Question Mark with solid fill"/>
        </a:ext>
      </dgm:extLst>
    </dgm:pt>
    <dgm:pt modelId="{4A2DBC41-072F-4752-8704-B654D4AF5D0D}" type="pres">
      <dgm:prSet presAssocID="{7F635A49-2B03-4266-ACCD-94C2FFF7027B}" presName="spaceRect" presStyleCnt="0"/>
      <dgm:spPr/>
    </dgm:pt>
    <dgm:pt modelId="{D85D6404-F6A9-4C67-94FC-4846D07802A9}" type="pres">
      <dgm:prSet presAssocID="{7F635A49-2B03-4266-ACCD-94C2FFF7027B}" presName="parTx" presStyleLbl="revTx" presStyleIdx="4" presStyleCnt="6">
        <dgm:presLayoutVars>
          <dgm:chMax val="0"/>
          <dgm:chPref val="0"/>
        </dgm:presLayoutVars>
      </dgm:prSet>
      <dgm:spPr/>
    </dgm:pt>
    <dgm:pt modelId="{426F4DA0-FE43-4102-8F21-911A7F1024E7}" type="pres">
      <dgm:prSet presAssocID="{7870DC66-F253-45F8-863B-21F7F645DFCE}" presName="sibTrans" presStyleCnt="0"/>
      <dgm:spPr/>
    </dgm:pt>
    <dgm:pt modelId="{30FF04AA-6FE2-4B34-9495-F26913341CE7}" type="pres">
      <dgm:prSet presAssocID="{D4F2B018-2618-42E4-A283-662BB77C893F}" presName="compNode" presStyleCnt="0"/>
      <dgm:spPr/>
    </dgm:pt>
    <dgm:pt modelId="{8E4810F0-6BEE-450F-9293-B684972CEA57}" type="pres">
      <dgm:prSet presAssocID="{D4F2B018-2618-42E4-A283-662BB77C893F}" presName="bgRect" presStyleLbl="bgShp" presStyleIdx="5" presStyleCnt="6" custLinFactNeighborX="-6578" custLinFactNeighborY="1837"/>
      <dgm:spPr/>
    </dgm:pt>
    <dgm:pt modelId="{8F6C6259-42B0-49F4-B908-D1150C3702BB}" type="pres">
      <dgm:prSet presAssocID="{D4F2B018-2618-42E4-A283-662BB77C893F}" presName="iconRect" presStyleLbl="node1" presStyleIdx="5" presStyleCnt="6"/>
      <dgm:spPr>
        <a:blipFill>
          <a:blip xmlns:r="http://schemas.openxmlformats.org/officeDocument/2006/relationships"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a:blipFill>
        <a:ln>
          <a:noFill/>
        </a:ln>
      </dgm:spPr>
      <dgm:extLst>
        <a:ext uri="{E40237B7-FDA0-4F09-8148-C483321AD2D9}">
          <dgm14:cNvPr xmlns:dgm14="http://schemas.microsoft.com/office/drawing/2010/diagram" id="0" name="" descr="Daily Calendar"/>
        </a:ext>
      </dgm:extLst>
    </dgm:pt>
    <dgm:pt modelId="{9E620509-564D-42E7-B8A6-B4ED34E2B520}" type="pres">
      <dgm:prSet presAssocID="{D4F2B018-2618-42E4-A283-662BB77C893F}" presName="spaceRect" presStyleCnt="0"/>
      <dgm:spPr/>
    </dgm:pt>
    <dgm:pt modelId="{9277D6D1-C845-4559-9E39-FA9AC28FB8CD}" type="pres">
      <dgm:prSet presAssocID="{D4F2B018-2618-42E4-A283-662BB77C893F}" presName="parTx" presStyleLbl="revTx" presStyleIdx="5" presStyleCnt="6">
        <dgm:presLayoutVars>
          <dgm:chMax val="0"/>
          <dgm:chPref val="0"/>
        </dgm:presLayoutVars>
      </dgm:prSet>
      <dgm:spPr/>
    </dgm:pt>
  </dgm:ptLst>
  <dgm:cxnLst>
    <dgm:cxn modelId="{97875D22-27FB-4D98-B97A-80BCC4C76877}" srcId="{50BA270C-69DC-42C6-9B5A-6CA4A889A4A3}" destId="{08AAED1B-9D34-4232-AF0D-3F48FD78771C}" srcOrd="2" destOrd="0" parTransId="{B6B8C576-9B31-4FE9-8BC1-B0C62E11F1C5}" sibTransId="{A05BD965-03A3-48B9-AF83-E34EA7C110FA}"/>
    <dgm:cxn modelId="{9838F42A-CC07-4076-BD8A-BC2138A8E12C}" srcId="{50BA270C-69DC-42C6-9B5A-6CA4A889A4A3}" destId="{D4F2B018-2618-42E4-A283-662BB77C893F}" srcOrd="5" destOrd="0" parTransId="{9AFCEC94-5844-4A01-8A18-5892D4F250F8}" sibTransId="{1D2A0304-687B-4112-BAEF-BC51794EB368}"/>
    <dgm:cxn modelId="{1972942C-C746-4907-A8EA-09361E4FE597}" srcId="{50BA270C-69DC-42C6-9B5A-6CA4A889A4A3}" destId="{CEA9CF51-4792-4430-8C1E-CD84D1C6CE52}" srcOrd="3" destOrd="0" parTransId="{C0EB242F-1EF1-4043-89E2-521D572E0C7C}" sibTransId="{69537181-71CF-42E3-95B4-3196F7A2E6C9}"/>
    <dgm:cxn modelId="{1B6ED935-2D8D-409E-9B12-BB241099AD36}" srcId="{50BA270C-69DC-42C6-9B5A-6CA4A889A4A3}" destId="{25A394CA-5916-4C2F-BB02-0AC2D836DAC3}" srcOrd="1" destOrd="0" parTransId="{D6CF0B99-1C85-4C9C-B497-56ACB7B93CC6}" sibTransId="{6BCD3EE3-82D3-444F-9A19-A0401FE3727E}"/>
    <dgm:cxn modelId="{5D7FD64B-F0AC-4383-8756-4A100DD08772}" type="presOf" srcId="{7F635A49-2B03-4266-ACCD-94C2FFF7027B}" destId="{D85D6404-F6A9-4C67-94FC-4846D07802A9}" srcOrd="0" destOrd="0" presId="urn:microsoft.com/office/officeart/2018/2/layout/IconVerticalSolidList"/>
    <dgm:cxn modelId="{5A34BA4D-AF6B-49B2-9395-8E4658F2E584}" type="presOf" srcId="{CEA9CF51-4792-4430-8C1E-CD84D1C6CE52}" destId="{1DF990C4-A759-4AC4-B1C4-0A7774325D17}" srcOrd="0" destOrd="0" presId="urn:microsoft.com/office/officeart/2018/2/layout/IconVerticalSolidList"/>
    <dgm:cxn modelId="{3E77F353-6A62-4294-9A89-270A7F5C3431}" type="presOf" srcId="{D4F2B018-2618-42E4-A283-662BB77C893F}" destId="{9277D6D1-C845-4559-9E39-FA9AC28FB8CD}" srcOrd="0" destOrd="0" presId="urn:microsoft.com/office/officeart/2018/2/layout/IconVerticalSolidList"/>
    <dgm:cxn modelId="{6EFBD175-C655-4E55-8C6D-457E033A49D6}" srcId="{50BA270C-69DC-42C6-9B5A-6CA4A889A4A3}" destId="{7F635A49-2B03-4266-ACCD-94C2FFF7027B}" srcOrd="4" destOrd="0" parTransId="{B5842CD6-E580-409F-A086-345CB3C6C6AD}" sibTransId="{7870DC66-F253-45F8-863B-21F7F645DFCE}"/>
    <dgm:cxn modelId="{4778E0D0-6D52-4634-9C93-5437A8CCA6A9}" type="presOf" srcId="{25A394CA-5916-4C2F-BB02-0AC2D836DAC3}" destId="{8FE74B1C-13C4-467B-9DEE-5C1E6056BB05}" srcOrd="0" destOrd="0" presId="urn:microsoft.com/office/officeart/2018/2/layout/IconVerticalSolidList"/>
    <dgm:cxn modelId="{225374E1-2E06-4AF2-8567-9DB6A304F05E}" type="presOf" srcId="{08AAED1B-9D34-4232-AF0D-3F48FD78771C}" destId="{7BFB6021-CB7B-41D4-AF1F-F24305E858A7}" srcOrd="0" destOrd="0" presId="urn:microsoft.com/office/officeart/2018/2/layout/IconVerticalSolidList"/>
    <dgm:cxn modelId="{248E1AE5-9CDE-46A2-9E79-91E1675C4DD5}" type="presOf" srcId="{796C1E32-2CA6-4C4D-AB14-64C20A89CB0A}" destId="{30F59778-AE39-4BB6-AF47-66AD51849B9F}" srcOrd="0" destOrd="0" presId="urn:microsoft.com/office/officeart/2018/2/layout/IconVerticalSolidList"/>
    <dgm:cxn modelId="{949BEAEB-1B5E-4833-9C7A-F159569CB166}" srcId="{50BA270C-69DC-42C6-9B5A-6CA4A889A4A3}" destId="{796C1E32-2CA6-4C4D-AB14-64C20A89CB0A}" srcOrd="0" destOrd="0" parTransId="{3637C414-44A9-448C-8D7B-8A3830E6797E}" sibTransId="{8C9C129C-DCEC-4058-93B4-EE7EDFF7CF14}"/>
    <dgm:cxn modelId="{D9E90AFA-8281-4FAC-BC06-83FE2DA997CF}" type="presOf" srcId="{50BA270C-69DC-42C6-9B5A-6CA4A889A4A3}" destId="{E23B7103-75F1-4313-83AF-C72597B9AB40}" srcOrd="0" destOrd="0" presId="urn:microsoft.com/office/officeart/2018/2/layout/IconVerticalSolidList"/>
    <dgm:cxn modelId="{F5AE3421-D807-46C6-B216-3CE1D41B7A95}" type="presParOf" srcId="{E23B7103-75F1-4313-83AF-C72597B9AB40}" destId="{1A9015E9-0F1C-4AEA-B050-446E7159865A}" srcOrd="0" destOrd="0" presId="urn:microsoft.com/office/officeart/2018/2/layout/IconVerticalSolidList"/>
    <dgm:cxn modelId="{5D55D356-B677-4A8D-A947-F94B4765B1E0}" type="presParOf" srcId="{1A9015E9-0F1C-4AEA-B050-446E7159865A}" destId="{3CD93B46-52CA-40F7-B334-9C53F2B045BD}" srcOrd="0" destOrd="0" presId="urn:microsoft.com/office/officeart/2018/2/layout/IconVerticalSolidList"/>
    <dgm:cxn modelId="{F42D100F-4B7E-419B-AF44-F23AD82B29E7}" type="presParOf" srcId="{1A9015E9-0F1C-4AEA-B050-446E7159865A}" destId="{448EA58D-9A47-43C2-A666-35B5891D3380}" srcOrd="1" destOrd="0" presId="urn:microsoft.com/office/officeart/2018/2/layout/IconVerticalSolidList"/>
    <dgm:cxn modelId="{A1B6CE82-D7A8-4A20-969D-CA4BA332E864}" type="presParOf" srcId="{1A9015E9-0F1C-4AEA-B050-446E7159865A}" destId="{32CA50FE-25ED-4823-A3D1-289BEBBEBD74}" srcOrd="2" destOrd="0" presId="urn:microsoft.com/office/officeart/2018/2/layout/IconVerticalSolidList"/>
    <dgm:cxn modelId="{95E4826F-3E29-4556-8B8A-6938E95F16E6}" type="presParOf" srcId="{1A9015E9-0F1C-4AEA-B050-446E7159865A}" destId="{30F59778-AE39-4BB6-AF47-66AD51849B9F}" srcOrd="3" destOrd="0" presId="urn:microsoft.com/office/officeart/2018/2/layout/IconVerticalSolidList"/>
    <dgm:cxn modelId="{877D8D96-265A-47B7-B2E4-21EA153B9155}" type="presParOf" srcId="{E23B7103-75F1-4313-83AF-C72597B9AB40}" destId="{C8557DCE-B24A-48D6-B6CF-E4AFEEE52ED9}" srcOrd="1" destOrd="0" presId="urn:microsoft.com/office/officeart/2018/2/layout/IconVerticalSolidList"/>
    <dgm:cxn modelId="{A989E955-2FB0-44AB-BDEE-8A9A13E886BF}" type="presParOf" srcId="{E23B7103-75F1-4313-83AF-C72597B9AB40}" destId="{C0E1DE36-6519-4508-9964-62333AFCE9AB}" srcOrd="2" destOrd="0" presId="urn:microsoft.com/office/officeart/2018/2/layout/IconVerticalSolidList"/>
    <dgm:cxn modelId="{E4A0C382-340B-4937-9F52-5E3CB4BD0213}" type="presParOf" srcId="{C0E1DE36-6519-4508-9964-62333AFCE9AB}" destId="{793BE5A9-4D28-4925-8B1E-1F39E2E81CBE}" srcOrd="0" destOrd="0" presId="urn:microsoft.com/office/officeart/2018/2/layout/IconVerticalSolidList"/>
    <dgm:cxn modelId="{4D1CAB5D-B0E6-412B-B970-6BA1FAF8AF70}" type="presParOf" srcId="{C0E1DE36-6519-4508-9964-62333AFCE9AB}" destId="{C3CA6A17-830E-47AA-A53B-CB99E1CDDE3F}" srcOrd="1" destOrd="0" presId="urn:microsoft.com/office/officeart/2018/2/layout/IconVerticalSolidList"/>
    <dgm:cxn modelId="{66446E45-85A2-4E09-8C3C-C07A44B6FDC9}" type="presParOf" srcId="{C0E1DE36-6519-4508-9964-62333AFCE9AB}" destId="{1D4BDAFF-878C-4EF3-BD6B-5C827F5A045C}" srcOrd="2" destOrd="0" presId="urn:microsoft.com/office/officeart/2018/2/layout/IconVerticalSolidList"/>
    <dgm:cxn modelId="{1A2CA707-2E26-4DF4-A4E2-728F79FA7828}" type="presParOf" srcId="{C0E1DE36-6519-4508-9964-62333AFCE9AB}" destId="{8FE74B1C-13C4-467B-9DEE-5C1E6056BB05}" srcOrd="3" destOrd="0" presId="urn:microsoft.com/office/officeart/2018/2/layout/IconVerticalSolidList"/>
    <dgm:cxn modelId="{46119B53-5796-4951-84FF-4295E34615C3}" type="presParOf" srcId="{E23B7103-75F1-4313-83AF-C72597B9AB40}" destId="{3229E0DB-016E-474C-9D31-737DADF6D734}" srcOrd="3" destOrd="0" presId="urn:microsoft.com/office/officeart/2018/2/layout/IconVerticalSolidList"/>
    <dgm:cxn modelId="{8802B2A8-FF80-4C3E-9C97-7B2C6B6BAC47}" type="presParOf" srcId="{E23B7103-75F1-4313-83AF-C72597B9AB40}" destId="{1BAAD8D9-22DC-4EA5-BFAC-56B092BDA62B}" srcOrd="4" destOrd="0" presId="urn:microsoft.com/office/officeart/2018/2/layout/IconVerticalSolidList"/>
    <dgm:cxn modelId="{6D3997F9-8279-4009-A75F-4E3AABE0E4DD}" type="presParOf" srcId="{1BAAD8D9-22DC-4EA5-BFAC-56B092BDA62B}" destId="{515312B4-4784-4D0A-8259-4C0BEAD2193A}" srcOrd="0" destOrd="0" presId="urn:microsoft.com/office/officeart/2018/2/layout/IconVerticalSolidList"/>
    <dgm:cxn modelId="{690C2991-C4BD-4573-BD87-CF5FDBD880B7}" type="presParOf" srcId="{1BAAD8D9-22DC-4EA5-BFAC-56B092BDA62B}" destId="{14F8A546-4D72-41EE-AD7E-E7D89405DEE4}" srcOrd="1" destOrd="0" presId="urn:microsoft.com/office/officeart/2018/2/layout/IconVerticalSolidList"/>
    <dgm:cxn modelId="{CAB4C93D-E44B-4511-9E27-65D2501FD618}" type="presParOf" srcId="{1BAAD8D9-22DC-4EA5-BFAC-56B092BDA62B}" destId="{E1A8B415-F904-4C1A-896D-DC44C66E4376}" srcOrd="2" destOrd="0" presId="urn:microsoft.com/office/officeart/2018/2/layout/IconVerticalSolidList"/>
    <dgm:cxn modelId="{EF758D15-CCAC-40B2-B0B0-71F10862EEB1}" type="presParOf" srcId="{1BAAD8D9-22DC-4EA5-BFAC-56B092BDA62B}" destId="{7BFB6021-CB7B-41D4-AF1F-F24305E858A7}" srcOrd="3" destOrd="0" presId="urn:microsoft.com/office/officeart/2018/2/layout/IconVerticalSolidList"/>
    <dgm:cxn modelId="{B696EB87-6D0E-4654-A26E-0C58461A9F53}" type="presParOf" srcId="{E23B7103-75F1-4313-83AF-C72597B9AB40}" destId="{F7C8FFF9-EA3D-427A-B618-5018BD6E4454}" srcOrd="5" destOrd="0" presId="urn:microsoft.com/office/officeart/2018/2/layout/IconVerticalSolidList"/>
    <dgm:cxn modelId="{9159C30B-953F-4BC6-B149-016CC583E58A}" type="presParOf" srcId="{E23B7103-75F1-4313-83AF-C72597B9AB40}" destId="{C0648AB9-E773-428F-B656-E616D8615907}" srcOrd="6" destOrd="0" presId="urn:microsoft.com/office/officeart/2018/2/layout/IconVerticalSolidList"/>
    <dgm:cxn modelId="{F46C647C-C86B-4E95-A084-4EDBED9BA29C}" type="presParOf" srcId="{C0648AB9-E773-428F-B656-E616D8615907}" destId="{F6D51757-F1AE-47EA-8337-2A7C5BBD32A6}" srcOrd="0" destOrd="0" presId="urn:microsoft.com/office/officeart/2018/2/layout/IconVerticalSolidList"/>
    <dgm:cxn modelId="{87DE314F-931A-4677-8CD2-FDB376B62170}" type="presParOf" srcId="{C0648AB9-E773-428F-B656-E616D8615907}" destId="{826F6664-B3B4-4720-B167-00C92FB3D286}" srcOrd="1" destOrd="0" presId="urn:microsoft.com/office/officeart/2018/2/layout/IconVerticalSolidList"/>
    <dgm:cxn modelId="{75E9BBF1-4B73-4BE4-A67E-E4A3E8BC3844}" type="presParOf" srcId="{C0648AB9-E773-428F-B656-E616D8615907}" destId="{F342E70B-F09A-4915-9E1A-23746EA1BBF8}" srcOrd="2" destOrd="0" presId="urn:microsoft.com/office/officeart/2018/2/layout/IconVerticalSolidList"/>
    <dgm:cxn modelId="{5A4BD0A8-D1BA-43F3-82A8-F472114FAA03}" type="presParOf" srcId="{C0648AB9-E773-428F-B656-E616D8615907}" destId="{1DF990C4-A759-4AC4-B1C4-0A7774325D17}" srcOrd="3" destOrd="0" presId="urn:microsoft.com/office/officeart/2018/2/layout/IconVerticalSolidList"/>
    <dgm:cxn modelId="{F7E76A26-6DC3-4F7A-B695-F35449A31CA6}" type="presParOf" srcId="{E23B7103-75F1-4313-83AF-C72597B9AB40}" destId="{EFF782F8-58EE-472B-A401-2A0380C24323}" srcOrd="7" destOrd="0" presId="urn:microsoft.com/office/officeart/2018/2/layout/IconVerticalSolidList"/>
    <dgm:cxn modelId="{4DA0B8D0-477B-4242-BDD7-913D30918652}" type="presParOf" srcId="{E23B7103-75F1-4313-83AF-C72597B9AB40}" destId="{FD721AEF-6D28-4D97-889F-4233B99F143E}" srcOrd="8" destOrd="0" presId="urn:microsoft.com/office/officeart/2018/2/layout/IconVerticalSolidList"/>
    <dgm:cxn modelId="{4C50F6E2-AF46-46A7-8F87-69EFB2546A3E}" type="presParOf" srcId="{FD721AEF-6D28-4D97-889F-4233B99F143E}" destId="{514B5689-B2F4-4517-BF52-7C4696D9325B}" srcOrd="0" destOrd="0" presId="urn:microsoft.com/office/officeart/2018/2/layout/IconVerticalSolidList"/>
    <dgm:cxn modelId="{1E05D28F-1999-4C61-865A-1AEAD6989523}" type="presParOf" srcId="{FD721AEF-6D28-4D97-889F-4233B99F143E}" destId="{8A7293BE-7345-43FD-81E6-6667C2C84701}" srcOrd="1" destOrd="0" presId="urn:microsoft.com/office/officeart/2018/2/layout/IconVerticalSolidList"/>
    <dgm:cxn modelId="{A277CD4D-9AC5-4527-BEFD-4277E6DCA690}" type="presParOf" srcId="{FD721AEF-6D28-4D97-889F-4233B99F143E}" destId="{4A2DBC41-072F-4752-8704-B654D4AF5D0D}" srcOrd="2" destOrd="0" presId="urn:microsoft.com/office/officeart/2018/2/layout/IconVerticalSolidList"/>
    <dgm:cxn modelId="{99E57329-B1DF-4335-B0BB-9DE5DDAAD5CA}" type="presParOf" srcId="{FD721AEF-6D28-4D97-889F-4233B99F143E}" destId="{D85D6404-F6A9-4C67-94FC-4846D07802A9}" srcOrd="3" destOrd="0" presId="urn:microsoft.com/office/officeart/2018/2/layout/IconVerticalSolidList"/>
    <dgm:cxn modelId="{D0706D43-DF6E-436C-BB2B-305CEC8E196B}" type="presParOf" srcId="{E23B7103-75F1-4313-83AF-C72597B9AB40}" destId="{426F4DA0-FE43-4102-8F21-911A7F1024E7}" srcOrd="9" destOrd="0" presId="urn:microsoft.com/office/officeart/2018/2/layout/IconVerticalSolidList"/>
    <dgm:cxn modelId="{9ACF40C4-E1E2-4F2F-914A-19ED0F929EA4}" type="presParOf" srcId="{E23B7103-75F1-4313-83AF-C72597B9AB40}" destId="{30FF04AA-6FE2-4B34-9495-F26913341CE7}" srcOrd="10" destOrd="0" presId="urn:microsoft.com/office/officeart/2018/2/layout/IconVerticalSolidList"/>
    <dgm:cxn modelId="{7A3B9F3F-DA3A-4AD5-B7D5-DDFBD0125AC5}" type="presParOf" srcId="{30FF04AA-6FE2-4B34-9495-F26913341CE7}" destId="{8E4810F0-6BEE-450F-9293-B684972CEA57}" srcOrd="0" destOrd="0" presId="urn:microsoft.com/office/officeart/2018/2/layout/IconVerticalSolidList"/>
    <dgm:cxn modelId="{5BA75FEE-9120-40E4-98E6-5DD4C2B51CBA}" type="presParOf" srcId="{30FF04AA-6FE2-4B34-9495-F26913341CE7}" destId="{8F6C6259-42B0-49F4-B908-D1150C3702BB}" srcOrd="1" destOrd="0" presId="urn:microsoft.com/office/officeart/2018/2/layout/IconVerticalSolidList"/>
    <dgm:cxn modelId="{EB9B5726-1823-403E-8D23-4F87BC15D9EE}" type="presParOf" srcId="{30FF04AA-6FE2-4B34-9495-F26913341CE7}" destId="{9E620509-564D-42E7-B8A6-B4ED34E2B520}" srcOrd="2" destOrd="0" presId="urn:microsoft.com/office/officeart/2018/2/layout/IconVerticalSolidList"/>
    <dgm:cxn modelId="{BCE8F161-1450-40B1-B289-4BE1313A29C7}" type="presParOf" srcId="{30FF04AA-6FE2-4B34-9495-F26913341CE7}" destId="{9277D6D1-C845-4559-9E39-FA9AC28FB8CD}"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D93B46-52CA-40F7-B334-9C53F2B045BD}">
      <dsp:nvSpPr>
        <dsp:cNvPr id="0" name=""/>
        <dsp:cNvSpPr/>
      </dsp:nvSpPr>
      <dsp:spPr>
        <a:xfrm>
          <a:off x="0" y="1724"/>
          <a:ext cx="7104549" cy="73482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48EA58D-9A47-43C2-A666-35B5891D3380}">
      <dsp:nvSpPr>
        <dsp:cNvPr id="0" name=""/>
        <dsp:cNvSpPr/>
      </dsp:nvSpPr>
      <dsp:spPr>
        <a:xfrm>
          <a:off x="222285" y="167060"/>
          <a:ext cx="404155" cy="40415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0F59778-AE39-4BB6-AF47-66AD51849B9F}">
      <dsp:nvSpPr>
        <dsp:cNvPr id="0" name=""/>
        <dsp:cNvSpPr/>
      </dsp:nvSpPr>
      <dsp:spPr>
        <a:xfrm>
          <a:off x="848726" y="1724"/>
          <a:ext cx="6255822" cy="7348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7769" tIns="77769" rIns="77769" bIns="77769" numCol="1" spcCol="1270" anchor="ctr" anchorCtr="0">
          <a:noAutofit/>
        </a:bodyPr>
        <a:lstStyle/>
        <a:p>
          <a:pPr marL="0" lvl="0" indent="0" algn="l" defTabSz="844550">
            <a:lnSpc>
              <a:spcPct val="100000"/>
            </a:lnSpc>
            <a:spcBef>
              <a:spcPct val="0"/>
            </a:spcBef>
            <a:spcAft>
              <a:spcPct val="35000"/>
            </a:spcAft>
            <a:buNone/>
          </a:pPr>
          <a:r>
            <a:rPr lang="en-US" sz="1900" kern="1200" dirty="0"/>
            <a:t>Review of previous items</a:t>
          </a:r>
        </a:p>
      </dsp:txBody>
      <dsp:txXfrm>
        <a:off x="848726" y="1724"/>
        <a:ext cx="6255822" cy="734828"/>
      </dsp:txXfrm>
    </dsp:sp>
    <dsp:sp modelId="{793BE5A9-4D28-4925-8B1E-1F39E2E81CBE}">
      <dsp:nvSpPr>
        <dsp:cNvPr id="0" name=""/>
        <dsp:cNvSpPr/>
      </dsp:nvSpPr>
      <dsp:spPr>
        <a:xfrm>
          <a:off x="0" y="920259"/>
          <a:ext cx="7104549" cy="73482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3CA6A17-830E-47AA-A53B-CB99E1CDDE3F}">
      <dsp:nvSpPr>
        <dsp:cNvPr id="0" name=""/>
        <dsp:cNvSpPr/>
      </dsp:nvSpPr>
      <dsp:spPr>
        <a:xfrm>
          <a:off x="222285" y="1085595"/>
          <a:ext cx="404155" cy="40415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0795"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FE74B1C-13C4-467B-9DEE-5C1E6056BB05}">
      <dsp:nvSpPr>
        <dsp:cNvPr id="0" name=""/>
        <dsp:cNvSpPr/>
      </dsp:nvSpPr>
      <dsp:spPr>
        <a:xfrm>
          <a:off x="848726" y="920259"/>
          <a:ext cx="6255822" cy="7348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7769" tIns="77769" rIns="77769" bIns="77769" numCol="1" spcCol="1270" anchor="ctr" anchorCtr="0">
          <a:noAutofit/>
        </a:bodyPr>
        <a:lstStyle/>
        <a:p>
          <a:pPr marL="0" lvl="0" indent="0" algn="l" defTabSz="844550">
            <a:lnSpc>
              <a:spcPct val="100000"/>
            </a:lnSpc>
            <a:spcBef>
              <a:spcPct val="0"/>
            </a:spcBef>
            <a:spcAft>
              <a:spcPct val="35000"/>
            </a:spcAft>
            <a:buNone/>
          </a:pPr>
          <a:r>
            <a:rPr lang="en-US" sz="1900" kern="1200" dirty="0"/>
            <a:t>Definitions</a:t>
          </a:r>
        </a:p>
      </dsp:txBody>
      <dsp:txXfrm>
        <a:off x="848726" y="920259"/>
        <a:ext cx="6255822" cy="734828"/>
      </dsp:txXfrm>
    </dsp:sp>
    <dsp:sp modelId="{515312B4-4784-4D0A-8259-4C0BEAD2193A}">
      <dsp:nvSpPr>
        <dsp:cNvPr id="0" name=""/>
        <dsp:cNvSpPr/>
      </dsp:nvSpPr>
      <dsp:spPr>
        <a:xfrm>
          <a:off x="0" y="1822598"/>
          <a:ext cx="7104549" cy="73482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4F8A546-4D72-41EE-AD7E-E7D89405DEE4}">
      <dsp:nvSpPr>
        <dsp:cNvPr id="0" name=""/>
        <dsp:cNvSpPr/>
      </dsp:nvSpPr>
      <dsp:spPr>
        <a:xfrm>
          <a:off x="222285" y="2004130"/>
          <a:ext cx="404155" cy="40415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BFB6021-CB7B-41D4-AF1F-F24305E858A7}">
      <dsp:nvSpPr>
        <dsp:cNvPr id="0" name=""/>
        <dsp:cNvSpPr/>
      </dsp:nvSpPr>
      <dsp:spPr>
        <a:xfrm>
          <a:off x="848726" y="1838794"/>
          <a:ext cx="6255822" cy="7348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7769" tIns="77769" rIns="77769" bIns="77769" numCol="1" spcCol="1270" anchor="ctr" anchorCtr="0">
          <a:noAutofit/>
        </a:bodyPr>
        <a:lstStyle/>
        <a:p>
          <a:pPr marL="0" lvl="0" indent="0" algn="l" defTabSz="844550">
            <a:lnSpc>
              <a:spcPct val="100000"/>
            </a:lnSpc>
            <a:spcBef>
              <a:spcPct val="0"/>
            </a:spcBef>
            <a:spcAft>
              <a:spcPct val="35000"/>
            </a:spcAft>
            <a:buNone/>
          </a:pPr>
          <a:r>
            <a:rPr lang="en-US" sz="1900" kern="1200" dirty="0"/>
            <a:t>Review of new items</a:t>
          </a:r>
        </a:p>
      </dsp:txBody>
      <dsp:txXfrm>
        <a:off x="848726" y="1838794"/>
        <a:ext cx="6255822" cy="734828"/>
      </dsp:txXfrm>
    </dsp:sp>
    <dsp:sp modelId="{F6D51757-F1AE-47EA-8337-2A7C5BBD32A6}">
      <dsp:nvSpPr>
        <dsp:cNvPr id="0" name=""/>
        <dsp:cNvSpPr/>
      </dsp:nvSpPr>
      <dsp:spPr>
        <a:xfrm>
          <a:off x="0" y="2757329"/>
          <a:ext cx="7104549" cy="73482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26F6664-B3B4-4720-B167-00C92FB3D286}">
      <dsp:nvSpPr>
        <dsp:cNvPr id="0" name=""/>
        <dsp:cNvSpPr/>
      </dsp:nvSpPr>
      <dsp:spPr>
        <a:xfrm>
          <a:off x="222285" y="2922665"/>
          <a:ext cx="404155" cy="40415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0795"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DF990C4-A759-4AC4-B1C4-0A7774325D17}">
      <dsp:nvSpPr>
        <dsp:cNvPr id="0" name=""/>
        <dsp:cNvSpPr/>
      </dsp:nvSpPr>
      <dsp:spPr>
        <a:xfrm>
          <a:off x="848726" y="2757329"/>
          <a:ext cx="6255822" cy="7348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7769" tIns="77769" rIns="77769" bIns="77769" numCol="1" spcCol="1270" anchor="ctr" anchorCtr="0">
          <a:noAutofit/>
        </a:bodyPr>
        <a:lstStyle/>
        <a:p>
          <a:pPr marL="0" lvl="0" indent="0" algn="l" defTabSz="844550">
            <a:lnSpc>
              <a:spcPct val="100000"/>
            </a:lnSpc>
            <a:spcBef>
              <a:spcPct val="0"/>
            </a:spcBef>
            <a:spcAft>
              <a:spcPct val="35000"/>
            </a:spcAft>
            <a:buNone/>
          </a:pPr>
          <a:r>
            <a:rPr lang="en-US" sz="1900" kern="1200" dirty="0"/>
            <a:t>Reminders and FYIs</a:t>
          </a:r>
        </a:p>
      </dsp:txBody>
      <dsp:txXfrm>
        <a:off x="848726" y="2757329"/>
        <a:ext cx="6255822" cy="734828"/>
      </dsp:txXfrm>
    </dsp:sp>
    <dsp:sp modelId="{514B5689-B2F4-4517-BF52-7C4696D9325B}">
      <dsp:nvSpPr>
        <dsp:cNvPr id="0" name=""/>
        <dsp:cNvSpPr/>
      </dsp:nvSpPr>
      <dsp:spPr>
        <a:xfrm>
          <a:off x="0" y="3675864"/>
          <a:ext cx="7104549" cy="73482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A7293BE-7345-43FD-81E6-6667C2C84701}">
      <dsp:nvSpPr>
        <dsp:cNvPr id="0" name=""/>
        <dsp:cNvSpPr/>
      </dsp:nvSpPr>
      <dsp:spPr>
        <a:xfrm>
          <a:off x="222285" y="3841200"/>
          <a:ext cx="404155" cy="404155"/>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a:ln w="10795"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85D6404-F6A9-4C67-94FC-4846D07802A9}">
      <dsp:nvSpPr>
        <dsp:cNvPr id="0" name=""/>
        <dsp:cNvSpPr/>
      </dsp:nvSpPr>
      <dsp:spPr>
        <a:xfrm>
          <a:off x="848726" y="3675864"/>
          <a:ext cx="6255822" cy="7348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7769" tIns="77769" rIns="77769" bIns="77769" numCol="1" spcCol="1270" anchor="ctr" anchorCtr="0">
          <a:noAutofit/>
        </a:bodyPr>
        <a:lstStyle/>
        <a:p>
          <a:pPr marL="0" lvl="0" indent="0" algn="l" defTabSz="844550">
            <a:lnSpc>
              <a:spcPct val="100000"/>
            </a:lnSpc>
            <a:spcBef>
              <a:spcPct val="0"/>
            </a:spcBef>
            <a:spcAft>
              <a:spcPct val="35000"/>
            </a:spcAft>
            <a:buNone/>
          </a:pPr>
          <a:r>
            <a:rPr lang="en-US" sz="1900" kern="1200" dirty="0"/>
            <a:t>Questions</a:t>
          </a:r>
        </a:p>
      </dsp:txBody>
      <dsp:txXfrm>
        <a:off x="848726" y="3675864"/>
        <a:ext cx="6255822" cy="734828"/>
      </dsp:txXfrm>
    </dsp:sp>
    <dsp:sp modelId="{8E4810F0-6BEE-450F-9293-B684972CEA57}">
      <dsp:nvSpPr>
        <dsp:cNvPr id="0" name=""/>
        <dsp:cNvSpPr/>
      </dsp:nvSpPr>
      <dsp:spPr>
        <a:xfrm>
          <a:off x="0" y="4596123"/>
          <a:ext cx="7104549" cy="73482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F6C6259-42B0-49F4-B908-D1150C3702BB}">
      <dsp:nvSpPr>
        <dsp:cNvPr id="0" name=""/>
        <dsp:cNvSpPr/>
      </dsp:nvSpPr>
      <dsp:spPr>
        <a:xfrm>
          <a:off x="222285" y="4759735"/>
          <a:ext cx="404155" cy="404155"/>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277D6D1-C845-4559-9E39-FA9AC28FB8CD}">
      <dsp:nvSpPr>
        <dsp:cNvPr id="0" name=""/>
        <dsp:cNvSpPr/>
      </dsp:nvSpPr>
      <dsp:spPr>
        <a:xfrm>
          <a:off x="848726" y="4594399"/>
          <a:ext cx="6255822" cy="7348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7769" tIns="77769" rIns="77769" bIns="77769" numCol="1" spcCol="1270" anchor="ctr" anchorCtr="0">
          <a:noAutofit/>
        </a:bodyPr>
        <a:lstStyle/>
        <a:p>
          <a:pPr marL="0" lvl="0" indent="0" algn="l" defTabSz="844550">
            <a:lnSpc>
              <a:spcPct val="100000"/>
            </a:lnSpc>
            <a:spcBef>
              <a:spcPct val="0"/>
            </a:spcBef>
            <a:spcAft>
              <a:spcPct val="35000"/>
            </a:spcAft>
            <a:buNone/>
          </a:pPr>
          <a:r>
            <a:rPr lang="en-US" sz="1900" kern="1200" dirty="0"/>
            <a:t>Reminder! </a:t>
          </a:r>
          <a:r>
            <a:rPr lang="en-US" sz="1900" kern="1200" dirty="0">
              <a:hlinkClick xmlns:r="http://schemas.openxmlformats.org/officeDocument/2006/relationships" r:id="rId13"/>
            </a:rPr>
            <a:t>Submit agenda items</a:t>
          </a:r>
          <a:endParaRPr lang="en-US" sz="1900" kern="1200" dirty="0"/>
        </a:p>
      </dsp:txBody>
      <dsp:txXfrm>
        <a:off x="848726" y="4594399"/>
        <a:ext cx="6255822" cy="734828"/>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ACCB34-DF3A-47FA-9CAE-EE6E8C8EC649}" type="datetimeFigureOut">
              <a:rPr lang="en-US" smtClean="0"/>
              <a:t>7/31/2023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C37ED4-E2FB-450F-BD85-CF3F64A754B9}" type="slidenum">
              <a:rPr lang="en-US" smtClean="0"/>
              <a:t>‹#›</a:t>
            </a:fld>
            <a:endParaRPr lang="en-US"/>
          </a:p>
        </p:txBody>
      </p:sp>
    </p:spTree>
    <p:extLst>
      <p:ext uri="{BB962C8B-B14F-4D97-AF65-F5344CB8AC3E}">
        <p14:creationId xmlns:p14="http://schemas.microsoft.com/office/powerpoint/2010/main" val="3376038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strike="noStrike" dirty="0"/>
          </a:p>
        </p:txBody>
      </p:sp>
      <p:sp>
        <p:nvSpPr>
          <p:cNvPr id="4" name="Slide Number Placeholder 3"/>
          <p:cNvSpPr>
            <a:spLocks noGrp="1"/>
          </p:cNvSpPr>
          <p:nvPr>
            <p:ph type="sldNum" sz="quarter" idx="5"/>
          </p:nvPr>
        </p:nvSpPr>
        <p:spPr/>
        <p:txBody>
          <a:bodyPr/>
          <a:lstStyle/>
          <a:p>
            <a:fld id="{21C37ED4-E2FB-450F-BD85-CF3F64A754B9}" type="slidenum">
              <a:rPr lang="en-US" smtClean="0"/>
              <a:t>1</a:t>
            </a:fld>
            <a:endParaRPr lang="en-US"/>
          </a:p>
        </p:txBody>
      </p:sp>
    </p:spTree>
    <p:extLst>
      <p:ext uri="{BB962C8B-B14F-4D97-AF65-F5344CB8AC3E}">
        <p14:creationId xmlns:p14="http://schemas.microsoft.com/office/powerpoint/2010/main" val="15722264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C37ED4-E2FB-450F-BD85-CF3F64A754B9}" type="slidenum">
              <a:rPr lang="en-US" smtClean="0"/>
              <a:t>11</a:t>
            </a:fld>
            <a:endParaRPr lang="en-US"/>
          </a:p>
        </p:txBody>
      </p:sp>
    </p:spTree>
    <p:extLst>
      <p:ext uri="{BB962C8B-B14F-4D97-AF65-F5344CB8AC3E}">
        <p14:creationId xmlns:p14="http://schemas.microsoft.com/office/powerpoint/2010/main" val="41436965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 the zoom poll at this point</a:t>
            </a:r>
          </a:p>
          <a:p>
            <a:r>
              <a:rPr lang="en-US" dirty="0"/>
              <a:t>Mention that you will email these links &amp; they will be clickable in the uploaded slides</a:t>
            </a:r>
          </a:p>
        </p:txBody>
      </p:sp>
      <p:sp>
        <p:nvSpPr>
          <p:cNvPr id="4" name="Slide Number Placeholder 3"/>
          <p:cNvSpPr>
            <a:spLocks noGrp="1"/>
          </p:cNvSpPr>
          <p:nvPr>
            <p:ph type="sldNum" sz="quarter" idx="5"/>
          </p:nvPr>
        </p:nvSpPr>
        <p:spPr/>
        <p:txBody>
          <a:bodyPr/>
          <a:lstStyle/>
          <a:p>
            <a:fld id="{21C37ED4-E2FB-450F-BD85-CF3F64A754B9}" type="slidenum">
              <a:rPr lang="en-US" smtClean="0"/>
              <a:t>12</a:t>
            </a:fld>
            <a:endParaRPr lang="en-US"/>
          </a:p>
        </p:txBody>
      </p:sp>
    </p:spTree>
    <p:extLst>
      <p:ext uri="{BB962C8B-B14F-4D97-AF65-F5344CB8AC3E}">
        <p14:creationId xmlns:p14="http://schemas.microsoft.com/office/powerpoint/2010/main" val="10582021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C37ED4-E2FB-450F-BD85-CF3F64A754B9}" type="slidenum">
              <a:rPr lang="en-US" smtClean="0"/>
              <a:t>13</a:t>
            </a:fld>
            <a:endParaRPr lang="en-US"/>
          </a:p>
        </p:txBody>
      </p:sp>
    </p:spTree>
    <p:extLst>
      <p:ext uri="{BB962C8B-B14F-4D97-AF65-F5344CB8AC3E}">
        <p14:creationId xmlns:p14="http://schemas.microsoft.com/office/powerpoint/2010/main" val="32337646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C37ED4-E2FB-450F-BD85-CF3F64A754B9}" type="slidenum">
              <a:rPr lang="en-US" smtClean="0"/>
              <a:t>14</a:t>
            </a:fld>
            <a:endParaRPr lang="en-US"/>
          </a:p>
        </p:txBody>
      </p:sp>
    </p:spTree>
    <p:extLst>
      <p:ext uri="{BB962C8B-B14F-4D97-AF65-F5344CB8AC3E}">
        <p14:creationId xmlns:p14="http://schemas.microsoft.com/office/powerpoint/2010/main" val="29683191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C37ED4-E2FB-450F-BD85-CF3F64A754B9}" type="slidenum">
              <a:rPr lang="en-US" smtClean="0"/>
              <a:t>15</a:t>
            </a:fld>
            <a:endParaRPr lang="en-US"/>
          </a:p>
        </p:txBody>
      </p:sp>
    </p:spTree>
    <p:extLst>
      <p:ext uri="{BB962C8B-B14F-4D97-AF65-F5344CB8AC3E}">
        <p14:creationId xmlns:p14="http://schemas.microsoft.com/office/powerpoint/2010/main" val="14307916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will send out the slides after this meeting. Please submit topics for discussion via the survey.</a:t>
            </a:r>
          </a:p>
          <a:p>
            <a:endParaRPr lang="en-US" dirty="0"/>
          </a:p>
          <a:p>
            <a:r>
              <a:rPr lang="en-US" dirty="0"/>
              <a:t>We’ll see you next month!</a:t>
            </a:r>
          </a:p>
        </p:txBody>
      </p:sp>
      <p:sp>
        <p:nvSpPr>
          <p:cNvPr id="4" name="Slide Number Placeholder 3"/>
          <p:cNvSpPr>
            <a:spLocks noGrp="1"/>
          </p:cNvSpPr>
          <p:nvPr>
            <p:ph type="sldNum" sz="quarter" idx="5"/>
          </p:nvPr>
        </p:nvSpPr>
        <p:spPr/>
        <p:txBody>
          <a:bodyPr/>
          <a:lstStyle/>
          <a:p>
            <a:fld id="{21C37ED4-E2FB-450F-BD85-CF3F64A754B9}" type="slidenum">
              <a:rPr lang="en-US" smtClean="0"/>
              <a:t>16</a:t>
            </a:fld>
            <a:endParaRPr lang="en-US"/>
          </a:p>
        </p:txBody>
      </p:sp>
    </p:spTree>
    <p:extLst>
      <p:ext uri="{BB962C8B-B14F-4D97-AF65-F5344CB8AC3E}">
        <p14:creationId xmlns:p14="http://schemas.microsoft.com/office/powerpoint/2010/main" val="6265468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created a survey for submission of agendas items, questions, suggestions, etc. Take this to your respective groups and send us items as you see fit.</a:t>
            </a:r>
          </a:p>
          <a:p>
            <a:endParaRPr lang="en-US" dirty="0"/>
          </a:p>
          <a:p>
            <a:r>
              <a:rPr lang="en-US" dirty="0"/>
              <a:t>Please ask questions via chat. We will have immediate responses as time permits. Otherwise, all questions will be answered/sent by end of the day.</a:t>
            </a:r>
          </a:p>
        </p:txBody>
      </p:sp>
      <p:sp>
        <p:nvSpPr>
          <p:cNvPr id="4" name="Slide Number Placeholder 3"/>
          <p:cNvSpPr>
            <a:spLocks noGrp="1"/>
          </p:cNvSpPr>
          <p:nvPr>
            <p:ph type="sldNum" sz="quarter" idx="5"/>
          </p:nvPr>
        </p:nvSpPr>
        <p:spPr/>
        <p:txBody>
          <a:bodyPr/>
          <a:lstStyle/>
          <a:p>
            <a:fld id="{21C37ED4-E2FB-450F-BD85-CF3F64A754B9}" type="slidenum">
              <a:rPr lang="en-US" smtClean="0"/>
              <a:t>2</a:t>
            </a:fld>
            <a:endParaRPr lang="en-US"/>
          </a:p>
        </p:txBody>
      </p:sp>
    </p:spTree>
    <p:extLst>
      <p:ext uri="{BB962C8B-B14F-4D97-AF65-F5344CB8AC3E}">
        <p14:creationId xmlns:p14="http://schemas.microsoft.com/office/powerpoint/2010/main" val="10113266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C37ED4-E2FB-450F-BD85-CF3F64A754B9}" type="slidenum">
              <a:rPr lang="en-US" smtClean="0"/>
              <a:t>3</a:t>
            </a:fld>
            <a:endParaRPr lang="en-US"/>
          </a:p>
        </p:txBody>
      </p:sp>
    </p:spTree>
    <p:extLst>
      <p:ext uri="{BB962C8B-B14F-4D97-AF65-F5344CB8AC3E}">
        <p14:creationId xmlns:p14="http://schemas.microsoft.com/office/powerpoint/2010/main" val="10054135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C37ED4-E2FB-450F-BD85-CF3F64A754B9}" type="slidenum">
              <a:rPr lang="en-US" smtClean="0"/>
              <a:t>4</a:t>
            </a:fld>
            <a:endParaRPr lang="en-US"/>
          </a:p>
        </p:txBody>
      </p:sp>
    </p:spTree>
    <p:extLst>
      <p:ext uri="{BB962C8B-B14F-4D97-AF65-F5344CB8AC3E}">
        <p14:creationId xmlns:p14="http://schemas.microsoft.com/office/powerpoint/2010/main" val="34808476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C37ED4-E2FB-450F-BD85-CF3F64A754B9}" type="slidenum">
              <a:rPr lang="en-US" smtClean="0"/>
              <a:t>5</a:t>
            </a:fld>
            <a:endParaRPr lang="en-US"/>
          </a:p>
        </p:txBody>
      </p:sp>
    </p:spTree>
    <p:extLst>
      <p:ext uri="{BB962C8B-B14F-4D97-AF65-F5344CB8AC3E}">
        <p14:creationId xmlns:p14="http://schemas.microsoft.com/office/powerpoint/2010/main" val="23204360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BDC – Barbara Davis Center</a:t>
            </a:r>
          </a:p>
          <a:p>
            <a:r>
              <a:rPr lang="en-US" dirty="0"/>
              <a:t>CU – Anschutz non-hospital specific departments/clinics</a:t>
            </a:r>
          </a:p>
        </p:txBody>
      </p:sp>
      <p:sp>
        <p:nvSpPr>
          <p:cNvPr id="4" name="Slide Number Placeholder 3"/>
          <p:cNvSpPr>
            <a:spLocks noGrp="1"/>
          </p:cNvSpPr>
          <p:nvPr>
            <p:ph type="sldNum" sz="quarter" idx="5"/>
          </p:nvPr>
        </p:nvSpPr>
        <p:spPr/>
        <p:txBody>
          <a:bodyPr/>
          <a:lstStyle/>
          <a:p>
            <a:fld id="{21C37ED4-E2FB-450F-BD85-CF3F64A754B9}" type="slidenum">
              <a:rPr lang="en-US" smtClean="0"/>
              <a:t>6</a:t>
            </a:fld>
            <a:endParaRPr lang="en-US"/>
          </a:p>
        </p:txBody>
      </p:sp>
    </p:spTree>
    <p:extLst>
      <p:ext uri="{BB962C8B-B14F-4D97-AF65-F5344CB8AC3E}">
        <p14:creationId xmlns:p14="http://schemas.microsoft.com/office/powerpoint/2010/main" val="38875619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C37ED4-E2FB-450F-BD85-CF3F64A754B9}" type="slidenum">
              <a:rPr lang="en-US" smtClean="0"/>
              <a:t>8</a:t>
            </a:fld>
            <a:endParaRPr lang="en-US"/>
          </a:p>
        </p:txBody>
      </p:sp>
    </p:spTree>
    <p:extLst>
      <p:ext uri="{BB962C8B-B14F-4D97-AF65-F5344CB8AC3E}">
        <p14:creationId xmlns:p14="http://schemas.microsoft.com/office/powerpoint/2010/main" val="26807254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C37ED4-E2FB-450F-BD85-CF3F64A754B9}" type="slidenum">
              <a:rPr lang="en-US" smtClean="0"/>
              <a:t>9</a:t>
            </a:fld>
            <a:endParaRPr lang="en-US"/>
          </a:p>
        </p:txBody>
      </p:sp>
    </p:spTree>
    <p:extLst>
      <p:ext uri="{BB962C8B-B14F-4D97-AF65-F5344CB8AC3E}">
        <p14:creationId xmlns:p14="http://schemas.microsoft.com/office/powerpoint/2010/main" val="13083191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C37ED4-E2FB-450F-BD85-CF3F64A754B9}" type="slidenum">
              <a:rPr lang="en-US" smtClean="0"/>
              <a:t>10</a:t>
            </a:fld>
            <a:endParaRPr lang="en-US"/>
          </a:p>
        </p:txBody>
      </p:sp>
    </p:spTree>
    <p:extLst>
      <p:ext uri="{BB962C8B-B14F-4D97-AF65-F5344CB8AC3E}">
        <p14:creationId xmlns:p14="http://schemas.microsoft.com/office/powerpoint/2010/main" val="38576284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7/31/2023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7/31/2023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7/31/2023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7/31/2023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7/31/2023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7/31/2023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7/31/2023</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7/31/2023</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7/31/2023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7/31/2023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7/31/2023</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7/31/2023</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forms.office.com/Pages/ResponsePage.aspx?id=yjczVhelGkKq4BqltBT9fwDGVhjL3n9CsPRk7i5uz1hUOEJZMzJUQkUyMFk1R0dQMElUUElKN1hZRS4u"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forms.office.com/Pages/ResponsePage.aspx?id=yjczVhelGkKq4BqltBT9fwDGVhjL3n9CsPRk7i5uz1hUNk82MkpLWDFWRUQwRVg3RTMxWlhQMUI3MC4u"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nam02.safelinks.protection.outlook.com/?url=https%3A%2F%2Fclick.communications.cu.edu%2F%3Fqs%3D979997fd570d78b6040cac4d2a815110382a9a89d85d62b74e473af9829867fde38b7a100c321451d4d054365e9d8c0db950d37463bff2af51231b3d055b98a9&amp;data=05%7C01%7Cmercedes.zirbes%40cuanschutz.edu%7C19aae2e284f644173cb108db8dfe12bd%7C563337caa517421aaae01aa5b414fd7f%7C0%7C0%7C638259894986366415%7CUnknown%7CTWFpbGZsb3d8eyJWIjoiMC4wLjAwMDAiLCJQIjoiV2luMzIiLCJBTiI6Ik1haWwiLCJXVCI6Mn0%3D%7C3000%7C%7C%7C&amp;sdata=1pqRhEGdizVvbMsshDAdEqT8fBiMzk%2BcWghcjW4tlfQ%3D&amp;reserved=0"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nam02.safelinks.protection.outlook.com/?url=https%3A%2F%2Fclick.communications.cu.edu%2F%3Fqs%3D979997fd570d78b6f0ef02d4d036e4ab7b5560b260821f38a8b36dd781de324fd7760cc04d5804a72c939bd9b27a77d4c46cddfa42d32757507a9d8fecc42019&amp;data=05%7C01%7Cmercedes.zirbes%40cuanschutz.edu%7C19aae2e284f644173cb108db8dfe12bd%7C563337caa517421aaae01aa5b414fd7f%7C0%7C0%7C638259894986366415%7CUnknown%7CTWFpbGZsb3d8eyJWIjoiMC4wLjAwMDAiLCJQIjoiV2luMzIiLCJBTiI6Ik1haWwiLCJXVCI6Mn0%3D%7C3000%7C%7C%7C&amp;sdata=irJRRO%2FnM%2BA7x9JXH1aIxi72JRqoXb%2BBrUFDsg7dMs4%3D&amp;reserved=0"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OnCoreSupport@ucdenver.edu"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26EA4-A48E-4E36-AA37-D4E657CC0FEA}"/>
              </a:ext>
            </a:extLst>
          </p:cNvPr>
          <p:cNvSpPr>
            <a:spLocks noGrp="1"/>
          </p:cNvSpPr>
          <p:nvPr>
            <p:ph type="ctrTitle"/>
          </p:nvPr>
        </p:nvSpPr>
        <p:spPr/>
        <p:txBody>
          <a:bodyPr/>
          <a:lstStyle/>
          <a:p>
            <a:r>
              <a:rPr lang="en-US" dirty="0"/>
              <a:t>OnCore Department Advisory Meeting</a:t>
            </a:r>
          </a:p>
        </p:txBody>
      </p:sp>
      <p:sp>
        <p:nvSpPr>
          <p:cNvPr id="3" name="Subtitle 2">
            <a:extLst>
              <a:ext uri="{FF2B5EF4-FFF2-40B4-BE49-F238E27FC236}">
                <a16:creationId xmlns:a16="http://schemas.microsoft.com/office/drawing/2014/main" id="{E6B49679-3950-4091-A3A2-CF59F12F3F27}"/>
              </a:ext>
            </a:extLst>
          </p:cNvPr>
          <p:cNvSpPr>
            <a:spLocks noGrp="1"/>
          </p:cNvSpPr>
          <p:nvPr>
            <p:ph type="subTitle" idx="1"/>
          </p:nvPr>
        </p:nvSpPr>
        <p:spPr/>
        <p:txBody>
          <a:bodyPr/>
          <a:lstStyle/>
          <a:p>
            <a:r>
              <a:rPr lang="en-US" dirty="0"/>
              <a:t>August 8th, 2023</a:t>
            </a:r>
          </a:p>
        </p:txBody>
      </p:sp>
    </p:spTree>
    <p:extLst>
      <p:ext uri="{BB962C8B-B14F-4D97-AF65-F5344CB8AC3E}">
        <p14:creationId xmlns:p14="http://schemas.microsoft.com/office/powerpoint/2010/main" val="28699964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CD846947-0F57-4556-BA73-AF1F2EC573B6}"/>
              </a:ext>
            </a:extLst>
          </p:cNvPr>
          <p:cNvSpPr>
            <a:spLocks noGrp="1"/>
          </p:cNvSpPr>
          <p:nvPr>
            <p:ph type="title"/>
          </p:nvPr>
        </p:nvSpPr>
        <p:spPr>
          <a:xfrm>
            <a:off x="1600754" y="1087374"/>
            <a:ext cx="8983489" cy="1000978"/>
          </a:xfrm>
        </p:spPr>
        <p:txBody>
          <a:bodyPr>
            <a:normAutofit fontScale="90000"/>
          </a:bodyPr>
          <a:lstStyle/>
          <a:p>
            <a:r>
              <a:rPr lang="en-US" dirty="0"/>
              <a:t>Proposal: Updating Protocol Versioning in Footnote</a:t>
            </a:r>
          </a:p>
        </p:txBody>
      </p:sp>
      <p:sp>
        <p:nvSpPr>
          <p:cNvPr id="12" name="Rectangle 11">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44167318-8576-47E3-83A0-18661E51165E}"/>
              </a:ext>
            </a:extLst>
          </p:cNvPr>
          <p:cNvSpPr>
            <a:spLocks noGrp="1"/>
          </p:cNvSpPr>
          <p:nvPr>
            <p:ph idx="1"/>
          </p:nvPr>
        </p:nvSpPr>
        <p:spPr>
          <a:xfrm>
            <a:off x="1600753" y="2535446"/>
            <a:ext cx="9413780" cy="3554457"/>
          </a:xfrm>
        </p:spPr>
        <p:txBody>
          <a:bodyPr anchor="t">
            <a:normAutofit/>
          </a:bodyPr>
          <a:lstStyle/>
          <a:p>
            <a:r>
              <a:rPr lang="en-US" b="1" dirty="0">
                <a:solidFill>
                  <a:schemeClr val="tx1"/>
                </a:solidFill>
                <a:latin typeface="Corbel" panose="020B0503020204020204" pitchFamily="34" charset="0"/>
              </a:rPr>
              <a:t>PROPOSAL</a:t>
            </a:r>
          </a:p>
          <a:p>
            <a:pPr lvl="1"/>
            <a:r>
              <a:rPr lang="en-US" sz="1700" dirty="0">
                <a:solidFill>
                  <a:schemeClr val="tx1"/>
                </a:solidFill>
                <a:latin typeface="Corbel" panose="020B0503020204020204" pitchFamily="34" charset="0"/>
              </a:rPr>
              <a:t>In addition to the description/notes, update the calendar footnote with each new protocol administrative letter/version regardless of if it actually changed the calendar/billing plan. This does not require a new calendar version.</a:t>
            </a:r>
          </a:p>
          <a:p>
            <a:r>
              <a:rPr lang="en-US" b="1" dirty="0">
                <a:solidFill>
                  <a:schemeClr val="tx1"/>
                </a:solidFill>
                <a:latin typeface="Corbel" panose="020B0503020204020204" pitchFamily="34" charset="0"/>
                <a:ea typeface="Calibri" panose="020F0502020204030204" pitchFamily="34" charset="0"/>
              </a:rPr>
              <a:t>IMPACT</a:t>
            </a:r>
          </a:p>
          <a:p>
            <a:pPr lvl="1"/>
            <a:r>
              <a:rPr lang="en-US" sz="1700" dirty="0">
                <a:solidFill>
                  <a:schemeClr val="tx1"/>
                </a:solidFill>
                <a:effectLst/>
                <a:latin typeface="Corbel" panose="020B0503020204020204" pitchFamily="34" charset="0"/>
                <a:ea typeface="Calibri" panose="020F0502020204030204" pitchFamily="34" charset="0"/>
              </a:rPr>
              <a:t>001 Footnote is visible in the Subject Console and coordinators can check that the calendar they are using is consistent with the currently active protocol. This is in the event they do not realize the additional protocol versions did not adjust the calendar.</a:t>
            </a:r>
          </a:p>
        </p:txBody>
      </p:sp>
    </p:spTree>
    <p:extLst>
      <p:ext uri="{BB962C8B-B14F-4D97-AF65-F5344CB8AC3E}">
        <p14:creationId xmlns:p14="http://schemas.microsoft.com/office/powerpoint/2010/main" val="4094858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CD846947-0F57-4556-BA73-AF1F2EC573B6}"/>
              </a:ext>
            </a:extLst>
          </p:cNvPr>
          <p:cNvSpPr>
            <a:spLocks noGrp="1"/>
          </p:cNvSpPr>
          <p:nvPr>
            <p:ph type="title"/>
          </p:nvPr>
        </p:nvSpPr>
        <p:spPr>
          <a:xfrm>
            <a:off x="1600754" y="1087374"/>
            <a:ext cx="8983489" cy="1000978"/>
          </a:xfrm>
        </p:spPr>
        <p:txBody>
          <a:bodyPr>
            <a:normAutofit fontScale="90000"/>
          </a:bodyPr>
          <a:lstStyle/>
          <a:p>
            <a:r>
              <a:rPr lang="en-US" dirty="0"/>
              <a:t>Proposal: Updating Protocol Versioning in Footnote</a:t>
            </a:r>
          </a:p>
        </p:txBody>
      </p:sp>
      <p:sp>
        <p:nvSpPr>
          <p:cNvPr id="12" name="Rectangle 11">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44167318-8576-47E3-83A0-18661E51165E}"/>
              </a:ext>
            </a:extLst>
          </p:cNvPr>
          <p:cNvSpPr>
            <a:spLocks noGrp="1"/>
          </p:cNvSpPr>
          <p:nvPr>
            <p:ph idx="1"/>
          </p:nvPr>
        </p:nvSpPr>
        <p:spPr>
          <a:xfrm>
            <a:off x="1600753" y="2535446"/>
            <a:ext cx="9413780" cy="3554457"/>
          </a:xfrm>
        </p:spPr>
        <p:txBody>
          <a:bodyPr anchor="t">
            <a:normAutofit/>
          </a:bodyPr>
          <a:lstStyle/>
          <a:p>
            <a:r>
              <a:rPr lang="en-US" b="1" dirty="0">
                <a:solidFill>
                  <a:schemeClr val="tx1"/>
                </a:solidFill>
                <a:latin typeface="Corbel" panose="020B0503020204020204" pitchFamily="34" charset="0"/>
                <a:ea typeface="Calibri" panose="020F0502020204030204" pitchFamily="34" charset="0"/>
              </a:rPr>
              <a:t>IMPACT</a:t>
            </a:r>
          </a:p>
          <a:p>
            <a:pPr lvl="1"/>
            <a:r>
              <a:rPr lang="en-US" sz="1700" dirty="0">
                <a:solidFill>
                  <a:schemeClr val="tx1"/>
                </a:solidFill>
                <a:effectLst/>
                <a:latin typeface="Corbel" panose="020B0503020204020204" pitchFamily="34" charset="0"/>
                <a:ea typeface="Calibri" panose="020F0502020204030204" pitchFamily="34" charset="0"/>
              </a:rPr>
              <a:t>Possible confusion in the case of an administrative/protocol update that actually changed the calendar but study team did not initially realize when they submitted the amendment. (Version of protocol in footnotes would not accurately reflect calendar.)</a:t>
            </a:r>
          </a:p>
          <a:p>
            <a:pPr lvl="1"/>
            <a:r>
              <a:rPr lang="en-US" sz="1700" dirty="0">
                <a:solidFill>
                  <a:schemeClr val="tx1"/>
                </a:solidFill>
                <a:latin typeface="Corbel" panose="020B0503020204020204" pitchFamily="34" charset="0"/>
                <a:ea typeface="Calibri" panose="020F0502020204030204" pitchFamily="34" charset="0"/>
              </a:rPr>
              <a:t>Possible confusion in budgeting when downloading calendar version for same reason as above.</a:t>
            </a:r>
          </a:p>
          <a:p>
            <a:pPr lvl="1"/>
            <a:r>
              <a:rPr lang="en-US" sz="1700" dirty="0">
                <a:solidFill>
                  <a:schemeClr val="tx1"/>
                </a:solidFill>
                <a:effectLst/>
                <a:latin typeface="Corbel" panose="020B0503020204020204" pitchFamily="34" charset="0"/>
                <a:ea typeface="Calibri" panose="020F0502020204030204" pitchFamily="34" charset="0"/>
              </a:rPr>
              <a:t>001 Footnote could become lengthy and unclear dependin</a:t>
            </a:r>
            <a:r>
              <a:rPr lang="en-US" sz="1700" dirty="0">
                <a:solidFill>
                  <a:schemeClr val="tx1"/>
                </a:solidFill>
                <a:latin typeface="Corbel" panose="020B0503020204020204" pitchFamily="34" charset="0"/>
                <a:ea typeface="Calibri" panose="020F0502020204030204" pitchFamily="34" charset="0"/>
              </a:rPr>
              <a:t>g on how footnote is updated. Footnote could be updated to only give current protocol version (losing versioning history of which protocol the calendar was actually created with) or it could include each protocol update that did not affect the calendar after the version it was created on.</a:t>
            </a:r>
          </a:p>
          <a:p>
            <a:pPr lvl="2"/>
            <a:r>
              <a:rPr lang="en-US" sz="1500" dirty="0">
                <a:solidFill>
                  <a:schemeClr val="tx1"/>
                </a:solidFill>
                <a:effectLst/>
                <a:latin typeface="Corbel" panose="020B0503020204020204" pitchFamily="34" charset="0"/>
                <a:ea typeface="Calibri" panose="020F0502020204030204" pitchFamily="34" charset="0"/>
              </a:rPr>
              <a:t>Ex: “Calendar represents calendar version 4.1” VS “Calendar built on Protocol Version 3.0. Protocol V4.1 caused no specifications changes.”</a:t>
            </a:r>
          </a:p>
        </p:txBody>
      </p:sp>
    </p:spTree>
    <p:extLst>
      <p:ext uri="{BB962C8B-B14F-4D97-AF65-F5344CB8AC3E}">
        <p14:creationId xmlns:p14="http://schemas.microsoft.com/office/powerpoint/2010/main" val="532577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EA68D-217E-BAF8-3CA5-EC968F935B29}"/>
              </a:ext>
            </a:extLst>
          </p:cNvPr>
          <p:cNvSpPr>
            <a:spLocks noGrp="1"/>
          </p:cNvSpPr>
          <p:nvPr>
            <p:ph type="title"/>
          </p:nvPr>
        </p:nvSpPr>
        <p:spPr/>
        <p:txBody>
          <a:bodyPr/>
          <a:lstStyle/>
          <a:p>
            <a:r>
              <a:rPr lang="en-US" dirty="0"/>
              <a:t>Proposal Voting</a:t>
            </a:r>
          </a:p>
        </p:txBody>
      </p:sp>
      <p:sp>
        <p:nvSpPr>
          <p:cNvPr id="3" name="Content Placeholder 2">
            <a:extLst>
              <a:ext uri="{FF2B5EF4-FFF2-40B4-BE49-F238E27FC236}">
                <a16:creationId xmlns:a16="http://schemas.microsoft.com/office/drawing/2014/main" id="{799ADB30-2DC4-741A-D935-83F2A598C748}"/>
              </a:ext>
            </a:extLst>
          </p:cNvPr>
          <p:cNvSpPr>
            <a:spLocks noGrp="1"/>
          </p:cNvSpPr>
          <p:nvPr>
            <p:ph idx="1"/>
          </p:nvPr>
        </p:nvSpPr>
        <p:spPr/>
        <p:txBody>
          <a:bodyPr/>
          <a:lstStyle/>
          <a:p>
            <a:endParaRPr lang="en-US" dirty="0">
              <a:solidFill>
                <a:schemeClr val="tx1"/>
              </a:solidFill>
            </a:endParaRPr>
          </a:p>
          <a:p>
            <a:r>
              <a:rPr lang="en-US" dirty="0">
                <a:solidFill>
                  <a:schemeClr val="tx1"/>
                </a:solidFill>
              </a:rPr>
              <a:t>For voting after the meeting,</a:t>
            </a:r>
          </a:p>
          <a:p>
            <a:pPr lvl="1"/>
            <a:r>
              <a:rPr lang="en-US" dirty="0">
                <a:solidFill>
                  <a:schemeClr val="tx1"/>
                </a:solidFill>
              </a:rPr>
              <a:t>OTA Status Update: please complete </a:t>
            </a:r>
            <a:r>
              <a:rPr lang="en-US" dirty="0">
                <a:solidFill>
                  <a:schemeClr val="accent2"/>
                </a:solidFill>
                <a:hlinkClick r:id="rId3">
                  <a:extLst>
                    <a:ext uri="{A12FA001-AC4F-418D-AE19-62706E023703}">
                      <ahyp:hlinkClr xmlns:ahyp="http://schemas.microsoft.com/office/drawing/2018/hyperlinkcolor" val="tx"/>
                    </a:ext>
                  </a:extLst>
                </a:hlinkClick>
              </a:rPr>
              <a:t>this form</a:t>
            </a:r>
            <a:r>
              <a:rPr lang="en-US" dirty="0">
                <a:solidFill>
                  <a:schemeClr val="accent2"/>
                </a:solidFill>
              </a:rPr>
              <a:t>.</a:t>
            </a:r>
          </a:p>
          <a:p>
            <a:pPr lvl="1"/>
            <a:r>
              <a:rPr lang="en-US" dirty="0">
                <a:solidFill>
                  <a:schemeClr val="tx1"/>
                </a:solidFill>
              </a:rPr>
              <a:t>001 Footnote Update: please complete </a:t>
            </a:r>
            <a:r>
              <a:rPr lang="en-US" dirty="0">
                <a:solidFill>
                  <a:schemeClr val="accent2"/>
                </a:solidFill>
                <a:hlinkClick r:id="rId4">
                  <a:extLst>
                    <a:ext uri="{A12FA001-AC4F-418D-AE19-62706E023703}">
                      <ahyp:hlinkClr xmlns:ahyp="http://schemas.microsoft.com/office/drawing/2018/hyperlinkcolor" val="tx"/>
                    </a:ext>
                  </a:extLst>
                </a:hlinkClick>
              </a:rPr>
              <a:t>this form</a:t>
            </a:r>
            <a:r>
              <a:rPr lang="en-US" dirty="0">
                <a:solidFill>
                  <a:schemeClr val="accent2"/>
                </a:solidFill>
              </a:rPr>
              <a:t>.</a:t>
            </a:r>
          </a:p>
          <a:p>
            <a:pPr lvl="1"/>
            <a:endParaRPr lang="en-US" dirty="0">
              <a:solidFill>
                <a:schemeClr val="accent2"/>
              </a:solidFill>
            </a:endParaRPr>
          </a:p>
        </p:txBody>
      </p:sp>
    </p:spTree>
    <p:extLst>
      <p:ext uri="{BB962C8B-B14F-4D97-AF65-F5344CB8AC3E}">
        <p14:creationId xmlns:p14="http://schemas.microsoft.com/office/powerpoint/2010/main" val="20851464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CD846947-0F57-4556-BA73-AF1F2EC573B6}"/>
              </a:ext>
            </a:extLst>
          </p:cNvPr>
          <p:cNvSpPr>
            <a:spLocks noGrp="1"/>
          </p:cNvSpPr>
          <p:nvPr>
            <p:ph type="title"/>
          </p:nvPr>
        </p:nvSpPr>
        <p:spPr>
          <a:xfrm>
            <a:off x="1600754" y="1087374"/>
            <a:ext cx="8983489" cy="1000978"/>
          </a:xfrm>
        </p:spPr>
        <p:txBody>
          <a:bodyPr>
            <a:normAutofit/>
          </a:bodyPr>
          <a:lstStyle/>
          <a:p>
            <a:r>
              <a:rPr lang="en-US" dirty="0"/>
              <a:t>Reminders and FYIs – Oncore User Agreement</a:t>
            </a:r>
          </a:p>
        </p:txBody>
      </p:sp>
      <p:sp>
        <p:nvSpPr>
          <p:cNvPr id="12" name="Rectangle 11">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44167318-8576-47E3-83A0-18661E51165E}"/>
              </a:ext>
            </a:extLst>
          </p:cNvPr>
          <p:cNvSpPr>
            <a:spLocks noGrp="1"/>
          </p:cNvSpPr>
          <p:nvPr>
            <p:ph idx="1"/>
          </p:nvPr>
        </p:nvSpPr>
        <p:spPr>
          <a:xfrm>
            <a:off x="1600753" y="2535446"/>
            <a:ext cx="9413780" cy="3554457"/>
          </a:xfrm>
        </p:spPr>
        <p:txBody>
          <a:bodyPr anchor="t">
            <a:normAutofit/>
          </a:bodyPr>
          <a:lstStyle/>
          <a:p>
            <a:r>
              <a:rPr lang="en-US" dirty="0">
                <a:solidFill>
                  <a:srgbClr val="000000"/>
                </a:solidFill>
                <a:effectLst/>
                <a:latin typeface="+mj-lt"/>
                <a:ea typeface="Times New Roman" panose="02020603050405020304" pitchFamily="18" charset="0"/>
              </a:rPr>
              <a:t>Please read the </a:t>
            </a:r>
            <a:r>
              <a:rPr lang="en-US" u="sng" dirty="0">
                <a:solidFill>
                  <a:srgbClr val="2D95EC"/>
                </a:solidFill>
                <a:effectLst/>
                <a:latin typeface="+mj-lt"/>
                <a:ea typeface="Times New Roman" panose="02020603050405020304" pitchFamily="18" charset="0"/>
                <a:hlinkClick r:id="rId3" tooltip="UCD APS 6001 - Providing and Using Information Technology policy document"/>
              </a:rPr>
              <a:t>UCD APS 6001 - Providing and Using Information Technology policy document</a:t>
            </a:r>
            <a:r>
              <a:rPr lang="en-US" dirty="0">
                <a:solidFill>
                  <a:srgbClr val="000000"/>
                </a:solidFill>
                <a:effectLst/>
                <a:latin typeface="+mj-lt"/>
                <a:ea typeface="Times New Roman" panose="02020603050405020304" pitchFamily="18" charset="0"/>
              </a:rPr>
              <a:t> and sign the updated OnCore User Agreement at </a:t>
            </a:r>
            <a:r>
              <a:rPr lang="en-US" u="sng" dirty="0">
                <a:solidFill>
                  <a:srgbClr val="2D95EC"/>
                </a:solidFill>
                <a:effectLst/>
                <a:latin typeface="+mj-lt"/>
                <a:ea typeface="Times New Roman" panose="02020603050405020304" pitchFamily="18" charset="0"/>
                <a:hlinkClick r:id="rId4" tooltip="this link "/>
              </a:rPr>
              <a:t>this link</a:t>
            </a:r>
            <a:r>
              <a:rPr lang="en-US" dirty="0">
                <a:solidFill>
                  <a:srgbClr val="000000"/>
                </a:solidFill>
                <a:effectLst/>
                <a:latin typeface="+mj-lt"/>
                <a:ea typeface="Times New Roman" panose="02020603050405020304" pitchFamily="18" charset="0"/>
              </a:rPr>
              <a:t> as soon as possible.</a:t>
            </a:r>
            <a:endParaRPr lang="en-US" dirty="0">
              <a:solidFill>
                <a:schemeClr val="tx1"/>
              </a:solidFill>
              <a:latin typeface="+mj-lt"/>
              <a:ea typeface="Calibri" panose="020F0502020204030204" pitchFamily="34" charset="0"/>
            </a:endParaRPr>
          </a:p>
          <a:p>
            <a:r>
              <a:rPr lang="en-US" dirty="0">
                <a:solidFill>
                  <a:schemeClr val="tx1"/>
                </a:solidFill>
                <a:latin typeface="+mj-lt"/>
                <a:ea typeface="Calibri" panose="020F0502020204030204" pitchFamily="34" charset="0"/>
              </a:rPr>
              <a:t>All active OnCore users must complete the OnCore Updated User Agreement by 9/26/2023.</a:t>
            </a:r>
          </a:p>
          <a:p>
            <a:pPr marL="0" indent="0">
              <a:buNone/>
            </a:pPr>
            <a:endParaRPr lang="en-US" dirty="0">
              <a:solidFill>
                <a:schemeClr val="tx1"/>
              </a:solidFill>
              <a:latin typeface="+mj-lt"/>
              <a:ea typeface="Calibri" panose="020F0502020204030204" pitchFamily="34" charset="0"/>
            </a:endParaRPr>
          </a:p>
        </p:txBody>
      </p:sp>
    </p:spTree>
    <p:extLst>
      <p:ext uri="{BB962C8B-B14F-4D97-AF65-F5344CB8AC3E}">
        <p14:creationId xmlns:p14="http://schemas.microsoft.com/office/powerpoint/2010/main" val="40922704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CD846947-0F57-4556-BA73-AF1F2EC573B6}"/>
              </a:ext>
            </a:extLst>
          </p:cNvPr>
          <p:cNvSpPr>
            <a:spLocks noGrp="1"/>
          </p:cNvSpPr>
          <p:nvPr>
            <p:ph type="title"/>
          </p:nvPr>
        </p:nvSpPr>
        <p:spPr>
          <a:xfrm>
            <a:off x="1600754" y="1087374"/>
            <a:ext cx="8983489" cy="1000978"/>
          </a:xfrm>
        </p:spPr>
        <p:txBody>
          <a:bodyPr>
            <a:normAutofit/>
          </a:bodyPr>
          <a:lstStyle/>
          <a:p>
            <a:r>
              <a:rPr lang="en-US" dirty="0"/>
              <a:t>Reminders and FYIs – Amendment Submissions</a:t>
            </a:r>
          </a:p>
        </p:txBody>
      </p:sp>
      <p:sp>
        <p:nvSpPr>
          <p:cNvPr id="12" name="Rectangle 11">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44167318-8576-47E3-83A0-18661E51165E}"/>
              </a:ext>
            </a:extLst>
          </p:cNvPr>
          <p:cNvSpPr>
            <a:spLocks noGrp="1"/>
          </p:cNvSpPr>
          <p:nvPr>
            <p:ph idx="1"/>
          </p:nvPr>
        </p:nvSpPr>
        <p:spPr>
          <a:xfrm>
            <a:off x="1600753" y="2535446"/>
            <a:ext cx="9413780" cy="3554457"/>
          </a:xfrm>
        </p:spPr>
        <p:txBody>
          <a:bodyPr anchor="t">
            <a:normAutofit lnSpcReduction="10000"/>
          </a:bodyPr>
          <a:lstStyle/>
          <a:p>
            <a:r>
              <a:rPr lang="en-US" dirty="0">
                <a:solidFill>
                  <a:schemeClr val="tx1"/>
                </a:solidFill>
                <a:latin typeface="Corbel" panose="020B0503020204020204" pitchFamily="34" charset="0"/>
                <a:ea typeface="Calibri" panose="020F0502020204030204" pitchFamily="34" charset="0"/>
              </a:rPr>
              <a:t>When submitting an amendment with calendar or budget changes, be explicit in what changes need to be made to the OnCore calendar/billing grid as a result of the amendment.</a:t>
            </a:r>
          </a:p>
          <a:p>
            <a:pPr lvl="1"/>
            <a:r>
              <a:rPr lang="en-US" dirty="0">
                <a:solidFill>
                  <a:schemeClr val="tx1"/>
                </a:solidFill>
                <a:latin typeface="Corbel" panose="020B0503020204020204" pitchFamily="34" charset="0"/>
                <a:ea typeface="Calibri" panose="020F0502020204030204" pitchFamily="34" charset="0"/>
              </a:rPr>
              <a:t>Examples of common types of updates (not all encompassing):</a:t>
            </a:r>
          </a:p>
          <a:p>
            <a:pPr lvl="2"/>
            <a:r>
              <a:rPr lang="en-US" dirty="0">
                <a:solidFill>
                  <a:schemeClr val="tx1"/>
                </a:solidFill>
                <a:latin typeface="Corbel" panose="020B0503020204020204" pitchFamily="34" charset="0"/>
                <a:ea typeface="Calibri" panose="020F0502020204030204" pitchFamily="34" charset="0"/>
              </a:rPr>
              <a:t>adding or removing arms/treatments, procedures, visits </a:t>
            </a:r>
          </a:p>
          <a:p>
            <a:pPr lvl="2"/>
            <a:r>
              <a:rPr lang="en-US" dirty="0">
                <a:solidFill>
                  <a:schemeClr val="tx1"/>
                </a:solidFill>
                <a:latin typeface="Corbel" panose="020B0503020204020204" pitchFamily="34" charset="0"/>
                <a:ea typeface="Calibri" panose="020F0502020204030204" pitchFamily="34" charset="0"/>
              </a:rPr>
              <a:t>updating timepoints that a procedure happens</a:t>
            </a:r>
          </a:p>
          <a:p>
            <a:pPr lvl="2"/>
            <a:r>
              <a:rPr lang="en-US" dirty="0">
                <a:solidFill>
                  <a:schemeClr val="tx1"/>
                </a:solidFill>
                <a:latin typeface="Corbel" panose="020B0503020204020204" pitchFamily="34" charset="0"/>
                <a:ea typeface="Calibri" panose="020F0502020204030204" pitchFamily="34" charset="0"/>
              </a:rPr>
              <a:t>changing cost of an invoiceable/study visit</a:t>
            </a:r>
          </a:p>
          <a:p>
            <a:pPr lvl="1"/>
            <a:r>
              <a:rPr lang="en-US" dirty="0">
                <a:solidFill>
                  <a:schemeClr val="tx1"/>
                </a:solidFill>
                <a:latin typeface="Corbel" panose="020B0503020204020204" pitchFamily="34" charset="0"/>
                <a:ea typeface="Calibri" panose="020F0502020204030204" pitchFamily="34" charset="0"/>
              </a:rPr>
              <a:t>Reference page numbers in the protocol (tracked or clean) where the Project Analyst can verify these changes</a:t>
            </a:r>
          </a:p>
          <a:p>
            <a:r>
              <a:rPr lang="en-US" dirty="0">
                <a:solidFill>
                  <a:schemeClr val="tx1"/>
                </a:solidFill>
                <a:latin typeface="Corbel" panose="020B0503020204020204" pitchFamily="34" charset="0"/>
                <a:ea typeface="Calibri" panose="020F0502020204030204" pitchFamily="34" charset="0"/>
              </a:rPr>
              <a:t>Do </a:t>
            </a:r>
            <a:r>
              <a:rPr lang="en-US" i="1" u="sng" dirty="0">
                <a:solidFill>
                  <a:srgbClr val="FF0000"/>
                </a:solidFill>
                <a:latin typeface="Corbel" panose="020B0503020204020204" pitchFamily="34" charset="0"/>
                <a:ea typeface="Calibri" panose="020F0502020204030204" pitchFamily="34" charset="0"/>
              </a:rPr>
              <a:t>NOT</a:t>
            </a:r>
            <a:r>
              <a:rPr lang="en-US" dirty="0">
                <a:solidFill>
                  <a:schemeClr val="tx1"/>
                </a:solidFill>
                <a:latin typeface="Corbel" panose="020B0503020204020204" pitchFamily="34" charset="0"/>
                <a:ea typeface="Calibri" panose="020F0502020204030204" pitchFamily="34" charset="0"/>
              </a:rPr>
              <a:t> copy and paste the summary of changes from the protocol. This is often not clear on what changes need to be made within OnCore and includes changes that don’t affect the calendar or billing plan (e.g. updating </a:t>
            </a:r>
            <a:r>
              <a:rPr lang="en-US" dirty="0" err="1">
                <a:solidFill>
                  <a:schemeClr val="tx1"/>
                </a:solidFill>
                <a:latin typeface="Corbel" panose="020B0503020204020204" pitchFamily="34" charset="0"/>
                <a:ea typeface="Calibri" panose="020F0502020204030204" pitchFamily="34" charset="0"/>
              </a:rPr>
              <a:t>inc</a:t>
            </a:r>
            <a:r>
              <a:rPr lang="en-US" dirty="0">
                <a:solidFill>
                  <a:schemeClr val="tx1"/>
                </a:solidFill>
                <a:latin typeface="Corbel" panose="020B0503020204020204" pitchFamily="34" charset="0"/>
                <a:ea typeface="Calibri" panose="020F0502020204030204" pitchFamily="34" charset="0"/>
              </a:rPr>
              <a:t>/</a:t>
            </a:r>
            <a:r>
              <a:rPr lang="en-US" dirty="0" err="1">
                <a:solidFill>
                  <a:schemeClr val="tx1"/>
                </a:solidFill>
                <a:latin typeface="Corbel" panose="020B0503020204020204" pitchFamily="34" charset="0"/>
                <a:ea typeface="Calibri" panose="020F0502020204030204" pitchFamily="34" charset="0"/>
              </a:rPr>
              <a:t>exc</a:t>
            </a:r>
            <a:r>
              <a:rPr lang="en-US" dirty="0">
                <a:solidFill>
                  <a:schemeClr val="tx1"/>
                </a:solidFill>
                <a:latin typeface="Corbel" panose="020B0503020204020204" pitchFamily="34" charset="0"/>
                <a:ea typeface="Calibri" panose="020F0502020204030204" pitchFamily="34" charset="0"/>
              </a:rPr>
              <a:t> criteria).</a:t>
            </a:r>
          </a:p>
        </p:txBody>
      </p:sp>
    </p:spTree>
    <p:extLst>
      <p:ext uri="{BB962C8B-B14F-4D97-AF65-F5344CB8AC3E}">
        <p14:creationId xmlns:p14="http://schemas.microsoft.com/office/powerpoint/2010/main" val="30321517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CD846947-0F57-4556-BA73-AF1F2EC573B6}"/>
              </a:ext>
            </a:extLst>
          </p:cNvPr>
          <p:cNvSpPr>
            <a:spLocks noGrp="1"/>
          </p:cNvSpPr>
          <p:nvPr>
            <p:ph type="title"/>
          </p:nvPr>
        </p:nvSpPr>
        <p:spPr>
          <a:xfrm>
            <a:off x="1600754" y="1087374"/>
            <a:ext cx="8983489" cy="1000978"/>
          </a:xfrm>
        </p:spPr>
        <p:txBody>
          <a:bodyPr>
            <a:normAutofit/>
          </a:bodyPr>
          <a:lstStyle/>
          <a:p>
            <a:r>
              <a:rPr lang="en-US" dirty="0"/>
              <a:t>Reminders and FYIs – Emailing OnCore Support</a:t>
            </a:r>
          </a:p>
        </p:txBody>
      </p:sp>
      <p:sp>
        <p:nvSpPr>
          <p:cNvPr id="12" name="Rectangle 11">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44167318-8576-47E3-83A0-18661E51165E}"/>
              </a:ext>
            </a:extLst>
          </p:cNvPr>
          <p:cNvSpPr>
            <a:spLocks noGrp="1"/>
          </p:cNvSpPr>
          <p:nvPr>
            <p:ph idx="1"/>
          </p:nvPr>
        </p:nvSpPr>
        <p:spPr>
          <a:xfrm>
            <a:off x="1600753" y="2535446"/>
            <a:ext cx="9413780" cy="3554457"/>
          </a:xfrm>
        </p:spPr>
        <p:txBody>
          <a:bodyPr anchor="t">
            <a:normAutofit/>
          </a:bodyPr>
          <a:lstStyle/>
          <a:p>
            <a:r>
              <a:rPr lang="en-US" dirty="0">
                <a:solidFill>
                  <a:schemeClr val="tx1"/>
                </a:solidFill>
              </a:rPr>
              <a:t>When sending a new email to OnCore Support, please ensure the correct email address is being utilized – </a:t>
            </a:r>
            <a:r>
              <a:rPr lang="en-US" dirty="0">
                <a:solidFill>
                  <a:schemeClr val="tx1"/>
                </a:solidFill>
                <a:hlinkClick r:id="rId3"/>
              </a:rPr>
              <a:t>OnCoreSupport@ucdenver.edu</a:t>
            </a:r>
            <a:r>
              <a:rPr lang="en-US" dirty="0">
                <a:solidFill>
                  <a:schemeClr val="tx1"/>
                </a:solidFill>
              </a:rPr>
              <a:t>. If you send a new email to an address with the format oncoresupport+id123456@crscucdenver.zendesk.com, that will not create a new ticket, but will instead thread your email into an existing ticket. This can lead to confusion and delays in responses. </a:t>
            </a:r>
          </a:p>
          <a:p>
            <a:endParaRPr lang="en-US" b="1" dirty="0">
              <a:solidFill>
                <a:schemeClr val="tx1"/>
              </a:solidFill>
              <a:latin typeface="Corbel" panose="020B0503020204020204" pitchFamily="34" charset="0"/>
              <a:ea typeface="Calibri" panose="020F0502020204030204" pitchFamily="34" charset="0"/>
            </a:endParaRPr>
          </a:p>
        </p:txBody>
      </p:sp>
      <p:pic>
        <p:nvPicPr>
          <p:cNvPr id="6" name="Picture 5">
            <a:extLst>
              <a:ext uri="{FF2B5EF4-FFF2-40B4-BE49-F238E27FC236}">
                <a16:creationId xmlns:a16="http://schemas.microsoft.com/office/drawing/2014/main" id="{86FD3681-28DD-4B3E-C0D9-C494EC519FA0}"/>
              </a:ext>
            </a:extLst>
          </p:cNvPr>
          <p:cNvPicPr>
            <a:picLocks noChangeAspect="1"/>
          </p:cNvPicPr>
          <p:nvPr/>
        </p:nvPicPr>
        <p:blipFill>
          <a:blip r:embed="rId4"/>
          <a:stretch>
            <a:fillRect/>
          </a:stretch>
        </p:blipFill>
        <p:spPr>
          <a:xfrm>
            <a:off x="7955311" y="3758138"/>
            <a:ext cx="3466762" cy="2532933"/>
          </a:xfrm>
          <a:prstGeom prst="rect">
            <a:avLst/>
          </a:prstGeom>
        </p:spPr>
      </p:pic>
    </p:spTree>
    <p:extLst>
      <p:ext uri="{BB962C8B-B14F-4D97-AF65-F5344CB8AC3E}">
        <p14:creationId xmlns:p14="http://schemas.microsoft.com/office/powerpoint/2010/main" val="7841054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162DF2A-64D1-4AA9-BA42-8A4063EADE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D7C1373-63AF-4A75-909E-990E053566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5" name="Rectangle 14">
            <a:extLst>
              <a:ext uri="{FF2B5EF4-FFF2-40B4-BE49-F238E27FC236}">
                <a16:creationId xmlns:a16="http://schemas.microsoft.com/office/drawing/2014/main" id="{90EB472E-7CA6-4C2D-81E9-CD39A44F0B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AE0A0486-F672-4FEF-A0A9-E6C3B7E3A5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3289875" cy="5334001"/>
          </a:xfrm>
          <a:prstGeom prst="rect">
            <a:avLst/>
          </a:prstGeom>
          <a:solidFill>
            <a:srgbClr val="C8C8C8">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4689BC21-5566-4B70-91EA-44B4299CB3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11870" y="761999"/>
            <a:ext cx="8790301" cy="3810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Title 3">
            <a:extLst>
              <a:ext uri="{FF2B5EF4-FFF2-40B4-BE49-F238E27FC236}">
                <a16:creationId xmlns:a16="http://schemas.microsoft.com/office/drawing/2014/main" id="{47EC5F49-6117-4EDA-9844-C2A5947D3E02}"/>
              </a:ext>
            </a:extLst>
          </p:cNvPr>
          <p:cNvSpPr>
            <a:spLocks noGrp="1"/>
          </p:cNvSpPr>
          <p:nvPr>
            <p:ph type="title"/>
          </p:nvPr>
        </p:nvSpPr>
        <p:spPr>
          <a:xfrm>
            <a:off x="3722622" y="1298448"/>
            <a:ext cx="7956760" cy="2951819"/>
          </a:xfrm>
        </p:spPr>
        <p:txBody>
          <a:bodyPr vert="horz" lIns="91440" tIns="45720" rIns="91440" bIns="45720" rtlCol="0" anchor="b">
            <a:normAutofit/>
          </a:bodyPr>
          <a:lstStyle/>
          <a:p>
            <a:r>
              <a:rPr lang="en-US" sz="5900" spc="-100" dirty="0"/>
              <a:t>Questions?</a:t>
            </a:r>
          </a:p>
        </p:txBody>
      </p:sp>
      <p:sp>
        <p:nvSpPr>
          <p:cNvPr id="21" name="Rectangle 20">
            <a:extLst>
              <a:ext uri="{FF2B5EF4-FFF2-40B4-BE49-F238E27FC236}">
                <a16:creationId xmlns:a16="http://schemas.microsoft.com/office/drawing/2014/main" id="{7F1FCE6A-97BC-41EB-809A-50936E0F94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00889" y="4684418"/>
            <a:ext cx="8801282" cy="1411582"/>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38824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CDF7C9B3-01BE-4D46-ACA2-312DFE36A1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2000"/>
            <a:ext cx="3443591" cy="534003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8993F2C1-7CBD-4DE7-859C-38E0856528C4}"/>
              </a:ext>
            </a:extLst>
          </p:cNvPr>
          <p:cNvSpPr>
            <a:spLocks noGrp="1"/>
          </p:cNvSpPr>
          <p:nvPr>
            <p:ph type="title"/>
          </p:nvPr>
        </p:nvSpPr>
        <p:spPr>
          <a:xfrm>
            <a:off x="252919" y="1123837"/>
            <a:ext cx="2947482" cy="4601183"/>
          </a:xfrm>
        </p:spPr>
        <p:txBody>
          <a:bodyPr>
            <a:normAutofit/>
          </a:bodyPr>
          <a:lstStyle/>
          <a:p>
            <a:r>
              <a:rPr lang="en-US" dirty="0">
                <a:solidFill>
                  <a:schemeClr val="bg1"/>
                </a:solidFill>
              </a:rPr>
              <a:t>Structure</a:t>
            </a:r>
          </a:p>
        </p:txBody>
      </p:sp>
      <p:graphicFrame>
        <p:nvGraphicFramePr>
          <p:cNvPr id="11" name="Content Placeholder 3">
            <a:extLst>
              <a:ext uri="{FF2B5EF4-FFF2-40B4-BE49-F238E27FC236}">
                <a16:creationId xmlns:a16="http://schemas.microsoft.com/office/drawing/2014/main" id="{B46CFC9B-C27C-4DFE-B46D-ED699F1AF31E}"/>
              </a:ext>
            </a:extLst>
          </p:cNvPr>
          <p:cNvGraphicFramePr>
            <a:graphicFrameLocks noGrp="1"/>
          </p:cNvGraphicFramePr>
          <p:nvPr>
            <p:ph idx="1"/>
            <p:extLst>
              <p:ext uri="{D42A27DB-BD31-4B8C-83A1-F6EECF244321}">
                <p14:modId xmlns:p14="http://schemas.microsoft.com/office/powerpoint/2010/main" val="524448326"/>
              </p:ext>
            </p:extLst>
          </p:nvPr>
        </p:nvGraphicFramePr>
        <p:xfrm>
          <a:off x="4059935" y="758952"/>
          <a:ext cx="7104549" cy="53309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26365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CD846947-0F57-4556-BA73-AF1F2EC573B6}"/>
              </a:ext>
            </a:extLst>
          </p:cNvPr>
          <p:cNvSpPr>
            <a:spLocks noGrp="1"/>
          </p:cNvSpPr>
          <p:nvPr>
            <p:ph type="title"/>
          </p:nvPr>
        </p:nvSpPr>
        <p:spPr>
          <a:xfrm>
            <a:off x="1600754" y="1087374"/>
            <a:ext cx="8983489" cy="1000978"/>
          </a:xfrm>
        </p:spPr>
        <p:txBody>
          <a:bodyPr>
            <a:normAutofit/>
          </a:bodyPr>
          <a:lstStyle/>
          <a:p>
            <a:r>
              <a:rPr lang="en-US" dirty="0"/>
              <a:t>Review of Previous Items</a:t>
            </a:r>
          </a:p>
        </p:txBody>
      </p:sp>
      <p:sp>
        <p:nvSpPr>
          <p:cNvPr id="12" name="Rectangle 11">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44167318-8576-47E3-83A0-18661E51165E}"/>
              </a:ext>
            </a:extLst>
          </p:cNvPr>
          <p:cNvSpPr>
            <a:spLocks noGrp="1"/>
          </p:cNvSpPr>
          <p:nvPr>
            <p:ph idx="1"/>
          </p:nvPr>
        </p:nvSpPr>
        <p:spPr>
          <a:xfrm>
            <a:off x="1600753" y="2535446"/>
            <a:ext cx="9413780" cy="3554457"/>
          </a:xfrm>
        </p:spPr>
        <p:txBody>
          <a:bodyPr anchor="t">
            <a:normAutofit/>
          </a:bodyPr>
          <a:lstStyle/>
          <a:p>
            <a:r>
              <a:rPr lang="en-US" b="1" dirty="0">
                <a:solidFill>
                  <a:schemeClr val="tx1"/>
                </a:solidFill>
                <a:latin typeface="Corbel" panose="020B0503020204020204" pitchFamily="34" charset="0"/>
              </a:rPr>
              <a:t>New UCH Quality Assurance Signoff Task List </a:t>
            </a:r>
          </a:p>
          <a:p>
            <a:pPr lvl="1"/>
            <a:r>
              <a:rPr lang="en-US" dirty="0">
                <a:solidFill>
                  <a:schemeClr val="tx1"/>
                </a:solidFill>
                <a:latin typeface="Corbel" panose="020B0503020204020204" pitchFamily="34" charset="0"/>
              </a:rPr>
              <a:t>For UCH-involved studies during initial &amp; amendment submissions requiring signoffs</a:t>
            </a:r>
          </a:p>
          <a:p>
            <a:pPr lvl="1"/>
            <a:r>
              <a:rPr lang="en-US" dirty="0">
                <a:solidFill>
                  <a:schemeClr val="tx1"/>
                </a:solidFill>
                <a:latin typeface="Corbel" panose="020B0503020204020204" pitchFamily="34" charset="0"/>
              </a:rPr>
              <a:t>This will be added &amp; completed by the party performing QA signoff</a:t>
            </a:r>
          </a:p>
          <a:p>
            <a:pPr lvl="1"/>
            <a:r>
              <a:rPr lang="en-US" dirty="0">
                <a:solidFill>
                  <a:schemeClr val="tx1"/>
                </a:solidFill>
                <a:latin typeface="Corbel" panose="020B0503020204020204" pitchFamily="34" charset="0"/>
                <a:ea typeface="Calibri" panose="020F0502020204030204" pitchFamily="34" charset="0"/>
              </a:rPr>
              <a:t>After calendar signoffs are started, Study teams can look at this task list to see what items are keeping QA signoff from being performed. They will still be notified separately if there are outstanding items needing their review.</a:t>
            </a:r>
            <a:endParaRPr lang="en-US" dirty="0">
              <a:solidFill>
                <a:schemeClr val="tx1"/>
              </a:solidFill>
              <a:latin typeface="Corbel" panose="020B0503020204020204" pitchFamily="34" charset="0"/>
            </a:endParaRPr>
          </a:p>
          <a:p>
            <a:r>
              <a:rPr lang="en-US" b="1" dirty="0">
                <a:solidFill>
                  <a:schemeClr val="tx1"/>
                </a:solidFill>
                <a:latin typeface="Corbel" panose="020B0503020204020204" pitchFamily="34" charset="0"/>
              </a:rPr>
              <a:t>“University of Colorado – Denver” cost center name changed to “CU-AMC”</a:t>
            </a:r>
          </a:p>
          <a:p>
            <a:r>
              <a:rPr lang="en-US" b="1" dirty="0">
                <a:solidFill>
                  <a:schemeClr val="tx1"/>
                </a:solidFill>
                <a:latin typeface="Corbel" panose="020B0503020204020204" pitchFamily="34" charset="0"/>
              </a:rPr>
              <a:t>Task List editing update for Affiliate CRM role</a:t>
            </a:r>
          </a:p>
          <a:p>
            <a:pPr lvl="1"/>
            <a:r>
              <a:rPr lang="en-US" dirty="0">
                <a:solidFill>
                  <a:schemeClr val="tx1"/>
                </a:solidFill>
                <a:latin typeface="Corbel" panose="020B0503020204020204" pitchFamily="34" charset="0"/>
              </a:rPr>
              <a:t>Affiliate Research Manager can now edit UCH contracts task list. Previously, only Clinical Research Manager had this ability (not Affiliate).</a:t>
            </a:r>
          </a:p>
          <a:p>
            <a:endParaRPr lang="en-US" b="1" dirty="0">
              <a:solidFill>
                <a:schemeClr val="tx1"/>
              </a:solidFill>
              <a:latin typeface="Corbel" panose="020B0503020204020204" pitchFamily="34" charset="0"/>
            </a:endParaRPr>
          </a:p>
          <a:p>
            <a:pPr lvl="1"/>
            <a:endParaRPr lang="en-US" dirty="0">
              <a:solidFill>
                <a:schemeClr val="tx1"/>
              </a:solidFill>
              <a:latin typeface="Corbel" panose="020B0503020204020204" pitchFamily="34" charset="0"/>
            </a:endParaRPr>
          </a:p>
        </p:txBody>
      </p:sp>
    </p:spTree>
    <p:extLst>
      <p:ext uri="{BB962C8B-B14F-4D97-AF65-F5344CB8AC3E}">
        <p14:creationId xmlns:p14="http://schemas.microsoft.com/office/powerpoint/2010/main" val="3349662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22109-86B6-473C-A29C-0C89FD5304CF}"/>
              </a:ext>
            </a:extLst>
          </p:cNvPr>
          <p:cNvSpPr>
            <a:spLocks noGrp="1"/>
          </p:cNvSpPr>
          <p:nvPr>
            <p:ph type="title"/>
          </p:nvPr>
        </p:nvSpPr>
        <p:spPr/>
        <p:txBody>
          <a:bodyPr/>
          <a:lstStyle/>
          <a:p>
            <a:r>
              <a:rPr lang="en-US" dirty="0"/>
              <a:t>Definitions – Changes vs. Proposals</a:t>
            </a:r>
          </a:p>
        </p:txBody>
      </p:sp>
      <p:sp>
        <p:nvSpPr>
          <p:cNvPr id="3" name="Text Placeholder 2">
            <a:extLst>
              <a:ext uri="{FF2B5EF4-FFF2-40B4-BE49-F238E27FC236}">
                <a16:creationId xmlns:a16="http://schemas.microsoft.com/office/drawing/2014/main" id="{A4130A44-C15A-4A20-9CD1-7AC42B0B3D24}"/>
              </a:ext>
            </a:extLst>
          </p:cNvPr>
          <p:cNvSpPr>
            <a:spLocks noGrp="1"/>
          </p:cNvSpPr>
          <p:nvPr>
            <p:ph type="body" idx="1"/>
          </p:nvPr>
        </p:nvSpPr>
        <p:spPr/>
        <p:txBody>
          <a:bodyPr/>
          <a:lstStyle/>
          <a:p>
            <a:r>
              <a:rPr lang="en-US" dirty="0">
                <a:solidFill>
                  <a:schemeClr val="tx1"/>
                </a:solidFill>
              </a:rPr>
              <a:t>Change</a:t>
            </a:r>
          </a:p>
        </p:txBody>
      </p:sp>
      <p:sp>
        <p:nvSpPr>
          <p:cNvPr id="4" name="Content Placeholder 3">
            <a:extLst>
              <a:ext uri="{FF2B5EF4-FFF2-40B4-BE49-F238E27FC236}">
                <a16:creationId xmlns:a16="http://schemas.microsoft.com/office/drawing/2014/main" id="{54ED867C-4814-457E-AE0A-557882263A5B}"/>
              </a:ext>
            </a:extLst>
          </p:cNvPr>
          <p:cNvSpPr>
            <a:spLocks noGrp="1"/>
          </p:cNvSpPr>
          <p:nvPr>
            <p:ph sz="half" idx="2"/>
          </p:nvPr>
        </p:nvSpPr>
        <p:spPr/>
        <p:txBody>
          <a:bodyPr anchor="t"/>
          <a:lstStyle/>
          <a:p>
            <a:r>
              <a:rPr lang="en-US" dirty="0">
                <a:solidFill>
                  <a:schemeClr val="tx1"/>
                </a:solidFill>
              </a:rPr>
              <a:t>Study team approval not required</a:t>
            </a:r>
          </a:p>
          <a:p>
            <a:r>
              <a:rPr lang="en-US" dirty="0">
                <a:solidFill>
                  <a:schemeClr val="tx1"/>
                </a:solidFill>
              </a:rPr>
              <a:t>Will be implemented immediately</a:t>
            </a:r>
          </a:p>
          <a:p>
            <a:r>
              <a:rPr lang="en-US" dirty="0">
                <a:solidFill>
                  <a:schemeClr val="tx1"/>
                </a:solidFill>
              </a:rPr>
              <a:t>Affected parties are notified prior to and after implementation</a:t>
            </a:r>
          </a:p>
          <a:p>
            <a:pPr lvl="1"/>
            <a:r>
              <a:rPr lang="en-US" dirty="0">
                <a:solidFill>
                  <a:schemeClr val="tx1"/>
                </a:solidFill>
              </a:rPr>
              <a:t>Newsletter</a:t>
            </a:r>
          </a:p>
          <a:p>
            <a:pPr lvl="1"/>
            <a:r>
              <a:rPr lang="en-US" dirty="0">
                <a:solidFill>
                  <a:schemeClr val="tx1"/>
                </a:solidFill>
              </a:rPr>
              <a:t>Department advisory meeting</a:t>
            </a:r>
          </a:p>
        </p:txBody>
      </p:sp>
      <p:sp>
        <p:nvSpPr>
          <p:cNvPr id="5" name="Text Placeholder 4">
            <a:extLst>
              <a:ext uri="{FF2B5EF4-FFF2-40B4-BE49-F238E27FC236}">
                <a16:creationId xmlns:a16="http://schemas.microsoft.com/office/drawing/2014/main" id="{0AAEC6CD-E9CA-4EDB-B96A-71776B08D31F}"/>
              </a:ext>
            </a:extLst>
          </p:cNvPr>
          <p:cNvSpPr>
            <a:spLocks noGrp="1"/>
          </p:cNvSpPr>
          <p:nvPr>
            <p:ph type="body" sz="quarter" idx="3"/>
          </p:nvPr>
        </p:nvSpPr>
        <p:spPr/>
        <p:txBody>
          <a:bodyPr/>
          <a:lstStyle/>
          <a:p>
            <a:r>
              <a:rPr lang="en-US" dirty="0">
                <a:solidFill>
                  <a:schemeClr val="tx1"/>
                </a:solidFill>
              </a:rPr>
              <a:t>Proposal</a:t>
            </a:r>
          </a:p>
        </p:txBody>
      </p:sp>
      <p:sp>
        <p:nvSpPr>
          <p:cNvPr id="6" name="Content Placeholder 5">
            <a:extLst>
              <a:ext uri="{FF2B5EF4-FFF2-40B4-BE49-F238E27FC236}">
                <a16:creationId xmlns:a16="http://schemas.microsoft.com/office/drawing/2014/main" id="{10170FC9-773F-4785-8DDF-0E52136DA187}"/>
              </a:ext>
            </a:extLst>
          </p:cNvPr>
          <p:cNvSpPr>
            <a:spLocks noGrp="1"/>
          </p:cNvSpPr>
          <p:nvPr>
            <p:ph sz="quarter" idx="4"/>
          </p:nvPr>
        </p:nvSpPr>
        <p:spPr/>
        <p:txBody>
          <a:bodyPr anchor="t"/>
          <a:lstStyle/>
          <a:p>
            <a:r>
              <a:rPr lang="en-US" dirty="0">
                <a:solidFill>
                  <a:schemeClr val="tx1"/>
                </a:solidFill>
              </a:rPr>
              <a:t>Planned change</a:t>
            </a:r>
          </a:p>
          <a:p>
            <a:r>
              <a:rPr lang="en-US" dirty="0">
                <a:solidFill>
                  <a:schemeClr val="tx1"/>
                </a:solidFill>
              </a:rPr>
              <a:t>Requires review and approval from one or a combination of:</a:t>
            </a:r>
          </a:p>
          <a:p>
            <a:pPr lvl="1"/>
            <a:r>
              <a:rPr lang="en-US" dirty="0">
                <a:solidFill>
                  <a:schemeClr val="tx1"/>
                </a:solidFill>
              </a:rPr>
              <a:t>Study teams</a:t>
            </a:r>
          </a:p>
          <a:p>
            <a:pPr lvl="1"/>
            <a:r>
              <a:rPr lang="en-US" dirty="0">
                <a:solidFill>
                  <a:schemeClr val="tx1"/>
                </a:solidFill>
              </a:rPr>
              <a:t>Research administration staff</a:t>
            </a:r>
          </a:p>
          <a:p>
            <a:pPr lvl="1"/>
            <a:r>
              <a:rPr lang="en-US" dirty="0">
                <a:solidFill>
                  <a:schemeClr val="tx1"/>
                </a:solidFill>
              </a:rPr>
              <a:t>Change control board</a:t>
            </a:r>
          </a:p>
          <a:p>
            <a:endParaRPr lang="en-US" dirty="0"/>
          </a:p>
        </p:txBody>
      </p:sp>
    </p:spTree>
    <p:extLst>
      <p:ext uri="{BB962C8B-B14F-4D97-AF65-F5344CB8AC3E}">
        <p14:creationId xmlns:p14="http://schemas.microsoft.com/office/powerpoint/2010/main" val="699371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CD846947-0F57-4556-BA73-AF1F2EC573B6}"/>
              </a:ext>
            </a:extLst>
          </p:cNvPr>
          <p:cNvSpPr>
            <a:spLocks noGrp="1"/>
          </p:cNvSpPr>
          <p:nvPr>
            <p:ph type="title"/>
          </p:nvPr>
        </p:nvSpPr>
        <p:spPr>
          <a:xfrm>
            <a:off x="1600754" y="1087374"/>
            <a:ext cx="8983489" cy="1000978"/>
          </a:xfrm>
        </p:spPr>
        <p:txBody>
          <a:bodyPr>
            <a:normAutofit/>
          </a:bodyPr>
          <a:lstStyle/>
          <a:p>
            <a:r>
              <a:rPr lang="en-US" dirty="0"/>
              <a:t>Change: HRH - CU Medicine Clinic Added</a:t>
            </a:r>
          </a:p>
        </p:txBody>
      </p:sp>
      <p:sp>
        <p:nvSpPr>
          <p:cNvPr id="12" name="Rectangle 11">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44167318-8576-47E3-83A0-18661E51165E}"/>
              </a:ext>
            </a:extLst>
          </p:cNvPr>
          <p:cNvSpPr>
            <a:spLocks noGrp="1"/>
          </p:cNvSpPr>
          <p:nvPr>
            <p:ph idx="1"/>
          </p:nvPr>
        </p:nvSpPr>
        <p:spPr>
          <a:xfrm>
            <a:off x="1600753" y="2535446"/>
            <a:ext cx="9413780" cy="3554457"/>
          </a:xfrm>
        </p:spPr>
        <p:txBody>
          <a:bodyPr anchor="t">
            <a:normAutofit/>
          </a:bodyPr>
          <a:lstStyle/>
          <a:p>
            <a:r>
              <a:rPr lang="en-US" b="1" dirty="0">
                <a:solidFill>
                  <a:schemeClr val="tx1"/>
                </a:solidFill>
                <a:latin typeface="Corbel" panose="020B0503020204020204" pitchFamily="34" charset="0"/>
              </a:rPr>
              <a:t>CHANGE</a:t>
            </a:r>
          </a:p>
          <a:p>
            <a:pPr lvl="1"/>
            <a:r>
              <a:rPr lang="en-US" dirty="0">
                <a:solidFill>
                  <a:schemeClr val="tx1"/>
                </a:solidFill>
                <a:latin typeface="Corbel" panose="020B0503020204020204" pitchFamily="34" charset="0"/>
              </a:rPr>
              <a:t>To capture CU Medicine clinics at </a:t>
            </a:r>
            <a:r>
              <a:rPr lang="en-US" dirty="0" err="1">
                <a:solidFill>
                  <a:schemeClr val="tx1"/>
                </a:solidFill>
                <a:latin typeface="Corbel" panose="020B0503020204020204" pitchFamily="34" charset="0"/>
              </a:rPr>
              <a:t>UCHealth</a:t>
            </a:r>
            <a:r>
              <a:rPr lang="en-US" dirty="0">
                <a:solidFill>
                  <a:schemeClr val="tx1"/>
                </a:solidFill>
                <a:latin typeface="Corbel" panose="020B0503020204020204" pitchFamily="34" charset="0"/>
              </a:rPr>
              <a:t> Highlands Ranch Hospital, CU-Medicine Clinic added as an institution.</a:t>
            </a:r>
          </a:p>
          <a:p>
            <a:r>
              <a:rPr lang="en-US" b="1" dirty="0">
                <a:solidFill>
                  <a:schemeClr val="tx1"/>
                </a:solidFill>
                <a:latin typeface="Corbel" panose="020B0503020204020204" pitchFamily="34" charset="0"/>
                <a:ea typeface="Calibri" panose="020F0502020204030204" pitchFamily="34" charset="0"/>
              </a:rPr>
              <a:t>IMPACT</a:t>
            </a:r>
          </a:p>
          <a:p>
            <a:pPr lvl="1"/>
            <a:r>
              <a:rPr lang="en-US" dirty="0">
                <a:solidFill>
                  <a:schemeClr val="tx1"/>
                </a:solidFill>
                <a:latin typeface="Corbel" panose="020B0503020204020204" pitchFamily="34" charset="0"/>
                <a:ea typeface="Calibri" panose="020F0502020204030204" pitchFamily="34" charset="0"/>
              </a:rPr>
              <a:t>HRH – CU Medicine will be visible in the PC Console’s Institutions tab if applicable for a study.</a:t>
            </a:r>
          </a:p>
          <a:p>
            <a:r>
              <a:rPr lang="en-US" b="1" dirty="0">
                <a:solidFill>
                  <a:schemeClr val="tx1"/>
                </a:solidFill>
                <a:latin typeface="Corbel" panose="020B0503020204020204" pitchFamily="34" charset="0"/>
                <a:ea typeface="Calibri" panose="020F0502020204030204" pitchFamily="34" charset="0"/>
              </a:rPr>
              <a:t>FUTURE CONSIDERATIONS</a:t>
            </a:r>
          </a:p>
          <a:p>
            <a:pPr lvl="1"/>
            <a:r>
              <a:rPr lang="en-US" dirty="0">
                <a:solidFill>
                  <a:schemeClr val="tx1"/>
                </a:solidFill>
                <a:latin typeface="Corbel" panose="020B0503020204020204" pitchFamily="34" charset="0"/>
                <a:ea typeface="Calibri" panose="020F0502020204030204" pitchFamily="34" charset="0"/>
              </a:rPr>
              <a:t>HRH-CU Medicine will also be added as an option in the REDCap HSR portal.</a:t>
            </a:r>
          </a:p>
        </p:txBody>
      </p:sp>
    </p:spTree>
    <p:extLst>
      <p:ext uri="{BB962C8B-B14F-4D97-AF65-F5344CB8AC3E}">
        <p14:creationId xmlns:p14="http://schemas.microsoft.com/office/powerpoint/2010/main" val="3799296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CD846947-0F57-4556-BA73-AF1F2EC573B6}"/>
              </a:ext>
            </a:extLst>
          </p:cNvPr>
          <p:cNvSpPr>
            <a:spLocks noGrp="1"/>
          </p:cNvSpPr>
          <p:nvPr>
            <p:ph type="title"/>
          </p:nvPr>
        </p:nvSpPr>
        <p:spPr>
          <a:xfrm>
            <a:off x="1600754" y="1087374"/>
            <a:ext cx="8983489" cy="1000978"/>
          </a:xfrm>
        </p:spPr>
        <p:txBody>
          <a:bodyPr>
            <a:normAutofit/>
          </a:bodyPr>
          <a:lstStyle/>
          <a:p>
            <a:r>
              <a:rPr lang="en-US" dirty="0"/>
              <a:t>Proposal: Update Health Affairs OTA Notice</a:t>
            </a:r>
          </a:p>
        </p:txBody>
      </p:sp>
      <p:sp>
        <p:nvSpPr>
          <p:cNvPr id="12" name="Rectangle 11">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44167318-8576-47E3-83A0-18661E51165E}"/>
              </a:ext>
            </a:extLst>
          </p:cNvPr>
          <p:cNvSpPr>
            <a:spLocks noGrp="1"/>
          </p:cNvSpPr>
          <p:nvPr>
            <p:ph idx="1"/>
          </p:nvPr>
        </p:nvSpPr>
        <p:spPr>
          <a:xfrm>
            <a:off x="1600753" y="2535446"/>
            <a:ext cx="9413780" cy="3554457"/>
          </a:xfrm>
        </p:spPr>
        <p:txBody>
          <a:bodyPr anchor="t">
            <a:normAutofit/>
          </a:bodyPr>
          <a:lstStyle/>
          <a:p>
            <a:r>
              <a:rPr lang="en-US" b="1" dirty="0">
                <a:solidFill>
                  <a:schemeClr val="tx1"/>
                </a:solidFill>
                <a:latin typeface="Corbel" panose="020B0503020204020204" pitchFamily="34" charset="0"/>
              </a:rPr>
              <a:t>Add Finance Specialist as an additional recipient to default Open to Accrual Notice </a:t>
            </a:r>
          </a:p>
          <a:p>
            <a:pPr lvl="1"/>
            <a:r>
              <a:rPr lang="en-US" sz="1700" dirty="0">
                <a:solidFill>
                  <a:schemeClr val="tx1"/>
                </a:solidFill>
                <a:latin typeface="Corbel" panose="020B0503020204020204" pitchFamily="34" charset="0"/>
              </a:rPr>
              <a:t>This would only be for protocols in the Health Affairs library. These protocols utilize UCH or CU or BDC but are not required to be in the Oncology library (cancer studies).</a:t>
            </a:r>
          </a:p>
          <a:p>
            <a:pPr lvl="1"/>
            <a:r>
              <a:rPr lang="en-US" sz="1700" dirty="0">
                <a:solidFill>
                  <a:schemeClr val="tx1"/>
                </a:solidFill>
                <a:latin typeface="Corbel" panose="020B0503020204020204" pitchFamily="34" charset="0"/>
              </a:rPr>
              <a:t>Current personnel notified are Regulatory Coordinator, Clinical Research Manager, Affiliate Clinical Research Manager, and Principal Investigator</a:t>
            </a:r>
          </a:p>
          <a:p>
            <a:r>
              <a:rPr lang="en-US" b="1" dirty="0">
                <a:solidFill>
                  <a:schemeClr val="tx1"/>
                </a:solidFill>
                <a:latin typeface="Corbel" panose="020B0503020204020204" pitchFamily="34" charset="0"/>
                <a:ea typeface="Calibri" panose="020F0502020204030204" pitchFamily="34" charset="0"/>
              </a:rPr>
              <a:t>IMPACT</a:t>
            </a:r>
          </a:p>
          <a:p>
            <a:pPr lvl="1"/>
            <a:r>
              <a:rPr lang="en-US" sz="1700" dirty="0">
                <a:solidFill>
                  <a:schemeClr val="tx1"/>
                </a:solidFill>
                <a:latin typeface="Corbel" panose="020B0503020204020204" pitchFamily="34" charset="0"/>
                <a:ea typeface="Calibri" panose="020F0502020204030204" pitchFamily="34" charset="0"/>
              </a:rPr>
              <a:t>Anyone listed as a Finance Specialist in the staff tab for the specific protocol will receive a notification when the Protocol Status is changed to Open to Accrual. Study teams would not need to customize the notification to add these personnel.</a:t>
            </a:r>
          </a:p>
          <a:p>
            <a:pPr lvl="1"/>
            <a:r>
              <a:rPr lang="en-US" sz="1700" dirty="0">
                <a:solidFill>
                  <a:schemeClr val="tx1"/>
                </a:solidFill>
                <a:effectLst/>
                <a:latin typeface="Corbel" panose="020B0503020204020204" pitchFamily="34" charset="0"/>
                <a:ea typeface="Calibri" panose="020F0502020204030204" pitchFamily="34" charset="0"/>
              </a:rPr>
              <a:t>Receivi</a:t>
            </a:r>
            <a:r>
              <a:rPr lang="en-US" sz="1700" dirty="0">
                <a:solidFill>
                  <a:schemeClr val="tx1"/>
                </a:solidFill>
                <a:latin typeface="Corbel" panose="020B0503020204020204" pitchFamily="34" charset="0"/>
                <a:ea typeface="Calibri" panose="020F0502020204030204" pitchFamily="34" charset="0"/>
              </a:rPr>
              <a:t>ng this notification would indicate to the Finance Specialist that they can invoice the startup/initial fees out of OnCore.</a:t>
            </a:r>
          </a:p>
          <a:p>
            <a:pPr lvl="1"/>
            <a:r>
              <a:rPr lang="en-US" sz="1700" dirty="0">
                <a:solidFill>
                  <a:schemeClr val="tx1"/>
                </a:solidFill>
                <a:latin typeface="Corbel" panose="020B0503020204020204" pitchFamily="34" charset="0"/>
                <a:ea typeface="Calibri" panose="020F0502020204030204" pitchFamily="34" charset="0"/>
              </a:rPr>
              <a:t>Any notifications that are already customized would not be affected by this update.</a:t>
            </a:r>
            <a:endParaRPr lang="en-US" sz="1700" dirty="0">
              <a:solidFill>
                <a:schemeClr val="tx1"/>
              </a:solidFill>
              <a:effectLst/>
              <a:latin typeface="Corbel" panose="020B0503020204020204" pitchFamily="34" charset="0"/>
              <a:ea typeface="Calibri" panose="020F0502020204030204" pitchFamily="34" charset="0"/>
            </a:endParaRPr>
          </a:p>
        </p:txBody>
      </p:sp>
    </p:spTree>
    <p:extLst>
      <p:ext uri="{BB962C8B-B14F-4D97-AF65-F5344CB8AC3E}">
        <p14:creationId xmlns:p14="http://schemas.microsoft.com/office/powerpoint/2010/main" val="3089301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25441-5DBA-8A3A-0AFC-7D6FFA7FFEEB}"/>
              </a:ext>
            </a:extLst>
          </p:cNvPr>
          <p:cNvSpPr>
            <a:spLocks noGrp="1"/>
          </p:cNvSpPr>
          <p:nvPr>
            <p:ph type="title"/>
          </p:nvPr>
        </p:nvSpPr>
        <p:spPr/>
        <p:txBody>
          <a:bodyPr/>
          <a:lstStyle/>
          <a:p>
            <a:r>
              <a:rPr lang="en-US" dirty="0"/>
              <a:t>How do I know what Library my protocols utilize?</a:t>
            </a:r>
          </a:p>
        </p:txBody>
      </p:sp>
      <p:sp>
        <p:nvSpPr>
          <p:cNvPr id="3" name="Content Placeholder 2">
            <a:extLst>
              <a:ext uri="{FF2B5EF4-FFF2-40B4-BE49-F238E27FC236}">
                <a16:creationId xmlns:a16="http://schemas.microsoft.com/office/drawing/2014/main" id="{12D2FCAE-37CD-CB19-7696-11FE163B1FBD}"/>
              </a:ext>
            </a:extLst>
          </p:cNvPr>
          <p:cNvSpPr>
            <a:spLocks noGrp="1"/>
          </p:cNvSpPr>
          <p:nvPr>
            <p:ph idx="1"/>
          </p:nvPr>
        </p:nvSpPr>
        <p:spPr/>
        <p:txBody>
          <a:bodyPr/>
          <a:lstStyle/>
          <a:p>
            <a:r>
              <a:rPr lang="en-US" dirty="0">
                <a:solidFill>
                  <a:schemeClr val="tx1"/>
                </a:solidFill>
              </a:rPr>
              <a:t>Navigate to your protocol in the PC Console. The Library is listed at the top:</a:t>
            </a: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r>
              <a:rPr lang="en-US" dirty="0">
                <a:solidFill>
                  <a:schemeClr val="tx1"/>
                </a:solidFill>
              </a:rPr>
              <a:t>The options are: Health Affairs, Oncology, and CHCO</a:t>
            </a:r>
          </a:p>
          <a:p>
            <a:pPr marL="0" indent="0">
              <a:buNone/>
            </a:pPr>
            <a:endParaRPr lang="en-US" dirty="0"/>
          </a:p>
        </p:txBody>
      </p:sp>
      <p:pic>
        <p:nvPicPr>
          <p:cNvPr id="7" name="Picture 6">
            <a:extLst>
              <a:ext uri="{FF2B5EF4-FFF2-40B4-BE49-F238E27FC236}">
                <a16:creationId xmlns:a16="http://schemas.microsoft.com/office/drawing/2014/main" id="{52835245-806A-C0D0-3DE2-567C8B33C052}"/>
              </a:ext>
            </a:extLst>
          </p:cNvPr>
          <p:cNvPicPr>
            <a:picLocks noChangeAspect="1"/>
          </p:cNvPicPr>
          <p:nvPr/>
        </p:nvPicPr>
        <p:blipFill>
          <a:blip r:embed="rId2"/>
          <a:stretch>
            <a:fillRect/>
          </a:stretch>
        </p:blipFill>
        <p:spPr>
          <a:xfrm>
            <a:off x="3828628" y="2780725"/>
            <a:ext cx="7323809" cy="971429"/>
          </a:xfrm>
          <a:prstGeom prst="rect">
            <a:avLst/>
          </a:prstGeom>
        </p:spPr>
      </p:pic>
    </p:spTree>
    <p:extLst>
      <p:ext uri="{BB962C8B-B14F-4D97-AF65-F5344CB8AC3E}">
        <p14:creationId xmlns:p14="http://schemas.microsoft.com/office/powerpoint/2010/main" val="2968692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CD846947-0F57-4556-BA73-AF1F2EC573B6}"/>
              </a:ext>
            </a:extLst>
          </p:cNvPr>
          <p:cNvSpPr>
            <a:spLocks noGrp="1"/>
          </p:cNvSpPr>
          <p:nvPr>
            <p:ph type="title"/>
          </p:nvPr>
        </p:nvSpPr>
        <p:spPr>
          <a:xfrm>
            <a:off x="1600754" y="1087374"/>
            <a:ext cx="8983489" cy="1000978"/>
          </a:xfrm>
        </p:spPr>
        <p:txBody>
          <a:bodyPr>
            <a:normAutofit/>
          </a:bodyPr>
          <a:lstStyle/>
          <a:p>
            <a:r>
              <a:rPr lang="en-US" dirty="0"/>
              <a:t>Current Staff Notifications sent for OTA status</a:t>
            </a:r>
          </a:p>
        </p:txBody>
      </p:sp>
      <p:sp>
        <p:nvSpPr>
          <p:cNvPr id="12" name="Rectangle 11">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graphicFrame>
        <p:nvGraphicFramePr>
          <p:cNvPr id="4" name="Table 4">
            <a:extLst>
              <a:ext uri="{FF2B5EF4-FFF2-40B4-BE49-F238E27FC236}">
                <a16:creationId xmlns:a16="http://schemas.microsoft.com/office/drawing/2014/main" id="{7A76078D-7B1E-F6CD-94E5-873CC18D74D3}"/>
              </a:ext>
            </a:extLst>
          </p:cNvPr>
          <p:cNvGraphicFramePr>
            <a:graphicFrameLocks noGrp="1"/>
          </p:cNvGraphicFramePr>
          <p:nvPr>
            <p:ph idx="1"/>
            <p:extLst>
              <p:ext uri="{D42A27DB-BD31-4B8C-83A1-F6EECF244321}">
                <p14:modId xmlns:p14="http://schemas.microsoft.com/office/powerpoint/2010/main" val="2869188470"/>
              </p:ext>
            </p:extLst>
          </p:nvPr>
        </p:nvGraphicFramePr>
        <p:xfrm>
          <a:off x="1996907" y="3150846"/>
          <a:ext cx="8191181" cy="3323106"/>
        </p:xfrm>
        <a:graphic>
          <a:graphicData uri="http://schemas.openxmlformats.org/drawingml/2006/table">
            <a:tbl>
              <a:tblPr firstRow="1" bandRow="1">
                <a:tableStyleId>{5C22544A-7EE6-4342-B048-85BDC9FD1C3A}</a:tableStyleId>
              </a:tblPr>
              <a:tblGrid>
                <a:gridCol w="2730394">
                  <a:extLst>
                    <a:ext uri="{9D8B030D-6E8A-4147-A177-3AD203B41FA5}">
                      <a16:colId xmlns:a16="http://schemas.microsoft.com/office/drawing/2014/main" val="349936435"/>
                    </a:ext>
                  </a:extLst>
                </a:gridCol>
                <a:gridCol w="2707341">
                  <a:extLst>
                    <a:ext uri="{9D8B030D-6E8A-4147-A177-3AD203B41FA5}">
                      <a16:colId xmlns:a16="http://schemas.microsoft.com/office/drawing/2014/main" val="1081754664"/>
                    </a:ext>
                  </a:extLst>
                </a:gridCol>
                <a:gridCol w="2753446">
                  <a:extLst>
                    <a:ext uri="{9D8B030D-6E8A-4147-A177-3AD203B41FA5}">
                      <a16:colId xmlns:a16="http://schemas.microsoft.com/office/drawing/2014/main" val="204916921"/>
                    </a:ext>
                  </a:extLst>
                </a:gridCol>
              </a:tblGrid>
              <a:tr h="341894">
                <a:tc>
                  <a:txBody>
                    <a:bodyPr/>
                    <a:lstStyle/>
                    <a:p>
                      <a:r>
                        <a:rPr lang="en-US" dirty="0"/>
                        <a:t>Health Affairs</a:t>
                      </a:r>
                    </a:p>
                  </a:txBody>
                  <a:tcPr/>
                </a:tc>
                <a:tc>
                  <a:txBody>
                    <a:bodyPr/>
                    <a:lstStyle/>
                    <a:p>
                      <a:r>
                        <a:rPr lang="en-US" dirty="0"/>
                        <a:t>Oncology</a:t>
                      </a:r>
                    </a:p>
                  </a:txBody>
                  <a:tcPr/>
                </a:tc>
                <a:tc>
                  <a:txBody>
                    <a:bodyPr/>
                    <a:lstStyle/>
                    <a:p>
                      <a:r>
                        <a:rPr lang="en-US" dirty="0"/>
                        <a:t>CHCO</a:t>
                      </a:r>
                    </a:p>
                  </a:txBody>
                  <a:tcPr/>
                </a:tc>
                <a:extLst>
                  <a:ext uri="{0D108BD9-81ED-4DB2-BD59-A6C34878D82A}">
                    <a16:rowId xmlns:a16="http://schemas.microsoft.com/office/drawing/2014/main" val="3970370546"/>
                  </a:ext>
                </a:extLst>
              </a:tr>
              <a:tr h="456194">
                <a:tc>
                  <a:txBody>
                    <a:bodyPr/>
                    <a:lstStyle/>
                    <a:p>
                      <a:r>
                        <a:rPr lang="en-US" dirty="0"/>
                        <a:t>Regulatory Coordinator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Regulatory Coordinator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Regulatory Coordinator</a:t>
                      </a:r>
                    </a:p>
                  </a:txBody>
                  <a:tcPr/>
                </a:tc>
                <a:extLst>
                  <a:ext uri="{0D108BD9-81ED-4DB2-BD59-A6C34878D82A}">
                    <a16:rowId xmlns:a16="http://schemas.microsoft.com/office/drawing/2014/main" val="3657436991"/>
                  </a:ext>
                </a:extLst>
              </a:tr>
              <a:tr h="489472">
                <a:tc>
                  <a:txBody>
                    <a:bodyPr/>
                    <a:lstStyle/>
                    <a:p>
                      <a:r>
                        <a:rPr lang="en-US" dirty="0"/>
                        <a:t>Clinical Research Manager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Clinical Research Manager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Clinical Research Manager</a:t>
                      </a:r>
                    </a:p>
                  </a:txBody>
                  <a:tcPr/>
                </a:tc>
                <a:extLst>
                  <a:ext uri="{0D108BD9-81ED-4DB2-BD59-A6C34878D82A}">
                    <a16:rowId xmlns:a16="http://schemas.microsoft.com/office/drawing/2014/main" val="1928381444"/>
                  </a:ext>
                </a:extLst>
              </a:tr>
              <a:tr h="3418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Principal Investigator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Principal Investigator</a:t>
                      </a:r>
                    </a:p>
                  </a:txBody>
                  <a:tcPr/>
                </a:tc>
                <a:tc>
                  <a:txBody>
                    <a:bodyPr/>
                    <a:lstStyle/>
                    <a:p>
                      <a:r>
                        <a:rPr lang="en-US" dirty="0"/>
                        <a:t>Principal Investigator</a:t>
                      </a:r>
                    </a:p>
                  </a:txBody>
                  <a:tcPr/>
                </a:tc>
                <a:extLst>
                  <a:ext uri="{0D108BD9-81ED-4DB2-BD59-A6C34878D82A}">
                    <a16:rowId xmlns:a16="http://schemas.microsoft.com/office/drawing/2014/main" val="3295544557"/>
                  </a:ext>
                </a:extLst>
              </a:tr>
              <a:tr h="504767">
                <a:tc>
                  <a:txBody>
                    <a:bodyPr/>
                    <a:lstStyle/>
                    <a:p>
                      <a:r>
                        <a:rPr lang="en-US" dirty="0"/>
                        <a:t>Affiliate Clinical Research Manager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Affiliate Clinical Research Manager</a:t>
                      </a:r>
                    </a:p>
                  </a:txBody>
                  <a:tcPr/>
                </a:tc>
                <a:tc>
                  <a:txBody>
                    <a:bodyPr/>
                    <a:lstStyle/>
                    <a:p>
                      <a:endParaRPr lang="en-US" dirty="0"/>
                    </a:p>
                  </a:txBody>
                  <a:tcPr/>
                </a:tc>
                <a:extLst>
                  <a:ext uri="{0D108BD9-81ED-4DB2-BD59-A6C34878D82A}">
                    <a16:rowId xmlns:a16="http://schemas.microsoft.com/office/drawing/2014/main" val="1251712440"/>
                  </a:ext>
                </a:extLst>
              </a:tr>
              <a:tr h="341894">
                <a:tc>
                  <a:txBody>
                    <a:bodyPr/>
                    <a:lstStyle/>
                    <a:p>
                      <a:endParaRPr lang="en-US" dirty="0"/>
                    </a:p>
                  </a:txBody>
                  <a:tcPr/>
                </a:tc>
                <a:tc>
                  <a:txBody>
                    <a:bodyPr/>
                    <a:lstStyle/>
                    <a:p>
                      <a:r>
                        <a:rPr lang="en-US" dirty="0"/>
                        <a:t>Finance Specialist</a:t>
                      </a:r>
                    </a:p>
                  </a:txBody>
                  <a:tcPr/>
                </a:tc>
                <a:tc>
                  <a:txBody>
                    <a:bodyPr/>
                    <a:lstStyle/>
                    <a:p>
                      <a:endParaRPr lang="en-US" dirty="0"/>
                    </a:p>
                  </a:txBody>
                  <a:tcPr/>
                </a:tc>
                <a:extLst>
                  <a:ext uri="{0D108BD9-81ED-4DB2-BD59-A6C34878D82A}">
                    <a16:rowId xmlns:a16="http://schemas.microsoft.com/office/drawing/2014/main" val="2313454558"/>
                  </a:ext>
                </a:extLst>
              </a:tr>
              <a:tr h="504767">
                <a:tc>
                  <a:txBody>
                    <a:bodyPr/>
                    <a:lstStyle/>
                    <a:p>
                      <a:endParaRPr lang="en-US" dirty="0"/>
                    </a:p>
                  </a:txBody>
                  <a:tcPr/>
                </a:tc>
                <a:tc>
                  <a:txBody>
                    <a:bodyPr/>
                    <a:lstStyle/>
                    <a:p>
                      <a:endParaRPr lang="en-US" dirty="0"/>
                    </a:p>
                  </a:txBody>
                  <a:tcPr/>
                </a:tc>
                <a:tc>
                  <a:txBody>
                    <a:bodyPr/>
                    <a:lstStyle/>
                    <a:p>
                      <a:r>
                        <a:rPr lang="en-US" dirty="0"/>
                        <a:t>Clinical Research Coordinator</a:t>
                      </a:r>
                    </a:p>
                  </a:txBody>
                  <a:tcPr/>
                </a:tc>
                <a:extLst>
                  <a:ext uri="{0D108BD9-81ED-4DB2-BD59-A6C34878D82A}">
                    <a16:rowId xmlns:a16="http://schemas.microsoft.com/office/drawing/2014/main" val="3094488426"/>
                  </a:ext>
                </a:extLst>
              </a:tr>
            </a:tbl>
          </a:graphicData>
        </a:graphic>
      </p:graphicFrame>
      <p:sp>
        <p:nvSpPr>
          <p:cNvPr id="5" name="TextBox 4">
            <a:extLst>
              <a:ext uri="{FF2B5EF4-FFF2-40B4-BE49-F238E27FC236}">
                <a16:creationId xmlns:a16="http://schemas.microsoft.com/office/drawing/2014/main" id="{C98B720D-D8FA-8193-6B45-B9C78DA2B536}"/>
              </a:ext>
            </a:extLst>
          </p:cNvPr>
          <p:cNvSpPr txBox="1"/>
          <p:nvPr/>
        </p:nvSpPr>
        <p:spPr>
          <a:xfrm>
            <a:off x="2112964" y="2609467"/>
            <a:ext cx="8793013" cy="369332"/>
          </a:xfrm>
          <a:prstGeom prst="rect">
            <a:avLst/>
          </a:prstGeom>
          <a:noFill/>
        </p:spPr>
        <p:txBody>
          <a:bodyPr wrap="square" rtlCol="0">
            <a:spAutoFit/>
          </a:bodyPr>
          <a:lstStyle/>
          <a:p>
            <a:r>
              <a:rPr lang="en-US" dirty="0"/>
              <a:t>These are the staff roles that already receive the default OTA notice (sorted by Library):</a:t>
            </a:r>
          </a:p>
        </p:txBody>
      </p:sp>
    </p:spTree>
    <p:extLst>
      <p:ext uri="{BB962C8B-B14F-4D97-AF65-F5344CB8AC3E}">
        <p14:creationId xmlns:p14="http://schemas.microsoft.com/office/powerpoint/2010/main" val="3301317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CD846947-0F57-4556-BA73-AF1F2EC573B6}"/>
              </a:ext>
            </a:extLst>
          </p:cNvPr>
          <p:cNvSpPr>
            <a:spLocks noGrp="1"/>
          </p:cNvSpPr>
          <p:nvPr>
            <p:ph type="title"/>
          </p:nvPr>
        </p:nvSpPr>
        <p:spPr>
          <a:xfrm>
            <a:off x="1600754" y="1087374"/>
            <a:ext cx="8983489" cy="1000978"/>
          </a:xfrm>
        </p:spPr>
        <p:txBody>
          <a:bodyPr>
            <a:normAutofit fontScale="90000"/>
          </a:bodyPr>
          <a:lstStyle/>
          <a:p>
            <a:r>
              <a:rPr lang="en-US" dirty="0"/>
              <a:t>Proposal: Updating Protocol Versioning in Footnote</a:t>
            </a:r>
          </a:p>
        </p:txBody>
      </p:sp>
      <p:sp>
        <p:nvSpPr>
          <p:cNvPr id="12" name="Rectangle 11">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44167318-8576-47E3-83A0-18661E51165E}"/>
              </a:ext>
            </a:extLst>
          </p:cNvPr>
          <p:cNvSpPr>
            <a:spLocks noGrp="1"/>
          </p:cNvSpPr>
          <p:nvPr>
            <p:ph idx="1"/>
          </p:nvPr>
        </p:nvSpPr>
        <p:spPr>
          <a:xfrm>
            <a:off x="1600753" y="2535446"/>
            <a:ext cx="9413780" cy="3554457"/>
          </a:xfrm>
        </p:spPr>
        <p:txBody>
          <a:bodyPr anchor="t">
            <a:normAutofit/>
          </a:bodyPr>
          <a:lstStyle/>
          <a:p>
            <a:r>
              <a:rPr lang="en-US" b="1" dirty="0">
                <a:solidFill>
                  <a:schemeClr val="tx1"/>
                </a:solidFill>
                <a:latin typeface="Corbel" panose="020B0503020204020204" pitchFamily="34" charset="0"/>
              </a:rPr>
              <a:t>BACKGROUND</a:t>
            </a:r>
          </a:p>
          <a:p>
            <a:pPr lvl="1"/>
            <a:r>
              <a:rPr lang="en-US" sz="1700" dirty="0">
                <a:solidFill>
                  <a:schemeClr val="tx1"/>
                </a:solidFill>
                <a:latin typeface="Corbel" panose="020B0503020204020204" pitchFamily="34" charset="0"/>
              </a:rPr>
              <a:t>The longstanding OnCore process for protocol updates that do not affect calendar/billing plan is to </a:t>
            </a:r>
            <a:r>
              <a:rPr lang="en-US" sz="1700" i="1" dirty="0">
                <a:solidFill>
                  <a:schemeClr val="tx1"/>
                </a:solidFill>
                <a:latin typeface="Corbel" panose="020B0503020204020204" pitchFamily="34" charset="0"/>
              </a:rPr>
              <a:t>only</a:t>
            </a:r>
            <a:r>
              <a:rPr lang="en-US" sz="1700" dirty="0">
                <a:solidFill>
                  <a:schemeClr val="tx1"/>
                </a:solidFill>
                <a:latin typeface="Corbel" panose="020B0503020204020204" pitchFamily="34" charset="0"/>
              </a:rPr>
              <a:t> update the description/notes in the Specifications Console within OnCore.</a:t>
            </a:r>
          </a:p>
          <a:p>
            <a:pPr lvl="1"/>
            <a:endParaRPr lang="en-US" sz="1700" dirty="0">
              <a:solidFill>
                <a:schemeClr val="tx1"/>
              </a:solidFill>
              <a:latin typeface="Corbel" panose="020B0503020204020204" pitchFamily="34" charset="0"/>
            </a:endParaRPr>
          </a:p>
          <a:p>
            <a:pPr lvl="1"/>
            <a:endParaRPr lang="en-US" sz="1700" dirty="0">
              <a:solidFill>
                <a:schemeClr val="tx1"/>
              </a:solidFill>
              <a:latin typeface="Corbel" panose="020B0503020204020204" pitchFamily="34" charset="0"/>
            </a:endParaRPr>
          </a:p>
          <a:p>
            <a:pPr lvl="1"/>
            <a:endParaRPr lang="en-US" sz="1700" dirty="0">
              <a:solidFill>
                <a:schemeClr val="tx1"/>
              </a:solidFill>
              <a:latin typeface="Corbel" panose="020B0503020204020204" pitchFamily="34" charset="0"/>
            </a:endParaRPr>
          </a:p>
          <a:p>
            <a:pPr lvl="1"/>
            <a:endParaRPr lang="en-US" sz="1700" dirty="0">
              <a:solidFill>
                <a:schemeClr val="tx1"/>
              </a:solidFill>
              <a:latin typeface="Corbel" panose="020B0503020204020204" pitchFamily="34" charset="0"/>
            </a:endParaRPr>
          </a:p>
          <a:p>
            <a:pPr lvl="1"/>
            <a:endParaRPr lang="en-US" sz="1700" dirty="0">
              <a:solidFill>
                <a:schemeClr val="tx1"/>
              </a:solidFill>
              <a:latin typeface="Corbel" panose="020B0503020204020204" pitchFamily="34" charset="0"/>
            </a:endParaRPr>
          </a:p>
          <a:p>
            <a:pPr lvl="1"/>
            <a:r>
              <a:rPr lang="en-US" sz="1700" dirty="0">
                <a:solidFill>
                  <a:schemeClr val="tx1"/>
                </a:solidFill>
                <a:latin typeface="Corbel" panose="020B0503020204020204" pitchFamily="34" charset="0"/>
              </a:rPr>
              <a:t>The 001 calendar footnote &amp; Study Specification Description stays labeled with the protocol version that was used to create the calendar.</a:t>
            </a:r>
          </a:p>
        </p:txBody>
      </p:sp>
      <p:pic>
        <p:nvPicPr>
          <p:cNvPr id="5" name="Picture 4">
            <a:extLst>
              <a:ext uri="{FF2B5EF4-FFF2-40B4-BE49-F238E27FC236}">
                <a16:creationId xmlns:a16="http://schemas.microsoft.com/office/drawing/2014/main" id="{19D05634-F4DB-50C9-4781-F4F48FA076B0}"/>
              </a:ext>
            </a:extLst>
          </p:cNvPr>
          <p:cNvPicPr>
            <a:picLocks noChangeAspect="1"/>
          </p:cNvPicPr>
          <p:nvPr/>
        </p:nvPicPr>
        <p:blipFill>
          <a:blip r:embed="rId3"/>
          <a:stretch>
            <a:fillRect/>
          </a:stretch>
        </p:blipFill>
        <p:spPr>
          <a:xfrm>
            <a:off x="1783301" y="3472021"/>
            <a:ext cx="3342857" cy="1142857"/>
          </a:xfrm>
          <a:prstGeom prst="rect">
            <a:avLst/>
          </a:prstGeom>
        </p:spPr>
      </p:pic>
      <p:pic>
        <p:nvPicPr>
          <p:cNvPr id="9" name="Picture 8">
            <a:extLst>
              <a:ext uri="{FF2B5EF4-FFF2-40B4-BE49-F238E27FC236}">
                <a16:creationId xmlns:a16="http://schemas.microsoft.com/office/drawing/2014/main" id="{2C963DC2-C883-B1C7-228D-4FD14720A84D}"/>
              </a:ext>
            </a:extLst>
          </p:cNvPr>
          <p:cNvPicPr>
            <a:picLocks noChangeAspect="1"/>
          </p:cNvPicPr>
          <p:nvPr/>
        </p:nvPicPr>
        <p:blipFill>
          <a:blip r:embed="rId4"/>
          <a:stretch>
            <a:fillRect/>
          </a:stretch>
        </p:blipFill>
        <p:spPr>
          <a:xfrm>
            <a:off x="5126158" y="3385979"/>
            <a:ext cx="6771202" cy="1414578"/>
          </a:xfrm>
          <a:prstGeom prst="rect">
            <a:avLst/>
          </a:prstGeom>
        </p:spPr>
      </p:pic>
      <p:pic>
        <p:nvPicPr>
          <p:cNvPr id="13" name="Picture 12">
            <a:extLst>
              <a:ext uri="{FF2B5EF4-FFF2-40B4-BE49-F238E27FC236}">
                <a16:creationId xmlns:a16="http://schemas.microsoft.com/office/drawing/2014/main" id="{2A69A294-A9E2-52BB-9D64-88951EC54ADA}"/>
              </a:ext>
            </a:extLst>
          </p:cNvPr>
          <p:cNvPicPr>
            <a:picLocks noChangeAspect="1"/>
          </p:cNvPicPr>
          <p:nvPr/>
        </p:nvPicPr>
        <p:blipFill>
          <a:blip r:embed="rId5"/>
          <a:stretch>
            <a:fillRect/>
          </a:stretch>
        </p:blipFill>
        <p:spPr>
          <a:xfrm>
            <a:off x="6706997" y="5314644"/>
            <a:ext cx="3609524" cy="228571"/>
          </a:xfrm>
          <a:prstGeom prst="rect">
            <a:avLst/>
          </a:prstGeom>
        </p:spPr>
      </p:pic>
    </p:spTree>
    <p:extLst>
      <p:ext uri="{BB962C8B-B14F-4D97-AF65-F5344CB8AC3E}">
        <p14:creationId xmlns:p14="http://schemas.microsoft.com/office/powerpoint/2010/main" val="1509653368"/>
      </p:ext>
    </p:extLst>
  </p:cSld>
  <p:clrMapOvr>
    <a:masterClrMapping/>
  </p:clrMapOvr>
</p:sld>
</file>

<file path=ppt/theme/theme1.xml><?xml version="1.0" encoding="utf-8"?>
<a:theme xmlns:a="http://schemas.openxmlformats.org/drawingml/2006/main" name="Fram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TM03457475[[fn=Frame]]</Template>
  <TotalTime>4522</TotalTime>
  <Words>1259</Words>
  <Application>Microsoft Office PowerPoint</Application>
  <PresentationFormat>Widescreen</PresentationFormat>
  <Paragraphs>133</Paragraphs>
  <Slides>16</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Calibri</vt:lpstr>
      <vt:lpstr>Corbel</vt:lpstr>
      <vt:lpstr>Wingdings 2</vt:lpstr>
      <vt:lpstr>Frame</vt:lpstr>
      <vt:lpstr>OnCore Department Advisory Meeting</vt:lpstr>
      <vt:lpstr>Structure</vt:lpstr>
      <vt:lpstr>Review of Previous Items</vt:lpstr>
      <vt:lpstr>Definitions – Changes vs. Proposals</vt:lpstr>
      <vt:lpstr>Change: HRH - CU Medicine Clinic Added</vt:lpstr>
      <vt:lpstr>Proposal: Update Health Affairs OTA Notice</vt:lpstr>
      <vt:lpstr>How do I know what Library my protocols utilize?</vt:lpstr>
      <vt:lpstr>Current Staff Notifications sent for OTA status</vt:lpstr>
      <vt:lpstr>Proposal: Updating Protocol Versioning in Footnote</vt:lpstr>
      <vt:lpstr>Proposal: Updating Protocol Versioning in Footnote</vt:lpstr>
      <vt:lpstr>Proposal: Updating Protocol Versioning in Footnote</vt:lpstr>
      <vt:lpstr>Proposal Voting</vt:lpstr>
      <vt:lpstr>Reminders and FYIs – Oncore User Agreement</vt:lpstr>
      <vt:lpstr>Reminders and FYIs – Amendment Submissions</vt:lpstr>
      <vt:lpstr>Reminders and FYIs – Emailing OnCore Support</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OnCore</dc:title>
  <dc:creator>Childs, Amanda K</dc:creator>
  <cp:lastModifiedBy>Zirbes, Mercedes</cp:lastModifiedBy>
  <cp:revision>96</cp:revision>
  <dcterms:created xsi:type="dcterms:W3CDTF">2021-08-04T21:55:05Z</dcterms:created>
  <dcterms:modified xsi:type="dcterms:W3CDTF">2023-07-31T19:04:03Z</dcterms:modified>
</cp:coreProperties>
</file>