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83" r:id="rId4"/>
    <p:sldId id="273" r:id="rId5"/>
    <p:sldId id="280" r:id="rId6"/>
    <p:sldId id="284" r:id="rId7"/>
    <p:sldId id="285" r:id="rId8"/>
    <p:sldId id="279" r:id="rId9"/>
    <p:sldId id="262" r:id="rId10"/>
    <p:sldId id="274" r:id="rId11"/>
    <p:sldId id="276" r:id="rId12"/>
    <p:sldId id="27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1" autoAdjust="0"/>
    <p:restoredTop sz="82535" autoAdjust="0"/>
  </p:normalViewPr>
  <p:slideViewPr>
    <p:cSldViewPr snapToGrid="0">
      <p:cViewPr varScale="1">
        <p:scale>
          <a:sx n="94" d="100"/>
          <a:sy n="94" d="100"/>
        </p:scale>
        <p:origin x="11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hyperlink" Target="https://forms.office.com/Pages/ResponsePage.aspx?id=XOYJ9QuOLUeycG7Um4Mp3b-fEcLQk9RFlw9G2BbiUadUMU9QREE4SkxGTEtNNU1GREdPUVBQRk9aWS4u" TargetMode="Externa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hyperlink" Target="https://forms.office.com/Pages/ResponsePage.aspx?id=XOYJ9QuOLUeycG7Um4Mp3b-fEcLQk9RFlw9G2BbiUadUMU9QREE4SkxGTEtNNU1GREdPUVBQRk9aWS4u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BA270C-69DC-42C6-9B5A-6CA4A889A4A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96C1E32-2CA6-4C4D-AB14-64C20A89CB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Review of previous items</a:t>
          </a:r>
        </a:p>
      </dgm:t>
    </dgm:pt>
    <dgm:pt modelId="{3637C414-44A9-448C-8D7B-8A3830E6797E}" type="parTrans" cxnId="{949BEAEB-1B5E-4833-9C7A-F159569CB166}">
      <dgm:prSet/>
      <dgm:spPr/>
      <dgm:t>
        <a:bodyPr/>
        <a:lstStyle/>
        <a:p>
          <a:endParaRPr lang="en-US"/>
        </a:p>
      </dgm:t>
    </dgm:pt>
    <dgm:pt modelId="{8C9C129C-DCEC-4058-93B4-EE7EDFF7CF14}" type="sibTrans" cxnId="{949BEAEB-1B5E-4833-9C7A-F159569CB166}">
      <dgm:prSet/>
      <dgm:spPr/>
      <dgm:t>
        <a:bodyPr/>
        <a:lstStyle/>
        <a:p>
          <a:endParaRPr lang="en-US"/>
        </a:p>
      </dgm:t>
    </dgm:pt>
    <dgm:pt modelId="{08AAED1B-9D34-4232-AF0D-3F48FD7877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Review of new items</a:t>
          </a:r>
        </a:p>
      </dgm:t>
    </dgm:pt>
    <dgm:pt modelId="{B6B8C576-9B31-4FE9-8BC1-B0C62E11F1C5}" type="parTrans" cxnId="{97875D22-27FB-4D98-B97A-80BCC4C76877}">
      <dgm:prSet/>
      <dgm:spPr/>
      <dgm:t>
        <a:bodyPr/>
        <a:lstStyle/>
        <a:p>
          <a:endParaRPr lang="en-US"/>
        </a:p>
      </dgm:t>
    </dgm:pt>
    <dgm:pt modelId="{A05BD965-03A3-48B9-AF83-E34EA7C110FA}" type="sibTrans" cxnId="{97875D22-27FB-4D98-B97A-80BCC4C76877}">
      <dgm:prSet/>
      <dgm:spPr/>
      <dgm:t>
        <a:bodyPr/>
        <a:lstStyle/>
        <a:p>
          <a:endParaRPr lang="en-US"/>
        </a:p>
      </dgm:t>
    </dgm:pt>
    <dgm:pt modelId="{D4F2B018-2618-42E4-A283-662BB77C89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Reminder! </a:t>
          </a:r>
          <a:r>
            <a:rPr lang="en-US" dirty="0">
              <a:hlinkClick xmlns:r="http://schemas.openxmlformats.org/officeDocument/2006/relationships" r:id="rId1"/>
            </a:rPr>
            <a:t>Submit agenda items</a:t>
          </a:r>
          <a:endParaRPr lang="en-US" dirty="0"/>
        </a:p>
      </dgm:t>
    </dgm:pt>
    <dgm:pt modelId="{9AFCEC94-5844-4A01-8A18-5892D4F250F8}" type="parTrans" cxnId="{9838F42A-CC07-4076-BD8A-BC2138A8E12C}">
      <dgm:prSet/>
      <dgm:spPr/>
      <dgm:t>
        <a:bodyPr/>
        <a:lstStyle/>
        <a:p>
          <a:endParaRPr lang="en-US"/>
        </a:p>
      </dgm:t>
    </dgm:pt>
    <dgm:pt modelId="{1D2A0304-687B-4112-BAEF-BC51794EB368}" type="sibTrans" cxnId="{9838F42A-CC07-4076-BD8A-BC2138A8E12C}">
      <dgm:prSet/>
      <dgm:spPr/>
      <dgm:t>
        <a:bodyPr/>
        <a:lstStyle/>
        <a:p>
          <a:endParaRPr lang="en-US"/>
        </a:p>
      </dgm:t>
    </dgm:pt>
    <dgm:pt modelId="{25A394CA-5916-4C2F-BB02-0AC2D836DAC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Definitions</a:t>
          </a:r>
        </a:p>
      </dgm:t>
    </dgm:pt>
    <dgm:pt modelId="{D6CF0B99-1C85-4C9C-B497-56ACB7B93CC6}" type="parTrans" cxnId="{1B6ED935-2D8D-409E-9B12-BB241099AD36}">
      <dgm:prSet/>
      <dgm:spPr/>
      <dgm:t>
        <a:bodyPr/>
        <a:lstStyle/>
        <a:p>
          <a:endParaRPr lang="en-US"/>
        </a:p>
      </dgm:t>
    </dgm:pt>
    <dgm:pt modelId="{6BCD3EE3-82D3-444F-9A19-A0401FE3727E}" type="sibTrans" cxnId="{1B6ED935-2D8D-409E-9B12-BB241099AD36}">
      <dgm:prSet/>
      <dgm:spPr/>
      <dgm:t>
        <a:bodyPr/>
        <a:lstStyle/>
        <a:p>
          <a:endParaRPr lang="en-US"/>
        </a:p>
      </dgm:t>
    </dgm:pt>
    <dgm:pt modelId="{7F635A49-2B03-4266-ACCD-94C2FFF7027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Questions</a:t>
          </a:r>
        </a:p>
      </dgm:t>
    </dgm:pt>
    <dgm:pt modelId="{B5842CD6-E580-409F-A086-345CB3C6C6AD}" type="parTrans" cxnId="{6EFBD175-C655-4E55-8C6D-457E033A49D6}">
      <dgm:prSet/>
      <dgm:spPr/>
      <dgm:t>
        <a:bodyPr/>
        <a:lstStyle/>
        <a:p>
          <a:endParaRPr lang="en-US"/>
        </a:p>
      </dgm:t>
    </dgm:pt>
    <dgm:pt modelId="{7870DC66-F253-45F8-863B-21F7F645DFCE}" type="sibTrans" cxnId="{6EFBD175-C655-4E55-8C6D-457E033A49D6}">
      <dgm:prSet/>
      <dgm:spPr/>
      <dgm:t>
        <a:bodyPr/>
        <a:lstStyle/>
        <a:p>
          <a:endParaRPr lang="en-US"/>
        </a:p>
      </dgm:t>
    </dgm:pt>
    <dgm:pt modelId="{E23B7103-75F1-4313-83AF-C72597B9AB40}" type="pres">
      <dgm:prSet presAssocID="{50BA270C-69DC-42C6-9B5A-6CA4A889A4A3}" presName="root" presStyleCnt="0">
        <dgm:presLayoutVars>
          <dgm:dir/>
          <dgm:resizeHandles val="exact"/>
        </dgm:presLayoutVars>
      </dgm:prSet>
      <dgm:spPr/>
    </dgm:pt>
    <dgm:pt modelId="{C0E1DE36-6519-4508-9964-62333AFCE9AB}" type="pres">
      <dgm:prSet presAssocID="{25A394CA-5916-4C2F-BB02-0AC2D836DAC3}" presName="compNode" presStyleCnt="0"/>
      <dgm:spPr/>
    </dgm:pt>
    <dgm:pt modelId="{793BE5A9-4D28-4925-8B1E-1F39E2E81CBE}" type="pres">
      <dgm:prSet presAssocID="{25A394CA-5916-4C2F-BB02-0AC2D836DAC3}" presName="bgRect" presStyleLbl="bgShp" presStyleIdx="0" presStyleCnt="5"/>
      <dgm:spPr/>
    </dgm:pt>
    <dgm:pt modelId="{C3CA6A17-830E-47AA-A53B-CB99E1CDDE3F}" type="pres">
      <dgm:prSet presAssocID="{25A394CA-5916-4C2F-BB02-0AC2D836DAC3}" presName="iconRect" presStyleLbl="node1" presStyleIdx="0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 with solid fill"/>
        </a:ext>
      </dgm:extLst>
    </dgm:pt>
    <dgm:pt modelId="{1D4BDAFF-878C-4EF3-BD6B-5C827F5A045C}" type="pres">
      <dgm:prSet presAssocID="{25A394CA-5916-4C2F-BB02-0AC2D836DAC3}" presName="spaceRect" presStyleCnt="0"/>
      <dgm:spPr/>
    </dgm:pt>
    <dgm:pt modelId="{8FE74B1C-13C4-467B-9DEE-5C1E6056BB05}" type="pres">
      <dgm:prSet presAssocID="{25A394CA-5916-4C2F-BB02-0AC2D836DAC3}" presName="parTx" presStyleLbl="revTx" presStyleIdx="0" presStyleCnt="5">
        <dgm:presLayoutVars>
          <dgm:chMax val="0"/>
          <dgm:chPref val="0"/>
        </dgm:presLayoutVars>
      </dgm:prSet>
      <dgm:spPr/>
    </dgm:pt>
    <dgm:pt modelId="{3229E0DB-016E-474C-9D31-737DADF6D734}" type="pres">
      <dgm:prSet presAssocID="{6BCD3EE3-82D3-444F-9A19-A0401FE3727E}" presName="sibTrans" presStyleCnt="0"/>
      <dgm:spPr/>
    </dgm:pt>
    <dgm:pt modelId="{1A9015E9-0F1C-4AEA-B050-446E7159865A}" type="pres">
      <dgm:prSet presAssocID="{796C1E32-2CA6-4C4D-AB14-64C20A89CB0A}" presName="compNode" presStyleCnt="0"/>
      <dgm:spPr/>
    </dgm:pt>
    <dgm:pt modelId="{3CD93B46-52CA-40F7-B334-9C53F2B045BD}" type="pres">
      <dgm:prSet presAssocID="{796C1E32-2CA6-4C4D-AB14-64C20A89CB0A}" presName="bgRect" presStyleLbl="bgShp" presStyleIdx="1" presStyleCnt="5"/>
      <dgm:spPr/>
    </dgm:pt>
    <dgm:pt modelId="{448EA58D-9A47-43C2-A666-35B5891D3380}" type="pres">
      <dgm:prSet presAssocID="{796C1E32-2CA6-4C4D-AB14-64C20A89CB0A}" presName="iconRect" presStyleLbl="node1" presStyleIdx="1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2CA50FE-25ED-4823-A3D1-289BEBBEBD74}" type="pres">
      <dgm:prSet presAssocID="{796C1E32-2CA6-4C4D-AB14-64C20A89CB0A}" presName="spaceRect" presStyleCnt="0"/>
      <dgm:spPr/>
    </dgm:pt>
    <dgm:pt modelId="{30F59778-AE39-4BB6-AF47-66AD51849B9F}" type="pres">
      <dgm:prSet presAssocID="{796C1E32-2CA6-4C4D-AB14-64C20A89CB0A}" presName="parTx" presStyleLbl="revTx" presStyleIdx="1" presStyleCnt="5">
        <dgm:presLayoutVars>
          <dgm:chMax val="0"/>
          <dgm:chPref val="0"/>
        </dgm:presLayoutVars>
      </dgm:prSet>
      <dgm:spPr/>
    </dgm:pt>
    <dgm:pt modelId="{C8557DCE-B24A-48D6-B6CF-E4AFEEE52ED9}" type="pres">
      <dgm:prSet presAssocID="{8C9C129C-DCEC-4058-93B4-EE7EDFF7CF14}" presName="sibTrans" presStyleCnt="0"/>
      <dgm:spPr/>
    </dgm:pt>
    <dgm:pt modelId="{1BAAD8D9-22DC-4EA5-BFAC-56B092BDA62B}" type="pres">
      <dgm:prSet presAssocID="{08AAED1B-9D34-4232-AF0D-3F48FD78771C}" presName="compNode" presStyleCnt="0"/>
      <dgm:spPr/>
    </dgm:pt>
    <dgm:pt modelId="{515312B4-4784-4D0A-8259-4C0BEAD2193A}" type="pres">
      <dgm:prSet presAssocID="{08AAED1B-9D34-4232-AF0D-3F48FD78771C}" presName="bgRect" presStyleLbl="bgShp" presStyleIdx="2" presStyleCnt="5" custLinFactNeighborX="-29046" custLinFactNeighborY="-2204"/>
      <dgm:spPr/>
    </dgm:pt>
    <dgm:pt modelId="{14F8A546-4D72-41EE-AD7E-E7D89405DEE4}" type="pres">
      <dgm:prSet presAssocID="{08AAED1B-9D34-4232-AF0D-3F48FD78771C}" presName="iconRect" presStyleLbl="node1" presStyleIdx="2" presStyleCnt="5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1A8B415-F904-4C1A-896D-DC44C66E4376}" type="pres">
      <dgm:prSet presAssocID="{08AAED1B-9D34-4232-AF0D-3F48FD78771C}" presName="spaceRect" presStyleCnt="0"/>
      <dgm:spPr/>
    </dgm:pt>
    <dgm:pt modelId="{7BFB6021-CB7B-41D4-AF1F-F24305E858A7}" type="pres">
      <dgm:prSet presAssocID="{08AAED1B-9D34-4232-AF0D-3F48FD78771C}" presName="parTx" presStyleLbl="revTx" presStyleIdx="2" presStyleCnt="5">
        <dgm:presLayoutVars>
          <dgm:chMax val="0"/>
          <dgm:chPref val="0"/>
        </dgm:presLayoutVars>
      </dgm:prSet>
      <dgm:spPr/>
    </dgm:pt>
    <dgm:pt modelId="{F7C8FFF9-EA3D-427A-B618-5018BD6E4454}" type="pres">
      <dgm:prSet presAssocID="{A05BD965-03A3-48B9-AF83-E34EA7C110FA}" presName="sibTrans" presStyleCnt="0"/>
      <dgm:spPr/>
    </dgm:pt>
    <dgm:pt modelId="{FD721AEF-6D28-4D97-889F-4233B99F143E}" type="pres">
      <dgm:prSet presAssocID="{7F635A49-2B03-4266-ACCD-94C2FFF7027B}" presName="compNode" presStyleCnt="0"/>
      <dgm:spPr/>
    </dgm:pt>
    <dgm:pt modelId="{514B5689-B2F4-4517-BF52-7C4696D9325B}" type="pres">
      <dgm:prSet presAssocID="{7F635A49-2B03-4266-ACCD-94C2FFF7027B}" presName="bgRect" presStyleLbl="bgShp" presStyleIdx="3" presStyleCnt="5"/>
      <dgm:spPr/>
    </dgm:pt>
    <dgm:pt modelId="{8A7293BE-7345-43FD-81E6-6667C2C84701}" type="pres">
      <dgm:prSet presAssocID="{7F635A49-2B03-4266-ACCD-94C2FFF7027B}" presName="iconRect" presStyleLbl="node1" presStyleIdx="3" presStyleCnt="5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 Mark with solid fill"/>
        </a:ext>
      </dgm:extLst>
    </dgm:pt>
    <dgm:pt modelId="{4A2DBC41-072F-4752-8704-B654D4AF5D0D}" type="pres">
      <dgm:prSet presAssocID="{7F635A49-2B03-4266-ACCD-94C2FFF7027B}" presName="spaceRect" presStyleCnt="0"/>
      <dgm:spPr/>
    </dgm:pt>
    <dgm:pt modelId="{D85D6404-F6A9-4C67-94FC-4846D07802A9}" type="pres">
      <dgm:prSet presAssocID="{7F635A49-2B03-4266-ACCD-94C2FFF7027B}" presName="parTx" presStyleLbl="revTx" presStyleIdx="3" presStyleCnt="5">
        <dgm:presLayoutVars>
          <dgm:chMax val="0"/>
          <dgm:chPref val="0"/>
        </dgm:presLayoutVars>
      </dgm:prSet>
      <dgm:spPr/>
    </dgm:pt>
    <dgm:pt modelId="{426F4DA0-FE43-4102-8F21-911A7F1024E7}" type="pres">
      <dgm:prSet presAssocID="{7870DC66-F253-45F8-863B-21F7F645DFCE}" presName="sibTrans" presStyleCnt="0"/>
      <dgm:spPr/>
    </dgm:pt>
    <dgm:pt modelId="{30FF04AA-6FE2-4B34-9495-F26913341CE7}" type="pres">
      <dgm:prSet presAssocID="{D4F2B018-2618-42E4-A283-662BB77C893F}" presName="compNode" presStyleCnt="0"/>
      <dgm:spPr/>
    </dgm:pt>
    <dgm:pt modelId="{8E4810F0-6BEE-450F-9293-B684972CEA57}" type="pres">
      <dgm:prSet presAssocID="{D4F2B018-2618-42E4-A283-662BB77C893F}" presName="bgRect" presStyleLbl="bgShp" presStyleIdx="4" presStyleCnt="5" custLinFactNeighborX="-6578" custLinFactNeighborY="1837"/>
      <dgm:spPr/>
    </dgm:pt>
    <dgm:pt modelId="{8F6C6259-42B0-49F4-B908-D1150C3702BB}" type="pres">
      <dgm:prSet presAssocID="{D4F2B018-2618-42E4-A283-662BB77C893F}" presName="iconRect" presStyleLbl="node1" presStyleIdx="4" presStyleCnt="5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9E620509-564D-42E7-B8A6-B4ED34E2B520}" type="pres">
      <dgm:prSet presAssocID="{D4F2B018-2618-42E4-A283-662BB77C893F}" presName="spaceRect" presStyleCnt="0"/>
      <dgm:spPr/>
    </dgm:pt>
    <dgm:pt modelId="{9277D6D1-C845-4559-9E39-FA9AC28FB8CD}" type="pres">
      <dgm:prSet presAssocID="{D4F2B018-2618-42E4-A283-662BB77C893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7875D22-27FB-4D98-B97A-80BCC4C76877}" srcId="{50BA270C-69DC-42C6-9B5A-6CA4A889A4A3}" destId="{08AAED1B-9D34-4232-AF0D-3F48FD78771C}" srcOrd="2" destOrd="0" parTransId="{B6B8C576-9B31-4FE9-8BC1-B0C62E11F1C5}" sibTransId="{A05BD965-03A3-48B9-AF83-E34EA7C110FA}"/>
    <dgm:cxn modelId="{9838F42A-CC07-4076-BD8A-BC2138A8E12C}" srcId="{50BA270C-69DC-42C6-9B5A-6CA4A889A4A3}" destId="{D4F2B018-2618-42E4-A283-662BB77C893F}" srcOrd="4" destOrd="0" parTransId="{9AFCEC94-5844-4A01-8A18-5892D4F250F8}" sibTransId="{1D2A0304-687B-4112-BAEF-BC51794EB368}"/>
    <dgm:cxn modelId="{1B6ED935-2D8D-409E-9B12-BB241099AD36}" srcId="{50BA270C-69DC-42C6-9B5A-6CA4A889A4A3}" destId="{25A394CA-5916-4C2F-BB02-0AC2D836DAC3}" srcOrd="0" destOrd="0" parTransId="{D6CF0B99-1C85-4C9C-B497-56ACB7B93CC6}" sibTransId="{6BCD3EE3-82D3-444F-9A19-A0401FE3727E}"/>
    <dgm:cxn modelId="{C4283170-DDAE-4292-9526-48ED5C38523B}" type="presOf" srcId="{796C1E32-2CA6-4C4D-AB14-64C20A89CB0A}" destId="{30F59778-AE39-4BB6-AF47-66AD51849B9F}" srcOrd="0" destOrd="0" presId="urn:microsoft.com/office/officeart/2018/2/layout/IconVerticalSolidList"/>
    <dgm:cxn modelId="{6EFBD175-C655-4E55-8C6D-457E033A49D6}" srcId="{50BA270C-69DC-42C6-9B5A-6CA4A889A4A3}" destId="{7F635A49-2B03-4266-ACCD-94C2FFF7027B}" srcOrd="3" destOrd="0" parTransId="{B5842CD6-E580-409F-A086-345CB3C6C6AD}" sibTransId="{7870DC66-F253-45F8-863B-21F7F645DFCE}"/>
    <dgm:cxn modelId="{CF642D8C-F88D-457C-AB18-D388FB19A1EA}" type="presOf" srcId="{D4F2B018-2618-42E4-A283-662BB77C893F}" destId="{9277D6D1-C845-4559-9E39-FA9AC28FB8CD}" srcOrd="0" destOrd="0" presId="urn:microsoft.com/office/officeart/2018/2/layout/IconVerticalSolidList"/>
    <dgm:cxn modelId="{1F159DE9-EA68-4682-B843-43B728C40399}" type="presOf" srcId="{7F635A49-2B03-4266-ACCD-94C2FFF7027B}" destId="{D85D6404-F6A9-4C67-94FC-4846D07802A9}" srcOrd="0" destOrd="0" presId="urn:microsoft.com/office/officeart/2018/2/layout/IconVerticalSolidList"/>
    <dgm:cxn modelId="{949BEAEB-1B5E-4833-9C7A-F159569CB166}" srcId="{50BA270C-69DC-42C6-9B5A-6CA4A889A4A3}" destId="{796C1E32-2CA6-4C4D-AB14-64C20A89CB0A}" srcOrd="1" destOrd="0" parTransId="{3637C414-44A9-448C-8D7B-8A3830E6797E}" sibTransId="{8C9C129C-DCEC-4058-93B4-EE7EDFF7CF14}"/>
    <dgm:cxn modelId="{36DCA3EE-7705-4D97-8B53-881D17D9283F}" type="presOf" srcId="{08AAED1B-9D34-4232-AF0D-3F48FD78771C}" destId="{7BFB6021-CB7B-41D4-AF1F-F24305E858A7}" srcOrd="0" destOrd="0" presId="urn:microsoft.com/office/officeart/2018/2/layout/IconVerticalSolidList"/>
    <dgm:cxn modelId="{D9E90AFA-8281-4FAC-BC06-83FE2DA997CF}" type="presOf" srcId="{50BA270C-69DC-42C6-9B5A-6CA4A889A4A3}" destId="{E23B7103-75F1-4313-83AF-C72597B9AB40}" srcOrd="0" destOrd="0" presId="urn:microsoft.com/office/officeart/2018/2/layout/IconVerticalSolidList"/>
    <dgm:cxn modelId="{4FEF22FF-D5D8-466D-ADDA-E1892C9436B2}" type="presOf" srcId="{25A394CA-5916-4C2F-BB02-0AC2D836DAC3}" destId="{8FE74B1C-13C4-467B-9DEE-5C1E6056BB05}" srcOrd="0" destOrd="0" presId="urn:microsoft.com/office/officeart/2018/2/layout/IconVerticalSolidList"/>
    <dgm:cxn modelId="{CE265B13-7754-4A47-B8B0-E3076DE53BF3}" type="presParOf" srcId="{E23B7103-75F1-4313-83AF-C72597B9AB40}" destId="{C0E1DE36-6519-4508-9964-62333AFCE9AB}" srcOrd="0" destOrd="0" presId="urn:microsoft.com/office/officeart/2018/2/layout/IconVerticalSolidList"/>
    <dgm:cxn modelId="{B0028DA9-9FD8-4D75-9958-22EC6232142F}" type="presParOf" srcId="{C0E1DE36-6519-4508-9964-62333AFCE9AB}" destId="{793BE5A9-4D28-4925-8B1E-1F39E2E81CBE}" srcOrd="0" destOrd="0" presId="urn:microsoft.com/office/officeart/2018/2/layout/IconVerticalSolidList"/>
    <dgm:cxn modelId="{B0D702DE-CA9D-4511-9511-E445933032C5}" type="presParOf" srcId="{C0E1DE36-6519-4508-9964-62333AFCE9AB}" destId="{C3CA6A17-830E-47AA-A53B-CB99E1CDDE3F}" srcOrd="1" destOrd="0" presId="urn:microsoft.com/office/officeart/2018/2/layout/IconVerticalSolidList"/>
    <dgm:cxn modelId="{8DB5F767-5534-4B22-B6C8-6D209B8C8EBF}" type="presParOf" srcId="{C0E1DE36-6519-4508-9964-62333AFCE9AB}" destId="{1D4BDAFF-878C-4EF3-BD6B-5C827F5A045C}" srcOrd="2" destOrd="0" presId="urn:microsoft.com/office/officeart/2018/2/layout/IconVerticalSolidList"/>
    <dgm:cxn modelId="{02888F66-7B4F-42A2-BFED-AED9EE719F4B}" type="presParOf" srcId="{C0E1DE36-6519-4508-9964-62333AFCE9AB}" destId="{8FE74B1C-13C4-467B-9DEE-5C1E6056BB05}" srcOrd="3" destOrd="0" presId="urn:microsoft.com/office/officeart/2018/2/layout/IconVerticalSolidList"/>
    <dgm:cxn modelId="{6A27E1D7-F366-4898-977E-30BF18438186}" type="presParOf" srcId="{E23B7103-75F1-4313-83AF-C72597B9AB40}" destId="{3229E0DB-016E-474C-9D31-737DADF6D734}" srcOrd="1" destOrd="0" presId="urn:microsoft.com/office/officeart/2018/2/layout/IconVerticalSolidList"/>
    <dgm:cxn modelId="{2A9D03E6-F7AD-4CF2-84D0-0E7DCE9E5CEE}" type="presParOf" srcId="{E23B7103-75F1-4313-83AF-C72597B9AB40}" destId="{1A9015E9-0F1C-4AEA-B050-446E7159865A}" srcOrd="2" destOrd="0" presId="urn:microsoft.com/office/officeart/2018/2/layout/IconVerticalSolidList"/>
    <dgm:cxn modelId="{B4E4E705-2FDF-47AF-A2F6-A666A08A158A}" type="presParOf" srcId="{1A9015E9-0F1C-4AEA-B050-446E7159865A}" destId="{3CD93B46-52CA-40F7-B334-9C53F2B045BD}" srcOrd="0" destOrd="0" presId="urn:microsoft.com/office/officeart/2018/2/layout/IconVerticalSolidList"/>
    <dgm:cxn modelId="{6E1E74B4-ED38-4C0F-946A-5211857E28D0}" type="presParOf" srcId="{1A9015E9-0F1C-4AEA-B050-446E7159865A}" destId="{448EA58D-9A47-43C2-A666-35B5891D3380}" srcOrd="1" destOrd="0" presId="urn:microsoft.com/office/officeart/2018/2/layout/IconVerticalSolidList"/>
    <dgm:cxn modelId="{C2EFEF59-79E6-4F01-8C5D-F537C174CD82}" type="presParOf" srcId="{1A9015E9-0F1C-4AEA-B050-446E7159865A}" destId="{32CA50FE-25ED-4823-A3D1-289BEBBEBD74}" srcOrd="2" destOrd="0" presId="urn:microsoft.com/office/officeart/2018/2/layout/IconVerticalSolidList"/>
    <dgm:cxn modelId="{1C5EEA7A-9455-4CAC-A3FA-49073FA7EF17}" type="presParOf" srcId="{1A9015E9-0F1C-4AEA-B050-446E7159865A}" destId="{30F59778-AE39-4BB6-AF47-66AD51849B9F}" srcOrd="3" destOrd="0" presId="urn:microsoft.com/office/officeart/2018/2/layout/IconVerticalSolidList"/>
    <dgm:cxn modelId="{1F7BDCD2-D989-4E19-8EB4-07752DA7C906}" type="presParOf" srcId="{E23B7103-75F1-4313-83AF-C72597B9AB40}" destId="{C8557DCE-B24A-48D6-B6CF-E4AFEEE52ED9}" srcOrd="3" destOrd="0" presId="urn:microsoft.com/office/officeart/2018/2/layout/IconVerticalSolidList"/>
    <dgm:cxn modelId="{C5EE4E97-E7A9-4346-9E24-6FF3AC582157}" type="presParOf" srcId="{E23B7103-75F1-4313-83AF-C72597B9AB40}" destId="{1BAAD8D9-22DC-4EA5-BFAC-56B092BDA62B}" srcOrd="4" destOrd="0" presId="urn:microsoft.com/office/officeart/2018/2/layout/IconVerticalSolidList"/>
    <dgm:cxn modelId="{650B0BAA-574A-4BE9-B829-832073AD78FB}" type="presParOf" srcId="{1BAAD8D9-22DC-4EA5-BFAC-56B092BDA62B}" destId="{515312B4-4784-4D0A-8259-4C0BEAD2193A}" srcOrd="0" destOrd="0" presId="urn:microsoft.com/office/officeart/2018/2/layout/IconVerticalSolidList"/>
    <dgm:cxn modelId="{E9EAC9F7-16F8-4DE8-89DB-BE29637EB213}" type="presParOf" srcId="{1BAAD8D9-22DC-4EA5-BFAC-56B092BDA62B}" destId="{14F8A546-4D72-41EE-AD7E-E7D89405DEE4}" srcOrd="1" destOrd="0" presId="urn:microsoft.com/office/officeart/2018/2/layout/IconVerticalSolidList"/>
    <dgm:cxn modelId="{B6725EFF-FEE1-40C5-9A40-EA1EB2C1891B}" type="presParOf" srcId="{1BAAD8D9-22DC-4EA5-BFAC-56B092BDA62B}" destId="{E1A8B415-F904-4C1A-896D-DC44C66E4376}" srcOrd="2" destOrd="0" presId="urn:microsoft.com/office/officeart/2018/2/layout/IconVerticalSolidList"/>
    <dgm:cxn modelId="{B698A6B3-7105-42AE-859B-99BE99D98B88}" type="presParOf" srcId="{1BAAD8D9-22DC-4EA5-BFAC-56B092BDA62B}" destId="{7BFB6021-CB7B-41D4-AF1F-F24305E858A7}" srcOrd="3" destOrd="0" presId="urn:microsoft.com/office/officeart/2018/2/layout/IconVerticalSolidList"/>
    <dgm:cxn modelId="{E6129589-4972-4FB6-AC12-ADD8A5CCC178}" type="presParOf" srcId="{E23B7103-75F1-4313-83AF-C72597B9AB40}" destId="{F7C8FFF9-EA3D-427A-B618-5018BD6E4454}" srcOrd="5" destOrd="0" presId="urn:microsoft.com/office/officeart/2018/2/layout/IconVerticalSolidList"/>
    <dgm:cxn modelId="{D3D93964-1FA9-4387-81BA-F75704F01F5E}" type="presParOf" srcId="{E23B7103-75F1-4313-83AF-C72597B9AB40}" destId="{FD721AEF-6D28-4D97-889F-4233B99F143E}" srcOrd="6" destOrd="0" presId="urn:microsoft.com/office/officeart/2018/2/layout/IconVerticalSolidList"/>
    <dgm:cxn modelId="{A4DA8079-83F5-43D5-A682-7E66726EB2B5}" type="presParOf" srcId="{FD721AEF-6D28-4D97-889F-4233B99F143E}" destId="{514B5689-B2F4-4517-BF52-7C4696D9325B}" srcOrd="0" destOrd="0" presId="urn:microsoft.com/office/officeart/2018/2/layout/IconVerticalSolidList"/>
    <dgm:cxn modelId="{B83AC78E-C96D-466F-9FC8-73955A99DBF4}" type="presParOf" srcId="{FD721AEF-6D28-4D97-889F-4233B99F143E}" destId="{8A7293BE-7345-43FD-81E6-6667C2C84701}" srcOrd="1" destOrd="0" presId="urn:microsoft.com/office/officeart/2018/2/layout/IconVerticalSolidList"/>
    <dgm:cxn modelId="{2288E8A1-45F2-4016-B34F-A85B87C4356F}" type="presParOf" srcId="{FD721AEF-6D28-4D97-889F-4233B99F143E}" destId="{4A2DBC41-072F-4752-8704-B654D4AF5D0D}" srcOrd="2" destOrd="0" presId="urn:microsoft.com/office/officeart/2018/2/layout/IconVerticalSolidList"/>
    <dgm:cxn modelId="{E486BA0B-C21B-4DA0-A499-A8133FC2F232}" type="presParOf" srcId="{FD721AEF-6D28-4D97-889F-4233B99F143E}" destId="{D85D6404-F6A9-4C67-94FC-4846D07802A9}" srcOrd="3" destOrd="0" presId="urn:microsoft.com/office/officeart/2018/2/layout/IconVerticalSolidList"/>
    <dgm:cxn modelId="{E1BCF20B-EC41-44E5-B74E-E31E1705DC63}" type="presParOf" srcId="{E23B7103-75F1-4313-83AF-C72597B9AB40}" destId="{426F4DA0-FE43-4102-8F21-911A7F1024E7}" srcOrd="7" destOrd="0" presId="urn:microsoft.com/office/officeart/2018/2/layout/IconVerticalSolidList"/>
    <dgm:cxn modelId="{25906728-86C7-45F8-8C17-54B0312C980D}" type="presParOf" srcId="{E23B7103-75F1-4313-83AF-C72597B9AB40}" destId="{30FF04AA-6FE2-4B34-9495-F26913341CE7}" srcOrd="8" destOrd="0" presId="urn:microsoft.com/office/officeart/2018/2/layout/IconVerticalSolidList"/>
    <dgm:cxn modelId="{DE47318D-7227-43A0-A3A4-9C73878D072B}" type="presParOf" srcId="{30FF04AA-6FE2-4B34-9495-F26913341CE7}" destId="{8E4810F0-6BEE-450F-9293-B684972CEA57}" srcOrd="0" destOrd="0" presId="urn:microsoft.com/office/officeart/2018/2/layout/IconVerticalSolidList"/>
    <dgm:cxn modelId="{D15C84FF-5173-45C2-919F-46FC582B60EF}" type="presParOf" srcId="{30FF04AA-6FE2-4B34-9495-F26913341CE7}" destId="{8F6C6259-42B0-49F4-B908-D1150C3702BB}" srcOrd="1" destOrd="0" presId="urn:microsoft.com/office/officeart/2018/2/layout/IconVerticalSolidList"/>
    <dgm:cxn modelId="{BCB4178A-C278-46DB-8EB2-BDA37D39E88D}" type="presParOf" srcId="{30FF04AA-6FE2-4B34-9495-F26913341CE7}" destId="{9E620509-564D-42E7-B8A6-B4ED34E2B520}" srcOrd="2" destOrd="0" presId="urn:microsoft.com/office/officeart/2018/2/layout/IconVerticalSolidList"/>
    <dgm:cxn modelId="{392C3E52-5696-4B13-82FB-FAEE3326EA37}" type="presParOf" srcId="{30FF04AA-6FE2-4B34-9495-F26913341CE7}" destId="{9277D6D1-C845-4559-9E39-FA9AC28FB8C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BE5A9-4D28-4925-8B1E-1F39E2E81CBE}">
      <dsp:nvSpPr>
        <dsp:cNvPr id="0" name=""/>
        <dsp:cNvSpPr/>
      </dsp:nvSpPr>
      <dsp:spPr>
        <a:xfrm>
          <a:off x="0" y="4164"/>
          <a:ext cx="7104549" cy="887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A6A17-830E-47AA-A53B-CB99E1CDDE3F}">
      <dsp:nvSpPr>
        <dsp:cNvPr id="0" name=""/>
        <dsp:cNvSpPr/>
      </dsp:nvSpPr>
      <dsp:spPr>
        <a:xfrm>
          <a:off x="268348" y="203763"/>
          <a:ext cx="487907" cy="4879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74B1C-13C4-467B-9DEE-5C1E6056BB05}">
      <dsp:nvSpPr>
        <dsp:cNvPr id="0" name=""/>
        <dsp:cNvSpPr/>
      </dsp:nvSpPr>
      <dsp:spPr>
        <a:xfrm>
          <a:off x="1024604" y="4164"/>
          <a:ext cx="6079944" cy="88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885" tIns="93885" rIns="93885" bIns="938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Definitions</a:t>
          </a:r>
        </a:p>
      </dsp:txBody>
      <dsp:txXfrm>
        <a:off x="1024604" y="4164"/>
        <a:ext cx="6079944" cy="887103"/>
      </dsp:txXfrm>
    </dsp:sp>
    <dsp:sp modelId="{3CD93B46-52CA-40F7-B334-9C53F2B045BD}">
      <dsp:nvSpPr>
        <dsp:cNvPr id="0" name=""/>
        <dsp:cNvSpPr/>
      </dsp:nvSpPr>
      <dsp:spPr>
        <a:xfrm>
          <a:off x="0" y="1113044"/>
          <a:ext cx="7104549" cy="887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8EA58D-9A47-43C2-A666-35B5891D3380}">
      <dsp:nvSpPr>
        <dsp:cNvPr id="0" name=""/>
        <dsp:cNvSpPr/>
      </dsp:nvSpPr>
      <dsp:spPr>
        <a:xfrm>
          <a:off x="268348" y="1312642"/>
          <a:ext cx="487907" cy="4879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F59778-AE39-4BB6-AF47-66AD51849B9F}">
      <dsp:nvSpPr>
        <dsp:cNvPr id="0" name=""/>
        <dsp:cNvSpPr/>
      </dsp:nvSpPr>
      <dsp:spPr>
        <a:xfrm>
          <a:off x="1024604" y="1113044"/>
          <a:ext cx="6079944" cy="88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885" tIns="93885" rIns="93885" bIns="938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Review of previous items</a:t>
          </a:r>
        </a:p>
      </dsp:txBody>
      <dsp:txXfrm>
        <a:off x="1024604" y="1113044"/>
        <a:ext cx="6079944" cy="887103"/>
      </dsp:txXfrm>
    </dsp:sp>
    <dsp:sp modelId="{515312B4-4784-4D0A-8259-4C0BEAD2193A}">
      <dsp:nvSpPr>
        <dsp:cNvPr id="0" name=""/>
        <dsp:cNvSpPr/>
      </dsp:nvSpPr>
      <dsp:spPr>
        <a:xfrm>
          <a:off x="0" y="2202372"/>
          <a:ext cx="7104549" cy="887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8A546-4D72-41EE-AD7E-E7D89405DEE4}">
      <dsp:nvSpPr>
        <dsp:cNvPr id="0" name=""/>
        <dsp:cNvSpPr/>
      </dsp:nvSpPr>
      <dsp:spPr>
        <a:xfrm>
          <a:off x="268348" y="2421522"/>
          <a:ext cx="487907" cy="4879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B6021-CB7B-41D4-AF1F-F24305E858A7}">
      <dsp:nvSpPr>
        <dsp:cNvPr id="0" name=""/>
        <dsp:cNvSpPr/>
      </dsp:nvSpPr>
      <dsp:spPr>
        <a:xfrm>
          <a:off x="1024604" y="2221924"/>
          <a:ext cx="6079944" cy="88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885" tIns="93885" rIns="93885" bIns="938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Review of new items</a:t>
          </a:r>
        </a:p>
      </dsp:txBody>
      <dsp:txXfrm>
        <a:off x="1024604" y="2221924"/>
        <a:ext cx="6079944" cy="887103"/>
      </dsp:txXfrm>
    </dsp:sp>
    <dsp:sp modelId="{514B5689-B2F4-4517-BF52-7C4696D9325B}">
      <dsp:nvSpPr>
        <dsp:cNvPr id="0" name=""/>
        <dsp:cNvSpPr/>
      </dsp:nvSpPr>
      <dsp:spPr>
        <a:xfrm>
          <a:off x="0" y="3330803"/>
          <a:ext cx="7104549" cy="887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7293BE-7345-43FD-81E6-6667C2C84701}">
      <dsp:nvSpPr>
        <dsp:cNvPr id="0" name=""/>
        <dsp:cNvSpPr/>
      </dsp:nvSpPr>
      <dsp:spPr>
        <a:xfrm>
          <a:off x="268348" y="3530402"/>
          <a:ext cx="487907" cy="48790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5D6404-F6A9-4C67-94FC-4846D07802A9}">
      <dsp:nvSpPr>
        <dsp:cNvPr id="0" name=""/>
        <dsp:cNvSpPr/>
      </dsp:nvSpPr>
      <dsp:spPr>
        <a:xfrm>
          <a:off x="1024604" y="3330803"/>
          <a:ext cx="6079944" cy="88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885" tIns="93885" rIns="93885" bIns="938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Questions</a:t>
          </a:r>
        </a:p>
      </dsp:txBody>
      <dsp:txXfrm>
        <a:off x="1024604" y="3330803"/>
        <a:ext cx="6079944" cy="887103"/>
      </dsp:txXfrm>
    </dsp:sp>
    <dsp:sp modelId="{8E4810F0-6BEE-450F-9293-B684972CEA57}">
      <dsp:nvSpPr>
        <dsp:cNvPr id="0" name=""/>
        <dsp:cNvSpPr/>
      </dsp:nvSpPr>
      <dsp:spPr>
        <a:xfrm>
          <a:off x="0" y="4443848"/>
          <a:ext cx="7104549" cy="887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6C6259-42B0-49F4-B908-D1150C3702BB}">
      <dsp:nvSpPr>
        <dsp:cNvPr id="0" name=""/>
        <dsp:cNvSpPr/>
      </dsp:nvSpPr>
      <dsp:spPr>
        <a:xfrm>
          <a:off x="268348" y="4639281"/>
          <a:ext cx="487907" cy="48790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7D6D1-C845-4559-9E39-FA9AC28FB8CD}">
      <dsp:nvSpPr>
        <dsp:cNvPr id="0" name=""/>
        <dsp:cNvSpPr/>
      </dsp:nvSpPr>
      <dsp:spPr>
        <a:xfrm>
          <a:off x="1024604" y="4439683"/>
          <a:ext cx="6079944" cy="88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885" tIns="93885" rIns="93885" bIns="938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Reminder! </a:t>
          </a:r>
          <a:r>
            <a:rPr lang="en-US" sz="1900" kern="1200" dirty="0">
              <a:hlinkClick xmlns:r="http://schemas.openxmlformats.org/officeDocument/2006/relationships" r:id="rId11"/>
            </a:rPr>
            <a:t>Submit agenda items</a:t>
          </a:r>
          <a:endParaRPr lang="en-US" sz="1900" kern="1200" dirty="0"/>
        </a:p>
      </dsp:txBody>
      <dsp:txXfrm>
        <a:off x="1024604" y="4439683"/>
        <a:ext cx="6079944" cy="88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CCB34-DF3A-47FA-9CAE-EE6E8C8EC649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37ED4-E2FB-450F-BD85-CF3F64A7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38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26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35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62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92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24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created a survey for submission of agendas items, questions, suggestions, etc. Take this to your respective groups and send us items as you see fit.</a:t>
            </a:r>
          </a:p>
          <a:p>
            <a:endParaRPr lang="en-US" dirty="0"/>
          </a:p>
          <a:p>
            <a:r>
              <a:rPr lang="en-US" dirty="0"/>
              <a:t>Please ask questions via chat. We will have immediate responses as time permits. Otherwise, all questions will be answered/sent by end of the 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26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13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47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06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22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0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91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send out the slides after this meeting. Please submit topics for discussion via the survey.</a:t>
            </a:r>
          </a:p>
          <a:p>
            <a:endParaRPr lang="en-US" dirty="0"/>
          </a:p>
          <a:p>
            <a:r>
              <a:rPr lang="en-US" dirty="0"/>
              <a:t>We’ll see you next month!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37ED4-E2FB-450F-BD85-CF3F64A754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46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OnCoreSupport@ucdenver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26EA4-A48E-4E36-AA37-D4E657CC0F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OnCore Department Advisory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49679-3950-4091-A3A2-CF59F12F3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July 11</a:t>
            </a:r>
            <a:r>
              <a:rPr lang="en-US" baseline="30000" dirty="0"/>
              <a:t>th</a:t>
            </a:r>
            <a:r>
              <a:rPr lang="en-US" dirty="0"/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2869996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Review of Previous Items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ITEM 1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Details and updates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ITEM 2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Details and updates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ITEM 3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Details and updates</a:t>
            </a:r>
          </a:p>
        </p:txBody>
      </p:sp>
    </p:spTree>
    <p:extLst>
      <p:ext uri="{BB962C8B-B14F-4D97-AF65-F5344CB8AC3E}">
        <p14:creationId xmlns:p14="http://schemas.microsoft.com/office/powerpoint/2010/main" val="1375690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Change: Title of Change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CHANGE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Details of change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Impacted parties, downstream effects, etc.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FUTURE CONSIDERATIONS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If applicable</a:t>
            </a:r>
          </a:p>
        </p:txBody>
      </p:sp>
    </p:spTree>
    <p:extLst>
      <p:ext uri="{BB962C8B-B14F-4D97-AF65-F5344CB8AC3E}">
        <p14:creationId xmlns:p14="http://schemas.microsoft.com/office/powerpoint/2010/main" val="334179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Proposal: Title of Proposal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PROPOSAL</a:t>
            </a:r>
          </a:p>
          <a:p>
            <a:pPr lvl="1"/>
            <a:r>
              <a:rPr lang="en-US" sz="1700" dirty="0">
                <a:solidFill>
                  <a:schemeClr val="tx1"/>
                </a:solidFill>
                <a:latin typeface="Corbel" panose="020B0503020204020204" pitchFamily="34" charset="0"/>
              </a:rPr>
              <a:t>Proposal details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</a:t>
            </a:r>
          </a:p>
          <a:p>
            <a:pPr lvl="1"/>
            <a:r>
              <a:rPr lang="en-US" sz="1700" dirty="0"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anose="020F0502020204030204" pitchFamily="34" charset="0"/>
              </a:rPr>
              <a:t>Impacted parties, downstream effects, etc.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FUTURE CONSIDERATIONS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If applicable </a:t>
            </a:r>
          </a:p>
        </p:txBody>
      </p:sp>
    </p:spTree>
    <p:extLst>
      <p:ext uri="{BB962C8B-B14F-4D97-AF65-F5344CB8AC3E}">
        <p14:creationId xmlns:p14="http://schemas.microsoft.com/office/powerpoint/2010/main" val="1869135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Reminders and FYIs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REMINDER!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List any reminders as applicable</a:t>
            </a:r>
          </a:p>
        </p:txBody>
      </p:sp>
    </p:spTree>
    <p:extLst>
      <p:ext uri="{BB962C8B-B14F-4D97-AF65-F5344CB8AC3E}">
        <p14:creationId xmlns:p14="http://schemas.microsoft.com/office/powerpoint/2010/main" val="6630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DF7C9B3-01BE-4D46-ACA2-312DFE36A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3443591" cy="53400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93F2C1-7CBD-4DE7-859C-38E085652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Structure</a:t>
            </a:r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B46CFC9B-C27C-4DFE-B46D-ED699F1AF3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625730"/>
              </p:ext>
            </p:extLst>
          </p:nvPr>
        </p:nvGraphicFramePr>
        <p:xfrm>
          <a:off x="4059935" y="758952"/>
          <a:ext cx="7104549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636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Review of Previous Items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CMOCO Cost Center Added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Colorado Molecular Correlates Laboratory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This cost center will be utilized when services are provided by CMOCO (for example, next gen sequencing)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Updated CRA Role Permissions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Team members with the CRA role in OnCore (typically Clinical Research Coordinators) now have the ability to update the staff tabs within their own management group.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Updated Manager Role Permissions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Team members with the Manager role in OnCore (such as Clinical Research Managers) now have the ability to view attachments within the Financials Console</a:t>
            </a:r>
          </a:p>
        </p:txBody>
      </p:sp>
    </p:spTree>
    <p:extLst>
      <p:ext uri="{BB962C8B-B14F-4D97-AF65-F5344CB8AC3E}">
        <p14:creationId xmlns:p14="http://schemas.microsoft.com/office/powerpoint/2010/main" val="334966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22109-86B6-473C-A29C-0C89FD53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– Changes vs. Proposals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30A44-C15A-4A20-9CD1-7AC42B0B3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ED867C-4814-457E-AE0A-557882263A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US" dirty="0"/>
              <a:t>Study team approval not required</a:t>
            </a:r>
          </a:p>
          <a:p>
            <a:r>
              <a:rPr lang="en-US" dirty="0"/>
              <a:t>Will be implemented immediately</a:t>
            </a:r>
          </a:p>
          <a:p>
            <a:r>
              <a:rPr lang="en-US" dirty="0"/>
              <a:t>Affected parties are notified prior to and after implementation</a:t>
            </a:r>
          </a:p>
          <a:p>
            <a:pPr lvl="1"/>
            <a:r>
              <a:rPr lang="en-US" dirty="0"/>
              <a:t>Newsletter</a:t>
            </a:r>
          </a:p>
          <a:p>
            <a:pPr lvl="1"/>
            <a:r>
              <a:rPr lang="en-US" dirty="0"/>
              <a:t>Department advisory meeting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AEC6CD-E9CA-4EDB-B96A-71776B08D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70FC9-773F-4785-8DDF-0E52136DA18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t"/>
          <a:lstStyle/>
          <a:p>
            <a:r>
              <a:rPr lang="en-US" dirty="0"/>
              <a:t>Planned change</a:t>
            </a:r>
          </a:p>
          <a:p>
            <a:r>
              <a:rPr lang="en-US" dirty="0"/>
              <a:t>Requires review and approval from one or a combination of:</a:t>
            </a:r>
          </a:p>
          <a:p>
            <a:pPr lvl="1"/>
            <a:r>
              <a:rPr lang="en-US" dirty="0"/>
              <a:t>Study teams</a:t>
            </a:r>
          </a:p>
          <a:p>
            <a:pPr lvl="1"/>
            <a:r>
              <a:rPr lang="en-US" dirty="0"/>
              <a:t>Research administration staff</a:t>
            </a:r>
          </a:p>
          <a:p>
            <a:pPr lvl="1"/>
            <a:r>
              <a:rPr lang="en-US" dirty="0"/>
              <a:t>Change control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37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Change: New Task List for UCH QA Signoff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7470511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New UCH Quality Assurance Signoff Task List 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Only for UCH-involved studies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For both initial &amp; amendment submissions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This will be added by the party performing QA signoff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UCH will continue to notify study teams when items are outstanding that will keep them from performing QA signoff.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After calendar signoffs are started, Study teams can look at this task list to see what items are keeping QA signoff from being performed.</a:t>
            </a:r>
          </a:p>
          <a:p>
            <a:pPr lvl="1"/>
            <a:endParaRPr lang="en-US" dirty="0">
              <a:solidFill>
                <a:schemeClr val="tx1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B3FE47-153C-5EE6-3F18-B78563967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0160" y="1777508"/>
            <a:ext cx="3191787" cy="489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2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Change: Update Name of Cost Center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“University of Colorado – Denver” cost center name changed to CU-AMC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Cost center name updated to more accurately reflect institution involved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Events utilizing University of Colorado Anschutz Medical Campus as a site will have the cost center read CU-AMC instead of University of Colorado-Denver</a:t>
            </a:r>
          </a:p>
        </p:txBody>
      </p:sp>
    </p:spTree>
    <p:extLst>
      <p:ext uri="{BB962C8B-B14F-4D97-AF65-F5344CB8AC3E}">
        <p14:creationId xmlns:p14="http://schemas.microsoft.com/office/powerpoint/2010/main" val="4019282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Change: Update to Affiliate CRM Role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</a:rPr>
              <a:t>Task List editing update for Affiliate CRM role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Affiliate Research Manager can now edit UCH contracts task list. Previously, only Clinical Research Manager had this ability (not Affiliate).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</a:rPr>
              <a:t>Other Task List templates were reviewed and affiliate positions were added to match the role permissions of their primary counterparts.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IMPACT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Staff added with role of “Affiliate Research Manager” in staff tab for a protocol can edit UCH Contracts task list as needed.</a:t>
            </a:r>
          </a:p>
        </p:txBody>
      </p:sp>
    </p:spTree>
    <p:extLst>
      <p:ext uri="{BB962C8B-B14F-4D97-AF65-F5344CB8AC3E}">
        <p14:creationId xmlns:p14="http://schemas.microsoft.com/office/powerpoint/2010/main" val="26342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46947-0F57-4556-BA73-AF1F2EC5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Reminders and FYIs – OnCore Upgrade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67318-8576-47E3-83A0-18661E51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413780" cy="3554457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OnCore PROD Upgrade – Completed 5/31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Notification issue for signoffs should now be resolved. Please let us know if you encounter any errors or performance issues – reach out to </a:t>
            </a:r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  <a:hlinkClick r:id="rId3"/>
              </a:rPr>
              <a:t>OnCoreSupport@ucdenver.edu</a:t>
            </a:r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</a:p>
          <a:p>
            <a:pPr lvl="2"/>
            <a:r>
              <a:rPr lang="en-US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Make sure you are on latest browser version</a:t>
            </a:r>
          </a:p>
          <a:p>
            <a:r>
              <a:rPr lang="en-US" b="1" dirty="0">
                <a:solidFill>
                  <a:schemeClr val="tx1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OnCore TRAIN Upgrade – Completed 6/6</a:t>
            </a:r>
          </a:p>
        </p:txBody>
      </p:sp>
    </p:spTree>
    <p:extLst>
      <p:ext uri="{BB962C8B-B14F-4D97-AF65-F5344CB8AC3E}">
        <p14:creationId xmlns:p14="http://schemas.microsoft.com/office/powerpoint/2010/main" val="78410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EC5F49-6117-4EDA-9844-C2A5947D3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622" y="1298448"/>
            <a:ext cx="7956760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 dirty="0"/>
              <a:t>Questions?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882412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4304</TotalTime>
  <Words>623</Words>
  <Application>Microsoft Office PowerPoint</Application>
  <PresentationFormat>Widescreen</PresentationFormat>
  <Paragraphs>98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 2</vt:lpstr>
      <vt:lpstr>Frame</vt:lpstr>
      <vt:lpstr>OnCore Department Advisory Meeting</vt:lpstr>
      <vt:lpstr>Structure</vt:lpstr>
      <vt:lpstr>Review of Previous Items</vt:lpstr>
      <vt:lpstr>Definitions – Changes vs. Proposals</vt:lpstr>
      <vt:lpstr>Change: New Task List for UCH QA Signoff</vt:lpstr>
      <vt:lpstr>Change: Update Name of Cost Center</vt:lpstr>
      <vt:lpstr>Change: Update to Affiliate CRM Role</vt:lpstr>
      <vt:lpstr>Reminders and FYIs – OnCore Upgrade</vt:lpstr>
      <vt:lpstr>Questions?</vt:lpstr>
      <vt:lpstr>Review of Previous Items</vt:lpstr>
      <vt:lpstr>Change: Title of Change</vt:lpstr>
      <vt:lpstr>Proposal: Title of Proposal</vt:lpstr>
      <vt:lpstr>Reminders and FYIs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OnCore</dc:title>
  <dc:creator>Childs, Amanda K</dc:creator>
  <cp:lastModifiedBy>Zirbes, Mercedes</cp:lastModifiedBy>
  <cp:revision>85</cp:revision>
  <dcterms:created xsi:type="dcterms:W3CDTF">2021-08-04T21:55:05Z</dcterms:created>
  <dcterms:modified xsi:type="dcterms:W3CDTF">2023-06-27T14:29:39Z</dcterms:modified>
</cp:coreProperties>
</file>