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9" r:id="rId3"/>
  </p:sldMasterIdLst>
  <p:notesMasterIdLst>
    <p:notesMasterId r:id="rId36"/>
  </p:notesMasterIdLst>
  <p:handoutMasterIdLst>
    <p:handoutMasterId r:id="rId37"/>
  </p:handoutMasterIdLst>
  <p:sldIdLst>
    <p:sldId id="256" r:id="rId4"/>
    <p:sldId id="371" r:id="rId5"/>
    <p:sldId id="321" r:id="rId6"/>
    <p:sldId id="370" r:id="rId7"/>
    <p:sldId id="331" r:id="rId8"/>
    <p:sldId id="373" r:id="rId9"/>
    <p:sldId id="322" r:id="rId10"/>
    <p:sldId id="334" r:id="rId11"/>
    <p:sldId id="368" r:id="rId12"/>
    <p:sldId id="333" r:id="rId13"/>
    <p:sldId id="341" r:id="rId14"/>
    <p:sldId id="337" r:id="rId15"/>
    <p:sldId id="343" r:id="rId16"/>
    <p:sldId id="375" r:id="rId17"/>
    <p:sldId id="379" r:id="rId18"/>
    <p:sldId id="380" r:id="rId19"/>
    <p:sldId id="376" r:id="rId20"/>
    <p:sldId id="377" r:id="rId21"/>
    <p:sldId id="342" r:id="rId22"/>
    <p:sldId id="344" r:id="rId23"/>
    <p:sldId id="347" r:id="rId24"/>
    <p:sldId id="349" r:id="rId25"/>
    <p:sldId id="345" r:id="rId26"/>
    <p:sldId id="346" r:id="rId27"/>
    <p:sldId id="350" r:id="rId28"/>
    <p:sldId id="353" r:id="rId29"/>
    <p:sldId id="354" r:id="rId30"/>
    <p:sldId id="355" r:id="rId31"/>
    <p:sldId id="356" r:id="rId32"/>
    <p:sldId id="357" r:id="rId33"/>
    <p:sldId id="358" r:id="rId34"/>
    <p:sldId id="3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5"/>
    <a:srgbClr val="CBB379"/>
    <a:srgbClr val="9BBF71"/>
    <a:srgbClr val="7DE5CB"/>
    <a:srgbClr val="BFC2C9"/>
    <a:srgbClr val="AAACB2"/>
    <a:srgbClr val="55D6E8"/>
    <a:srgbClr val="5AD6E7"/>
    <a:srgbClr val="EE7874"/>
    <a:srgbClr val="91B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0" autoAdjust="0"/>
    <p:restoredTop sz="91039"/>
  </p:normalViewPr>
  <p:slideViewPr>
    <p:cSldViewPr snapToGrid="0">
      <p:cViewPr varScale="1">
        <p:scale>
          <a:sx n="93" d="100"/>
          <a:sy n="93" d="100"/>
        </p:scale>
        <p:origin x="1092" y="90"/>
      </p:cViewPr>
      <p:guideLst/>
    </p:cSldViewPr>
  </p:slideViewPr>
  <p:notesTextViewPr>
    <p:cViewPr>
      <p:scale>
        <a:sx n="1" d="1"/>
        <a:sy n="1" d="1"/>
      </p:scale>
      <p:origin x="0" y="0"/>
    </p:cViewPr>
  </p:notesTextViewPr>
  <p:sorterViewPr>
    <p:cViewPr>
      <p:scale>
        <a:sx n="100" d="100"/>
        <a:sy n="100" d="100"/>
      </p:scale>
      <p:origin x="0" y="-7590"/>
    </p:cViewPr>
  </p:sorterViewPr>
  <p:notesViewPr>
    <p:cSldViewPr snapToGrid="0">
      <p:cViewPr varScale="1">
        <p:scale>
          <a:sx n="107" d="100"/>
          <a:sy n="107" d="100"/>
        </p:scale>
        <p:origin x="3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53EBD-2868-854D-B7E4-FEB3D2B729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0E9156-2865-E34D-B5BE-6030F5B648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49C0C-E19E-2A41-9ADF-2987DE64CDD3}" type="datetimeFigureOut">
              <a:rPr lang="en-US" smtClean="0"/>
              <a:t>1/8/2025</a:t>
            </a:fld>
            <a:endParaRPr lang="en-US"/>
          </a:p>
        </p:txBody>
      </p:sp>
      <p:sp>
        <p:nvSpPr>
          <p:cNvPr id="4" name="Footer Placeholder 3">
            <a:extLst>
              <a:ext uri="{FF2B5EF4-FFF2-40B4-BE49-F238E27FC236}">
                <a16:creationId xmlns:a16="http://schemas.microsoft.com/office/drawing/2014/main" id="{A4F48FF2-80CA-5040-A76B-E7E8773EE7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6E9548-A76A-A44A-B5A6-B38389EF44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A50A9-82D1-EE42-A9BF-9F5047B5286C}" type="slidenum">
              <a:rPr lang="en-US" smtClean="0"/>
              <a:t>‹#›</a:t>
            </a:fld>
            <a:endParaRPr lang="en-US"/>
          </a:p>
        </p:txBody>
      </p:sp>
    </p:spTree>
    <p:extLst>
      <p:ext uri="{BB962C8B-B14F-4D97-AF65-F5344CB8AC3E}">
        <p14:creationId xmlns:p14="http://schemas.microsoft.com/office/powerpoint/2010/main" val="2911884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E1E33-D903-42F5-918E-4EEA31BDA9DA}" type="datetimeFigureOut">
              <a:rPr lang="en-US" smtClean="0"/>
              <a:t>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9F632-0407-4C0A-BE8F-CDAC807460C6}" type="slidenum">
              <a:rPr lang="en-US" smtClean="0"/>
              <a:t>‹#›</a:t>
            </a:fld>
            <a:endParaRPr lang="en-US" dirty="0"/>
          </a:p>
        </p:txBody>
      </p:sp>
    </p:spTree>
    <p:extLst>
      <p:ext uri="{BB962C8B-B14F-4D97-AF65-F5344CB8AC3E}">
        <p14:creationId xmlns:p14="http://schemas.microsoft.com/office/powerpoint/2010/main" val="12670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a:t>
            </a:fld>
            <a:endParaRPr lang="en-US" dirty="0"/>
          </a:p>
        </p:txBody>
      </p:sp>
    </p:spTree>
    <p:extLst>
      <p:ext uri="{BB962C8B-B14F-4D97-AF65-F5344CB8AC3E}">
        <p14:creationId xmlns:p14="http://schemas.microsoft.com/office/powerpoint/2010/main" val="15420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28289-1FDA-4AEB-BDC4-8BA7342433E0}" type="slidenum">
              <a:rPr lang="en-US" altLang="en-US" smtClean="0"/>
              <a:pPr>
                <a:defRPr/>
              </a:pPr>
              <a:t>32</a:t>
            </a:fld>
            <a:endParaRPr lang="en-US" altLang="en-US"/>
          </a:p>
        </p:txBody>
      </p:sp>
    </p:spTree>
    <p:extLst>
      <p:ext uri="{BB962C8B-B14F-4D97-AF65-F5344CB8AC3E}">
        <p14:creationId xmlns:p14="http://schemas.microsoft.com/office/powerpoint/2010/main" val="162723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28289-1FDA-4AEB-BDC4-8BA7342433E0}" type="slidenum">
              <a:rPr lang="en-US" altLang="en-US" smtClean="0"/>
              <a:pPr>
                <a:defRPr/>
              </a:pPr>
              <a:t>2</a:t>
            </a:fld>
            <a:endParaRPr lang="en-US" altLang="en-US"/>
          </a:p>
        </p:txBody>
      </p:sp>
    </p:spTree>
    <p:extLst>
      <p:ext uri="{BB962C8B-B14F-4D97-AF65-F5344CB8AC3E}">
        <p14:creationId xmlns:p14="http://schemas.microsoft.com/office/powerpoint/2010/main" val="343937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Switch out the image on the right to something relevant to your presentation by deleting image and clicking picture icon to insert new image. </a:t>
            </a:r>
          </a:p>
        </p:txBody>
      </p:sp>
      <p:sp>
        <p:nvSpPr>
          <p:cNvPr id="4" name="Slide Number Placeholder 3"/>
          <p:cNvSpPr>
            <a:spLocks noGrp="1"/>
          </p:cNvSpPr>
          <p:nvPr>
            <p:ph type="sldNum" sz="quarter" idx="5"/>
          </p:nvPr>
        </p:nvSpPr>
        <p:spPr/>
        <p:txBody>
          <a:bodyPr/>
          <a:lstStyle/>
          <a:p>
            <a:fld id="{6A39F632-0407-4C0A-BE8F-CDAC807460C6}" type="slidenum">
              <a:rPr lang="en-US" smtClean="0"/>
              <a:t>3</a:t>
            </a:fld>
            <a:endParaRPr lang="en-US" dirty="0"/>
          </a:p>
        </p:txBody>
      </p:sp>
    </p:spTree>
    <p:extLst>
      <p:ext uri="{BB962C8B-B14F-4D97-AF65-F5344CB8AC3E}">
        <p14:creationId xmlns:p14="http://schemas.microsoft.com/office/powerpoint/2010/main" val="106401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C8DB-3B00-B52A-80FF-C27BE2F0A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0F299-4D62-0B39-D5A1-881799F67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962FB-F167-02B0-2902-5E78DA2FD1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Switch out the image on the right to something relevant to your presentation by deleting image and clicking picture icon to insert new image. </a:t>
            </a:r>
          </a:p>
        </p:txBody>
      </p:sp>
      <p:sp>
        <p:nvSpPr>
          <p:cNvPr id="4" name="Slide Number Placeholder 3">
            <a:extLst>
              <a:ext uri="{FF2B5EF4-FFF2-40B4-BE49-F238E27FC236}">
                <a16:creationId xmlns:a16="http://schemas.microsoft.com/office/drawing/2014/main" id="{4D8BA800-8D45-687A-E2E2-2012F0C60660}"/>
              </a:ext>
            </a:extLst>
          </p:cNvPr>
          <p:cNvSpPr>
            <a:spLocks noGrp="1"/>
          </p:cNvSpPr>
          <p:nvPr>
            <p:ph type="sldNum" sz="quarter" idx="5"/>
          </p:nvPr>
        </p:nvSpPr>
        <p:spPr/>
        <p:txBody>
          <a:bodyPr/>
          <a:lstStyle/>
          <a:p>
            <a:fld id="{6A39F632-0407-4C0A-BE8F-CDAC807460C6}" type="slidenum">
              <a:rPr lang="en-US" smtClean="0"/>
              <a:t>6</a:t>
            </a:fld>
            <a:endParaRPr lang="en-US" dirty="0"/>
          </a:p>
        </p:txBody>
      </p:sp>
    </p:spTree>
    <p:extLst>
      <p:ext uri="{BB962C8B-B14F-4D97-AF65-F5344CB8AC3E}">
        <p14:creationId xmlns:p14="http://schemas.microsoft.com/office/powerpoint/2010/main" val="134936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7</a:t>
            </a:fld>
            <a:endParaRPr lang="en-US" dirty="0"/>
          </a:p>
        </p:txBody>
      </p:sp>
    </p:spTree>
    <p:extLst>
      <p:ext uri="{BB962C8B-B14F-4D97-AF65-F5344CB8AC3E}">
        <p14:creationId xmlns:p14="http://schemas.microsoft.com/office/powerpoint/2010/main" val="266757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Switch out the image on the right to something relevant to your presentation by deleting image and clicking picture icon to insert new image. </a:t>
            </a:r>
          </a:p>
        </p:txBody>
      </p:sp>
      <p:sp>
        <p:nvSpPr>
          <p:cNvPr id="4" name="Slide Number Placeholder 3"/>
          <p:cNvSpPr>
            <a:spLocks noGrp="1"/>
          </p:cNvSpPr>
          <p:nvPr>
            <p:ph type="sldNum" sz="quarter" idx="5"/>
          </p:nvPr>
        </p:nvSpPr>
        <p:spPr/>
        <p:txBody>
          <a:bodyPr/>
          <a:lstStyle/>
          <a:p>
            <a:fld id="{6A39F632-0407-4C0A-BE8F-CDAC807460C6}" type="slidenum">
              <a:rPr lang="en-US" smtClean="0"/>
              <a:t>8</a:t>
            </a:fld>
            <a:endParaRPr lang="en-US" dirty="0"/>
          </a:p>
        </p:txBody>
      </p:sp>
    </p:spTree>
    <p:extLst>
      <p:ext uri="{BB962C8B-B14F-4D97-AF65-F5344CB8AC3E}">
        <p14:creationId xmlns:p14="http://schemas.microsoft.com/office/powerpoint/2010/main" val="138344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Switch out the image on the right to something relevant to your presentation by deleting image and clicking picture icon to insert new image. </a:t>
            </a:r>
          </a:p>
        </p:txBody>
      </p:sp>
      <p:sp>
        <p:nvSpPr>
          <p:cNvPr id="4" name="Slide Number Placeholder 3"/>
          <p:cNvSpPr>
            <a:spLocks noGrp="1"/>
          </p:cNvSpPr>
          <p:nvPr>
            <p:ph type="sldNum" sz="quarter" idx="5"/>
          </p:nvPr>
        </p:nvSpPr>
        <p:spPr/>
        <p:txBody>
          <a:bodyPr/>
          <a:lstStyle/>
          <a:p>
            <a:fld id="{6A39F632-0407-4C0A-BE8F-CDAC807460C6}" type="slidenum">
              <a:rPr lang="en-US" smtClean="0"/>
              <a:t>9</a:t>
            </a:fld>
            <a:endParaRPr lang="en-US" dirty="0"/>
          </a:p>
        </p:txBody>
      </p:sp>
    </p:spTree>
    <p:extLst>
      <p:ext uri="{BB962C8B-B14F-4D97-AF65-F5344CB8AC3E}">
        <p14:creationId xmlns:p14="http://schemas.microsoft.com/office/powerpoint/2010/main" val="332135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Switch out the image on the right to something relevant to your presentation by deleting image and clicking picture icon to insert new image. </a:t>
            </a:r>
          </a:p>
        </p:txBody>
      </p:sp>
      <p:sp>
        <p:nvSpPr>
          <p:cNvPr id="4" name="Slide Number Placeholder 3"/>
          <p:cNvSpPr>
            <a:spLocks noGrp="1"/>
          </p:cNvSpPr>
          <p:nvPr>
            <p:ph type="sldNum" sz="quarter" idx="5"/>
          </p:nvPr>
        </p:nvSpPr>
        <p:spPr/>
        <p:txBody>
          <a:bodyPr/>
          <a:lstStyle/>
          <a:p>
            <a:fld id="{6A39F632-0407-4C0A-BE8F-CDAC807460C6}" type="slidenum">
              <a:rPr lang="en-US" smtClean="0"/>
              <a:t>11</a:t>
            </a:fld>
            <a:endParaRPr lang="en-US" dirty="0"/>
          </a:p>
        </p:txBody>
      </p:sp>
    </p:spTree>
    <p:extLst>
      <p:ext uri="{BB962C8B-B14F-4D97-AF65-F5344CB8AC3E}">
        <p14:creationId xmlns:p14="http://schemas.microsoft.com/office/powerpoint/2010/main" val="243881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F632-0407-4C0A-BE8F-CDAC807460C6}" type="slidenum">
              <a:rPr lang="en-US" smtClean="0"/>
              <a:t>30</a:t>
            </a:fld>
            <a:endParaRPr lang="en-US" dirty="0"/>
          </a:p>
        </p:txBody>
      </p:sp>
    </p:spTree>
    <p:extLst>
      <p:ext uri="{BB962C8B-B14F-4D97-AF65-F5344CB8AC3E}">
        <p14:creationId xmlns:p14="http://schemas.microsoft.com/office/powerpoint/2010/main" val="15666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9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Break Slide2">
    <p:spTree>
      <p:nvGrpSpPr>
        <p:cNvPr id="1" name=""/>
        <p:cNvGrpSpPr/>
        <p:nvPr/>
      </p:nvGrpSpPr>
      <p:grpSpPr>
        <a:xfrm>
          <a:off x="0" y="0"/>
          <a:ext cx="0" cy="0"/>
          <a:chOff x="0" y="0"/>
          <a:chExt cx="0" cy="0"/>
        </a:xfrm>
      </p:grpSpPr>
      <p:pic>
        <p:nvPicPr>
          <p:cNvPr id="5" name="Picture 4" descr="A tall building in a city&#10;&#10;Description automatically generated">
            <a:extLst>
              <a:ext uri="{FF2B5EF4-FFF2-40B4-BE49-F238E27FC236}">
                <a16:creationId xmlns:a16="http://schemas.microsoft.com/office/drawing/2014/main" id="{DF83CFDB-866D-584A-BB61-1DD61C588C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1"/>
          <a:stretch/>
        </p:blipFill>
        <p:spPr>
          <a:xfrm>
            <a:off x="131848" y="0"/>
            <a:ext cx="12060151" cy="6858000"/>
          </a:xfrm>
          <a:prstGeom prst="rect">
            <a:avLst/>
          </a:prstGeom>
        </p:spPr>
      </p:pic>
      <p:sp>
        <p:nvSpPr>
          <p:cNvPr id="12" name="Rectangle 11">
            <a:extLst>
              <a:ext uri="{FF2B5EF4-FFF2-40B4-BE49-F238E27FC236}">
                <a16:creationId xmlns:a16="http://schemas.microsoft.com/office/drawing/2014/main" id="{48C1C290-7C3A-DF40-ACF5-3AA105F08442}"/>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61209DC4-2E36-7146-9313-FC96B03FA9CB}"/>
              </a:ext>
            </a:extLst>
          </p:cNvPr>
          <p:cNvSpPr>
            <a:spLocks noGrp="1"/>
          </p:cNvSpPr>
          <p:nvPr>
            <p:ph type="body" sz="quarter" idx="10" hasCustomPrompt="1"/>
          </p:nvPr>
        </p:nvSpPr>
        <p:spPr>
          <a:xfrm>
            <a:off x="675139" y="456830"/>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9" name="Picture 8" descr="A close up of a logo&#10;&#10;Description automatically generated">
            <a:extLst>
              <a:ext uri="{FF2B5EF4-FFF2-40B4-BE49-F238E27FC236}">
                <a16:creationId xmlns:a16="http://schemas.microsoft.com/office/drawing/2014/main" id="{A92E7E29-3EA7-F04E-BFA2-AD7947BCF6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95155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Break Slide3">
    <p:spTree>
      <p:nvGrpSpPr>
        <p:cNvPr id="1" name=""/>
        <p:cNvGrpSpPr/>
        <p:nvPr/>
      </p:nvGrpSpPr>
      <p:grpSpPr>
        <a:xfrm>
          <a:off x="0" y="0"/>
          <a:ext cx="0" cy="0"/>
          <a:chOff x="0" y="0"/>
          <a:chExt cx="0" cy="0"/>
        </a:xfrm>
      </p:grpSpPr>
      <p:pic>
        <p:nvPicPr>
          <p:cNvPr id="28" name="Picture 27" descr="A large building&#10;&#10;Description automatically generated">
            <a:extLst>
              <a:ext uri="{FF2B5EF4-FFF2-40B4-BE49-F238E27FC236}">
                <a16:creationId xmlns:a16="http://schemas.microsoft.com/office/drawing/2014/main" id="{3762F0A7-6FD3-E14B-A3CA-A2AFC5F41A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092" y="0"/>
            <a:ext cx="12056908" cy="6858000"/>
          </a:xfrm>
          <a:prstGeom prst="rect">
            <a:avLst/>
          </a:prstGeom>
        </p:spPr>
      </p:pic>
      <p:sp>
        <p:nvSpPr>
          <p:cNvPr id="34" name="Text Placeholder 12">
            <a:extLst>
              <a:ext uri="{FF2B5EF4-FFF2-40B4-BE49-F238E27FC236}">
                <a16:creationId xmlns:a16="http://schemas.microsoft.com/office/drawing/2014/main" id="{66A599F1-992C-6646-91DC-715705FA16C2}"/>
              </a:ext>
            </a:extLst>
          </p:cNvPr>
          <p:cNvSpPr>
            <a:spLocks noGrp="1"/>
          </p:cNvSpPr>
          <p:nvPr>
            <p:ph type="body" sz="quarter" idx="10" hasCustomPrompt="1"/>
          </p:nvPr>
        </p:nvSpPr>
        <p:spPr>
          <a:xfrm>
            <a:off x="5893901" y="3611916"/>
            <a:ext cx="5997575" cy="1236663"/>
          </a:xfrm>
          <a:prstGeom prst="rect">
            <a:avLst/>
          </a:prstGeom>
        </p:spPr>
        <p:txBody>
          <a:bodyPr/>
          <a:lstStyle>
            <a:lvl1pPr marL="0" indent="0">
              <a:buNone/>
              <a:defRPr sz="4000" b="1">
                <a:solidFill>
                  <a:schemeClr val="bg1"/>
                </a:solidFill>
                <a:effectLst>
                  <a:outerShdw blurRad="50800" dist="38100" dir="2700000" algn="tl" rotWithShape="0">
                    <a:prstClr val="black">
                      <a:alpha val="40000"/>
                    </a:prstClr>
                  </a:outerShdw>
                </a:effectLst>
                <a:latin typeface="Helvetica" pitchFamily="2" charset="0"/>
              </a:defRPr>
            </a:lvl1pPr>
          </a:lstStyle>
          <a:p>
            <a:pPr lvl="0"/>
            <a:r>
              <a:rPr lang="en-US" dirty="0"/>
              <a:t>SECTION BREAK/ TRANSITION SLIDE</a:t>
            </a:r>
          </a:p>
        </p:txBody>
      </p:sp>
      <p:pic>
        <p:nvPicPr>
          <p:cNvPr id="5" name="Picture 4" descr="A close up of a logo&#10;&#10;Description automatically generated">
            <a:extLst>
              <a:ext uri="{FF2B5EF4-FFF2-40B4-BE49-F238E27FC236}">
                <a16:creationId xmlns:a16="http://schemas.microsoft.com/office/drawing/2014/main" id="{73D31933-7D67-D54C-8048-59AD4560A6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397909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Break Slide4">
    <p:spTree>
      <p:nvGrpSpPr>
        <p:cNvPr id="1" name=""/>
        <p:cNvGrpSpPr/>
        <p:nvPr/>
      </p:nvGrpSpPr>
      <p:grpSpPr>
        <a:xfrm>
          <a:off x="0" y="0"/>
          <a:ext cx="0" cy="0"/>
          <a:chOff x="0" y="0"/>
          <a:chExt cx="0" cy="0"/>
        </a:xfrm>
      </p:grpSpPr>
      <p:pic>
        <p:nvPicPr>
          <p:cNvPr id="8" name="Picture 7" descr="A sign in front of a building&#10;&#10;Description automatically generated">
            <a:extLst>
              <a:ext uri="{FF2B5EF4-FFF2-40B4-BE49-F238E27FC236}">
                <a16:creationId xmlns:a16="http://schemas.microsoft.com/office/drawing/2014/main" id="{488A7EE0-3EE9-1B41-B9FF-7373BABDD7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202" y="0"/>
            <a:ext cx="12046040" cy="6858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F2346E69-E968-314F-865C-5B7DFCB7E6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
        <p:nvSpPr>
          <p:cNvPr id="14" name="Text Placeholder 12">
            <a:extLst>
              <a:ext uri="{FF2B5EF4-FFF2-40B4-BE49-F238E27FC236}">
                <a16:creationId xmlns:a16="http://schemas.microsoft.com/office/drawing/2014/main" id="{8427CB90-B1AF-F346-BC89-EC44BBEC3DE1}"/>
              </a:ext>
            </a:extLst>
          </p:cNvPr>
          <p:cNvSpPr>
            <a:spLocks noGrp="1"/>
          </p:cNvSpPr>
          <p:nvPr>
            <p:ph type="body" sz="quarter" idx="10" hasCustomPrompt="1"/>
          </p:nvPr>
        </p:nvSpPr>
        <p:spPr>
          <a:xfrm>
            <a:off x="900613" y="53287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spTree>
    <p:extLst>
      <p:ext uri="{BB962C8B-B14F-4D97-AF65-F5344CB8AC3E}">
        <p14:creationId xmlns:p14="http://schemas.microsoft.com/office/powerpoint/2010/main" val="205734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pic>
        <p:nvPicPr>
          <p:cNvPr id="3" name="Picture 2" descr="A close up of a cluttered desk&#10;&#10;Description automatically generated">
            <a:extLst>
              <a:ext uri="{FF2B5EF4-FFF2-40B4-BE49-F238E27FC236}">
                <a16:creationId xmlns:a16="http://schemas.microsoft.com/office/drawing/2014/main" id="{1CF682F6-C293-6A4D-9B1E-DF7CC929D3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115" y="-1"/>
            <a:ext cx="12056885" cy="6858001"/>
          </a:xfrm>
          <a:prstGeom prst="rect">
            <a:avLst/>
          </a:prstGeom>
        </p:spPr>
      </p:pic>
      <p:sp>
        <p:nvSpPr>
          <p:cNvPr id="7" name="Text Placeholder 12">
            <a:extLst>
              <a:ext uri="{FF2B5EF4-FFF2-40B4-BE49-F238E27FC236}">
                <a16:creationId xmlns:a16="http://schemas.microsoft.com/office/drawing/2014/main" id="{5510073B-537B-0D49-B4E1-5AC772D5D151}"/>
              </a:ext>
            </a:extLst>
          </p:cNvPr>
          <p:cNvSpPr>
            <a:spLocks noGrp="1"/>
          </p:cNvSpPr>
          <p:nvPr>
            <p:ph type="body" sz="quarter" idx="10" hasCustomPrompt="1"/>
          </p:nvPr>
        </p:nvSpPr>
        <p:spPr>
          <a:xfrm>
            <a:off x="6096000" y="2810667"/>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8" name="Picture 7">
            <a:extLst>
              <a:ext uri="{FF2B5EF4-FFF2-40B4-BE49-F238E27FC236}">
                <a16:creationId xmlns:a16="http://schemas.microsoft.com/office/drawing/2014/main" id="{6A9CE911-8C0F-D644-9594-86E95F21AB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5873" y="6054291"/>
            <a:ext cx="2613718" cy="475768"/>
          </a:xfrm>
          <a:prstGeom prst="rect">
            <a:avLst/>
          </a:prstGeom>
        </p:spPr>
      </p:pic>
    </p:spTree>
    <p:extLst>
      <p:ext uri="{BB962C8B-B14F-4D97-AF65-F5344CB8AC3E}">
        <p14:creationId xmlns:p14="http://schemas.microsoft.com/office/powerpoint/2010/main" val="11317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pic>
        <p:nvPicPr>
          <p:cNvPr id="9" name="Picture 8" descr="A view of a city&#10;&#10;Description automatically generated">
            <a:extLst>
              <a:ext uri="{FF2B5EF4-FFF2-40B4-BE49-F238E27FC236}">
                <a16:creationId xmlns:a16="http://schemas.microsoft.com/office/drawing/2014/main" id="{AE3A9CA1-3A58-114E-BACF-9ED266B041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146" y="0"/>
            <a:ext cx="12041463" cy="6858000"/>
          </a:xfrm>
          <a:prstGeom prst="rect">
            <a:avLst/>
          </a:prstGeom>
        </p:spPr>
      </p:pic>
      <p:sp>
        <p:nvSpPr>
          <p:cNvPr id="6" name="Text Placeholder 12">
            <a:extLst>
              <a:ext uri="{FF2B5EF4-FFF2-40B4-BE49-F238E27FC236}">
                <a16:creationId xmlns:a16="http://schemas.microsoft.com/office/drawing/2014/main" id="{FCFFE94B-123E-C04C-82CB-EE0C2A59F643}"/>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11" name="Picture 10" descr="A close up of a logo&#10;&#10;Description automatically generated">
            <a:extLst>
              <a:ext uri="{FF2B5EF4-FFF2-40B4-BE49-F238E27FC236}">
                <a16:creationId xmlns:a16="http://schemas.microsoft.com/office/drawing/2014/main" id="{A87BEBE7-662D-334D-B3DD-14531AD2BA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360062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pic>
        <p:nvPicPr>
          <p:cNvPr id="4" name="Picture 3" descr="A view of a city at night&#10;&#10;Description automatically generated">
            <a:extLst>
              <a:ext uri="{FF2B5EF4-FFF2-40B4-BE49-F238E27FC236}">
                <a16:creationId xmlns:a16="http://schemas.microsoft.com/office/drawing/2014/main" id="{3C3AEF05-C58F-7B4F-A88C-D5659D3A5F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a:xfrm>
            <a:off x="140147" y="-1"/>
            <a:ext cx="12041462" cy="6858001"/>
          </a:xfrm>
          <a:prstGeom prst="rect">
            <a:avLst/>
          </a:prstGeom>
        </p:spPr>
      </p:pic>
      <p:sp>
        <p:nvSpPr>
          <p:cNvPr id="5" name="Text Placeholder 12">
            <a:extLst>
              <a:ext uri="{FF2B5EF4-FFF2-40B4-BE49-F238E27FC236}">
                <a16:creationId xmlns:a16="http://schemas.microsoft.com/office/drawing/2014/main" id="{6747931A-6D7B-6240-AF8E-480710257079}"/>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6" name="Picture 5" descr="A close up of a logo&#10;&#10;Description automatically generated">
            <a:extLst>
              <a:ext uri="{FF2B5EF4-FFF2-40B4-BE49-F238E27FC236}">
                <a16:creationId xmlns:a16="http://schemas.microsoft.com/office/drawing/2014/main" id="{072352A9-751F-A14B-A030-D47E30C63B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90425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AA0B8-FB2C-4517-8553-272DCC9B244A}"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30C26-F768-4C2B-97F6-B2FB8A0FDAF1}" type="slidenum">
              <a:rPr lang="en-US" smtClean="0"/>
              <a:t>‹#›</a:t>
            </a:fld>
            <a:endParaRPr lang="en-US"/>
          </a:p>
        </p:txBody>
      </p:sp>
    </p:spTree>
    <p:extLst>
      <p:ext uri="{BB962C8B-B14F-4D97-AF65-F5344CB8AC3E}">
        <p14:creationId xmlns:p14="http://schemas.microsoft.com/office/powerpoint/2010/main" val="409849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6203-7543-CE47-8A1E-A889E9113A6F}"/>
              </a:ext>
            </a:extLst>
          </p:cNvPr>
          <p:cNvSpPr>
            <a:spLocks noGrp="1"/>
          </p:cNvSpPr>
          <p:nvPr>
            <p:ph type="title" hasCustomPrompt="1"/>
          </p:nvPr>
        </p:nvSpPr>
        <p:spPr>
          <a:xfrm>
            <a:off x="762785" y="620440"/>
            <a:ext cx="4992556" cy="1325563"/>
          </a:xfrm>
          <a:prstGeom prst="rect">
            <a:avLst/>
          </a:prstGeom>
        </p:spPr>
        <p:txBody>
          <a:bodyPr/>
          <a:lstStyle/>
          <a:p>
            <a:r>
              <a:rPr lang="en-US" dirty="0"/>
              <a:t>HEADING TEXT</a:t>
            </a:r>
            <a:br>
              <a:rPr lang="en-US" dirty="0"/>
            </a:br>
            <a:r>
              <a:rPr lang="en-US" dirty="0"/>
              <a:t>GOES HERE</a:t>
            </a:r>
          </a:p>
        </p:txBody>
      </p:sp>
      <p:sp>
        <p:nvSpPr>
          <p:cNvPr id="18" name="Text Placeholder 17">
            <a:extLst>
              <a:ext uri="{FF2B5EF4-FFF2-40B4-BE49-F238E27FC236}">
                <a16:creationId xmlns:a16="http://schemas.microsoft.com/office/drawing/2014/main" id="{1FC070BE-1FEE-F04B-B456-3EF06CBAAE5B}"/>
              </a:ext>
            </a:extLst>
          </p:cNvPr>
          <p:cNvSpPr>
            <a:spLocks noGrp="1"/>
          </p:cNvSpPr>
          <p:nvPr>
            <p:ph type="body" sz="quarter" idx="10" hasCustomPrompt="1"/>
          </p:nvPr>
        </p:nvSpPr>
        <p:spPr>
          <a:xfrm>
            <a:off x="762785" y="2244844"/>
            <a:ext cx="4660243" cy="830997"/>
          </a:xfrm>
          <a:prstGeom prst="rect">
            <a:avLst/>
          </a:prstGeom>
        </p:spPr>
        <p:txBody>
          <a:bodyPr/>
          <a:lstStyle>
            <a:lvl1pPr marL="0" indent="0">
              <a:buNone/>
              <a:defRPr sz="1600" i="1">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20" name="Text Placeholder 19">
            <a:extLst>
              <a:ext uri="{FF2B5EF4-FFF2-40B4-BE49-F238E27FC236}">
                <a16:creationId xmlns:a16="http://schemas.microsoft.com/office/drawing/2014/main" id="{145ACD58-D78E-8E48-9455-5C51433032AB}"/>
              </a:ext>
            </a:extLst>
          </p:cNvPr>
          <p:cNvSpPr>
            <a:spLocks noGrp="1"/>
          </p:cNvSpPr>
          <p:nvPr>
            <p:ph type="body" sz="quarter" idx="11" hasCustomPrompt="1"/>
          </p:nvPr>
        </p:nvSpPr>
        <p:spPr>
          <a:xfrm>
            <a:off x="762802" y="3610038"/>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22" name="Text Placeholder 21">
            <a:extLst>
              <a:ext uri="{FF2B5EF4-FFF2-40B4-BE49-F238E27FC236}">
                <a16:creationId xmlns:a16="http://schemas.microsoft.com/office/drawing/2014/main" id="{A23DA182-ED9A-0045-A9F8-B4FE7EBCB5AA}"/>
              </a:ext>
            </a:extLst>
          </p:cNvPr>
          <p:cNvSpPr>
            <a:spLocks noGrp="1"/>
          </p:cNvSpPr>
          <p:nvPr>
            <p:ph type="body" sz="quarter" idx="12" hasCustomPrompt="1"/>
          </p:nvPr>
        </p:nvSpPr>
        <p:spPr>
          <a:xfrm>
            <a:off x="762785" y="3256878"/>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28" name="Rectangle 27">
            <a:extLst>
              <a:ext uri="{FF2B5EF4-FFF2-40B4-BE49-F238E27FC236}">
                <a16:creationId xmlns:a16="http://schemas.microsoft.com/office/drawing/2014/main" id="{B24D301D-51D2-7B49-B36F-2D3B066FD32F}"/>
              </a:ext>
            </a:extLst>
          </p:cNvPr>
          <p:cNvSpPr/>
          <p:nvPr userDrawn="1"/>
        </p:nvSpPr>
        <p:spPr>
          <a:xfrm>
            <a:off x="0" y="555892"/>
            <a:ext cx="416859" cy="1219120"/>
          </a:xfrm>
          <a:prstGeom prst="rect">
            <a:avLst/>
          </a:prstGeom>
          <a:solidFill>
            <a:srgbClr val="CBB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5">
            <a:extLst>
              <a:ext uri="{FF2B5EF4-FFF2-40B4-BE49-F238E27FC236}">
                <a16:creationId xmlns:a16="http://schemas.microsoft.com/office/drawing/2014/main" id="{BBB4CB9C-ACE6-C049-B0B7-CFE3862C2E27}"/>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17506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mall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6B9E0-8BB5-5A4E-B3FD-96457F7267FA}"/>
              </a:ext>
            </a:extLst>
          </p:cNvPr>
          <p:cNvSpPr/>
          <p:nvPr userDrawn="1"/>
        </p:nvSpPr>
        <p:spPr>
          <a:xfrm>
            <a:off x="0" y="555892"/>
            <a:ext cx="416859" cy="707886"/>
          </a:xfrm>
          <a:prstGeom prst="rect">
            <a:avLst/>
          </a:prstGeom>
          <a:solidFill>
            <a:srgbClr val="CBB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C8EB69E-47F3-694D-A275-23388F3B4E72}"/>
              </a:ext>
            </a:extLst>
          </p:cNvPr>
          <p:cNvSpPr>
            <a:spLocks noGrp="1"/>
          </p:cNvSpPr>
          <p:nvPr>
            <p:ph type="title" hasCustomPrompt="1"/>
          </p:nvPr>
        </p:nvSpPr>
        <p:spPr>
          <a:xfrm>
            <a:off x="762784" y="620441"/>
            <a:ext cx="9143215" cy="643338"/>
          </a:xfrm>
          <a:prstGeom prst="rect">
            <a:avLst/>
          </a:prstGeom>
        </p:spPr>
        <p:txBody>
          <a:bodyPr/>
          <a:lstStyle/>
          <a:p>
            <a:r>
              <a:rPr lang="en-US" dirty="0"/>
              <a:t>HEADING TEXT GOES HERE</a:t>
            </a:r>
          </a:p>
        </p:txBody>
      </p:sp>
      <p:sp>
        <p:nvSpPr>
          <p:cNvPr id="13" name="Text Placeholder 17">
            <a:extLst>
              <a:ext uri="{FF2B5EF4-FFF2-40B4-BE49-F238E27FC236}">
                <a16:creationId xmlns:a16="http://schemas.microsoft.com/office/drawing/2014/main" id="{0F974FB2-8D75-DA41-B324-DD4C53B0A3C7}"/>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1">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14" name="Text Placeholder 19">
            <a:extLst>
              <a:ext uri="{FF2B5EF4-FFF2-40B4-BE49-F238E27FC236}">
                <a16:creationId xmlns:a16="http://schemas.microsoft.com/office/drawing/2014/main" id="{2C089CB9-1237-DF47-979F-BF42687AD1AC}"/>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5" name="Text Placeholder 21">
            <a:extLst>
              <a:ext uri="{FF2B5EF4-FFF2-40B4-BE49-F238E27FC236}">
                <a16:creationId xmlns:a16="http://schemas.microsoft.com/office/drawing/2014/main" id="{1AA03A5E-6068-E541-BC6B-D15350A09AF3}"/>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8" name="Picture Placeholder 15">
            <a:extLst>
              <a:ext uri="{FF2B5EF4-FFF2-40B4-BE49-F238E27FC236}">
                <a16:creationId xmlns:a16="http://schemas.microsoft.com/office/drawing/2014/main" id="{8AE174FD-3800-994F-BFA6-327768F38313}"/>
              </a:ext>
            </a:extLst>
          </p:cNvPr>
          <p:cNvSpPr>
            <a:spLocks noGrp="1"/>
          </p:cNvSpPr>
          <p:nvPr>
            <p:ph type="pic" sz="quarter" idx="13" hasCustomPrompt="1"/>
          </p:nvPr>
        </p:nvSpPr>
        <p:spPr>
          <a:xfrm>
            <a:off x="6104724" y="1922114"/>
            <a:ext cx="5324475" cy="3916866"/>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80710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nical Car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646B38-2DA4-0D4B-ADBF-652AA90F5193}"/>
              </a:ext>
            </a:extLst>
          </p:cNvPr>
          <p:cNvGrpSpPr/>
          <p:nvPr userDrawn="1"/>
        </p:nvGrpSpPr>
        <p:grpSpPr>
          <a:xfrm>
            <a:off x="600622" y="494100"/>
            <a:ext cx="946988" cy="946988"/>
            <a:chOff x="3693446" y="2806995"/>
            <a:chExt cx="946988" cy="946988"/>
          </a:xfrm>
        </p:grpSpPr>
        <p:sp>
          <p:nvSpPr>
            <p:cNvPr id="8" name="Oval 7">
              <a:extLst>
                <a:ext uri="{FF2B5EF4-FFF2-40B4-BE49-F238E27FC236}">
                  <a16:creationId xmlns:a16="http://schemas.microsoft.com/office/drawing/2014/main" id="{79BCEFF0-634C-2141-9CAA-A4B41968BB86}"/>
                </a:ext>
              </a:extLst>
            </p:cNvPr>
            <p:cNvSpPr/>
            <p:nvPr/>
          </p:nvSpPr>
          <p:spPr>
            <a:xfrm>
              <a:off x="3693446" y="2806995"/>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FB0DEC4-6C7E-2D41-86D8-E0D0C3DBA7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9665" y="2909785"/>
              <a:ext cx="720601" cy="720601"/>
            </a:xfrm>
            <a:prstGeom prst="rect">
              <a:avLst/>
            </a:prstGeom>
          </p:spPr>
        </p:pic>
      </p:grpSp>
      <p:sp>
        <p:nvSpPr>
          <p:cNvPr id="10" name="Title 1">
            <a:extLst>
              <a:ext uri="{FF2B5EF4-FFF2-40B4-BE49-F238E27FC236}">
                <a16:creationId xmlns:a16="http://schemas.microsoft.com/office/drawing/2014/main" id="{1DF9BF6F-5BE5-A949-A2BE-FEB6D3DE7380}"/>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CLINICAL CARE HEADLINE</a:t>
            </a:r>
          </a:p>
        </p:txBody>
      </p:sp>
      <p:sp>
        <p:nvSpPr>
          <p:cNvPr id="12" name="Text Placeholder 17">
            <a:extLst>
              <a:ext uri="{FF2B5EF4-FFF2-40B4-BE49-F238E27FC236}">
                <a16:creationId xmlns:a16="http://schemas.microsoft.com/office/drawing/2014/main" id="{632BF96A-B5EB-CE4D-B28C-D3E503A4302A}"/>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13" name="Text Placeholder 19">
            <a:extLst>
              <a:ext uri="{FF2B5EF4-FFF2-40B4-BE49-F238E27FC236}">
                <a16:creationId xmlns:a16="http://schemas.microsoft.com/office/drawing/2014/main" id="{B78C0FC2-AC0D-294F-9B31-E0C4B664BC35}"/>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4" name="Text Placeholder 21">
            <a:extLst>
              <a:ext uri="{FF2B5EF4-FFF2-40B4-BE49-F238E27FC236}">
                <a16:creationId xmlns:a16="http://schemas.microsoft.com/office/drawing/2014/main" id="{97048F38-8868-E245-9A6A-ACE7B8690CFC}"/>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9" name="Picture Placeholder 15">
            <a:extLst>
              <a:ext uri="{FF2B5EF4-FFF2-40B4-BE49-F238E27FC236}">
                <a16:creationId xmlns:a16="http://schemas.microsoft.com/office/drawing/2014/main" id="{2C5BB342-F305-7C4A-AB1C-2B52530AFB7C}"/>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57225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ovation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797ACA-64C8-7D40-89A6-029F81442CA3}"/>
              </a:ext>
            </a:extLst>
          </p:cNvPr>
          <p:cNvGrpSpPr/>
          <p:nvPr userDrawn="1"/>
        </p:nvGrpSpPr>
        <p:grpSpPr>
          <a:xfrm>
            <a:off x="600622" y="494100"/>
            <a:ext cx="946988" cy="946988"/>
            <a:chOff x="600622" y="494100"/>
            <a:chExt cx="946988" cy="946988"/>
          </a:xfrm>
        </p:grpSpPr>
        <p:sp>
          <p:nvSpPr>
            <p:cNvPr id="4" name="Oval 3">
              <a:extLst>
                <a:ext uri="{FF2B5EF4-FFF2-40B4-BE49-F238E27FC236}">
                  <a16:creationId xmlns:a16="http://schemas.microsoft.com/office/drawing/2014/main" id="{0FF4B835-26A5-6446-8C81-08408FEF2E79}"/>
                </a:ext>
              </a:extLst>
            </p:cNvPr>
            <p:cNvSpPr/>
            <p:nvPr/>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C1B9D8A2-E10E-C240-BB52-98F8170767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83" y="658960"/>
              <a:ext cx="617266" cy="617266"/>
            </a:xfrm>
            <a:prstGeom prst="rect">
              <a:avLst/>
            </a:prstGeom>
          </p:spPr>
        </p:pic>
      </p:grpSp>
      <p:sp>
        <p:nvSpPr>
          <p:cNvPr id="6" name="Title 1">
            <a:extLst>
              <a:ext uri="{FF2B5EF4-FFF2-40B4-BE49-F238E27FC236}">
                <a16:creationId xmlns:a16="http://schemas.microsoft.com/office/drawing/2014/main" id="{725F7162-D169-464C-AC28-508EBE3089B6}"/>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INNOVATION HEADLINE</a:t>
            </a:r>
          </a:p>
        </p:txBody>
      </p:sp>
      <p:sp>
        <p:nvSpPr>
          <p:cNvPr id="7" name="Text Placeholder 17">
            <a:extLst>
              <a:ext uri="{FF2B5EF4-FFF2-40B4-BE49-F238E27FC236}">
                <a16:creationId xmlns:a16="http://schemas.microsoft.com/office/drawing/2014/main" id="{0A904540-C743-F240-9D83-88C35256DDFD}"/>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8" name="Text Placeholder 19">
            <a:extLst>
              <a:ext uri="{FF2B5EF4-FFF2-40B4-BE49-F238E27FC236}">
                <a16:creationId xmlns:a16="http://schemas.microsoft.com/office/drawing/2014/main" id="{C27EDD35-7F0C-4E41-A6AF-912CBA83E025}"/>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9" name="Text Placeholder 21">
            <a:extLst>
              <a:ext uri="{FF2B5EF4-FFF2-40B4-BE49-F238E27FC236}">
                <a16:creationId xmlns:a16="http://schemas.microsoft.com/office/drawing/2014/main" id="{62B64F62-B39C-884B-AA09-8D7E8B40FDA4}"/>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1" name="Picture Placeholder 15">
            <a:extLst>
              <a:ext uri="{FF2B5EF4-FFF2-40B4-BE49-F238E27FC236}">
                <a16:creationId xmlns:a16="http://schemas.microsoft.com/office/drawing/2014/main" id="{56B375AC-58B2-7345-BDF1-578A007A55CA}"/>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64678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earch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5AD0B6-2B6C-FA4D-ABA4-26B7B50E3F8B}"/>
              </a:ext>
            </a:extLst>
          </p:cNvPr>
          <p:cNvGrpSpPr/>
          <p:nvPr userDrawn="1"/>
        </p:nvGrpSpPr>
        <p:grpSpPr>
          <a:xfrm>
            <a:off x="245774" y="248436"/>
            <a:ext cx="946988" cy="946988"/>
            <a:chOff x="600622" y="494100"/>
            <a:chExt cx="946988" cy="946988"/>
          </a:xfrm>
        </p:grpSpPr>
        <p:sp>
          <p:nvSpPr>
            <p:cNvPr id="4" name="Oval 3">
              <a:extLst>
                <a:ext uri="{FF2B5EF4-FFF2-40B4-BE49-F238E27FC236}">
                  <a16:creationId xmlns:a16="http://schemas.microsoft.com/office/drawing/2014/main" id="{0F3A379D-1320-A64A-8C76-30C9FE7FC1BD}"/>
                </a:ext>
              </a:extLst>
            </p:cNvPr>
            <p:cNvSpPr/>
            <p:nvPr/>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A7CB0C8-EBE5-7748-8915-FC6D08E1C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972" y="615449"/>
              <a:ext cx="704288" cy="704288"/>
            </a:xfrm>
            <a:prstGeom prst="rect">
              <a:avLst/>
            </a:prstGeom>
          </p:spPr>
        </p:pic>
      </p:grpSp>
      <p:sp>
        <p:nvSpPr>
          <p:cNvPr id="6" name="Title 1">
            <a:extLst>
              <a:ext uri="{FF2B5EF4-FFF2-40B4-BE49-F238E27FC236}">
                <a16:creationId xmlns:a16="http://schemas.microsoft.com/office/drawing/2014/main" id="{751C049B-037A-E74B-943B-377837A7AA4B}"/>
              </a:ext>
            </a:extLst>
          </p:cNvPr>
          <p:cNvSpPr>
            <a:spLocks noGrp="1"/>
          </p:cNvSpPr>
          <p:nvPr>
            <p:ph type="title" hasCustomPrompt="1"/>
          </p:nvPr>
        </p:nvSpPr>
        <p:spPr>
          <a:xfrm>
            <a:off x="1186154" y="811650"/>
            <a:ext cx="4581107" cy="311888"/>
          </a:xfrm>
          <a:prstGeom prst="rect">
            <a:avLst/>
          </a:prstGeom>
        </p:spPr>
        <p:txBody>
          <a:bodyPr/>
          <a:lstStyle>
            <a:lvl1pPr>
              <a:defRPr sz="2000"/>
            </a:lvl1pPr>
          </a:lstStyle>
          <a:p>
            <a:r>
              <a:rPr lang="en-US" dirty="0"/>
              <a:t>RESEARCH HEADLINE</a:t>
            </a:r>
          </a:p>
        </p:txBody>
      </p:sp>
      <p:sp>
        <p:nvSpPr>
          <p:cNvPr id="7" name="Text Placeholder 17">
            <a:extLst>
              <a:ext uri="{FF2B5EF4-FFF2-40B4-BE49-F238E27FC236}">
                <a16:creationId xmlns:a16="http://schemas.microsoft.com/office/drawing/2014/main" id="{97AAA9A8-1C75-6440-999B-00827C6CC01A}"/>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8" name="Text Placeholder 19">
            <a:extLst>
              <a:ext uri="{FF2B5EF4-FFF2-40B4-BE49-F238E27FC236}">
                <a16:creationId xmlns:a16="http://schemas.microsoft.com/office/drawing/2014/main" id="{94B577A8-CF1D-3142-A816-011F969413F2}"/>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9" name="Text Placeholder 21">
            <a:extLst>
              <a:ext uri="{FF2B5EF4-FFF2-40B4-BE49-F238E27FC236}">
                <a16:creationId xmlns:a16="http://schemas.microsoft.com/office/drawing/2014/main" id="{8FF370A9-2602-D74B-AE49-0AC661AFF67E}"/>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1" name="Picture Placeholder 15">
            <a:extLst>
              <a:ext uri="{FF2B5EF4-FFF2-40B4-BE49-F238E27FC236}">
                <a16:creationId xmlns:a16="http://schemas.microsoft.com/office/drawing/2014/main" id="{453BF050-CD13-C94C-B9CE-B2E72A1FA25D}"/>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
        <p:nvSpPr>
          <p:cNvPr id="10" name="Oval 9">
            <a:extLst>
              <a:ext uri="{FF2B5EF4-FFF2-40B4-BE49-F238E27FC236}">
                <a16:creationId xmlns:a16="http://schemas.microsoft.com/office/drawing/2014/main" id="{0F3A379D-1320-A64A-8C76-30C9FE7FC1BD}"/>
              </a:ext>
            </a:extLst>
          </p:cNvPr>
          <p:cNvSpPr/>
          <p:nvPr userDrawn="1"/>
        </p:nvSpPr>
        <p:spPr>
          <a:xfrm>
            <a:off x="5543396" y="250708"/>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786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cation Slide">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525F57E-86A8-8144-8038-AEFA51EB9EED}"/>
              </a:ext>
            </a:extLst>
          </p:cNvPr>
          <p:cNvSpPr/>
          <p:nvPr userDrawn="1"/>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8A53CE1-7B8D-F74E-9A10-561D816A7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579" y="598495"/>
            <a:ext cx="765089" cy="765089"/>
          </a:xfrm>
          <a:prstGeom prst="rect">
            <a:avLst/>
          </a:prstGeom>
        </p:spPr>
      </p:pic>
      <p:sp>
        <p:nvSpPr>
          <p:cNvPr id="5" name="Title 1">
            <a:extLst>
              <a:ext uri="{FF2B5EF4-FFF2-40B4-BE49-F238E27FC236}">
                <a16:creationId xmlns:a16="http://schemas.microsoft.com/office/drawing/2014/main" id="{FFCD0229-8FEF-1A41-9E88-9ED0CD2C6673}"/>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EDUCATION HEADLINE</a:t>
            </a:r>
          </a:p>
        </p:txBody>
      </p:sp>
      <p:sp>
        <p:nvSpPr>
          <p:cNvPr id="6" name="Text Placeholder 17">
            <a:extLst>
              <a:ext uri="{FF2B5EF4-FFF2-40B4-BE49-F238E27FC236}">
                <a16:creationId xmlns:a16="http://schemas.microsoft.com/office/drawing/2014/main" id="{34875887-C26C-EF4B-9E8B-B815DE9A0D56}"/>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7" name="Text Placeholder 19">
            <a:extLst>
              <a:ext uri="{FF2B5EF4-FFF2-40B4-BE49-F238E27FC236}">
                <a16:creationId xmlns:a16="http://schemas.microsoft.com/office/drawing/2014/main" id="{2DD5ABC8-4DA4-B141-AA0E-20711C2626D1}"/>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8" name="Text Placeholder 21">
            <a:extLst>
              <a:ext uri="{FF2B5EF4-FFF2-40B4-BE49-F238E27FC236}">
                <a16:creationId xmlns:a16="http://schemas.microsoft.com/office/drawing/2014/main" id="{3CF7DBDE-C516-2645-9102-1B4C37B249CD}"/>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0" name="Picture Placeholder 15">
            <a:extLst>
              <a:ext uri="{FF2B5EF4-FFF2-40B4-BE49-F238E27FC236}">
                <a16:creationId xmlns:a16="http://schemas.microsoft.com/office/drawing/2014/main" id="{987A6143-9BFB-0640-8A56-E6D2AFCAE105}"/>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44891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Text no Header">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9AFDB238-CE84-D341-B157-1AA523A75A01}"/>
              </a:ext>
            </a:extLst>
          </p:cNvPr>
          <p:cNvSpPr>
            <a:spLocks noGrp="1"/>
          </p:cNvSpPr>
          <p:nvPr>
            <p:ph type="body" sz="quarter" idx="11" hasCustomPrompt="1"/>
          </p:nvPr>
        </p:nvSpPr>
        <p:spPr>
          <a:xfrm>
            <a:off x="6562966" y="2543238"/>
            <a:ext cx="4660900" cy="2560637"/>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rgbClr val="CBB379"/>
              </a:buClr>
              <a:buSzPct val="110000"/>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0" name="Text Placeholder 21">
            <a:extLst>
              <a:ext uri="{FF2B5EF4-FFF2-40B4-BE49-F238E27FC236}">
                <a16:creationId xmlns:a16="http://schemas.microsoft.com/office/drawing/2014/main" id="{0EAD4234-EBED-FC4C-AC38-CEE9D5873544}"/>
              </a:ext>
            </a:extLst>
          </p:cNvPr>
          <p:cNvSpPr>
            <a:spLocks noGrp="1"/>
          </p:cNvSpPr>
          <p:nvPr>
            <p:ph type="body" sz="quarter" idx="12" hasCustomPrompt="1"/>
          </p:nvPr>
        </p:nvSpPr>
        <p:spPr>
          <a:xfrm>
            <a:off x="6562949" y="2100430"/>
            <a:ext cx="2700338" cy="330530"/>
          </a:xfrm>
          <a:prstGeom prst="rect">
            <a:avLst/>
          </a:prstGeom>
        </p:spPr>
        <p:txBody>
          <a:bodyPr/>
          <a:lstStyle>
            <a:lvl1pPr marL="0" indent="0">
              <a:buNone/>
              <a:defRPr sz="2000" b="1">
                <a:solidFill>
                  <a:schemeClr val="tx1"/>
                </a:solidFill>
              </a:defRPr>
            </a:lvl1pPr>
          </a:lstStyle>
          <a:p>
            <a:pPr lvl="0"/>
            <a:r>
              <a:rPr lang="en-US" dirty="0"/>
              <a:t>SUBHEADER TEXT</a:t>
            </a:r>
          </a:p>
        </p:txBody>
      </p:sp>
      <p:sp>
        <p:nvSpPr>
          <p:cNvPr id="16" name="Picture Placeholder 15">
            <a:extLst>
              <a:ext uri="{FF2B5EF4-FFF2-40B4-BE49-F238E27FC236}">
                <a16:creationId xmlns:a16="http://schemas.microsoft.com/office/drawing/2014/main" id="{E9F6BA08-429D-4C46-A161-74FD957782A6}"/>
              </a:ext>
            </a:extLst>
          </p:cNvPr>
          <p:cNvSpPr>
            <a:spLocks noGrp="1"/>
          </p:cNvSpPr>
          <p:nvPr>
            <p:ph type="pic" sz="quarter" idx="13" hasCustomPrompt="1"/>
          </p:nvPr>
        </p:nvSpPr>
        <p:spPr>
          <a:xfrm>
            <a:off x="1012825" y="1389063"/>
            <a:ext cx="5324475" cy="3998912"/>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366850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Break Slide">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5B5AF314-6C09-934D-BDD2-4D265D3A7B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7785" y="0"/>
            <a:ext cx="12054215"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B9B43E3F-9CDB-1941-90CE-D4A6CAA346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
        <p:nvSpPr>
          <p:cNvPr id="9" name="Rectangle 8">
            <a:extLst>
              <a:ext uri="{FF2B5EF4-FFF2-40B4-BE49-F238E27FC236}">
                <a16:creationId xmlns:a16="http://schemas.microsoft.com/office/drawing/2014/main" id="{E7062460-7156-124C-8F95-CF83C8A652D2}"/>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512994B7-EBE5-5547-9B7C-94C22155B6EF}"/>
              </a:ext>
            </a:extLst>
          </p:cNvPr>
          <p:cNvSpPr>
            <a:spLocks noGrp="1"/>
          </p:cNvSpPr>
          <p:nvPr>
            <p:ph type="body" sz="quarter" idx="10" hasCustomPrompt="1"/>
          </p:nvPr>
        </p:nvSpPr>
        <p:spPr>
          <a:xfrm>
            <a:off x="6106068" y="2876656"/>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spTree>
    <p:extLst>
      <p:ext uri="{BB962C8B-B14F-4D97-AF65-F5344CB8AC3E}">
        <p14:creationId xmlns:p14="http://schemas.microsoft.com/office/powerpoint/2010/main" val="3956259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theme" Target="../theme/theme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4000">
              <a:schemeClr val="bg1">
                <a:lumMod val="97000"/>
              </a:schemeClr>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C6E7D-0691-E845-A7E5-00631560AC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94001"/>
            <a:ext cx="12191999" cy="7052001"/>
          </a:xfrm>
          <a:prstGeom prst="rect">
            <a:avLst/>
          </a:prstGeom>
        </p:spPr>
      </p:pic>
      <p:sp>
        <p:nvSpPr>
          <p:cNvPr id="9" name="Rectangle 8">
            <a:extLst>
              <a:ext uri="{FF2B5EF4-FFF2-40B4-BE49-F238E27FC236}">
                <a16:creationId xmlns:a16="http://schemas.microsoft.com/office/drawing/2014/main" id="{6190085F-B6F6-BB4C-AFE0-865C96C35AB6}"/>
              </a:ext>
            </a:extLst>
          </p:cNvPr>
          <p:cNvSpPr/>
          <p:nvPr userDrawn="1"/>
        </p:nvSpPr>
        <p:spPr>
          <a:xfrm>
            <a:off x="2" y="2017795"/>
            <a:ext cx="852543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4F23775-81D2-0941-971E-8BD0B8611163}"/>
              </a:ext>
            </a:extLst>
          </p:cNvPr>
          <p:cNvSpPr txBox="1">
            <a:spLocks/>
          </p:cNvSpPr>
          <p:nvPr userDrawn="1"/>
        </p:nvSpPr>
        <p:spPr>
          <a:xfrm>
            <a:off x="241433" y="2117487"/>
            <a:ext cx="9144000" cy="894008"/>
          </a:xfrm>
          <a:prstGeom prst="rect">
            <a:avLst/>
          </a:prstGeom>
          <a:effectLst/>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lumMod val="95000"/>
                  </a:schemeClr>
                </a:solidFill>
                <a:latin typeface="Helvetica" pitchFamily="2" charset="0"/>
              </a:rPr>
              <a:t>POWERPOINT TITLE	</a:t>
            </a:r>
          </a:p>
        </p:txBody>
      </p:sp>
      <p:pic>
        <p:nvPicPr>
          <p:cNvPr id="11" name="Picture 10">
            <a:extLst>
              <a:ext uri="{FF2B5EF4-FFF2-40B4-BE49-F238E27FC236}">
                <a16:creationId xmlns:a16="http://schemas.microsoft.com/office/drawing/2014/main" id="{8A9E7E00-36E3-3542-B275-5CBA869A6B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8190" y="1176983"/>
            <a:ext cx="6401094" cy="614842"/>
          </a:xfrm>
          <a:prstGeom prst="rect">
            <a:avLst/>
          </a:prstGeom>
        </p:spPr>
      </p:pic>
      <p:sp>
        <p:nvSpPr>
          <p:cNvPr id="12" name="Title 1">
            <a:extLst>
              <a:ext uri="{FF2B5EF4-FFF2-40B4-BE49-F238E27FC236}">
                <a16:creationId xmlns:a16="http://schemas.microsoft.com/office/drawing/2014/main" id="{DF865A41-D263-7E44-AD86-0DD07B34166B}"/>
              </a:ext>
            </a:extLst>
          </p:cNvPr>
          <p:cNvSpPr txBox="1">
            <a:spLocks/>
          </p:cNvSpPr>
          <p:nvPr userDrawn="1"/>
        </p:nvSpPr>
        <p:spPr>
          <a:xfrm>
            <a:off x="1225519" y="2911802"/>
            <a:ext cx="7299917" cy="638486"/>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Helvetica Light" panose="020B0403020202020204" pitchFamily="34" charset="0"/>
              </a:rPr>
              <a:t>Insert Subtitle</a:t>
            </a:r>
          </a:p>
        </p:txBody>
      </p:sp>
    </p:spTree>
    <p:extLst>
      <p:ext uri="{BB962C8B-B14F-4D97-AF65-F5344CB8AC3E}">
        <p14:creationId xmlns:p14="http://schemas.microsoft.com/office/powerpoint/2010/main" val="166104900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spcBef>
          <a:spcPct val="0"/>
        </a:spcBef>
        <a:buNone/>
        <a:defRPr sz="4000" kern="1200">
          <a:solidFill>
            <a:schemeClr val="tx1"/>
          </a:solidFill>
          <a:latin typeface="Helvetica" charset="0"/>
          <a:ea typeface="Helvetica" charset="0"/>
          <a:cs typeface="Helvetica" charset="0"/>
        </a:defRPr>
      </a:lvl1pPr>
    </p:titleStyle>
    <p:bodyStyle>
      <a:lvl1pPr marL="342900" indent="-3429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1pPr>
      <a:lvl2pPr marL="742950" indent="-285750" algn="l" defTabSz="457200" rtl="0" eaLnBrk="1" latinLnBrk="0" hangingPunct="1">
        <a:spcBef>
          <a:spcPct val="20000"/>
        </a:spcBef>
        <a:buClr>
          <a:srgbClr val="A49566"/>
        </a:buClr>
        <a:buSzPct val="90000"/>
        <a:buFont typeface="Wingdings" charset="2"/>
        <a:buChar char="§"/>
        <a:defRPr sz="3200" kern="1200">
          <a:solidFill>
            <a:schemeClr val="tx1"/>
          </a:solidFill>
          <a:latin typeface="Helvetica" charset="0"/>
          <a:ea typeface="Helvetica" charset="0"/>
          <a:cs typeface="Helvetica" charset="0"/>
        </a:defRPr>
      </a:lvl2pPr>
      <a:lvl3pPr marL="1143000" indent="-2286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3pPr>
      <a:lvl4pPr marL="1600200" indent="-228600" algn="l" defTabSz="457200" rtl="0" eaLnBrk="1" latinLnBrk="0" hangingPunct="1">
        <a:spcBef>
          <a:spcPct val="20000"/>
        </a:spcBef>
        <a:buClr>
          <a:srgbClr val="A49566"/>
        </a:buClr>
        <a:buSzPct val="90000"/>
        <a:buFont typeface="Wingdings" charset="2"/>
        <a:buChar char="§"/>
        <a:defRPr sz="3200" kern="1200">
          <a:solidFill>
            <a:schemeClr val="tx1"/>
          </a:solidFill>
          <a:latin typeface="Helvetica" charset="0"/>
          <a:ea typeface="Helvetica" charset="0"/>
          <a:cs typeface="Helvetica" charset="0"/>
        </a:defRPr>
      </a:lvl4pPr>
      <a:lvl5pPr marL="2057400" indent="-2286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89B16-B69F-144B-9575-31ACC7D7EEBD}"/>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445873" y="6054291"/>
            <a:ext cx="2613718" cy="475768"/>
          </a:xfrm>
          <a:prstGeom prst="rect">
            <a:avLst/>
          </a:prstGeom>
        </p:spPr>
      </p:pic>
      <p:sp>
        <p:nvSpPr>
          <p:cNvPr id="8" name="Rectangle 7">
            <a:extLst>
              <a:ext uri="{FF2B5EF4-FFF2-40B4-BE49-F238E27FC236}">
                <a16:creationId xmlns:a16="http://schemas.microsoft.com/office/drawing/2014/main" id="{A29D82DB-C54A-DD48-ACC9-321C5E21CB24}"/>
              </a:ext>
            </a:extLst>
          </p:cNvPr>
          <p:cNvSpPr/>
          <p:nvPr userDrawn="1"/>
        </p:nvSpPr>
        <p:spPr>
          <a:xfrm>
            <a:off x="9987280" y="6317974"/>
            <a:ext cx="2158780" cy="261610"/>
          </a:xfrm>
          <a:prstGeom prst="rect">
            <a:avLst/>
          </a:prstGeom>
        </p:spPr>
        <p:txBody>
          <a:bodyPr wrap="square">
            <a:spAutoFit/>
          </a:bodyPr>
          <a:lstStyle/>
          <a:p>
            <a:pPr algn="ctr"/>
            <a:r>
              <a:rPr lang="en-US" sz="1100" dirty="0">
                <a:solidFill>
                  <a:schemeClr val="tx1">
                    <a:lumMod val="50000"/>
                    <a:lumOff val="50000"/>
                  </a:schemeClr>
                </a:solidFill>
                <a:latin typeface="Helvetica Light" panose="020B0403020202020204" pitchFamily="34" charset="0"/>
              </a:rPr>
              <a:t>TRANSLATIONAL</a:t>
            </a:r>
            <a:r>
              <a:rPr lang="en-US" sz="1100" baseline="0" dirty="0">
                <a:solidFill>
                  <a:schemeClr val="tx1">
                    <a:lumMod val="50000"/>
                    <a:lumOff val="50000"/>
                  </a:schemeClr>
                </a:solidFill>
                <a:latin typeface="Helvetica Light" panose="020B0403020202020204" pitchFamily="34" charset="0"/>
              </a:rPr>
              <a:t> RESEARCH</a:t>
            </a:r>
            <a:endParaRPr lang="en-US" sz="1100" dirty="0">
              <a:solidFill>
                <a:schemeClr val="tx1">
                  <a:lumMod val="50000"/>
                  <a:lumOff val="50000"/>
                </a:schemeClr>
              </a:solidFill>
              <a:latin typeface="Helvetica Light" panose="020B0403020202020204" pitchFamily="34" charset="0"/>
            </a:endParaRPr>
          </a:p>
        </p:txBody>
      </p:sp>
      <p:cxnSp>
        <p:nvCxnSpPr>
          <p:cNvPr id="9" name="Straight Connector 8">
            <a:extLst>
              <a:ext uri="{FF2B5EF4-FFF2-40B4-BE49-F238E27FC236}">
                <a16:creationId xmlns:a16="http://schemas.microsoft.com/office/drawing/2014/main" id="{0E4A15A6-10A8-0C48-9D7A-94270C27E8FC}"/>
              </a:ext>
            </a:extLst>
          </p:cNvPr>
          <p:cNvCxnSpPr>
            <a:cxnSpLocks/>
          </p:cNvCxnSpPr>
          <p:nvPr userDrawn="1"/>
        </p:nvCxnSpPr>
        <p:spPr>
          <a:xfrm>
            <a:off x="10324990" y="6266539"/>
            <a:ext cx="14833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D1A38E3-D28F-1C42-BDF8-EC581A238458}"/>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1212120"/>
      </p:ext>
    </p:extLst>
  </p:cSld>
  <p:clrMap bg1="lt1" tx1="dk1" bg2="lt2" tx2="dk2" accent1="accent1" accent2="accent2" accent3="accent3" accent4="accent4" accent5="accent5" accent6="accent6" hlink="hlink" folHlink="folHlink"/>
  <p:sldLayoutIdLst>
    <p:sldLayoutId id="2147483686" r:id="rId1"/>
    <p:sldLayoutId id="2147483691" r:id="rId2"/>
    <p:sldLayoutId id="2147483687" r:id="rId3"/>
    <p:sldLayoutId id="2147483688" r:id="rId4"/>
    <p:sldLayoutId id="2147483696" r:id="rId5"/>
    <p:sldLayoutId id="2147483697" r:id="rId6"/>
    <p:sldLayoutId id="2147483698" r:id="rId7"/>
    <p:sldLayoutId id="2147483689" r:id="rId8"/>
    <p:sldLayoutId id="2147483692" r:id="rId9"/>
    <p:sldLayoutId id="2147483693" r:id="rId10"/>
    <p:sldLayoutId id="2147483694" r:id="rId11"/>
    <p:sldLayoutId id="2147483695"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CB55F-7018-8045-A62A-AFC80237ACA4}"/>
              </a:ext>
            </a:extLst>
          </p:cNvPr>
          <p:cNvPicPr>
            <a:picLocks noChangeAspect="1"/>
          </p:cNvPicPr>
          <p:nvPr userDrawn="1"/>
        </p:nvPicPr>
        <p:blipFill rotWithShape="1">
          <a:blip r:embed="rId2" cstate="email">
            <a:alphaModFix amt="8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66261"/>
            <a:ext cx="12191999" cy="6950765"/>
          </a:xfrm>
          <a:prstGeom prst="rect">
            <a:avLst/>
          </a:prstGeom>
        </p:spPr>
      </p:pic>
      <p:sp>
        <p:nvSpPr>
          <p:cNvPr id="8" name="Rectangle 7">
            <a:extLst>
              <a:ext uri="{FF2B5EF4-FFF2-40B4-BE49-F238E27FC236}">
                <a16:creationId xmlns:a16="http://schemas.microsoft.com/office/drawing/2014/main" id="{C5999311-31A2-5445-A802-17D1F02724AC}"/>
              </a:ext>
            </a:extLst>
          </p:cNvPr>
          <p:cNvSpPr/>
          <p:nvPr userDrawn="1"/>
        </p:nvSpPr>
        <p:spPr>
          <a:xfrm>
            <a:off x="1" y="2025525"/>
            <a:ext cx="785858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993065C-C879-5E46-9E43-F2AA0068548C}"/>
              </a:ext>
            </a:extLst>
          </p:cNvPr>
          <p:cNvSpPr txBox="1">
            <a:spLocks/>
          </p:cNvSpPr>
          <p:nvPr userDrawn="1"/>
        </p:nvSpPr>
        <p:spPr>
          <a:xfrm>
            <a:off x="1457490" y="1929783"/>
            <a:ext cx="9144000" cy="1085490"/>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lumMod val="95000"/>
                  </a:schemeClr>
                </a:solidFill>
                <a:latin typeface="Helvetica" pitchFamily="2" charset="0"/>
              </a:rPr>
              <a:t>THANK YOU</a:t>
            </a:r>
          </a:p>
        </p:txBody>
      </p:sp>
      <p:pic>
        <p:nvPicPr>
          <p:cNvPr id="10" name="Picture 9">
            <a:extLst>
              <a:ext uri="{FF2B5EF4-FFF2-40B4-BE49-F238E27FC236}">
                <a16:creationId xmlns:a16="http://schemas.microsoft.com/office/drawing/2014/main" id="{1F56A806-CA4D-C646-9E64-B6D7EDF6E1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57490" y="1219201"/>
            <a:ext cx="6401094" cy="614841"/>
          </a:xfrm>
          <a:prstGeom prst="rect">
            <a:avLst/>
          </a:prstGeom>
        </p:spPr>
      </p:pic>
    </p:spTree>
    <p:extLst>
      <p:ext uri="{BB962C8B-B14F-4D97-AF65-F5344CB8AC3E}">
        <p14:creationId xmlns:p14="http://schemas.microsoft.com/office/powerpoint/2010/main" val="258506580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04670C-E670-CE47-9545-E6736381DE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94001"/>
            <a:ext cx="12191999" cy="7052001"/>
          </a:xfrm>
          <a:prstGeom prst="rect">
            <a:avLst/>
          </a:prstGeom>
        </p:spPr>
      </p:pic>
      <p:sp>
        <p:nvSpPr>
          <p:cNvPr id="14" name="Rectangle 13">
            <a:extLst>
              <a:ext uri="{FF2B5EF4-FFF2-40B4-BE49-F238E27FC236}">
                <a16:creationId xmlns:a16="http://schemas.microsoft.com/office/drawing/2014/main" id="{65F7BDD8-8641-8841-9B92-E853C2D4F027}"/>
              </a:ext>
            </a:extLst>
          </p:cNvPr>
          <p:cNvSpPr/>
          <p:nvPr/>
        </p:nvSpPr>
        <p:spPr>
          <a:xfrm>
            <a:off x="2" y="2017795"/>
            <a:ext cx="852543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24935" y="1861059"/>
            <a:ext cx="9144000" cy="894008"/>
          </a:xfrm>
          <a:prstGeom prst="rect">
            <a:avLst/>
          </a:prstGeom>
          <a:effectLst/>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lumMod val="95000"/>
                  </a:schemeClr>
                </a:solidFill>
                <a:latin typeface="Helvetica" pitchFamily="2" charset="0"/>
              </a:rPr>
              <a:t>TRANSLATIONAL RESEARCH ETHICS	</a:t>
            </a:r>
          </a:p>
        </p:txBody>
      </p:sp>
      <p:pic>
        <p:nvPicPr>
          <p:cNvPr id="17" name="Picture 16">
            <a:extLst>
              <a:ext uri="{FF2B5EF4-FFF2-40B4-BE49-F238E27FC236}">
                <a16:creationId xmlns:a16="http://schemas.microsoft.com/office/drawing/2014/main" id="{61BA0C49-94AF-6348-A500-6FFC79924F5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8190" y="1176983"/>
            <a:ext cx="6401094" cy="614842"/>
          </a:xfrm>
          <a:prstGeom prst="rect">
            <a:avLst/>
          </a:prstGeom>
        </p:spPr>
      </p:pic>
      <p:sp>
        <p:nvSpPr>
          <p:cNvPr id="6" name="Title 1">
            <a:extLst>
              <a:ext uri="{FF2B5EF4-FFF2-40B4-BE49-F238E27FC236}">
                <a16:creationId xmlns:a16="http://schemas.microsoft.com/office/drawing/2014/main" id="{A3C19C29-F206-A74F-A2B5-7A04A5F61F07}"/>
              </a:ext>
            </a:extLst>
          </p:cNvPr>
          <p:cNvSpPr txBox="1">
            <a:spLocks/>
          </p:cNvSpPr>
          <p:nvPr/>
        </p:nvSpPr>
        <p:spPr>
          <a:xfrm>
            <a:off x="1225519" y="2911802"/>
            <a:ext cx="7217441" cy="638486"/>
          </a:xfrm>
          <a:prstGeom prst="rect">
            <a:avLst/>
          </a:prstGeom>
          <a:effectLst/>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Helvetica Light" panose="020B0403020202020204" pitchFamily="34" charset="0"/>
              </a:rPr>
              <a:t>RESPONSIBLE CONDUCT OF RESEARCH</a:t>
            </a:r>
          </a:p>
          <a:p>
            <a:pPr algn="r"/>
            <a:r>
              <a:rPr lang="en-US" sz="2800" dirty="0">
                <a:latin typeface="Helvetica Light" panose="020B0403020202020204" pitchFamily="34" charset="0"/>
              </a:rPr>
              <a:t>- Cells to Animals to Humans -</a:t>
            </a:r>
          </a:p>
        </p:txBody>
      </p:sp>
      <p:sp>
        <p:nvSpPr>
          <p:cNvPr id="7" name="Title 1">
            <a:extLst>
              <a:ext uri="{FF2B5EF4-FFF2-40B4-BE49-F238E27FC236}">
                <a16:creationId xmlns:a16="http://schemas.microsoft.com/office/drawing/2014/main" id="{A3C19C29-F206-A74F-A2B5-7A04A5F61F07}"/>
              </a:ext>
            </a:extLst>
          </p:cNvPr>
          <p:cNvSpPr txBox="1">
            <a:spLocks/>
          </p:cNvSpPr>
          <p:nvPr/>
        </p:nvSpPr>
        <p:spPr>
          <a:xfrm>
            <a:off x="4834239" y="-101001"/>
            <a:ext cx="7217441" cy="1347579"/>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Helvetica Light" panose="020B0403020202020204" pitchFamily="34" charset="0"/>
              </a:rPr>
              <a:t>Ethan Carter, PhD</a:t>
            </a:r>
          </a:p>
          <a:p>
            <a:pPr algn="r"/>
            <a:r>
              <a:rPr lang="en-US" sz="2800" dirty="0">
                <a:latin typeface="Helvetica Light" panose="020B0403020202020204" pitchFamily="34" charset="0"/>
              </a:rPr>
              <a:t>Director, Environmental Health &amp; Safety</a:t>
            </a:r>
          </a:p>
          <a:p>
            <a:pPr algn="r"/>
            <a:r>
              <a:rPr lang="en-US" sz="2800" dirty="0">
                <a:latin typeface="Helvetica Light" panose="020B0403020202020204" pitchFamily="34" charset="0"/>
              </a:rPr>
              <a:t>8 January 2025</a:t>
            </a:r>
          </a:p>
        </p:txBody>
      </p:sp>
    </p:spTree>
    <p:extLst>
      <p:ext uri="{BB962C8B-B14F-4D97-AF65-F5344CB8AC3E}">
        <p14:creationId xmlns:p14="http://schemas.microsoft.com/office/powerpoint/2010/main" val="126791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088C-2232-094B-B930-55427EC145E2}"/>
              </a:ext>
            </a:extLst>
          </p:cNvPr>
          <p:cNvSpPr>
            <a:spLocks noGrp="1"/>
          </p:cNvSpPr>
          <p:nvPr>
            <p:ph type="title"/>
          </p:nvPr>
        </p:nvSpPr>
        <p:spPr>
          <a:xfrm>
            <a:off x="1663829" y="491610"/>
            <a:ext cx="5102731" cy="285630"/>
          </a:xfrm>
        </p:spPr>
        <p:txBody>
          <a:bodyPr/>
          <a:lstStyle/>
          <a:p>
            <a:r>
              <a:rPr lang="en-US" sz="3200" dirty="0"/>
              <a:t>Why Conduct Translational Research?</a:t>
            </a:r>
          </a:p>
        </p:txBody>
      </p:sp>
      <p:sp>
        <p:nvSpPr>
          <p:cNvPr id="4" name="Text Placeholder 3">
            <a:extLst>
              <a:ext uri="{FF2B5EF4-FFF2-40B4-BE49-F238E27FC236}">
                <a16:creationId xmlns:a16="http://schemas.microsoft.com/office/drawing/2014/main" id="{62558F36-5353-7343-B3F6-0B0E808C9AB3}"/>
              </a:ext>
            </a:extLst>
          </p:cNvPr>
          <p:cNvSpPr>
            <a:spLocks noGrp="1"/>
          </p:cNvSpPr>
          <p:nvPr>
            <p:ph type="body" sz="quarter" idx="11"/>
          </p:nvPr>
        </p:nvSpPr>
        <p:spPr>
          <a:xfrm>
            <a:off x="290360" y="1815303"/>
            <a:ext cx="5759920" cy="4250217"/>
          </a:xfrm>
        </p:spPr>
        <p:txBody>
          <a:bodyPr/>
          <a:lstStyle/>
          <a:p>
            <a:pPr>
              <a:buClr>
                <a:schemeClr val="tx1"/>
              </a:buClr>
              <a:buFont typeface="+mj-lt"/>
              <a:buAutoNum type="arabicPeriod"/>
            </a:pPr>
            <a:r>
              <a:rPr lang="en-US" sz="2000" b="1" u="sng" dirty="0">
                <a:solidFill>
                  <a:schemeClr val="tx1"/>
                </a:solidFill>
              </a:rPr>
              <a:t>Complexity</a:t>
            </a:r>
            <a:r>
              <a:rPr lang="en-US" sz="2000" dirty="0">
                <a:solidFill>
                  <a:schemeClr val="tx1"/>
                </a:solidFill>
              </a:rPr>
              <a:t>.  Basic mechanisms of disease must be studied in more simple forms – cells and animals.</a:t>
            </a:r>
          </a:p>
          <a:p>
            <a:pPr>
              <a:buClr>
                <a:schemeClr val="tx1"/>
              </a:buClr>
              <a:buFont typeface="+mj-lt"/>
              <a:buAutoNum type="arabicPeriod"/>
            </a:pPr>
            <a:r>
              <a:rPr lang="en-US" sz="2000" b="1" u="sng" dirty="0">
                <a:solidFill>
                  <a:schemeClr val="tx1"/>
                </a:solidFill>
              </a:rPr>
              <a:t>Expertise</a:t>
            </a:r>
            <a:r>
              <a:rPr lang="en-US" sz="2000" dirty="0">
                <a:solidFill>
                  <a:schemeClr val="tx1"/>
                </a:solidFill>
              </a:rPr>
              <a:t>.  No one person or research group possesses all of the skills required.</a:t>
            </a:r>
          </a:p>
          <a:p>
            <a:pPr>
              <a:buClr>
                <a:schemeClr val="tx1"/>
              </a:buClr>
              <a:buFont typeface="+mj-lt"/>
              <a:buAutoNum type="arabicPeriod"/>
            </a:pPr>
            <a:r>
              <a:rPr lang="en-US" sz="2000" b="1" u="sng" dirty="0">
                <a:solidFill>
                  <a:schemeClr val="tx1"/>
                </a:solidFill>
              </a:rPr>
              <a:t>Safety</a:t>
            </a:r>
            <a:r>
              <a:rPr lang="en-US" sz="2000" dirty="0">
                <a:solidFill>
                  <a:schemeClr val="tx1"/>
                </a:solidFill>
              </a:rPr>
              <a:t>.  Novel modalities must be tested safely before being used in humans.</a:t>
            </a:r>
          </a:p>
          <a:p>
            <a:pPr>
              <a:buClr>
                <a:schemeClr val="tx1"/>
              </a:buClr>
              <a:buFont typeface="+mj-lt"/>
              <a:buAutoNum type="arabicPeriod"/>
            </a:pPr>
            <a:r>
              <a:rPr lang="en-US" sz="2000" b="1" u="sng" dirty="0">
                <a:solidFill>
                  <a:schemeClr val="tx1"/>
                </a:solidFill>
              </a:rPr>
              <a:t>Efficiency</a:t>
            </a:r>
            <a:r>
              <a:rPr lang="en-US" sz="2000" dirty="0">
                <a:solidFill>
                  <a:schemeClr val="tx1"/>
                </a:solidFill>
              </a:rPr>
              <a:t>.  Well-coordinated translational research can conserve resources and speed the delivery of treatments and cures to human disease.</a:t>
            </a:r>
          </a:p>
        </p:txBody>
      </p:sp>
      <p:pic>
        <p:nvPicPr>
          <p:cNvPr id="3074" name="Picture 2" descr="Translational science | The University of Edinbur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776" y="364866"/>
            <a:ext cx="10059223" cy="618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F45D-31FB-F549-9389-665D239E9519}"/>
              </a:ext>
            </a:extLst>
          </p:cNvPr>
          <p:cNvSpPr>
            <a:spLocks noGrp="1"/>
          </p:cNvSpPr>
          <p:nvPr>
            <p:ph type="title"/>
          </p:nvPr>
        </p:nvSpPr>
        <p:spPr>
          <a:xfrm>
            <a:off x="1146398" y="333910"/>
            <a:ext cx="4790576" cy="911795"/>
          </a:xfrm>
        </p:spPr>
        <p:txBody>
          <a:bodyPr/>
          <a:lstStyle/>
          <a:p>
            <a:r>
              <a:rPr lang="en-US" sz="3000" dirty="0"/>
              <a:t>Translational research </a:t>
            </a:r>
            <a:br>
              <a:rPr lang="en-US" sz="3000" dirty="0"/>
            </a:br>
            <a:r>
              <a:rPr lang="en-US" sz="3000" dirty="0"/>
              <a:t>as an RCR topic?</a:t>
            </a:r>
          </a:p>
        </p:txBody>
      </p:sp>
      <p:sp>
        <p:nvSpPr>
          <p:cNvPr id="3" name="Text Placeholder 2">
            <a:extLst>
              <a:ext uri="{FF2B5EF4-FFF2-40B4-BE49-F238E27FC236}">
                <a16:creationId xmlns:a16="http://schemas.microsoft.com/office/drawing/2014/main" id="{C0AAB77C-376B-1C45-B876-2B7D7878FE30}"/>
              </a:ext>
            </a:extLst>
          </p:cNvPr>
          <p:cNvSpPr>
            <a:spLocks noGrp="1"/>
          </p:cNvSpPr>
          <p:nvPr>
            <p:ph type="body" sz="quarter" idx="10"/>
          </p:nvPr>
        </p:nvSpPr>
        <p:spPr>
          <a:xfrm>
            <a:off x="265044" y="1866650"/>
            <a:ext cx="6122504" cy="2519679"/>
          </a:xfrm>
        </p:spPr>
        <p:txBody>
          <a:bodyPr/>
          <a:lstStyle/>
          <a:p>
            <a:r>
              <a:rPr lang="en-US" sz="2000" dirty="0">
                <a:solidFill>
                  <a:schemeClr val="tx1"/>
                </a:solidFill>
              </a:rPr>
              <a:t>The foundation of translational research is to foster and promote multi-investigator and multi-institutional collaboration and sharing.</a:t>
            </a:r>
          </a:p>
          <a:p>
            <a:r>
              <a:rPr lang="en-US" sz="2000" dirty="0">
                <a:solidFill>
                  <a:schemeClr val="tx1"/>
                </a:solidFill>
              </a:rPr>
              <a:t>Multiple methods and technologies are used.</a:t>
            </a:r>
          </a:p>
          <a:p>
            <a:r>
              <a:rPr lang="en-US" sz="2000" dirty="0">
                <a:solidFill>
                  <a:schemeClr val="tx1"/>
                </a:solidFill>
              </a:rPr>
              <a:t>Numerous federal regulations, institutional policies and best practices govern cell, animal, and human research.</a:t>
            </a:r>
          </a:p>
        </p:txBody>
      </p:sp>
      <p:sp>
        <p:nvSpPr>
          <p:cNvPr id="4" name="Text Placeholder 3">
            <a:extLst>
              <a:ext uri="{FF2B5EF4-FFF2-40B4-BE49-F238E27FC236}">
                <a16:creationId xmlns:a16="http://schemas.microsoft.com/office/drawing/2014/main" id="{361F1247-E0A4-AA42-AF55-34FFFFC3E91F}"/>
              </a:ext>
            </a:extLst>
          </p:cNvPr>
          <p:cNvSpPr>
            <a:spLocks noGrp="1"/>
          </p:cNvSpPr>
          <p:nvPr>
            <p:ph type="body" sz="quarter" idx="11"/>
          </p:nvPr>
        </p:nvSpPr>
        <p:spPr>
          <a:xfrm>
            <a:off x="245967" y="4300755"/>
            <a:ext cx="2868293" cy="1530205"/>
          </a:xfrm>
        </p:spPr>
        <p:txBody>
          <a:bodyPr/>
          <a:lstStyle/>
          <a:p>
            <a:pPr marL="173038" indent="-173038">
              <a:spcBef>
                <a:spcPts val="300"/>
              </a:spcBef>
            </a:pPr>
            <a:r>
              <a:rPr lang="en-US" dirty="0">
                <a:solidFill>
                  <a:schemeClr val="tx1"/>
                </a:solidFill>
              </a:rPr>
              <a:t>Federal regulations – CFRs</a:t>
            </a:r>
          </a:p>
          <a:p>
            <a:pPr marL="173038" indent="-173038">
              <a:spcBef>
                <a:spcPts val="300"/>
              </a:spcBef>
            </a:pPr>
            <a:r>
              <a:rPr lang="en-US" dirty="0">
                <a:solidFill>
                  <a:schemeClr val="tx1"/>
                </a:solidFill>
              </a:rPr>
              <a:t>FDA regulations</a:t>
            </a:r>
          </a:p>
          <a:p>
            <a:pPr marL="173038" indent="-173038">
              <a:spcBef>
                <a:spcPts val="300"/>
              </a:spcBef>
            </a:pPr>
            <a:r>
              <a:rPr lang="en-US" dirty="0">
                <a:solidFill>
                  <a:schemeClr val="tx1"/>
                </a:solidFill>
              </a:rPr>
              <a:t>HHS privacy (HIPAA)</a:t>
            </a:r>
          </a:p>
          <a:p>
            <a:pPr marL="173038" indent="-173038">
              <a:spcBef>
                <a:spcPts val="300"/>
              </a:spcBef>
            </a:pPr>
            <a:r>
              <a:rPr lang="en-US" dirty="0">
                <a:solidFill>
                  <a:schemeClr val="tx1"/>
                </a:solidFill>
              </a:rPr>
              <a:t>Export controls &amp; shipping</a:t>
            </a:r>
          </a:p>
          <a:p>
            <a:pPr marL="173038" indent="-173038">
              <a:spcBef>
                <a:spcPts val="300"/>
              </a:spcBef>
            </a:pPr>
            <a:r>
              <a:rPr lang="en-US" dirty="0">
                <a:solidFill>
                  <a:schemeClr val="tx1"/>
                </a:solidFill>
              </a:rPr>
              <a:t>Conflict of Interest (COI)</a:t>
            </a:r>
          </a:p>
        </p:txBody>
      </p:sp>
      <p:sp>
        <p:nvSpPr>
          <p:cNvPr id="7" name="Text Placeholder 3">
            <a:extLst>
              <a:ext uri="{FF2B5EF4-FFF2-40B4-BE49-F238E27FC236}">
                <a16:creationId xmlns:a16="http://schemas.microsoft.com/office/drawing/2014/main" id="{361F1247-E0A4-AA42-AF55-34FFFFC3E91F}"/>
              </a:ext>
            </a:extLst>
          </p:cNvPr>
          <p:cNvSpPr txBox="1">
            <a:spLocks/>
          </p:cNvSpPr>
          <p:nvPr/>
        </p:nvSpPr>
        <p:spPr>
          <a:xfrm>
            <a:off x="3154822" y="4320635"/>
            <a:ext cx="3113456" cy="1510325"/>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spcBef>
                <a:spcPts val="300"/>
              </a:spcBef>
            </a:pPr>
            <a:r>
              <a:rPr lang="en-US" dirty="0">
                <a:solidFill>
                  <a:schemeClr val="tx1"/>
                </a:solidFill>
              </a:rPr>
              <a:t>NIH Grants Policy</a:t>
            </a:r>
          </a:p>
          <a:p>
            <a:pPr marL="173038" indent="-173038">
              <a:spcBef>
                <a:spcPts val="300"/>
              </a:spcBef>
            </a:pPr>
            <a:r>
              <a:rPr lang="en-US" dirty="0">
                <a:solidFill>
                  <a:schemeClr val="tx1"/>
                </a:solidFill>
              </a:rPr>
              <a:t>Inter-entity material transfer agreement</a:t>
            </a:r>
          </a:p>
          <a:p>
            <a:pPr marL="173038" indent="-173038">
              <a:spcBef>
                <a:spcPts val="300"/>
              </a:spcBef>
            </a:pPr>
            <a:r>
              <a:rPr lang="en-US" dirty="0">
                <a:solidFill>
                  <a:schemeClr val="tx1"/>
                </a:solidFill>
              </a:rPr>
              <a:t>Institutional oversight </a:t>
            </a:r>
            <a:r>
              <a:rPr lang="en-US" dirty="0" err="1">
                <a:solidFill>
                  <a:schemeClr val="tx1"/>
                </a:solidFill>
              </a:rPr>
              <a:t>cmte’s</a:t>
            </a:r>
            <a:endParaRPr lang="en-US" dirty="0">
              <a:solidFill>
                <a:schemeClr val="tx1"/>
              </a:solidFill>
            </a:endParaRPr>
          </a:p>
          <a:p>
            <a:pPr marL="173038" indent="-173038">
              <a:spcBef>
                <a:spcPts val="300"/>
              </a:spcBef>
            </a:pPr>
            <a:r>
              <a:rPr lang="en-US" dirty="0">
                <a:solidFill>
                  <a:schemeClr val="tx1"/>
                </a:solidFill>
              </a:rPr>
              <a:t>Industry agreements</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880" b="10880"/>
          <a:stretch>
            <a:fillRect/>
          </a:stretch>
        </p:blipFill>
        <p:spPr>
          <a:xfrm>
            <a:off x="6626088" y="60030"/>
            <a:ext cx="5499652" cy="6691954"/>
          </a:xfrm>
        </p:spPr>
      </p:pic>
      <p:pic>
        <p:nvPicPr>
          <p:cNvPr id="10" name="Graphic 33" descr="Brain">
            <a:extLst>
              <a:ext uri="{FF2B5EF4-FFF2-40B4-BE49-F238E27FC236}">
                <a16:creationId xmlns:a16="http://schemas.microsoft.com/office/drawing/2014/main" id="{976AAF65-A788-3B4C-88E7-EB7355E6BAB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83683" y="419734"/>
            <a:ext cx="644235" cy="644235"/>
          </a:xfrm>
          <a:prstGeom prst="rect">
            <a:avLst/>
          </a:prstGeom>
        </p:spPr>
      </p:pic>
      <p:sp>
        <p:nvSpPr>
          <p:cNvPr id="11" name="Rectangle 10"/>
          <p:cNvSpPr/>
          <p:nvPr/>
        </p:nvSpPr>
        <p:spPr>
          <a:xfrm>
            <a:off x="265044" y="4200939"/>
            <a:ext cx="6003234" cy="163002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3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832" y="186728"/>
            <a:ext cx="7680960" cy="584775"/>
          </a:xfrm>
          <a:prstGeom prst="rect">
            <a:avLst/>
          </a:prstGeom>
          <a:noFill/>
        </p:spPr>
        <p:txBody>
          <a:bodyPr wrap="square" rtlCol="0">
            <a:spAutoFit/>
          </a:bodyPr>
          <a:lstStyle/>
          <a:p>
            <a:r>
              <a:rPr lang="en-US" sz="3200" b="1" dirty="0">
                <a:latin typeface="Helvetica" panose="020B0604020202020204" pitchFamily="34" charset="0"/>
                <a:cs typeface="Helvetica" panose="020B0604020202020204" pitchFamily="34" charset="0"/>
              </a:rPr>
              <a:t>Translational Research &amp; Compliance</a:t>
            </a:r>
          </a:p>
        </p:txBody>
      </p:sp>
      <p:sp>
        <p:nvSpPr>
          <p:cNvPr id="3" name="TextBox 2"/>
          <p:cNvSpPr txBox="1"/>
          <p:nvPr/>
        </p:nvSpPr>
        <p:spPr>
          <a:xfrm>
            <a:off x="842376" y="790232"/>
            <a:ext cx="10885798" cy="4862870"/>
          </a:xfrm>
          <a:prstGeom prst="rect">
            <a:avLst/>
          </a:prstGeom>
          <a:noFill/>
        </p:spPr>
        <p:txBody>
          <a:bodyPr wrap="square" rtlCol="0">
            <a:spAutoFit/>
          </a:bodyPr>
          <a:lstStyle/>
          <a:p>
            <a:pPr algn="ctr">
              <a:spcBef>
                <a:spcPts val="0"/>
              </a:spcBef>
              <a:spcAft>
                <a:spcPts val="1800"/>
              </a:spcAft>
              <a:buNone/>
            </a:pPr>
            <a:r>
              <a:rPr lang="en-US" sz="2000" b="1" dirty="0"/>
              <a:t>Institutional Oversight of Translational Research</a:t>
            </a:r>
          </a:p>
          <a:p>
            <a:pPr marL="342900" indent="-342900">
              <a:spcBef>
                <a:spcPts val="0"/>
              </a:spcBef>
              <a:spcAft>
                <a:spcPts val="600"/>
              </a:spcAft>
              <a:buFont typeface="+mj-lt"/>
              <a:buAutoNum type="arabicPeriod"/>
            </a:pPr>
            <a:r>
              <a:rPr lang="en-US" sz="2000" dirty="0"/>
              <a:t>Colorado Multi-Institutional Review Board (COMIRB) – reviews all human subjects research</a:t>
            </a:r>
          </a:p>
          <a:p>
            <a:pPr marL="342900" indent="-342900">
              <a:spcBef>
                <a:spcPts val="0"/>
              </a:spcBef>
              <a:spcAft>
                <a:spcPts val="600"/>
              </a:spcAft>
              <a:buFont typeface="+mj-lt"/>
              <a:buAutoNum type="arabicPeriod"/>
            </a:pPr>
            <a:r>
              <a:rPr lang="en-US" sz="2000" dirty="0"/>
              <a:t>Radiological Safety Committees – review all research using radiological materials</a:t>
            </a:r>
          </a:p>
          <a:p>
            <a:pPr marL="342900" indent="-342900">
              <a:spcBef>
                <a:spcPts val="0"/>
              </a:spcBef>
              <a:spcAft>
                <a:spcPts val="600"/>
              </a:spcAft>
              <a:buFont typeface="+mj-lt"/>
              <a:buAutoNum type="arabicPeriod"/>
            </a:pPr>
            <a:r>
              <a:rPr lang="en-US" sz="2000" dirty="0"/>
              <a:t>Institutional Animal Care and Use Committee (IACUC) – reviews all research using animals</a:t>
            </a:r>
          </a:p>
          <a:p>
            <a:pPr marL="342900" indent="-342900">
              <a:spcBef>
                <a:spcPts val="0"/>
              </a:spcBef>
              <a:spcAft>
                <a:spcPts val="600"/>
              </a:spcAft>
              <a:buFont typeface="+mj-lt"/>
              <a:buAutoNum type="arabicPeriod"/>
            </a:pPr>
            <a:r>
              <a:rPr lang="en-US" sz="2000" dirty="0"/>
              <a:t>Institutional Biosafety Committee – reviews all research using rDNA, Select Agents, Dual-use Research and infectious material</a:t>
            </a:r>
          </a:p>
          <a:p>
            <a:pPr marL="342900" indent="-342900">
              <a:spcBef>
                <a:spcPts val="0"/>
              </a:spcBef>
              <a:spcAft>
                <a:spcPts val="600"/>
              </a:spcAft>
              <a:buFont typeface="+mj-lt"/>
              <a:buAutoNum type="arabicPeriod"/>
            </a:pPr>
            <a:r>
              <a:rPr lang="en-US" sz="2000" dirty="0"/>
              <a:t>Department of Environmental Health and Safety</a:t>
            </a:r>
          </a:p>
          <a:p>
            <a:pPr marL="342900" indent="-342900">
              <a:spcBef>
                <a:spcPts val="0"/>
              </a:spcBef>
              <a:spcAft>
                <a:spcPts val="600"/>
              </a:spcAft>
              <a:buFont typeface="+mj-lt"/>
              <a:buAutoNum type="arabicPeriod"/>
            </a:pPr>
            <a:r>
              <a:rPr lang="en-US" sz="2000" dirty="0"/>
              <a:t>Office of Regulatory Compliance – oversees DURC, EC, COI and HIPAA compliance; Clinical Research Support Center (CRSC)</a:t>
            </a:r>
          </a:p>
          <a:p>
            <a:pPr marL="342900" indent="-342900">
              <a:spcBef>
                <a:spcPts val="0"/>
              </a:spcBef>
              <a:spcAft>
                <a:spcPts val="600"/>
              </a:spcAft>
              <a:buFont typeface="+mj-lt"/>
              <a:buAutoNum type="arabicPeriod"/>
            </a:pPr>
            <a:r>
              <a:rPr lang="en-US" sz="2000" dirty="0"/>
              <a:t>Clinical Research Administration Office (CRAO)– oversees the protection of intellectual property and material transfer agreements (MTAs)</a:t>
            </a:r>
          </a:p>
          <a:p>
            <a:pPr marL="342900" indent="-342900">
              <a:spcBef>
                <a:spcPts val="0"/>
              </a:spcBef>
              <a:spcAft>
                <a:spcPts val="600"/>
              </a:spcAft>
              <a:buFont typeface="+mj-lt"/>
              <a:buAutoNum type="arabicPeriod"/>
            </a:pPr>
            <a:r>
              <a:rPr lang="en-US" sz="2000" dirty="0"/>
              <a:t>Colorado Clinical &amp; Translational Sciences Institute (CCTSI) – has a Regulatory Knowledge &amp; Support Core (RKSC)</a:t>
            </a:r>
          </a:p>
        </p:txBody>
      </p:sp>
    </p:spTree>
    <p:extLst>
      <p:ext uri="{BB962C8B-B14F-4D97-AF65-F5344CB8AC3E}">
        <p14:creationId xmlns:p14="http://schemas.microsoft.com/office/powerpoint/2010/main" val="165205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399" y="688972"/>
            <a:ext cx="7671816" cy="584775"/>
          </a:xfrm>
          <a:prstGeom prst="rect">
            <a:avLst/>
          </a:prstGeom>
          <a:noFill/>
        </p:spPr>
        <p:txBody>
          <a:bodyPr wrap="square" rtlCol="0">
            <a:spAutoFit/>
          </a:bodyPr>
          <a:lstStyle/>
          <a:p>
            <a:r>
              <a:rPr lang="en-US" sz="3200" b="1" dirty="0">
                <a:latin typeface="Helvetica" panose="020B0604020202020204" pitchFamily="34" charset="0"/>
                <a:cs typeface="Helvetica" panose="020B0604020202020204" pitchFamily="34" charset="0"/>
              </a:rPr>
              <a:t>Translational Research &amp; Compliance</a:t>
            </a:r>
          </a:p>
        </p:txBody>
      </p:sp>
      <p:sp>
        <p:nvSpPr>
          <p:cNvPr id="4" name="Content Placeholder 2"/>
          <p:cNvSpPr txBox="1">
            <a:spLocks/>
          </p:cNvSpPr>
          <p:nvPr/>
        </p:nvSpPr>
        <p:spPr>
          <a:xfrm>
            <a:off x="746081" y="1428100"/>
            <a:ext cx="11108267" cy="2819976"/>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Review of several scenarios and hypothetical case studies that represent commonly occurring situations in translational research </a:t>
            </a:r>
          </a:p>
          <a:p>
            <a:pPr marL="0" indent="0">
              <a:buNone/>
            </a:pPr>
            <a:endParaRPr lang="en-US" sz="2400" dirty="0"/>
          </a:p>
          <a:p>
            <a:pPr marL="0" indent="0">
              <a:buNone/>
            </a:pPr>
            <a:r>
              <a:rPr lang="en-US" sz="2400" dirty="0"/>
              <a:t>Reminder: To participate in discussions, raise your hand.</a:t>
            </a:r>
          </a:p>
          <a:p>
            <a:r>
              <a:rPr lang="en-US" sz="2400" dirty="0"/>
              <a:t>Click “Participants” at the bottom of your screen.</a:t>
            </a:r>
          </a:p>
          <a:p>
            <a:r>
              <a:rPr lang="en-US" sz="2400" dirty="0"/>
              <a:t>Click “Raise Hand” (click “Lower Hand” when done).</a:t>
            </a:r>
          </a:p>
        </p:txBody>
      </p:sp>
      <p:sp>
        <p:nvSpPr>
          <p:cNvPr id="5" name="Rectangle 4"/>
          <p:cNvSpPr/>
          <p:nvPr/>
        </p:nvSpPr>
        <p:spPr>
          <a:xfrm>
            <a:off x="746081" y="4567280"/>
            <a:ext cx="10972800" cy="1077218"/>
          </a:xfrm>
          <a:prstGeom prst="rect">
            <a:avLst/>
          </a:prstGeom>
          <a:solidFill>
            <a:srgbClr val="5F5F5F"/>
          </a:solidFill>
        </p:spPr>
        <p:txBody>
          <a:bodyPr wrap="square" lIns="548640" rIns="548640">
            <a:spAutoFit/>
          </a:bodyPr>
          <a:lstStyle/>
          <a:p>
            <a:pPr lvl="0" algn="ctr"/>
            <a:r>
              <a:rPr lang="en-US" sz="3200" b="1" dirty="0">
                <a:solidFill>
                  <a:schemeClr val="bg1"/>
                </a:solidFill>
                <a:latin typeface="Calibri" panose="020F0502020204030204" pitchFamily="34" charset="0"/>
                <a:cs typeface="Calibri" panose="020F0502020204030204" pitchFamily="34" charset="0"/>
              </a:rPr>
              <a:t>Sign the Attendance Sheet now by </a:t>
            </a:r>
          </a:p>
          <a:p>
            <a:pPr lvl="0" algn="ctr"/>
            <a:r>
              <a:rPr lang="en-US" sz="3200" b="1" dirty="0">
                <a:solidFill>
                  <a:schemeClr val="bg1"/>
                </a:solidFill>
                <a:latin typeface="Calibri" panose="020F0502020204030204" pitchFamily="34" charset="0"/>
                <a:cs typeface="Calibri" panose="020F0502020204030204" pitchFamily="34" charset="0"/>
              </a:rPr>
              <a:t>clicking the link in the Chat.</a:t>
            </a:r>
          </a:p>
        </p:txBody>
      </p:sp>
    </p:spTree>
    <p:extLst>
      <p:ext uri="{BB962C8B-B14F-4D97-AF65-F5344CB8AC3E}">
        <p14:creationId xmlns:p14="http://schemas.microsoft.com/office/powerpoint/2010/main" val="89309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A9F695-5A5F-C0F5-A07D-B153DA949E0B}"/>
              </a:ext>
            </a:extLst>
          </p:cNvPr>
          <p:cNvSpPr txBox="1"/>
          <p:nvPr/>
        </p:nvSpPr>
        <p:spPr>
          <a:xfrm>
            <a:off x="391887" y="991495"/>
            <a:ext cx="11527970" cy="4524315"/>
          </a:xfrm>
          <a:prstGeom prst="rect">
            <a:avLst/>
          </a:prstGeom>
          <a:noFill/>
        </p:spPr>
        <p:txBody>
          <a:bodyPr wrap="square">
            <a:spAutoFit/>
          </a:bodyPr>
          <a:lstStyle/>
          <a:p>
            <a:pPr algn="l" fontAlgn="ctr">
              <a:lnSpc>
                <a:spcPct val="150000"/>
              </a:lnSpc>
              <a:spcAft>
                <a:spcPts val="1500"/>
              </a:spcAft>
            </a:pPr>
            <a:r>
              <a:rPr lang="en-US" sz="2400" b="0" i="0" dirty="0">
                <a:effectLst/>
              </a:rPr>
              <a:t>Translational research could include situations where a researcher faces ethical dilemmas related to transitioning findings from basic science to clinical trials, such as: (1) conflicts of interest arising from industry collaborations, (2) issues with informed consent in patient recruitment, (3) data manipulation to achieve desired results, (4) concerns about sharing preliminary data with potential funders, or (5) navigating authorship disputes when transitioning between different research phases; all while ensuring the integrity of the research process and prioritizing patient well-being throughout the translation process. </a:t>
            </a:r>
          </a:p>
        </p:txBody>
      </p:sp>
      <p:sp>
        <p:nvSpPr>
          <p:cNvPr id="4" name="TextBox 3">
            <a:extLst>
              <a:ext uri="{FF2B5EF4-FFF2-40B4-BE49-F238E27FC236}">
                <a16:creationId xmlns:a16="http://schemas.microsoft.com/office/drawing/2014/main" id="{4A5355DC-AE6B-D09F-7CC7-9FDA89668CF9}"/>
              </a:ext>
            </a:extLst>
          </p:cNvPr>
          <p:cNvSpPr txBox="1"/>
          <p:nvPr/>
        </p:nvSpPr>
        <p:spPr>
          <a:xfrm>
            <a:off x="345708" y="446315"/>
            <a:ext cx="5750292" cy="646331"/>
          </a:xfrm>
          <a:prstGeom prst="rect">
            <a:avLst/>
          </a:prstGeom>
          <a:noFill/>
        </p:spPr>
        <p:txBody>
          <a:bodyPr wrap="none" rtlCol="0">
            <a:spAutoFit/>
          </a:bodyPr>
          <a:lstStyle/>
          <a:p>
            <a:r>
              <a:rPr lang="en-US" sz="3600" b="1" dirty="0"/>
              <a:t>Research Considerations</a:t>
            </a:r>
          </a:p>
        </p:txBody>
      </p:sp>
    </p:spTree>
    <p:extLst>
      <p:ext uri="{BB962C8B-B14F-4D97-AF65-F5344CB8AC3E}">
        <p14:creationId xmlns:p14="http://schemas.microsoft.com/office/powerpoint/2010/main" val="166804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C4F42-FB13-A5D0-89BD-D2D5111D2597}"/>
              </a:ext>
            </a:extLst>
          </p:cNvPr>
          <p:cNvSpPr txBox="1"/>
          <p:nvPr/>
        </p:nvSpPr>
        <p:spPr>
          <a:xfrm>
            <a:off x="620486" y="544286"/>
            <a:ext cx="5072743" cy="5360442"/>
          </a:xfrm>
          <a:prstGeom prst="rect">
            <a:avLst/>
          </a:prstGeom>
          <a:noFill/>
        </p:spPr>
        <p:txBody>
          <a:bodyPr wrap="square">
            <a:spAutoFit/>
          </a:bodyPr>
          <a:lstStyle/>
          <a:p>
            <a:pPr algn="l">
              <a:spcBef>
                <a:spcPts val="1500"/>
              </a:spcBef>
              <a:spcAft>
                <a:spcPts val="750"/>
              </a:spcAft>
            </a:pPr>
            <a:r>
              <a:rPr lang="en-US" sz="2400" b="1" i="0" dirty="0">
                <a:effectLst/>
              </a:rPr>
              <a:t>Specific scenario examples:</a:t>
            </a:r>
          </a:p>
          <a:p>
            <a:pPr algn="l">
              <a:spcBef>
                <a:spcPts val="750"/>
              </a:spcBef>
              <a:spcAft>
                <a:spcPts val="600"/>
              </a:spcAft>
            </a:pPr>
            <a:r>
              <a:rPr lang="en-US" b="1" i="0" dirty="0">
                <a:effectLst/>
              </a:rPr>
              <a:t>Industry collaboration conflict:</a:t>
            </a:r>
            <a:endParaRPr lang="en-US" dirty="0"/>
          </a:p>
          <a:p>
            <a:pPr algn="l">
              <a:spcBef>
                <a:spcPts val="750"/>
              </a:spcBef>
              <a:spcAft>
                <a:spcPts val="600"/>
              </a:spcAft>
            </a:pPr>
            <a:r>
              <a:rPr lang="en-US" b="0" i="0" dirty="0">
                <a:effectLst/>
              </a:rPr>
              <a:t>A researcher developing a promising new cancer treatment receives significant funding from a pharmaceutical company with a vested interest in the drug's success. How should they balance the need to maintain scientific integrity with the pressure to generate positive results for the company?</a:t>
            </a:r>
          </a:p>
          <a:p>
            <a:pPr algn="l">
              <a:spcBef>
                <a:spcPts val="750"/>
              </a:spcBef>
              <a:spcAft>
                <a:spcPts val="600"/>
              </a:spcAft>
            </a:pPr>
            <a:r>
              <a:rPr lang="en-US" b="1" i="0" dirty="0">
                <a:effectLst/>
              </a:rPr>
              <a:t>Patient recruitment challenges:</a:t>
            </a:r>
            <a:endParaRPr lang="en-US" b="0" i="0" dirty="0">
              <a:effectLst/>
            </a:endParaRPr>
          </a:p>
          <a:p>
            <a:pPr algn="l">
              <a:spcBef>
                <a:spcPts val="750"/>
              </a:spcBef>
              <a:spcAft>
                <a:spcPts val="600"/>
              </a:spcAft>
            </a:pPr>
            <a:r>
              <a:rPr lang="en-US" b="0" i="0" dirty="0">
                <a:effectLst/>
              </a:rPr>
              <a:t>A clinical trial is struggling to recruit patients from diverse backgrounds, potentially impacting the generalizability of the study results. What ethical considerations should the researchers take into account when attempting to address this recruitment gap?</a:t>
            </a:r>
          </a:p>
        </p:txBody>
      </p:sp>
      <p:sp>
        <p:nvSpPr>
          <p:cNvPr id="5" name="TextBox 4">
            <a:extLst>
              <a:ext uri="{FF2B5EF4-FFF2-40B4-BE49-F238E27FC236}">
                <a16:creationId xmlns:a16="http://schemas.microsoft.com/office/drawing/2014/main" id="{2761D44F-F8FF-168A-2C6F-C92EF980548F}"/>
              </a:ext>
            </a:extLst>
          </p:cNvPr>
          <p:cNvSpPr txBox="1"/>
          <p:nvPr/>
        </p:nvSpPr>
        <p:spPr>
          <a:xfrm>
            <a:off x="6008914" y="244795"/>
            <a:ext cx="6096000" cy="6368410"/>
          </a:xfrm>
          <a:prstGeom prst="rect">
            <a:avLst/>
          </a:prstGeom>
          <a:noFill/>
        </p:spPr>
        <p:txBody>
          <a:bodyPr wrap="square">
            <a:spAutoFit/>
          </a:bodyPr>
          <a:lstStyle/>
          <a:p>
            <a:pPr algn="l">
              <a:spcBef>
                <a:spcPts val="750"/>
              </a:spcBef>
              <a:spcAft>
                <a:spcPts val="600"/>
              </a:spcAft>
            </a:pPr>
            <a:r>
              <a:rPr lang="en-US" b="1" i="0" dirty="0">
                <a:effectLst/>
              </a:rPr>
              <a:t>Data manipulation pressure:</a:t>
            </a:r>
            <a:endParaRPr lang="en-US" b="0" i="0" dirty="0">
              <a:effectLst/>
            </a:endParaRPr>
          </a:p>
          <a:p>
            <a:pPr algn="l">
              <a:spcBef>
                <a:spcPts val="750"/>
              </a:spcBef>
              <a:spcAft>
                <a:spcPts val="600"/>
              </a:spcAft>
            </a:pPr>
            <a:r>
              <a:rPr lang="en-US" b="0" i="0" dirty="0">
                <a:effectLst/>
              </a:rPr>
              <a:t>A research team discovers unexpected negative results in a late-stage clinical trial but feels pressure from the funding agency to manipulate the data to present a more positive outcome. How should they navigate this situation while upholding ethical research practices?</a:t>
            </a:r>
            <a:endParaRPr lang="en-US" b="1" i="0" dirty="0">
              <a:effectLst/>
            </a:endParaRPr>
          </a:p>
          <a:p>
            <a:pPr algn="l">
              <a:spcBef>
                <a:spcPts val="750"/>
              </a:spcBef>
              <a:spcAft>
                <a:spcPts val="600"/>
              </a:spcAft>
            </a:pPr>
            <a:r>
              <a:rPr lang="en-US" b="1" i="0" dirty="0">
                <a:effectLst/>
              </a:rPr>
              <a:t>Early data sharing with funders:</a:t>
            </a:r>
            <a:endParaRPr lang="en-US" b="0" i="0" dirty="0">
              <a:effectLst/>
            </a:endParaRPr>
          </a:p>
          <a:p>
            <a:pPr algn="l">
              <a:spcBef>
                <a:spcPts val="750"/>
              </a:spcBef>
              <a:spcAft>
                <a:spcPts val="600"/>
              </a:spcAft>
            </a:pPr>
            <a:r>
              <a:rPr lang="en-US" b="0" i="0" dirty="0">
                <a:effectLst/>
              </a:rPr>
              <a:t>A researcher is considering sharing promising preliminary data from a translational research project with potential funders before the research is fully validated. What are the potential ethical concerns associated with early data dissemination?</a:t>
            </a:r>
          </a:p>
          <a:p>
            <a:pPr algn="l">
              <a:spcBef>
                <a:spcPts val="750"/>
              </a:spcBef>
              <a:spcAft>
                <a:spcPts val="1500"/>
              </a:spcAft>
            </a:pPr>
            <a:r>
              <a:rPr lang="en-US" b="1" i="0" dirty="0">
                <a:effectLst/>
              </a:rPr>
              <a:t>Authorship disputes:</a:t>
            </a:r>
            <a:endParaRPr lang="en-US" b="0" i="0" dirty="0">
              <a:effectLst/>
            </a:endParaRPr>
          </a:p>
          <a:p>
            <a:pPr algn="l">
              <a:spcBef>
                <a:spcPts val="750"/>
              </a:spcBef>
              <a:spcAft>
                <a:spcPts val="1500"/>
              </a:spcAft>
            </a:pPr>
            <a:r>
              <a:rPr lang="en-US" b="0" i="0" dirty="0">
                <a:effectLst/>
              </a:rPr>
              <a:t>A team transitioning from pre-clinical to clinical trials faces a disagreement about authorship contributions, with some members from the initial basic science team feeling their work is not adequately recognized in the clinical trial publications. How should the team address this issue fairly?</a:t>
            </a:r>
            <a:endParaRPr lang="en-US" dirty="0"/>
          </a:p>
        </p:txBody>
      </p:sp>
    </p:spTree>
    <p:extLst>
      <p:ext uri="{BB962C8B-B14F-4D97-AF65-F5344CB8AC3E}">
        <p14:creationId xmlns:p14="http://schemas.microsoft.com/office/powerpoint/2010/main" val="1062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A2C7F6-D6BC-3696-1880-5D937A287943}"/>
              </a:ext>
            </a:extLst>
          </p:cNvPr>
          <p:cNvSpPr txBox="1"/>
          <p:nvPr/>
        </p:nvSpPr>
        <p:spPr>
          <a:xfrm>
            <a:off x="424542" y="663312"/>
            <a:ext cx="5486399" cy="4703852"/>
          </a:xfrm>
          <a:prstGeom prst="rect">
            <a:avLst/>
          </a:prstGeom>
          <a:noFill/>
        </p:spPr>
        <p:txBody>
          <a:bodyPr wrap="square">
            <a:spAutoFit/>
          </a:bodyPr>
          <a:lstStyle/>
          <a:p>
            <a:pPr algn="l">
              <a:spcBef>
                <a:spcPts val="1500"/>
              </a:spcBef>
              <a:spcAft>
                <a:spcPts val="750"/>
              </a:spcAft>
            </a:pPr>
            <a:r>
              <a:rPr lang="en-US" sz="2400" b="1" i="0" dirty="0">
                <a:effectLst/>
              </a:rPr>
              <a:t>Key ethical considerations in translational research:</a:t>
            </a:r>
          </a:p>
          <a:p>
            <a:pPr algn="l">
              <a:spcBef>
                <a:spcPts val="750"/>
              </a:spcBef>
              <a:spcAft>
                <a:spcPts val="600"/>
              </a:spcAft>
            </a:pPr>
            <a:r>
              <a:rPr lang="en-US" b="1" i="0" dirty="0">
                <a:effectLst/>
              </a:rPr>
              <a:t>Informed consent:</a:t>
            </a:r>
            <a:endParaRPr lang="en-US" b="0" i="0" dirty="0">
              <a:effectLst/>
            </a:endParaRPr>
          </a:p>
          <a:p>
            <a:pPr algn="l" fontAlgn="ctr">
              <a:spcBef>
                <a:spcPts val="750"/>
              </a:spcBef>
              <a:spcAft>
                <a:spcPts val="600"/>
              </a:spcAft>
              <a:buFont typeface="Arial" panose="020B0604020202020204" pitchFamily="34" charset="0"/>
              <a:buChar char="•"/>
            </a:pPr>
            <a:r>
              <a:rPr lang="en-US" b="0" i="0" dirty="0">
                <a:effectLst/>
              </a:rPr>
              <a:t>Ensuring patients fully understand the risks and benefits of participating in a clinical trial and have the ability to withdraw at any time. </a:t>
            </a:r>
          </a:p>
          <a:p>
            <a:pPr algn="l">
              <a:spcBef>
                <a:spcPts val="750"/>
              </a:spcBef>
              <a:spcAft>
                <a:spcPts val="600"/>
              </a:spcAft>
            </a:pPr>
            <a:r>
              <a:rPr lang="en-US" b="1" i="0" dirty="0">
                <a:effectLst/>
              </a:rPr>
              <a:t>Patient privacy:</a:t>
            </a:r>
            <a:endParaRPr lang="en-US" b="0" i="0" dirty="0">
              <a:effectLst/>
            </a:endParaRPr>
          </a:p>
          <a:p>
            <a:pPr algn="l" fontAlgn="ctr">
              <a:spcBef>
                <a:spcPts val="750"/>
              </a:spcBef>
              <a:spcAft>
                <a:spcPts val="600"/>
              </a:spcAft>
              <a:buFont typeface="Arial" panose="020B0604020202020204" pitchFamily="34" charset="0"/>
              <a:buChar char="•"/>
            </a:pPr>
            <a:r>
              <a:rPr lang="en-US" b="0" i="0" dirty="0">
                <a:effectLst/>
              </a:rPr>
              <a:t>Protecting patient data and maintaining confidentiality throughout the research process. </a:t>
            </a:r>
          </a:p>
          <a:p>
            <a:pPr algn="l">
              <a:spcBef>
                <a:spcPts val="750"/>
              </a:spcBef>
              <a:spcAft>
                <a:spcPts val="600"/>
              </a:spcAft>
            </a:pPr>
            <a:r>
              <a:rPr lang="en-US" b="1" i="0" dirty="0">
                <a:effectLst/>
              </a:rPr>
              <a:t>Benefit-risk analysis:</a:t>
            </a:r>
            <a:endParaRPr lang="en-US" b="0" i="0" dirty="0">
              <a:effectLst/>
            </a:endParaRPr>
          </a:p>
          <a:p>
            <a:pPr algn="l" fontAlgn="ctr">
              <a:spcBef>
                <a:spcPts val="750"/>
              </a:spcBef>
              <a:spcAft>
                <a:spcPts val="600"/>
              </a:spcAft>
              <a:buFont typeface="Arial" panose="020B0604020202020204" pitchFamily="34" charset="0"/>
              <a:buChar char="•"/>
            </a:pPr>
            <a:r>
              <a:rPr lang="en-US" b="0" i="0" dirty="0">
                <a:effectLst/>
              </a:rPr>
              <a:t>Carefully weighing the potential benefits of a new treatment against the risks to patients. </a:t>
            </a:r>
          </a:p>
        </p:txBody>
      </p:sp>
      <p:sp>
        <p:nvSpPr>
          <p:cNvPr id="5" name="TextBox 4">
            <a:extLst>
              <a:ext uri="{FF2B5EF4-FFF2-40B4-BE49-F238E27FC236}">
                <a16:creationId xmlns:a16="http://schemas.microsoft.com/office/drawing/2014/main" id="{0594D376-5970-361E-6DDE-8834F384DB85}"/>
              </a:ext>
            </a:extLst>
          </p:cNvPr>
          <p:cNvSpPr txBox="1"/>
          <p:nvPr/>
        </p:nvSpPr>
        <p:spPr>
          <a:xfrm>
            <a:off x="6172202" y="1534063"/>
            <a:ext cx="5486399" cy="2962349"/>
          </a:xfrm>
          <a:prstGeom prst="rect">
            <a:avLst/>
          </a:prstGeom>
          <a:noFill/>
        </p:spPr>
        <p:txBody>
          <a:bodyPr wrap="square">
            <a:spAutoFit/>
          </a:bodyPr>
          <a:lstStyle/>
          <a:p>
            <a:pPr algn="l">
              <a:spcBef>
                <a:spcPts val="750"/>
              </a:spcBef>
              <a:spcAft>
                <a:spcPts val="600"/>
              </a:spcAft>
            </a:pPr>
            <a:r>
              <a:rPr lang="en-US" b="1" i="0" dirty="0">
                <a:effectLst/>
              </a:rPr>
              <a:t>Conflict of interest management:</a:t>
            </a:r>
            <a:endParaRPr lang="en-US" b="0" i="0" dirty="0">
              <a:effectLst/>
            </a:endParaRPr>
          </a:p>
          <a:p>
            <a:pPr algn="l" fontAlgn="ctr">
              <a:spcBef>
                <a:spcPts val="750"/>
              </a:spcBef>
              <a:spcAft>
                <a:spcPts val="600"/>
              </a:spcAft>
              <a:buFont typeface="Arial" panose="020B0604020202020204" pitchFamily="34" charset="0"/>
              <a:buChar char="•"/>
            </a:pPr>
            <a:r>
              <a:rPr lang="en-US" b="0" i="0" dirty="0">
                <a:effectLst/>
              </a:rPr>
              <a:t>Disclosing and appropriately managing any potential conflicts of interest related to industry collaborations or financial incentives. </a:t>
            </a:r>
          </a:p>
          <a:p>
            <a:pPr algn="l">
              <a:spcBef>
                <a:spcPts val="750"/>
              </a:spcBef>
              <a:spcAft>
                <a:spcPts val="1500"/>
              </a:spcAft>
            </a:pPr>
            <a:r>
              <a:rPr lang="en-US" b="1" i="0" dirty="0">
                <a:effectLst/>
              </a:rPr>
              <a:t>Scientific rigor:</a:t>
            </a:r>
            <a:endParaRPr lang="en-US" b="0" i="0" dirty="0">
              <a:effectLst/>
            </a:endParaRPr>
          </a:p>
          <a:p>
            <a:pPr algn="l">
              <a:spcBef>
                <a:spcPts val="750"/>
              </a:spcBef>
              <a:spcAft>
                <a:spcPts val="1500"/>
              </a:spcAft>
              <a:buFont typeface="Arial" panose="020B0604020202020204" pitchFamily="34" charset="0"/>
              <a:buChar char="•"/>
            </a:pPr>
            <a:r>
              <a:rPr lang="en-US" b="0" i="0" dirty="0">
                <a:effectLst/>
              </a:rPr>
              <a:t>Adhering to established research methodologies and data analysis practices to ensure reliable and reproducible resul</a:t>
            </a:r>
            <a:r>
              <a:rPr lang="en-US" dirty="0"/>
              <a:t>ts.</a:t>
            </a:r>
          </a:p>
        </p:txBody>
      </p:sp>
    </p:spTree>
    <p:extLst>
      <p:ext uri="{BB962C8B-B14F-4D97-AF65-F5344CB8AC3E}">
        <p14:creationId xmlns:p14="http://schemas.microsoft.com/office/powerpoint/2010/main" val="36524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4C5F0-E2DD-31DD-6E19-6FF43096E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8E63-765D-4185-637A-D8A464B0C3C2}"/>
              </a:ext>
            </a:extLst>
          </p:cNvPr>
          <p:cNvSpPr txBox="1">
            <a:spLocks/>
          </p:cNvSpPr>
          <p:nvPr/>
        </p:nvSpPr>
        <p:spPr>
          <a:xfrm>
            <a:off x="502919" y="402336"/>
            <a:ext cx="2745781" cy="649224"/>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#1</a:t>
            </a:r>
          </a:p>
        </p:txBody>
      </p:sp>
      <p:sp>
        <p:nvSpPr>
          <p:cNvPr id="3" name="Content Placeholder 2">
            <a:extLst>
              <a:ext uri="{FF2B5EF4-FFF2-40B4-BE49-F238E27FC236}">
                <a16:creationId xmlns:a16="http://schemas.microsoft.com/office/drawing/2014/main" id="{9D4A0D66-5AA4-438F-02AC-CE5E8BD8896C}"/>
              </a:ext>
            </a:extLst>
          </p:cNvPr>
          <p:cNvSpPr txBox="1">
            <a:spLocks/>
          </p:cNvSpPr>
          <p:nvPr/>
        </p:nvSpPr>
        <p:spPr>
          <a:xfrm>
            <a:off x="502920" y="1115567"/>
            <a:ext cx="11228832" cy="5023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1200"/>
              </a:spcAft>
              <a:buNone/>
            </a:pPr>
            <a:r>
              <a:rPr lang="en-US" sz="2400" dirty="0"/>
              <a:t>You are the PI of an industry-sponsored trial investigating the effectiveness of several new drugs in mitigating tumor growth.  CU Anschutz is a high-enrolling site of this multi-center trail.  Published work in mice (from the study sponsor) demonstrates that all of the treatment drugs were equally effective in tumor shrinkage and survival.</a:t>
            </a:r>
          </a:p>
          <a:p>
            <a:pPr marL="0" indent="0">
              <a:lnSpc>
                <a:spcPct val="100000"/>
              </a:lnSpc>
              <a:spcBef>
                <a:spcPct val="0"/>
              </a:spcBef>
              <a:spcAft>
                <a:spcPts val="1200"/>
              </a:spcAft>
              <a:buNone/>
            </a:pPr>
            <a:r>
              <a:rPr lang="en-US" sz="2400" dirty="0"/>
              <a:t>After 6 months of accrual, with initial results coming in you notice that your results differ from those of the sponsor.</a:t>
            </a:r>
          </a:p>
          <a:p>
            <a:pPr marL="0" indent="0">
              <a:lnSpc>
                <a:spcPct val="100000"/>
              </a:lnSpc>
              <a:spcBef>
                <a:spcPct val="0"/>
              </a:spcBef>
              <a:spcAft>
                <a:spcPts val="1200"/>
              </a:spcAft>
              <a:buNone/>
            </a:pPr>
            <a:r>
              <a:rPr lang="en-US" sz="2400" dirty="0"/>
              <a:t>What do you do?  What are your options?  </a:t>
            </a:r>
          </a:p>
          <a:p>
            <a:pPr marL="0" indent="0">
              <a:lnSpc>
                <a:spcPct val="100000"/>
              </a:lnSpc>
              <a:spcBef>
                <a:spcPct val="0"/>
              </a:spcBef>
              <a:spcAft>
                <a:spcPts val="1200"/>
              </a:spcAft>
              <a:buNone/>
            </a:pPr>
            <a:endParaRPr lang="en-US" sz="2400" dirty="0"/>
          </a:p>
        </p:txBody>
      </p:sp>
    </p:spTree>
    <p:extLst>
      <p:ext uri="{BB962C8B-B14F-4D97-AF65-F5344CB8AC3E}">
        <p14:creationId xmlns:p14="http://schemas.microsoft.com/office/powerpoint/2010/main" val="13511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C66BE-248C-E460-2F0E-BBB1AEBD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90FAF-6F24-A75B-B60F-F60DF5B7D3D4}"/>
              </a:ext>
            </a:extLst>
          </p:cNvPr>
          <p:cNvSpPr txBox="1">
            <a:spLocks/>
          </p:cNvSpPr>
          <p:nvPr/>
        </p:nvSpPr>
        <p:spPr>
          <a:xfrm>
            <a:off x="649224" y="758952"/>
            <a:ext cx="5065776" cy="64922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#1 - Discussion</a:t>
            </a:r>
          </a:p>
        </p:txBody>
      </p:sp>
      <p:sp>
        <p:nvSpPr>
          <p:cNvPr id="3" name="Content Placeholder 2">
            <a:extLst>
              <a:ext uri="{FF2B5EF4-FFF2-40B4-BE49-F238E27FC236}">
                <a16:creationId xmlns:a16="http://schemas.microsoft.com/office/drawing/2014/main" id="{DC4EE845-5CE3-701D-58EF-CFF4629B107F}"/>
              </a:ext>
            </a:extLst>
          </p:cNvPr>
          <p:cNvSpPr txBox="1">
            <a:spLocks/>
          </p:cNvSpPr>
          <p:nvPr/>
        </p:nvSpPr>
        <p:spPr>
          <a:xfrm>
            <a:off x="630936" y="1371599"/>
            <a:ext cx="11119104" cy="41692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1800"/>
              </a:spcAft>
              <a:buNone/>
            </a:pPr>
            <a:r>
              <a:rPr lang="en-US" sz="2400" dirty="0"/>
              <a:t>Do you publish your results locally?  </a:t>
            </a:r>
            <a:r>
              <a:rPr lang="en-US" sz="2400" i="1" dirty="0"/>
              <a:t>At CU Anschutz, our industry-sponsored contracts have a provision for PIs to publish their local results.</a:t>
            </a:r>
          </a:p>
          <a:p>
            <a:pPr marL="0" indent="0">
              <a:lnSpc>
                <a:spcPct val="100000"/>
              </a:lnSpc>
              <a:spcBef>
                <a:spcPct val="0"/>
              </a:spcBef>
              <a:spcAft>
                <a:spcPts val="1800"/>
              </a:spcAft>
              <a:buNone/>
            </a:pPr>
            <a:r>
              <a:rPr lang="en-US" sz="2400" dirty="0"/>
              <a:t>How will publishing the results locally, basically splitting off from the sponsor’s original intent affect your career and relationship with the sponsor?</a:t>
            </a:r>
          </a:p>
          <a:p>
            <a:pPr marL="0" indent="0">
              <a:lnSpc>
                <a:spcPct val="100000"/>
              </a:lnSpc>
              <a:spcBef>
                <a:spcPct val="0"/>
              </a:spcBef>
              <a:spcAft>
                <a:spcPts val="1800"/>
              </a:spcAft>
              <a:buNone/>
            </a:pPr>
            <a:r>
              <a:rPr lang="en-US" sz="2400" dirty="0"/>
              <a:t>What about staying silent?  Will that cause you moral injury?  </a:t>
            </a:r>
          </a:p>
          <a:p>
            <a:pPr marL="0" indent="0">
              <a:lnSpc>
                <a:spcPct val="100000"/>
              </a:lnSpc>
              <a:spcBef>
                <a:spcPct val="0"/>
              </a:spcBef>
              <a:spcAft>
                <a:spcPts val="1800"/>
              </a:spcAft>
              <a:buNone/>
            </a:pPr>
            <a:endParaRPr lang="en-US" sz="2400" dirty="0"/>
          </a:p>
          <a:p>
            <a:pPr marL="0" indent="0">
              <a:lnSpc>
                <a:spcPct val="100000"/>
              </a:lnSpc>
              <a:spcBef>
                <a:spcPct val="0"/>
              </a:spcBef>
              <a:spcAft>
                <a:spcPts val="1800"/>
              </a:spcAft>
              <a:buNone/>
            </a:pPr>
            <a:r>
              <a:rPr lang="en-US" sz="2400" dirty="0"/>
              <a:t>Reference:  https://www.ucsf.edu/news/2000/10/97405/ucsf-harvard-team-publishes-major-hiv-therapy-study-over-objections-sponsor</a:t>
            </a:r>
          </a:p>
          <a:p>
            <a:pPr marL="0" indent="0">
              <a:lnSpc>
                <a:spcPct val="100000"/>
              </a:lnSpc>
              <a:spcBef>
                <a:spcPct val="0"/>
              </a:spcBef>
              <a:spcAft>
                <a:spcPts val="1800"/>
              </a:spcAft>
              <a:buNone/>
            </a:pPr>
            <a:endParaRPr lang="en-US" sz="2400" dirty="0"/>
          </a:p>
          <a:p>
            <a:pPr marL="0" indent="0">
              <a:lnSpc>
                <a:spcPct val="100000"/>
              </a:lnSpc>
              <a:spcBef>
                <a:spcPct val="0"/>
              </a:spcBef>
              <a:spcAft>
                <a:spcPts val="1800"/>
              </a:spcAft>
              <a:buNone/>
            </a:pPr>
            <a:endParaRPr lang="en-US" sz="2400" dirty="0"/>
          </a:p>
        </p:txBody>
      </p:sp>
    </p:spTree>
    <p:extLst>
      <p:ext uri="{BB962C8B-B14F-4D97-AF65-F5344CB8AC3E}">
        <p14:creationId xmlns:p14="http://schemas.microsoft.com/office/powerpoint/2010/main" val="172718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344" y="731520"/>
            <a:ext cx="2724912" cy="649224"/>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#2</a:t>
            </a:r>
          </a:p>
        </p:txBody>
      </p:sp>
      <p:sp>
        <p:nvSpPr>
          <p:cNvPr id="3" name="Content Placeholder 2"/>
          <p:cNvSpPr txBox="1">
            <a:spLocks/>
          </p:cNvSpPr>
          <p:nvPr/>
        </p:nvSpPr>
        <p:spPr>
          <a:xfrm>
            <a:off x="524256" y="1636776"/>
            <a:ext cx="11143488" cy="4267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900"/>
              </a:spcAft>
              <a:buFont typeface="Arial" panose="020B0604020202020204" pitchFamily="34" charset="0"/>
              <a:buNone/>
            </a:pPr>
            <a:r>
              <a:rPr lang="en-US" dirty="0"/>
              <a:t>You are conducting SARS-CoV-2 / COVID-19 diagnostic testing on symptomatic people using the nasal pharyngeal swab (NPS) collection method.  A colleague has been working on a COVID-19 detection method using saliva and asks you if you can have the patients spit into a collection cup during their testing so that she can determine if she can detect a viral load and compare it to your NPS sample results.  </a:t>
            </a:r>
          </a:p>
          <a:p>
            <a:pPr marL="0" indent="0">
              <a:lnSpc>
                <a:spcPct val="100000"/>
              </a:lnSpc>
              <a:spcBef>
                <a:spcPts val="0"/>
              </a:spcBef>
              <a:spcAft>
                <a:spcPts val="900"/>
              </a:spcAft>
              <a:buFont typeface="Arial" panose="020B0604020202020204" pitchFamily="34" charset="0"/>
              <a:buNone/>
            </a:pPr>
            <a:r>
              <a:rPr lang="en-US" dirty="0"/>
              <a:t>What, if anything, needs to be done for you add this collection method to your test?</a:t>
            </a:r>
          </a:p>
        </p:txBody>
      </p:sp>
    </p:spTree>
    <p:extLst>
      <p:ext uri="{BB962C8B-B14F-4D97-AF65-F5344CB8AC3E}">
        <p14:creationId xmlns:p14="http://schemas.microsoft.com/office/powerpoint/2010/main" val="343590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3681" y="688156"/>
            <a:ext cx="3987511" cy="832288"/>
          </a:xfrm>
          <a:ln>
            <a:solidFill>
              <a:schemeClr val="bg1"/>
            </a:solidFill>
          </a:ln>
        </p:spPr>
        <p:txBody>
          <a:bodyPr anchor="ctr"/>
          <a:lstStyle/>
          <a:p>
            <a:r>
              <a:rPr lang="en-US" sz="4400" b="1" dirty="0">
                <a:solidFill>
                  <a:srgbClr val="CFB879"/>
                </a:solidFill>
              </a:rPr>
              <a:t>Expectations</a:t>
            </a:r>
          </a:p>
        </p:txBody>
      </p:sp>
      <p:sp>
        <p:nvSpPr>
          <p:cNvPr id="15" name="Freeform 14"/>
          <p:cNvSpPr/>
          <p:nvPr/>
        </p:nvSpPr>
        <p:spPr>
          <a:xfrm>
            <a:off x="5392529" y="294305"/>
            <a:ext cx="6400801" cy="1619991"/>
          </a:xfrm>
          <a:custGeom>
            <a:avLst/>
            <a:gdLst>
              <a:gd name="connsiteX0" fmla="*/ 0 w 3700857"/>
              <a:gd name="connsiteY0" fmla="*/ 0 h 2112296"/>
              <a:gd name="connsiteX1" fmla="*/ 3700857 w 3700857"/>
              <a:gd name="connsiteY1" fmla="*/ 0 h 2112296"/>
              <a:gd name="connsiteX2" fmla="*/ 3700857 w 3700857"/>
              <a:gd name="connsiteY2" fmla="*/ 2112296 h 2112296"/>
              <a:gd name="connsiteX3" fmla="*/ 0 w 3700857"/>
              <a:gd name="connsiteY3" fmla="*/ 2112296 h 2112296"/>
              <a:gd name="connsiteX4" fmla="*/ 0 w 3700857"/>
              <a:gd name="connsiteY4" fmla="*/ 0 h 21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857" h="2112296">
                <a:moveTo>
                  <a:pt x="0" y="0"/>
                </a:moveTo>
                <a:lnTo>
                  <a:pt x="3700857" y="0"/>
                </a:lnTo>
                <a:lnTo>
                  <a:pt x="3700857" y="2112296"/>
                </a:lnTo>
                <a:lnTo>
                  <a:pt x="0" y="2112296"/>
                </a:lnTo>
                <a:lnTo>
                  <a:pt x="0" y="0"/>
                </a:lnTo>
                <a:close/>
              </a:path>
            </a:pathLst>
          </a:custGeom>
          <a:solidFill>
            <a:schemeClr val="bg1"/>
          </a:solidFill>
          <a:ln>
            <a:solidFill>
              <a:srgbClr val="CEBA7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US" sz="1600" kern="1200" dirty="0">
                <a:solidFill>
                  <a:schemeClr val="tx1"/>
                </a:solidFill>
              </a:rPr>
              <a:t>Silence personal devices. </a:t>
            </a:r>
          </a:p>
          <a:p>
            <a:pPr marL="171450" lvl="1" indent="-171450" algn="l" defTabSz="755650" rtl="0">
              <a:lnSpc>
                <a:spcPct val="90000"/>
              </a:lnSpc>
              <a:spcBef>
                <a:spcPct val="0"/>
              </a:spcBef>
              <a:spcAft>
                <a:spcPct val="15000"/>
              </a:spcAft>
              <a:buChar char="••"/>
            </a:pPr>
            <a:r>
              <a:rPr lang="en-US" sz="1600" kern="1200" dirty="0">
                <a:solidFill>
                  <a:schemeClr val="tx1"/>
                </a:solidFill>
              </a:rPr>
              <a:t>Stay muted when not talking.</a:t>
            </a:r>
          </a:p>
          <a:p>
            <a:pPr marL="171450" lvl="1" indent="-171450" algn="l" defTabSz="755650" rtl="0">
              <a:lnSpc>
                <a:spcPct val="90000"/>
              </a:lnSpc>
              <a:spcBef>
                <a:spcPct val="0"/>
              </a:spcBef>
              <a:spcAft>
                <a:spcPct val="15000"/>
              </a:spcAft>
              <a:buChar char="••"/>
            </a:pPr>
            <a:r>
              <a:rPr lang="en-US" sz="1600" kern="1200" dirty="0">
                <a:solidFill>
                  <a:schemeClr val="tx1"/>
                </a:solidFill>
              </a:rPr>
              <a:t>Set up in a quiet location.</a:t>
            </a:r>
          </a:p>
          <a:p>
            <a:pPr marL="171450" lvl="1" indent="-171450" algn="l" defTabSz="755650" rtl="0">
              <a:lnSpc>
                <a:spcPct val="90000"/>
              </a:lnSpc>
              <a:spcBef>
                <a:spcPct val="0"/>
              </a:spcBef>
              <a:spcAft>
                <a:spcPct val="15000"/>
              </a:spcAft>
              <a:buChar char="••"/>
            </a:pPr>
            <a:r>
              <a:rPr lang="en-US" sz="1600" kern="1200" dirty="0">
                <a:solidFill>
                  <a:schemeClr val="tx1"/>
                </a:solidFill>
              </a:rPr>
              <a:t>Remain attentive. Avoid checking email/phone/web.</a:t>
            </a:r>
          </a:p>
          <a:p>
            <a:pPr marL="171450" lvl="1" indent="-171450" algn="l" defTabSz="755650" rtl="0">
              <a:lnSpc>
                <a:spcPct val="90000"/>
              </a:lnSpc>
              <a:spcBef>
                <a:spcPct val="0"/>
              </a:spcBef>
              <a:spcAft>
                <a:spcPct val="15000"/>
              </a:spcAft>
              <a:buChar char="••"/>
            </a:pPr>
            <a:r>
              <a:rPr lang="en-US" sz="1600" kern="1200" dirty="0">
                <a:solidFill>
                  <a:schemeClr val="tx1"/>
                </a:solidFill>
              </a:rPr>
              <a:t>Use the Chat function to ask questions or get technical help.</a:t>
            </a:r>
          </a:p>
          <a:p>
            <a:pPr marL="171450" lvl="1" indent="-171450" algn="l" defTabSz="755650" rtl="0">
              <a:lnSpc>
                <a:spcPct val="90000"/>
              </a:lnSpc>
              <a:spcBef>
                <a:spcPct val="0"/>
              </a:spcBef>
              <a:spcAft>
                <a:spcPct val="15000"/>
              </a:spcAft>
              <a:buChar char="••"/>
            </a:pPr>
            <a:r>
              <a:rPr lang="en-US" sz="1600" kern="1200" dirty="0">
                <a:solidFill>
                  <a:schemeClr val="tx1"/>
                </a:solidFill>
              </a:rPr>
              <a:t>Use your full name, not an alias.</a:t>
            </a:r>
          </a:p>
        </p:txBody>
      </p:sp>
      <p:grpSp>
        <p:nvGrpSpPr>
          <p:cNvPr id="2" name="Group 1"/>
          <p:cNvGrpSpPr/>
          <p:nvPr/>
        </p:nvGrpSpPr>
        <p:grpSpPr>
          <a:xfrm>
            <a:off x="228600" y="2247170"/>
            <a:ext cx="11734800" cy="4052682"/>
            <a:chOff x="113342" y="2632380"/>
            <a:chExt cx="10804704" cy="4329165"/>
          </a:xfrm>
        </p:grpSpPr>
        <p:sp>
          <p:nvSpPr>
            <p:cNvPr id="3" name="Freeform 2"/>
            <p:cNvSpPr/>
            <p:nvPr/>
          </p:nvSpPr>
          <p:spPr>
            <a:xfrm>
              <a:off x="269932" y="2632380"/>
              <a:ext cx="10491523" cy="421200"/>
            </a:xfrm>
            <a:custGeom>
              <a:avLst/>
              <a:gdLst>
                <a:gd name="connsiteX0" fmla="*/ 0 w 11391359"/>
                <a:gd name="connsiteY0" fmla="*/ 70201 h 421200"/>
                <a:gd name="connsiteX1" fmla="*/ 70201 w 11391359"/>
                <a:gd name="connsiteY1" fmla="*/ 0 h 421200"/>
                <a:gd name="connsiteX2" fmla="*/ 11321158 w 11391359"/>
                <a:gd name="connsiteY2" fmla="*/ 0 h 421200"/>
                <a:gd name="connsiteX3" fmla="*/ 11391359 w 11391359"/>
                <a:gd name="connsiteY3" fmla="*/ 70201 h 421200"/>
                <a:gd name="connsiteX4" fmla="*/ 11391359 w 11391359"/>
                <a:gd name="connsiteY4" fmla="*/ 350999 h 421200"/>
                <a:gd name="connsiteX5" fmla="*/ 11321158 w 11391359"/>
                <a:gd name="connsiteY5" fmla="*/ 421200 h 421200"/>
                <a:gd name="connsiteX6" fmla="*/ 70201 w 11391359"/>
                <a:gd name="connsiteY6" fmla="*/ 421200 h 421200"/>
                <a:gd name="connsiteX7" fmla="*/ 0 w 11391359"/>
                <a:gd name="connsiteY7" fmla="*/ 350999 h 421200"/>
                <a:gd name="connsiteX8" fmla="*/ 0 w 11391359"/>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1359" h="421200">
                  <a:moveTo>
                    <a:pt x="0" y="70201"/>
                  </a:moveTo>
                  <a:cubicBezTo>
                    <a:pt x="0" y="31430"/>
                    <a:pt x="31430" y="0"/>
                    <a:pt x="70201" y="0"/>
                  </a:cubicBezTo>
                  <a:lnTo>
                    <a:pt x="11321158" y="0"/>
                  </a:lnTo>
                  <a:cubicBezTo>
                    <a:pt x="11359929" y="0"/>
                    <a:pt x="11391359" y="31430"/>
                    <a:pt x="11391359" y="70201"/>
                  </a:cubicBezTo>
                  <a:lnTo>
                    <a:pt x="11391359" y="350999"/>
                  </a:lnTo>
                  <a:cubicBezTo>
                    <a:pt x="11391359" y="389770"/>
                    <a:pt x="11359929" y="421200"/>
                    <a:pt x="11321158" y="421200"/>
                  </a:cubicBezTo>
                  <a:lnTo>
                    <a:pt x="70201" y="421200"/>
                  </a:lnTo>
                  <a:cubicBezTo>
                    <a:pt x="31430" y="421200"/>
                    <a:pt x="0" y="389770"/>
                    <a:pt x="0" y="350999"/>
                  </a:cubicBezTo>
                  <a:lnTo>
                    <a:pt x="0" y="70201"/>
                  </a:lnTo>
                  <a:close/>
                </a:path>
              </a:pathLst>
            </a:custGeom>
            <a:solidFill>
              <a:srgbClr val="5F5F5F"/>
            </a:solidFill>
            <a:ln>
              <a:solidFill>
                <a:srgbClr val="CEBA7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lvl="0" defTabSz="800100" rtl="0">
                <a:lnSpc>
                  <a:spcPct val="90000"/>
                </a:lnSpc>
                <a:spcBef>
                  <a:spcPct val="0"/>
                </a:spcBef>
                <a:spcAft>
                  <a:spcPct val="35000"/>
                </a:spcAft>
              </a:pPr>
              <a:r>
                <a:rPr lang="en-US" sz="1800" kern="1200" dirty="0"/>
                <a:t>Receiving credit for attendance: </a:t>
              </a:r>
            </a:p>
          </p:txBody>
        </p:sp>
        <p:sp>
          <p:nvSpPr>
            <p:cNvPr id="4" name="Freeform 3"/>
            <p:cNvSpPr/>
            <p:nvPr/>
          </p:nvSpPr>
          <p:spPr>
            <a:xfrm>
              <a:off x="113342" y="3225249"/>
              <a:ext cx="10804704" cy="3736296"/>
            </a:xfrm>
            <a:custGeom>
              <a:avLst/>
              <a:gdLst>
                <a:gd name="connsiteX0" fmla="*/ 0 w 11391359"/>
                <a:gd name="connsiteY0" fmla="*/ 0 h 2604655"/>
                <a:gd name="connsiteX1" fmla="*/ 11391359 w 11391359"/>
                <a:gd name="connsiteY1" fmla="*/ 0 h 2604655"/>
                <a:gd name="connsiteX2" fmla="*/ 11391359 w 11391359"/>
                <a:gd name="connsiteY2" fmla="*/ 2604655 h 2604655"/>
                <a:gd name="connsiteX3" fmla="*/ 0 w 11391359"/>
                <a:gd name="connsiteY3" fmla="*/ 2604655 h 2604655"/>
                <a:gd name="connsiteX4" fmla="*/ 0 w 11391359"/>
                <a:gd name="connsiteY4" fmla="*/ 0 h 260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359" h="2604655">
                  <a:moveTo>
                    <a:pt x="0" y="0"/>
                  </a:moveTo>
                  <a:lnTo>
                    <a:pt x="11391359" y="0"/>
                  </a:lnTo>
                  <a:lnTo>
                    <a:pt x="11391359" y="2604655"/>
                  </a:lnTo>
                  <a:lnTo>
                    <a:pt x="0" y="26046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676" tIns="22860" rIns="128016" bIns="22860" numCol="1" spcCol="1270" anchor="t" anchorCtr="0">
              <a:noAutofit/>
            </a:bodyPr>
            <a:lstStyle/>
            <a:p>
              <a:pPr indent="-457200" defTabSz="622300">
                <a:lnSpc>
                  <a:spcPct val="90000"/>
                </a:lnSpc>
                <a:spcAft>
                  <a:spcPct val="20000"/>
                </a:spcAft>
              </a:pPr>
              <a:r>
                <a:rPr lang="en-US" sz="1600" kern="1200" dirty="0"/>
                <a:t>To satisfy the NIH Requirement for Instruction in the Responsible Conduct of Research, the following are required to receive credit for attendance:</a:t>
              </a:r>
            </a:p>
            <a:p>
              <a:pPr marL="114300" lvl="1" indent="-114300" algn="l" defTabSz="622300" rtl="0">
                <a:lnSpc>
                  <a:spcPct val="90000"/>
                </a:lnSpc>
                <a:spcBef>
                  <a:spcPct val="0"/>
                </a:spcBef>
                <a:spcAft>
                  <a:spcPct val="20000"/>
                </a:spcAft>
                <a:buChar char="••"/>
              </a:pPr>
              <a:endParaRPr lang="en-US" sz="1600" kern="1200" dirty="0"/>
            </a:p>
            <a:p>
              <a:pPr marL="863600" lvl="3" defTabSz="622300">
                <a:lnSpc>
                  <a:spcPct val="90000"/>
                </a:lnSpc>
                <a:spcAft>
                  <a:spcPts val="150"/>
                </a:spcAft>
              </a:pPr>
              <a:r>
                <a:rPr lang="en-US" sz="1600" b="1" kern="1200" dirty="0"/>
                <a:t>Attend the full 90 minutes of the training. </a:t>
              </a:r>
              <a:r>
                <a:rPr lang="en-US" sz="1600" kern="1200" dirty="0"/>
                <a:t>Attending any </a:t>
              </a:r>
              <a:r>
                <a:rPr lang="en-US" sz="1600" u="sng" kern="1200" dirty="0"/>
                <a:t>8 out of the 9</a:t>
              </a:r>
              <a:r>
                <a:rPr lang="en-US" sz="1600" kern="1200" dirty="0"/>
                <a:t> RCR seminars we offer will satisfy the NIH requirement. </a:t>
              </a:r>
            </a:p>
            <a:p>
              <a:pPr marL="863600" lvl="3" defTabSz="622300">
                <a:lnSpc>
                  <a:spcPct val="90000"/>
                </a:lnSpc>
                <a:spcAft>
                  <a:spcPts val="150"/>
                </a:spcAft>
              </a:pPr>
              <a:endParaRPr lang="en-US" sz="1600" kern="1200" dirty="0"/>
            </a:p>
            <a:p>
              <a:pPr marL="863600" lvl="3" defTabSz="622300">
                <a:lnSpc>
                  <a:spcPct val="90000"/>
                </a:lnSpc>
                <a:spcAft>
                  <a:spcPts val="150"/>
                </a:spcAft>
              </a:pPr>
              <a:r>
                <a:rPr lang="en-US" sz="1600" b="1" kern="1200" dirty="0"/>
                <a:t>Keep your video camera on throughout the session</a:t>
              </a:r>
              <a:r>
                <a:rPr lang="en-US" sz="1600" kern="1200" dirty="0"/>
                <a:t>. NIH requirements for RCR training specify face-to-face discussion.</a:t>
              </a:r>
            </a:p>
            <a:p>
              <a:pPr marL="863600" lvl="3" defTabSz="622300">
                <a:lnSpc>
                  <a:spcPct val="90000"/>
                </a:lnSpc>
                <a:spcAft>
                  <a:spcPts val="150"/>
                </a:spcAft>
              </a:pPr>
              <a:endParaRPr lang="en-US" sz="1600" kern="1200" dirty="0"/>
            </a:p>
            <a:p>
              <a:pPr marL="863600" lvl="3" defTabSz="622300">
                <a:lnSpc>
                  <a:spcPct val="90000"/>
                </a:lnSpc>
                <a:spcAft>
                  <a:spcPts val="150"/>
                </a:spcAft>
              </a:pPr>
              <a:r>
                <a:rPr lang="en-US" sz="1600" b="1" kern="1200" dirty="0"/>
                <a:t>Participate interactively throughout the session.</a:t>
              </a:r>
              <a:r>
                <a:rPr lang="en-US" sz="1600" kern="1200" dirty="0"/>
                <a:t> Engage in discussion through the chat, come off mute, or raise your hand</a:t>
              </a:r>
              <a:r>
                <a:rPr lang="en-US" sz="1600" dirty="0"/>
                <a:t>.</a:t>
              </a:r>
              <a:endParaRPr lang="en-US" sz="1600" kern="1200" dirty="0"/>
            </a:p>
          </p:txBody>
        </p:sp>
      </p:grpSp>
      <p:pic>
        <p:nvPicPr>
          <p:cNvPr id="12" name="Graphic 11" descr="Chat with solid fill">
            <a:extLst>
              <a:ext uri="{FF2B5EF4-FFF2-40B4-BE49-F238E27FC236}">
                <a16:creationId xmlns:a16="http://schemas.microsoft.com/office/drawing/2014/main" id="{B956DF75-0B73-FE01-68ED-B42762EDED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708" y="4835471"/>
            <a:ext cx="810637" cy="810637"/>
          </a:xfrm>
          <a:prstGeom prst="rect">
            <a:avLst/>
          </a:prstGeom>
        </p:spPr>
      </p:pic>
      <p:pic>
        <p:nvPicPr>
          <p:cNvPr id="19" name="Graphic 18" descr="Web cam with solid fill">
            <a:extLst>
              <a:ext uri="{FF2B5EF4-FFF2-40B4-BE49-F238E27FC236}">
                <a16:creationId xmlns:a16="http://schemas.microsoft.com/office/drawing/2014/main" id="{A7BE753D-024D-A700-1937-1E375A95C5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708" y="4094137"/>
            <a:ext cx="810637" cy="810637"/>
          </a:xfrm>
          <a:prstGeom prst="rect">
            <a:avLst/>
          </a:prstGeom>
        </p:spPr>
      </p:pic>
      <p:pic>
        <p:nvPicPr>
          <p:cNvPr id="21" name="Graphic 20" descr="Clock with solid fill">
            <a:extLst>
              <a:ext uri="{FF2B5EF4-FFF2-40B4-BE49-F238E27FC236}">
                <a16:creationId xmlns:a16="http://schemas.microsoft.com/office/drawing/2014/main" id="{2BB7D4F3-8B41-FE55-B8A9-373AB7B386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707" y="3352800"/>
            <a:ext cx="810639" cy="810639"/>
          </a:xfrm>
          <a:prstGeom prst="rect">
            <a:avLst/>
          </a:prstGeom>
        </p:spPr>
      </p:pic>
    </p:spTree>
    <p:extLst>
      <p:ext uri="{BB962C8B-B14F-4D97-AF65-F5344CB8AC3E}">
        <p14:creationId xmlns:p14="http://schemas.microsoft.com/office/powerpoint/2010/main" val="128732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731520"/>
            <a:ext cx="5065776" cy="64922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#2 - Discussion</a:t>
            </a:r>
          </a:p>
        </p:txBody>
      </p:sp>
      <p:sp>
        <p:nvSpPr>
          <p:cNvPr id="3" name="Content Placeholder 2"/>
          <p:cNvSpPr txBox="1">
            <a:spLocks/>
          </p:cNvSpPr>
          <p:nvPr/>
        </p:nvSpPr>
        <p:spPr>
          <a:xfrm>
            <a:off x="908304" y="1362455"/>
            <a:ext cx="10375392" cy="4826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A revised informed consent may be required.</a:t>
            </a:r>
          </a:p>
          <a:p>
            <a:pPr marL="0" indent="0">
              <a:lnSpc>
                <a:spcPct val="100000"/>
              </a:lnSpc>
              <a:spcBef>
                <a:spcPts val="0"/>
              </a:spcBef>
              <a:spcAft>
                <a:spcPts val="1200"/>
              </a:spcAft>
              <a:buNone/>
            </a:pPr>
            <a:r>
              <a:rPr lang="en-US" sz="2400" dirty="0"/>
              <a:t>It is possible that this extra collection can be readily done under the auspices of Quality Improvement (QI)</a:t>
            </a:r>
          </a:p>
          <a:p>
            <a:pPr marL="0" indent="0">
              <a:lnSpc>
                <a:spcPct val="100000"/>
              </a:lnSpc>
              <a:spcBef>
                <a:spcPts val="0"/>
              </a:spcBef>
              <a:spcAft>
                <a:spcPts val="1200"/>
              </a:spcAft>
              <a:buNone/>
            </a:pPr>
            <a:r>
              <a:rPr lang="en-US" sz="2400" dirty="0"/>
              <a:t>If a method, such as the saliva method in the early days of the epidemic is not FDA approved for the detection of SARS-CoV-2 and diagnosis of COVID-19, therefore the results from the saliva test can not be shared with the patient or published.</a:t>
            </a:r>
          </a:p>
          <a:p>
            <a:pPr marL="0" indent="0">
              <a:lnSpc>
                <a:spcPct val="150000"/>
              </a:lnSpc>
              <a:spcBef>
                <a:spcPts val="0"/>
              </a:spcBef>
              <a:spcAft>
                <a:spcPts val="1200"/>
              </a:spcAft>
              <a:buNone/>
            </a:pPr>
            <a:endParaRPr lang="en-US" sz="2400" dirty="0"/>
          </a:p>
        </p:txBody>
      </p:sp>
    </p:spTree>
    <p:extLst>
      <p:ext uri="{BB962C8B-B14F-4D97-AF65-F5344CB8AC3E}">
        <p14:creationId xmlns:p14="http://schemas.microsoft.com/office/powerpoint/2010/main" val="2955714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19" y="402336"/>
            <a:ext cx="2745781" cy="649224"/>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#3</a:t>
            </a:r>
          </a:p>
        </p:txBody>
      </p:sp>
      <p:sp>
        <p:nvSpPr>
          <p:cNvPr id="3" name="Content Placeholder 2"/>
          <p:cNvSpPr txBox="1">
            <a:spLocks/>
          </p:cNvSpPr>
          <p:nvPr/>
        </p:nvSpPr>
        <p:spPr>
          <a:xfrm>
            <a:off x="502920" y="1115568"/>
            <a:ext cx="11228832" cy="38953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1200"/>
              </a:spcAft>
              <a:buNone/>
            </a:pPr>
            <a:r>
              <a:rPr lang="en-US" sz="2400" dirty="0"/>
              <a:t>You have an approved IACUC protocol to investigate cardiovascular function in aging rats. Five drugs were approved for use in this protocol.</a:t>
            </a:r>
          </a:p>
          <a:p>
            <a:pPr marL="0" indent="0">
              <a:lnSpc>
                <a:spcPct val="100000"/>
              </a:lnSpc>
              <a:spcBef>
                <a:spcPct val="0"/>
              </a:spcBef>
              <a:spcAft>
                <a:spcPts val="1200"/>
              </a:spcAft>
              <a:buNone/>
            </a:pPr>
            <a:r>
              <a:rPr lang="en-US" sz="2400" dirty="0"/>
              <a:t>A clinical colleague, who has had very interesting observations in some of her patients using a different FDA-approved drug, approaches you about treating your rats with what she has used.</a:t>
            </a:r>
          </a:p>
          <a:p>
            <a:pPr marL="0" indent="0">
              <a:lnSpc>
                <a:spcPct val="100000"/>
              </a:lnSpc>
              <a:spcBef>
                <a:spcPct val="0"/>
              </a:spcBef>
              <a:spcAft>
                <a:spcPts val="1200"/>
              </a:spcAft>
              <a:buNone/>
            </a:pPr>
            <a:endParaRPr lang="en-US" sz="2400" dirty="0"/>
          </a:p>
          <a:p>
            <a:pPr marL="0" indent="0">
              <a:lnSpc>
                <a:spcPct val="100000"/>
              </a:lnSpc>
              <a:spcBef>
                <a:spcPct val="0"/>
              </a:spcBef>
              <a:spcAft>
                <a:spcPts val="1200"/>
              </a:spcAft>
              <a:buNone/>
            </a:pPr>
            <a:r>
              <a:rPr lang="en-US" sz="2400" dirty="0"/>
              <a:t>What, if anything, needs to be done for you to treat your rats with this drug and give your colleague the hearts and aortas from these rats?</a:t>
            </a:r>
          </a:p>
        </p:txBody>
      </p:sp>
    </p:spTree>
    <p:extLst>
      <p:ext uri="{BB962C8B-B14F-4D97-AF65-F5344CB8AC3E}">
        <p14:creationId xmlns:p14="http://schemas.microsoft.com/office/powerpoint/2010/main" val="907172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9224" y="758952"/>
            <a:ext cx="5065776" cy="64922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#3 - Discussion</a:t>
            </a:r>
          </a:p>
        </p:txBody>
      </p:sp>
      <p:sp>
        <p:nvSpPr>
          <p:cNvPr id="3" name="Content Placeholder 2"/>
          <p:cNvSpPr txBox="1">
            <a:spLocks/>
          </p:cNvSpPr>
          <p:nvPr/>
        </p:nvSpPr>
        <p:spPr>
          <a:xfrm>
            <a:off x="630936" y="1371600"/>
            <a:ext cx="11119104" cy="2788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1800"/>
              </a:spcAft>
              <a:buNone/>
            </a:pPr>
            <a:r>
              <a:rPr lang="en-US" sz="2400" dirty="0"/>
              <a:t>If the goals of the colleague’s work are the same as your own, you must file an IACUC amendment requesting to add this additional drug to your protocol. No work can begin until this protocol is approved.</a:t>
            </a:r>
          </a:p>
          <a:p>
            <a:pPr marL="0" indent="0">
              <a:lnSpc>
                <a:spcPct val="100000"/>
              </a:lnSpc>
              <a:spcBef>
                <a:spcPct val="0"/>
              </a:spcBef>
              <a:spcAft>
                <a:spcPts val="1800"/>
              </a:spcAft>
              <a:buNone/>
            </a:pPr>
            <a:r>
              <a:rPr lang="en-US" sz="2400" dirty="0"/>
              <a:t>If the colleague’s goals are distinctly different, she will have to submit her own protocol for review. No work can begin until this protocol is approved.</a:t>
            </a:r>
          </a:p>
          <a:p>
            <a:pPr marL="0" indent="0">
              <a:lnSpc>
                <a:spcPct val="100000"/>
              </a:lnSpc>
              <a:spcBef>
                <a:spcPct val="0"/>
              </a:spcBef>
              <a:spcAft>
                <a:spcPts val="1800"/>
              </a:spcAft>
              <a:buNone/>
            </a:pPr>
            <a:r>
              <a:rPr lang="en-US" sz="2400" dirty="0"/>
              <a:t>What if your colleague just needs the untreated tissue for controls?</a:t>
            </a:r>
          </a:p>
        </p:txBody>
      </p:sp>
    </p:spTree>
    <p:extLst>
      <p:ext uri="{BB962C8B-B14F-4D97-AF65-F5344CB8AC3E}">
        <p14:creationId xmlns:p14="http://schemas.microsoft.com/office/powerpoint/2010/main" val="5274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20" y="731520"/>
            <a:ext cx="2724912" cy="649224"/>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#4</a:t>
            </a:r>
          </a:p>
        </p:txBody>
      </p:sp>
      <p:sp>
        <p:nvSpPr>
          <p:cNvPr id="3" name="Content Placeholder 2"/>
          <p:cNvSpPr txBox="1">
            <a:spLocks/>
          </p:cNvSpPr>
          <p:nvPr/>
        </p:nvSpPr>
        <p:spPr>
          <a:xfrm>
            <a:off x="524256" y="1636776"/>
            <a:ext cx="11143488" cy="38953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A colleague at University of Iowa developed a novel monoclonal antibody and has agreed to share this with you. You want to use this antibody to evaluate protein expression and localization in macrophages you have collected from </a:t>
            </a:r>
            <a:r>
              <a:rPr lang="en-US" sz="2400" dirty="0" err="1"/>
              <a:t>bronchiol</a:t>
            </a:r>
            <a:r>
              <a:rPr lang="en-US" sz="2400" dirty="0"/>
              <a:t>-alveolar lavage fluid from patients.</a:t>
            </a:r>
          </a:p>
          <a:p>
            <a:pPr marL="0" indent="0">
              <a:lnSpc>
                <a:spcPct val="100000"/>
              </a:lnSpc>
              <a:spcBef>
                <a:spcPts val="0"/>
              </a:spcBef>
              <a:spcAft>
                <a:spcPts val="1200"/>
              </a:spcAft>
              <a:buNone/>
            </a:pPr>
            <a:r>
              <a:rPr lang="en-US" sz="2400" dirty="0"/>
              <a:t>What, if anything, needs to be done for you to receive this probe and use it in your studies?</a:t>
            </a:r>
          </a:p>
        </p:txBody>
      </p:sp>
    </p:spTree>
    <p:extLst>
      <p:ext uri="{BB962C8B-B14F-4D97-AF65-F5344CB8AC3E}">
        <p14:creationId xmlns:p14="http://schemas.microsoft.com/office/powerpoint/2010/main" val="330805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9224" y="512064"/>
            <a:ext cx="5065776" cy="64922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#4 - Discussion</a:t>
            </a:r>
          </a:p>
        </p:txBody>
      </p:sp>
      <p:sp>
        <p:nvSpPr>
          <p:cNvPr id="3" name="Content Placeholder 2"/>
          <p:cNvSpPr txBox="1">
            <a:spLocks/>
          </p:cNvSpPr>
          <p:nvPr/>
        </p:nvSpPr>
        <p:spPr>
          <a:xfrm>
            <a:off x="630936" y="1078992"/>
            <a:ext cx="11119104" cy="2788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Because the antibody is the intellectual property of the University of Iowa investigator, a Material Transfer Agreement (MTA) will need to be executed between the two institutions.</a:t>
            </a:r>
          </a:p>
          <a:p>
            <a:pPr marL="0" indent="0">
              <a:lnSpc>
                <a:spcPct val="100000"/>
              </a:lnSpc>
              <a:spcBef>
                <a:spcPts val="0"/>
              </a:spcBef>
              <a:spcAft>
                <a:spcPts val="1200"/>
              </a:spcAft>
              <a:buNone/>
            </a:pPr>
            <a:r>
              <a:rPr lang="en-US" sz="2400" dirty="0"/>
              <a:t>If the gene and protein of interest in the macrophages was previously covered in the informed consent with COMIRB, no additional action is needed. If not, COMIRB should be contacted.</a:t>
            </a:r>
          </a:p>
          <a:p>
            <a:pPr marL="0" indent="0">
              <a:lnSpc>
                <a:spcPct val="100000"/>
              </a:lnSpc>
              <a:spcBef>
                <a:spcPts val="0"/>
              </a:spcBef>
              <a:spcAft>
                <a:spcPts val="1200"/>
              </a:spcAft>
              <a:buNone/>
            </a:pPr>
            <a:r>
              <a:rPr lang="en-US" sz="2400" dirty="0"/>
              <a:t>In general, our institutional policy is that an MTA must be executed for the exchange of ALL scientific material with external entities.</a:t>
            </a:r>
          </a:p>
        </p:txBody>
      </p:sp>
    </p:spTree>
    <p:extLst>
      <p:ext uri="{BB962C8B-B14F-4D97-AF65-F5344CB8AC3E}">
        <p14:creationId xmlns:p14="http://schemas.microsoft.com/office/powerpoint/2010/main" val="181628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19" y="649224"/>
            <a:ext cx="2745781" cy="649224"/>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#5</a:t>
            </a:r>
          </a:p>
        </p:txBody>
      </p:sp>
      <p:sp>
        <p:nvSpPr>
          <p:cNvPr id="3" name="Content Placeholder 2"/>
          <p:cNvSpPr txBox="1">
            <a:spLocks/>
          </p:cNvSpPr>
          <p:nvPr/>
        </p:nvSpPr>
        <p:spPr>
          <a:xfrm>
            <a:off x="502920" y="1362456"/>
            <a:ext cx="11228832" cy="38953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You have purchased a stock of kidney (MDCK) cells from American Type Cell Culture (ATCC). In addition to experiments on </a:t>
            </a:r>
            <a:r>
              <a:rPr lang="en-US" sz="2400" dirty="0" err="1"/>
              <a:t>untransfected</a:t>
            </a:r>
            <a:r>
              <a:rPr lang="en-US" sz="2400" dirty="0"/>
              <a:t> cells, you will also be transfecting these cells with various sodium channel constructs.</a:t>
            </a:r>
          </a:p>
          <a:p>
            <a:pPr marL="0" indent="0">
              <a:lnSpc>
                <a:spcPct val="100000"/>
              </a:lnSpc>
              <a:spcBef>
                <a:spcPts val="0"/>
              </a:spcBef>
              <a:spcAft>
                <a:spcPts val="1200"/>
              </a:spcAft>
              <a:buNone/>
            </a:pPr>
            <a:r>
              <a:rPr lang="en-US" sz="2400" dirty="0"/>
              <a:t>Your colleague across the bench would like a couple of plates of these cells to conduct their own, </a:t>
            </a:r>
            <a:r>
              <a:rPr lang="en-US" sz="2400" u="sng" dirty="0"/>
              <a:t>unrelated</a:t>
            </a:r>
            <a:r>
              <a:rPr lang="en-US" sz="2400" dirty="0"/>
              <a:t> research.</a:t>
            </a:r>
          </a:p>
          <a:p>
            <a:pPr marL="0" indent="0">
              <a:lnSpc>
                <a:spcPct val="100000"/>
              </a:lnSpc>
              <a:spcBef>
                <a:spcPts val="0"/>
              </a:spcBef>
              <a:spcAft>
                <a:spcPts val="1200"/>
              </a:spcAft>
              <a:buNone/>
            </a:pPr>
            <a:endParaRPr lang="en-US" sz="2400" dirty="0"/>
          </a:p>
          <a:p>
            <a:pPr marL="0" indent="0">
              <a:lnSpc>
                <a:spcPct val="100000"/>
              </a:lnSpc>
              <a:spcBef>
                <a:spcPts val="0"/>
              </a:spcBef>
              <a:spcAft>
                <a:spcPts val="1200"/>
              </a:spcAft>
              <a:buNone/>
            </a:pPr>
            <a:r>
              <a:rPr lang="en-US" sz="2400" dirty="0"/>
              <a:t>What, if anything, needs to be done for you to give him several plates of cells?</a:t>
            </a:r>
          </a:p>
        </p:txBody>
      </p:sp>
    </p:spTree>
    <p:extLst>
      <p:ext uri="{BB962C8B-B14F-4D97-AF65-F5344CB8AC3E}">
        <p14:creationId xmlns:p14="http://schemas.microsoft.com/office/powerpoint/2010/main" val="283851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9224" y="859536"/>
            <a:ext cx="5065776" cy="64922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#5 - Discussion</a:t>
            </a:r>
          </a:p>
        </p:txBody>
      </p:sp>
      <p:sp>
        <p:nvSpPr>
          <p:cNvPr id="3" name="Content Placeholder 2"/>
          <p:cNvSpPr txBox="1">
            <a:spLocks/>
          </p:cNvSpPr>
          <p:nvPr/>
        </p:nvSpPr>
        <p:spPr>
          <a:xfrm>
            <a:off x="630936" y="1472184"/>
            <a:ext cx="11119104" cy="2788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Per our Institutional Materials Transfer Agreement (MTA) with ATCC, material purchased from ATCC may only be used by the purchaser.  </a:t>
            </a:r>
          </a:p>
          <a:p>
            <a:pPr marL="0" indent="0">
              <a:lnSpc>
                <a:spcPct val="100000"/>
              </a:lnSpc>
              <a:spcBef>
                <a:spcPts val="0"/>
              </a:spcBef>
              <a:spcAft>
                <a:spcPts val="1200"/>
              </a:spcAft>
              <a:buNone/>
            </a:pPr>
            <a:endParaRPr lang="en-US" sz="2400" u="sng" dirty="0"/>
          </a:p>
          <a:p>
            <a:pPr marL="0" indent="0">
              <a:lnSpc>
                <a:spcPct val="100000"/>
              </a:lnSpc>
              <a:spcBef>
                <a:spcPts val="0"/>
              </a:spcBef>
              <a:spcAft>
                <a:spcPts val="1200"/>
              </a:spcAft>
              <a:buNone/>
            </a:pPr>
            <a:r>
              <a:rPr lang="en-US" sz="2400" u="sng" dirty="0"/>
              <a:t>Exception</a:t>
            </a:r>
            <a:r>
              <a:rPr lang="en-US" sz="2400" dirty="0"/>
              <a:t>:  Transfer of material is authorized if the collaborator is doing work directly tied to the original purchaser’s project.</a:t>
            </a:r>
          </a:p>
        </p:txBody>
      </p:sp>
    </p:spTree>
    <p:extLst>
      <p:ext uri="{BB962C8B-B14F-4D97-AF65-F5344CB8AC3E}">
        <p14:creationId xmlns:p14="http://schemas.microsoft.com/office/powerpoint/2010/main" val="265230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19" y="649224"/>
            <a:ext cx="2745781" cy="649224"/>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#6</a:t>
            </a:r>
          </a:p>
        </p:txBody>
      </p:sp>
      <p:sp>
        <p:nvSpPr>
          <p:cNvPr id="3" name="Content Placeholder 2"/>
          <p:cNvSpPr txBox="1">
            <a:spLocks/>
          </p:cNvSpPr>
          <p:nvPr/>
        </p:nvSpPr>
        <p:spPr>
          <a:xfrm>
            <a:off x="502920" y="1362456"/>
            <a:ext cx="11228832" cy="38953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You are interested in studying the pathogenicity of the influenza and SARS-CoV-2 viruses, to include exploring the mechanisms that could enhance human to human transmission.</a:t>
            </a:r>
          </a:p>
          <a:p>
            <a:pPr marL="0" indent="0">
              <a:lnSpc>
                <a:spcPct val="100000"/>
              </a:lnSpc>
              <a:spcBef>
                <a:spcPts val="0"/>
              </a:spcBef>
              <a:spcAft>
                <a:spcPts val="1200"/>
              </a:spcAft>
              <a:buNone/>
            </a:pPr>
            <a:r>
              <a:rPr lang="en-US" sz="2400" dirty="0"/>
              <a:t>Published work from University of Florida and Beijing University indicate possible collaborators on this project. You have secured space in our BSL-3 lab for this work.</a:t>
            </a:r>
          </a:p>
          <a:p>
            <a:pPr marL="0" indent="0">
              <a:lnSpc>
                <a:spcPct val="100000"/>
              </a:lnSpc>
              <a:spcBef>
                <a:spcPts val="0"/>
              </a:spcBef>
              <a:spcAft>
                <a:spcPts val="1200"/>
              </a:spcAft>
              <a:buNone/>
            </a:pPr>
            <a:endParaRPr lang="en-US" sz="2400" dirty="0"/>
          </a:p>
          <a:p>
            <a:pPr marL="0" indent="0">
              <a:lnSpc>
                <a:spcPct val="100000"/>
              </a:lnSpc>
              <a:spcBef>
                <a:spcPts val="0"/>
              </a:spcBef>
              <a:spcAft>
                <a:spcPts val="1200"/>
              </a:spcAft>
              <a:buNone/>
            </a:pPr>
            <a:r>
              <a:rPr lang="en-US" sz="2400" dirty="0"/>
              <a:t>What, if anything, should be your considerations for this work?</a:t>
            </a:r>
          </a:p>
        </p:txBody>
      </p:sp>
    </p:spTree>
    <p:extLst>
      <p:ext uri="{BB962C8B-B14F-4D97-AF65-F5344CB8AC3E}">
        <p14:creationId xmlns:p14="http://schemas.microsoft.com/office/powerpoint/2010/main" val="3552139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9224" y="859536"/>
            <a:ext cx="5065776" cy="64922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sz="3200" u="sng" dirty="0"/>
              <a:t>Scenario #6 - Discussion</a:t>
            </a:r>
          </a:p>
        </p:txBody>
      </p:sp>
      <p:sp>
        <p:nvSpPr>
          <p:cNvPr id="3" name="Content Placeholder 2"/>
          <p:cNvSpPr txBox="1">
            <a:spLocks/>
          </p:cNvSpPr>
          <p:nvPr/>
        </p:nvSpPr>
        <p:spPr>
          <a:xfrm>
            <a:off x="630936" y="1472184"/>
            <a:ext cx="11119104" cy="2788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Research involving the manipulation or enhancement of the pathogenicity of infectious agents may fall under federal “Dual Use Research of Concern” (DURC). DURC regulations include a variety of other areas, as well.  </a:t>
            </a:r>
          </a:p>
          <a:p>
            <a:pPr marL="0" indent="0">
              <a:lnSpc>
                <a:spcPct val="100000"/>
              </a:lnSpc>
              <a:spcBef>
                <a:spcPts val="0"/>
              </a:spcBef>
              <a:spcAft>
                <a:spcPts val="1200"/>
              </a:spcAft>
              <a:buNone/>
            </a:pPr>
            <a:r>
              <a:rPr lang="en-US" sz="2400" dirty="0"/>
              <a:t>In addition to DURC, shipping material such as high path influenza also falls under new federal regulations pertaining to “Export Controls”.</a:t>
            </a:r>
          </a:p>
          <a:p>
            <a:pPr marL="0" indent="0">
              <a:lnSpc>
                <a:spcPct val="100000"/>
              </a:lnSpc>
              <a:spcBef>
                <a:spcPts val="0"/>
              </a:spcBef>
              <a:spcAft>
                <a:spcPts val="1200"/>
              </a:spcAft>
              <a:buNone/>
            </a:pPr>
            <a:r>
              <a:rPr lang="en-US" sz="2400" dirty="0"/>
              <a:t>Finally, if biological materials will be shipped between collaborating institutions FAA/IATA shipping training must be taken by the shipper.</a:t>
            </a:r>
          </a:p>
        </p:txBody>
      </p:sp>
    </p:spTree>
    <p:extLst>
      <p:ext uri="{BB962C8B-B14F-4D97-AF65-F5344CB8AC3E}">
        <p14:creationId xmlns:p14="http://schemas.microsoft.com/office/powerpoint/2010/main" val="254923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8360" y="192465"/>
            <a:ext cx="4041648" cy="584775"/>
          </a:xfrm>
          <a:prstGeom prst="rect">
            <a:avLst/>
          </a:prstGeom>
          <a:noFill/>
        </p:spPr>
        <p:txBody>
          <a:bodyPr wrap="square" rtlCol="0">
            <a:spAutoFit/>
          </a:bodyPr>
          <a:lstStyle/>
          <a:p>
            <a:r>
              <a:rPr lang="en-US" sz="3200" b="1" dirty="0">
                <a:latin typeface="Helvetica" panose="020B0604020202020204" pitchFamily="34" charset="0"/>
                <a:cs typeface="Helvetica" panose="020B0604020202020204" pitchFamily="34" charset="0"/>
              </a:rPr>
              <a:t>RCR Decision Trees</a:t>
            </a:r>
          </a:p>
        </p:txBody>
      </p:sp>
      <p:sp>
        <p:nvSpPr>
          <p:cNvPr id="3" name="TextBox 2"/>
          <p:cNvSpPr txBox="1"/>
          <p:nvPr/>
        </p:nvSpPr>
        <p:spPr>
          <a:xfrm>
            <a:off x="2118360" y="777240"/>
            <a:ext cx="7955280" cy="3693319"/>
          </a:xfrm>
          <a:prstGeom prst="rect">
            <a:avLst/>
          </a:prstGeom>
          <a:noFill/>
        </p:spPr>
        <p:txBody>
          <a:bodyPr wrap="square" rtlCol="0">
            <a:spAutoFit/>
          </a:bodyPr>
          <a:lstStyle/>
          <a:p>
            <a:pPr>
              <a:lnSpc>
                <a:spcPct val="150000"/>
              </a:lnSpc>
            </a:pPr>
            <a:r>
              <a:rPr lang="en-US" sz="2400" dirty="0"/>
              <a:t>Several decision trees will be placed on the RCR website</a:t>
            </a:r>
          </a:p>
          <a:p>
            <a:pPr marL="342900" indent="-342900">
              <a:lnSpc>
                <a:spcPct val="150000"/>
              </a:lnSpc>
              <a:buAutoNum type="arabicPeriod"/>
            </a:pPr>
            <a:r>
              <a:rPr lang="en-US" sz="2400" dirty="0"/>
              <a:t>Overall Translational Research</a:t>
            </a:r>
          </a:p>
          <a:p>
            <a:pPr marL="342900" indent="-342900">
              <a:lnSpc>
                <a:spcPct val="150000"/>
              </a:lnSpc>
              <a:buAutoNum type="arabicPeriod"/>
            </a:pPr>
            <a:r>
              <a:rPr lang="en-US" sz="2400" dirty="0"/>
              <a:t>Cellular Research</a:t>
            </a:r>
          </a:p>
          <a:p>
            <a:pPr marL="342900" indent="-342900">
              <a:lnSpc>
                <a:spcPct val="150000"/>
              </a:lnSpc>
              <a:buAutoNum type="arabicPeriod"/>
            </a:pPr>
            <a:r>
              <a:rPr lang="en-US" sz="2400" dirty="0"/>
              <a:t>Animal Research</a:t>
            </a:r>
          </a:p>
          <a:p>
            <a:pPr marL="342900" indent="-342900">
              <a:lnSpc>
                <a:spcPct val="150000"/>
              </a:lnSpc>
              <a:buAutoNum type="arabicPeriod"/>
            </a:pPr>
            <a:r>
              <a:rPr lang="en-US" sz="2400" dirty="0"/>
              <a:t>Human Subjects Research</a:t>
            </a:r>
          </a:p>
          <a:p>
            <a:pPr marL="342900" indent="-342900">
              <a:lnSpc>
                <a:spcPct val="150000"/>
              </a:lnSpc>
              <a:buAutoNum type="arabicPeriod"/>
            </a:pPr>
            <a:r>
              <a:rPr lang="en-US" sz="2400" dirty="0"/>
              <a:t>Bio-Banking</a:t>
            </a:r>
          </a:p>
          <a:p>
            <a:endParaRPr lang="en-US" dirty="0"/>
          </a:p>
        </p:txBody>
      </p:sp>
      <p:sp>
        <p:nvSpPr>
          <p:cNvPr id="4" name="TextBox 3"/>
          <p:cNvSpPr txBox="1"/>
          <p:nvPr/>
        </p:nvSpPr>
        <p:spPr>
          <a:xfrm>
            <a:off x="2118360" y="4254001"/>
            <a:ext cx="7955280" cy="577850"/>
          </a:xfrm>
          <a:prstGeom prst="rect">
            <a:avLst/>
          </a:prstGeom>
          <a:noFill/>
        </p:spPr>
        <p:txBody>
          <a:bodyPr wrap="square" rtlCol="0">
            <a:spAutoFit/>
          </a:bodyPr>
          <a:lstStyle/>
          <a:p>
            <a:pPr>
              <a:lnSpc>
                <a:spcPct val="150000"/>
              </a:lnSpc>
            </a:pPr>
            <a:r>
              <a:rPr lang="en-US" sz="2400" dirty="0">
                <a:solidFill>
                  <a:srgbClr val="262625"/>
                </a:solidFill>
              </a:rPr>
              <a:t>https://</a:t>
            </a:r>
            <a:r>
              <a:rPr lang="en-US" sz="2400" dirty="0"/>
              <a:t>research.cuanschutz.edu/EHS </a:t>
            </a:r>
          </a:p>
        </p:txBody>
      </p:sp>
    </p:spTree>
    <p:extLst>
      <p:ext uri="{BB962C8B-B14F-4D97-AF65-F5344CB8AC3E}">
        <p14:creationId xmlns:p14="http://schemas.microsoft.com/office/powerpoint/2010/main" val="62893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90BB-CEAD-D241-9088-5BAFF0181804}"/>
              </a:ext>
            </a:extLst>
          </p:cNvPr>
          <p:cNvSpPr>
            <a:spLocks noGrp="1"/>
          </p:cNvSpPr>
          <p:nvPr>
            <p:ph type="title"/>
          </p:nvPr>
        </p:nvSpPr>
        <p:spPr>
          <a:xfrm>
            <a:off x="709557" y="620440"/>
            <a:ext cx="5793102" cy="1325563"/>
          </a:xfrm>
        </p:spPr>
        <p:txBody>
          <a:bodyPr/>
          <a:lstStyle/>
          <a:p>
            <a:r>
              <a:rPr lang="en-US" sz="3200" dirty="0"/>
              <a:t>Objectives &amp; Agenda</a:t>
            </a:r>
          </a:p>
        </p:txBody>
      </p:sp>
      <p:sp>
        <p:nvSpPr>
          <p:cNvPr id="3" name="Text Placeholder 2">
            <a:extLst>
              <a:ext uri="{FF2B5EF4-FFF2-40B4-BE49-F238E27FC236}">
                <a16:creationId xmlns:a16="http://schemas.microsoft.com/office/drawing/2014/main" id="{B49E3900-4E27-4141-9004-05BEA9583D1B}"/>
              </a:ext>
            </a:extLst>
          </p:cNvPr>
          <p:cNvSpPr>
            <a:spLocks noGrp="1"/>
          </p:cNvSpPr>
          <p:nvPr>
            <p:ph type="body" sz="quarter" idx="10"/>
          </p:nvPr>
        </p:nvSpPr>
        <p:spPr>
          <a:xfrm>
            <a:off x="724797" y="1292352"/>
            <a:ext cx="6360391" cy="838200"/>
          </a:xfrm>
        </p:spPr>
        <p:txBody>
          <a:bodyPr/>
          <a:lstStyle/>
          <a:p>
            <a:r>
              <a:rPr lang="en-US" sz="2400" dirty="0">
                <a:solidFill>
                  <a:schemeClr val="tx1"/>
                </a:solidFill>
                <a:latin typeface="Arial" panose="020B0604020202020204" pitchFamily="34" charset="0"/>
                <a:cs typeface="Arial" panose="020B0604020202020204" pitchFamily="34" charset="0"/>
              </a:rPr>
              <a:t>By default, nearly all research being conducted at the Anschutz Medical Campus is translational.</a:t>
            </a:r>
          </a:p>
        </p:txBody>
      </p:sp>
      <p:sp>
        <p:nvSpPr>
          <p:cNvPr id="4" name="Text Placeholder 3">
            <a:extLst>
              <a:ext uri="{FF2B5EF4-FFF2-40B4-BE49-F238E27FC236}">
                <a16:creationId xmlns:a16="http://schemas.microsoft.com/office/drawing/2014/main" id="{A76E8E10-9551-E149-91F2-16076349FFDF}"/>
              </a:ext>
            </a:extLst>
          </p:cNvPr>
          <p:cNvSpPr>
            <a:spLocks noGrp="1"/>
          </p:cNvSpPr>
          <p:nvPr>
            <p:ph type="body" sz="quarter" idx="11"/>
          </p:nvPr>
        </p:nvSpPr>
        <p:spPr>
          <a:xfrm>
            <a:off x="1090575" y="2969959"/>
            <a:ext cx="4660900" cy="2074482"/>
          </a:xfrm>
        </p:spPr>
        <p:txBody>
          <a:bodyPr/>
          <a:lstStyle/>
          <a:p>
            <a:r>
              <a:rPr lang="en-US" sz="2400" dirty="0">
                <a:solidFill>
                  <a:schemeClr val="tx1"/>
                </a:solidFill>
              </a:rPr>
              <a:t>Definitions</a:t>
            </a:r>
          </a:p>
          <a:p>
            <a:r>
              <a:rPr lang="en-US" sz="2400" dirty="0">
                <a:solidFill>
                  <a:schemeClr val="tx1"/>
                </a:solidFill>
              </a:rPr>
              <a:t>Framing the problem</a:t>
            </a:r>
          </a:p>
          <a:p>
            <a:r>
              <a:rPr lang="en-US" sz="2400" dirty="0">
                <a:solidFill>
                  <a:schemeClr val="tx1"/>
                </a:solidFill>
              </a:rPr>
              <a:t>Case studies</a:t>
            </a:r>
          </a:p>
          <a:p>
            <a:r>
              <a:rPr lang="en-US" sz="2400" dirty="0">
                <a:solidFill>
                  <a:schemeClr val="tx1"/>
                </a:solidFill>
              </a:rPr>
              <a:t>Decision Trees</a:t>
            </a:r>
          </a:p>
          <a:p>
            <a:r>
              <a:rPr lang="en-US" sz="2400" dirty="0">
                <a:solidFill>
                  <a:schemeClr val="tx1"/>
                </a:solidFill>
              </a:rPr>
              <a:t>Institutional Resources</a:t>
            </a:r>
          </a:p>
        </p:txBody>
      </p:sp>
      <p:sp>
        <p:nvSpPr>
          <p:cNvPr id="5" name="Text Placeholder 4">
            <a:extLst>
              <a:ext uri="{FF2B5EF4-FFF2-40B4-BE49-F238E27FC236}">
                <a16:creationId xmlns:a16="http://schemas.microsoft.com/office/drawing/2014/main" id="{BD75177D-087D-B246-8C74-A3F7D9510CA3}"/>
              </a:ext>
            </a:extLst>
          </p:cNvPr>
          <p:cNvSpPr>
            <a:spLocks noGrp="1"/>
          </p:cNvSpPr>
          <p:nvPr>
            <p:ph type="body" sz="quarter" idx="12"/>
          </p:nvPr>
        </p:nvSpPr>
        <p:spPr>
          <a:xfrm>
            <a:off x="697366" y="2616798"/>
            <a:ext cx="2700338" cy="267777"/>
          </a:xfrm>
        </p:spPr>
        <p:txBody>
          <a:bodyPr/>
          <a:lstStyle/>
          <a:p>
            <a:r>
              <a:rPr lang="en-US" sz="2400" dirty="0">
                <a:solidFill>
                  <a:schemeClr val="tx1"/>
                </a:solidFill>
              </a:rPr>
              <a:t>Agenda</a:t>
            </a:r>
          </a:p>
        </p:txBody>
      </p:sp>
      <p:pic>
        <p:nvPicPr>
          <p:cNvPr id="1026" name="Picture 2" descr="Translational Research and Applied Medicine | Translational Research and  Applied Medicine | Stanford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481" y="68176"/>
            <a:ext cx="4003674" cy="672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43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2892" y="932688"/>
            <a:ext cx="2194560" cy="584775"/>
          </a:xfrm>
          <a:prstGeom prst="rect">
            <a:avLst/>
          </a:prstGeom>
          <a:noFill/>
        </p:spPr>
        <p:txBody>
          <a:bodyPr wrap="square" rtlCol="0">
            <a:spAutoFit/>
          </a:bodyPr>
          <a:lstStyle/>
          <a:p>
            <a:r>
              <a:rPr lang="en-US" sz="3200" b="1" dirty="0">
                <a:latin typeface="Helvetica" panose="020B0604020202020204" pitchFamily="34" charset="0"/>
                <a:cs typeface="Helvetica" panose="020B0604020202020204" pitchFamily="34" charset="0"/>
              </a:rPr>
              <a:t>Summary</a:t>
            </a:r>
          </a:p>
        </p:txBody>
      </p:sp>
      <p:sp>
        <p:nvSpPr>
          <p:cNvPr id="3" name="TextBox 2"/>
          <p:cNvSpPr txBox="1"/>
          <p:nvPr/>
        </p:nvSpPr>
        <p:spPr>
          <a:xfrm>
            <a:off x="675249" y="1691640"/>
            <a:ext cx="10550769" cy="3570208"/>
          </a:xfrm>
          <a:prstGeom prst="rect">
            <a:avLst/>
          </a:prstGeom>
          <a:noFill/>
        </p:spPr>
        <p:txBody>
          <a:bodyPr wrap="square" rtlCol="0">
            <a:spAutoFit/>
          </a:bodyPr>
          <a:lstStyle/>
          <a:p>
            <a:pPr marL="342900" lvl="0" indent="-342900">
              <a:spcAft>
                <a:spcPts val="1200"/>
              </a:spcAft>
              <a:buFont typeface="Courier New" panose="02070309020205020404" pitchFamily="49" charset="0"/>
              <a:buChar char="o"/>
            </a:pPr>
            <a:r>
              <a:rPr lang="en-US" sz="2800" dirty="0">
                <a:latin typeface="HelveticaNeueLT Std"/>
              </a:rPr>
              <a:t>Translational research can be a formal or informal process. </a:t>
            </a:r>
          </a:p>
          <a:p>
            <a:pPr marL="342900" lvl="0" indent="-342900">
              <a:spcAft>
                <a:spcPts val="1200"/>
              </a:spcAft>
              <a:buFont typeface="Courier New" panose="02070309020205020404" pitchFamily="49" charset="0"/>
              <a:buChar char="o"/>
            </a:pPr>
            <a:r>
              <a:rPr lang="en-US" sz="2800" dirty="0">
                <a:latin typeface="HelveticaNeueLT Std"/>
              </a:rPr>
              <a:t>Translational research is complicated with a multitude of compliance decision points.  </a:t>
            </a:r>
          </a:p>
          <a:p>
            <a:pPr marL="342900" lvl="0" indent="-342900">
              <a:spcAft>
                <a:spcPts val="1200"/>
              </a:spcAft>
              <a:buFont typeface="Courier New" panose="02070309020205020404" pitchFamily="49" charset="0"/>
              <a:buChar char="o"/>
            </a:pPr>
            <a:r>
              <a:rPr lang="en-US" sz="2800" dirty="0">
                <a:latin typeface="HelveticaNeueLT Std"/>
              </a:rPr>
              <a:t>Safely and ethically navigating translational research is both a regulatory challenge and a moral and ethical challenge.</a:t>
            </a:r>
          </a:p>
          <a:p>
            <a:pPr marL="342900" lvl="0" indent="-342900">
              <a:spcAft>
                <a:spcPts val="1200"/>
              </a:spcAft>
              <a:buFont typeface="Courier New" panose="02070309020205020404" pitchFamily="49" charset="0"/>
              <a:buChar char="o"/>
            </a:pPr>
            <a:r>
              <a:rPr lang="en-US" sz="2800" dirty="0">
                <a:latin typeface="HelveticaNeueLT Std"/>
              </a:rPr>
              <a:t>Numerous institutional resources exist to facilitate the research and collaboration.</a:t>
            </a:r>
          </a:p>
        </p:txBody>
      </p:sp>
    </p:spTree>
    <p:extLst>
      <p:ext uri="{BB962C8B-B14F-4D97-AF65-F5344CB8AC3E}">
        <p14:creationId xmlns:p14="http://schemas.microsoft.com/office/powerpoint/2010/main" val="2508977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488" y="217778"/>
            <a:ext cx="4700016" cy="584775"/>
          </a:xfrm>
          <a:prstGeom prst="rect">
            <a:avLst/>
          </a:prstGeom>
          <a:noFill/>
        </p:spPr>
        <p:txBody>
          <a:bodyPr wrap="square" rtlCol="0">
            <a:spAutoFit/>
          </a:bodyPr>
          <a:lstStyle/>
          <a:p>
            <a:r>
              <a:rPr lang="en-US" sz="3200" b="1" dirty="0">
                <a:latin typeface="Helvetica" panose="020B0604020202020204" pitchFamily="34" charset="0"/>
                <a:cs typeface="Helvetica" panose="020B0604020202020204" pitchFamily="34" charset="0"/>
              </a:rPr>
              <a:t>Institutional Resources</a:t>
            </a:r>
          </a:p>
        </p:txBody>
      </p:sp>
      <p:sp>
        <p:nvSpPr>
          <p:cNvPr id="3" name="TextBox 2"/>
          <p:cNvSpPr txBox="1"/>
          <p:nvPr/>
        </p:nvSpPr>
        <p:spPr>
          <a:xfrm>
            <a:off x="475488" y="789726"/>
            <a:ext cx="6428232" cy="461665"/>
          </a:xfrm>
          <a:prstGeom prst="rect">
            <a:avLst/>
          </a:prstGeom>
          <a:noFill/>
        </p:spPr>
        <p:txBody>
          <a:bodyPr wrap="square" rtlCol="0">
            <a:spAutoFit/>
          </a:bodyPr>
          <a:lstStyle/>
          <a:p>
            <a:r>
              <a:rPr lang="en-US" sz="2400" b="1" dirty="0"/>
              <a:t>Office of the Vice Chancellor for Research</a:t>
            </a:r>
          </a:p>
        </p:txBody>
      </p:sp>
      <p:sp>
        <p:nvSpPr>
          <p:cNvPr id="4" name="TextBox 3"/>
          <p:cNvSpPr txBox="1"/>
          <p:nvPr/>
        </p:nvSpPr>
        <p:spPr>
          <a:xfrm>
            <a:off x="475488" y="1268400"/>
            <a:ext cx="6656832" cy="4016484"/>
          </a:xfrm>
          <a:prstGeom prst="rect">
            <a:avLst/>
          </a:prstGeom>
          <a:noFill/>
        </p:spPr>
        <p:txBody>
          <a:bodyPr wrap="square" rtlCol="0">
            <a:spAutoFit/>
          </a:bodyPr>
          <a:lstStyle/>
          <a:p>
            <a:pPr lvl="0">
              <a:tabLst>
                <a:tab pos="338138" algn="l"/>
              </a:tabLst>
            </a:pPr>
            <a:r>
              <a:rPr lang="en-US" sz="1700" b="1" dirty="0">
                <a:solidFill>
                  <a:prstClr val="black"/>
                </a:solidFill>
              </a:rPr>
              <a:t>Office of Regulatory Compliance</a:t>
            </a:r>
          </a:p>
          <a:p>
            <a:pPr lvl="0">
              <a:tabLst>
                <a:tab pos="338138" algn="l"/>
              </a:tabLst>
            </a:pPr>
            <a:r>
              <a:rPr lang="en-US" sz="1700" dirty="0">
                <a:solidFill>
                  <a:prstClr val="black"/>
                </a:solidFill>
              </a:rPr>
              <a:t>	AVC Alison </a:t>
            </a:r>
            <a:r>
              <a:rPr lang="en-US" sz="1700" dirty="0" err="1">
                <a:solidFill>
                  <a:prstClr val="black"/>
                </a:solidFill>
              </a:rPr>
              <a:t>Lakin</a:t>
            </a:r>
            <a:r>
              <a:rPr lang="en-US" sz="1700" dirty="0">
                <a:solidFill>
                  <a:prstClr val="black"/>
                </a:solidFill>
              </a:rPr>
              <a:t>, PhD</a:t>
            </a:r>
          </a:p>
          <a:p>
            <a:pPr lvl="0">
              <a:tabLst>
                <a:tab pos="338138" algn="l"/>
              </a:tabLst>
            </a:pPr>
            <a:r>
              <a:rPr lang="en-US" sz="1700" b="1" dirty="0">
                <a:solidFill>
                  <a:prstClr val="black"/>
                </a:solidFill>
              </a:rPr>
              <a:t>Environmental Health &amp; Safety</a:t>
            </a:r>
          </a:p>
          <a:p>
            <a:pPr lvl="0">
              <a:tabLst>
                <a:tab pos="338138" algn="l"/>
              </a:tabLst>
            </a:pPr>
            <a:r>
              <a:rPr lang="en-US" sz="1700" dirty="0">
                <a:solidFill>
                  <a:prstClr val="black"/>
                </a:solidFill>
              </a:rPr>
              <a:t>	Ethan Carter, PhD, Director</a:t>
            </a:r>
          </a:p>
          <a:p>
            <a:pPr lvl="0">
              <a:tabLst>
                <a:tab pos="338138" algn="l"/>
              </a:tabLst>
            </a:pPr>
            <a:r>
              <a:rPr lang="en-US" sz="1700" b="1" dirty="0">
                <a:solidFill>
                  <a:prstClr val="black"/>
                </a:solidFill>
              </a:rPr>
              <a:t>Office of Research Committee Support (ORCS)</a:t>
            </a:r>
          </a:p>
          <a:p>
            <a:pPr marL="0" lvl="1">
              <a:tabLst>
                <a:tab pos="338138" algn="l"/>
              </a:tabLst>
            </a:pPr>
            <a:r>
              <a:rPr lang="en-US" sz="1700" dirty="0">
                <a:solidFill>
                  <a:prstClr val="black"/>
                </a:solidFill>
              </a:rPr>
              <a:t>   	IACUC, IBC, Radiation Safety </a:t>
            </a:r>
          </a:p>
          <a:p>
            <a:pPr marL="0" lvl="2">
              <a:tabLst>
                <a:tab pos="338138" algn="l"/>
              </a:tabLst>
            </a:pPr>
            <a:r>
              <a:rPr lang="en-US" sz="1700" dirty="0">
                <a:solidFill>
                  <a:prstClr val="black"/>
                </a:solidFill>
              </a:rPr>
              <a:t>	Mark Douse, PhD, Director</a:t>
            </a:r>
          </a:p>
          <a:p>
            <a:pPr lvl="0">
              <a:tabLst>
                <a:tab pos="338138" algn="l"/>
              </a:tabLst>
            </a:pPr>
            <a:r>
              <a:rPr lang="en-US" sz="1700" b="1" dirty="0">
                <a:solidFill>
                  <a:prstClr val="black"/>
                </a:solidFill>
              </a:rPr>
              <a:t>Office of Laboratory Animal Resources (OLAR)</a:t>
            </a:r>
          </a:p>
          <a:p>
            <a:pPr lvl="0">
              <a:tabLst>
                <a:tab pos="338138" algn="l"/>
              </a:tabLst>
            </a:pPr>
            <a:r>
              <a:rPr lang="en-US" sz="1700" dirty="0">
                <a:solidFill>
                  <a:prstClr val="black"/>
                </a:solidFill>
              </a:rPr>
              <a:t>	AVC Jori Leszczynski, DVM, Institutional veterinarian</a:t>
            </a:r>
          </a:p>
          <a:p>
            <a:pPr lvl="0">
              <a:tabLst>
                <a:tab pos="338138" algn="l"/>
              </a:tabLst>
            </a:pPr>
            <a:r>
              <a:rPr lang="en-US" sz="1700" b="1" dirty="0">
                <a:solidFill>
                  <a:prstClr val="black"/>
                </a:solidFill>
              </a:rPr>
              <a:t>Colorado Multi-Institution Review Board (COMIRB)</a:t>
            </a:r>
          </a:p>
          <a:p>
            <a:pPr lvl="0">
              <a:tabLst>
                <a:tab pos="338138" algn="l"/>
              </a:tabLst>
            </a:pPr>
            <a:r>
              <a:rPr lang="en-US" sz="1700" dirty="0">
                <a:solidFill>
                  <a:prstClr val="black"/>
                </a:solidFill>
              </a:rPr>
              <a:t>	John Heldens, Director</a:t>
            </a:r>
          </a:p>
          <a:p>
            <a:pPr lvl="0">
              <a:tabLst>
                <a:tab pos="338138" algn="l"/>
              </a:tabLst>
            </a:pPr>
            <a:r>
              <a:rPr lang="en-US" sz="1700" b="1" dirty="0">
                <a:solidFill>
                  <a:prstClr val="black"/>
                </a:solidFill>
              </a:rPr>
              <a:t>Dual Use Research of Concern and Export Controls</a:t>
            </a:r>
          </a:p>
          <a:p>
            <a:pPr marL="0" lvl="1">
              <a:tabLst>
                <a:tab pos="338138" algn="l"/>
              </a:tabLst>
            </a:pPr>
            <a:r>
              <a:rPr lang="en-US" sz="1700" dirty="0">
                <a:solidFill>
                  <a:prstClr val="black"/>
                </a:solidFill>
              </a:rPr>
              <a:t>	Christine Ahearn, JD</a:t>
            </a:r>
          </a:p>
          <a:p>
            <a:pPr lvl="0">
              <a:tabLst>
                <a:tab pos="338138" algn="l"/>
              </a:tabLst>
            </a:pPr>
            <a:r>
              <a:rPr lang="en-US" sz="1700" b="1" dirty="0">
                <a:solidFill>
                  <a:prstClr val="black"/>
                </a:solidFill>
              </a:rPr>
              <a:t>Office of Grants &amp; Contracts</a:t>
            </a:r>
          </a:p>
          <a:p>
            <a:pPr marL="0" lvl="1">
              <a:tabLst>
                <a:tab pos="338138" algn="l"/>
              </a:tabLst>
            </a:pPr>
            <a:r>
              <a:rPr lang="en-US" sz="1700" dirty="0">
                <a:solidFill>
                  <a:prstClr val="black"/>
                </a:solidFill>
              </a:rPr>
              <a:t>	AVC Amy Gannon   </a:t>
            </a:r>
          </a:p>
        </p:txBody>
      </p:sp>
      <p:sp>
        <p:nvSpPr>
          <p:cNvPr id="6" name="TextBox 5"/>
          <p:cNvSpPr txBox="1"/>
          <p:nvPr/>
        </p:nvSpPr>
        <p:spPr>
          <a:xfrm>
            <a:off x="7260336" y="767143"/>
            <a:ext cx="4913376" cy="461665"/>
          </a:xfrm>
          <a:prstGeom prst="rect">
            <a:avLst/>
          </a:prstGeom>
          <a:noFill/>
        </p:spPr>
        <p:txBody>
          <a:bodyPr wrap="square" rtlCol="0">
            <a:spAutoFit/>
          </a:bodyPr>
          <a:lstStyle/>
          <a:p>
            <a:r>
              <a:rPr lang="en-US" sz="2400" b="1" dirty="0"/>
              <a:t>Other Departments/Resources</a:t>
            </a:r>
          </a:p>
        </p:txBody>
      </p:sp>
      <p:sp>
        <p:nvSpPr>
          <p:cNvPr id="7" name="TextBox 6"/>
          <p:cNvSpPr txBox="1"/>
          <p:nvPr/>
        </p:nvSpPr>
        <p:spPr>
          <a:xfrm>
            <a:off x="7260336" y="1268400"/>
            <a:ext cx="4282440" cy="1969770"/>
          </a:xfrm>
          <a:prstGeom prst="rect">
            <a:avLst/>
          </a:prstGeom>
          <a:noFill/>
        </p:spPr>
        <p:txBody>
          <a:bodyPr wrap="square" rtlCol="0">
            <a:spAutoFit/>
          </a:bodyPr>
          <a:lstStyle/>
          <a:p>
            <a:pPr marL="287338" indent="-287338">
              <a:buNone/>
            </a:pPr>
            <a:r>
              <a:rPr lang="en-US" dirty="0"/>
              <a:t>1. </a:t>
            </a:r>
            <a:r>
              <a:rPr lang="en-US" sz="1700" b="1" u="sng" dirty="0"/>
              <a:t>Clinical Research Administration Office</a:t>
            </a:r>
          </a:p>
          <a:p>
            <a:pPr marL="339725" indent="0">
              <a:buNone/>
            </a:pPr>
            <a:r>
              <a:rPr lang="en-US" dirty="0"/>
              <a:t>crao_contracts@ucdenver.edu</a:t>
            </a:r>
            <a:r>
              <a:rPr lang="en-US" sz="1600" dirty="0"/>
              <a:t> </a:t>
            </a:r>
          </a:p>
          <a:p>
            <a:pPr marL="339725" indent="0">
              <a:buNone/>
            </a:pPr>
            <a:r>
              <a:rPr lang="en-US" sz="1600" dirty="0"/>
              <a:t>303-724-1111</a:t>
            </a:r>
          </a:p>
          <a:p>
            <a:pPr>
              <a:buNone/>
            </a:pPr>
            <a:endParaRPr lang="en-US" b="1" u="sng" dirty="0"/>
          </a:p>
          <a:p>
            <a:pPr>
              <a:buNone/>
            </a:pPr>
            <a:r>
              <a:rPr lang="en-US" dirty="0"/>
              <a:t>2. </a:t>
            </a:r>
            <a:r>
              <a:rPr lang="en-US" sz="1700" b="1" u="sng" dirty="0"/>
              <a:t>CCTSI</a:t>
            </a:r>
          </a:p>
          <a:p>
            <a:pPr>
              <a:buNone/>
            </a:pPr>
            <a:r>
              <a:rPr lang="en-US" sz="1700" dirty="0"/>
              <a:t>    </a:t>
            </a:r>
            <a:r>
              <a:rPr lang="en-US" sz="1700" dirty="0">
                <a:solidFill>
                  <a:srgbClr val="262625"/>
                </a:solidFill>
              </a:rPr>
              <a:t>https://cctsi.cuanschutz.edu/ </a:t>
            </a:r>
            <a:endParaRPr lang="en-US" dirty="0">
              <a:solidFill>
                <a:srgbClr val="262625"/>
              </a:solidFill>
            </a:endParaRPr>
          </a:p>
        </p:txBody>
      </p:sp>
      <p:cxnSp>
        <p:nvCxnSpPr>
          <p:cNvPr id="9" name="Straight Connector 8"/>
          <p:cNvCxnSpPr/>
          <p:nvPr/>
        </p:nvCxnSpPr>
        <p:spPr>
          <a:xfrm>
            <a:off x="6903720" y="896112"/>
            <a:ext cx="0" cy="4882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3681" y="688156"/>
            <a:ext cx="3987511" cy="832288"/>
          </a:xfrm>
          <a:ln>
            <a:solidFill>
              <a:schemeClr val="bg1"/>
            </a:solidFill>
          </a:ln>
        </p:spPr>
        <p:txBody>
          <a:bodyPr anchor="ctr"/>
          <a:lstStyle/>
          <a:p>
            <a:r>
              <a:rPr lang="en-US" sz="4400" b="1" dirty="0">
                <a:solidFill>
                  <a:srgbClr val="CFB879"/>
                </a:solidFill>
              </a:rPr>
              <a:t>Resources</a:t>
            </a:r>
          </a:p>
        </p:txBody>
      </p:sp>
      <p:sp>
        <p:nvSpPr>
          <p:cNvPr id="15" name="Freeform 14"/>
          <p:cNvSpPr/>
          <p:nvPr/>
        </p:nvSpPr>
        <p:spPr>
          <a:xfrm>
            <a:off x="6705600" y="294305"/>
            <a:ext cx="5087730" cy="1619991"/>
          </a:xfrm>
          <a:custGeom>
            <a:avLst/>
            <a:gdLst>
              <a:gd name="connsiteX0" fmla="*/ 0 w 3700857"/>
              <a:gd name="connsiteY0" fmla="*/ 0 h 2112296"/>
              <a:gd name="connsiteX1" fmla="*/ 3700857 w 3700857"/>
              <a:gd name="connsiteY1" fmla="*/ 0 h 2112296"/>
              <a:gd name="connsiteX2" fmla="*/ 3700857 w 3700857"/>
              <a:gd name="connsiteY2" fmla="*/ 2112296 h 2112296"/>
              <a:gd name="connsiteX3" fmla="*/ 0 w 3700857"/>
              <a:gd name="connsiteY3" fmla="*/ 2112296 h 2112296"/>
              <a:gd name="connsiteX4" fmla="*/ 0 w 3700857"/>
              <a:gd name="connsiteY4" fmla="*/ 0 h 21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857" h="2112296">
                <a:moveTo>
                  <a:pt x="0" y="0"/>
                </a:moveTo>
                <a:lnTo>
                  <a:pt x="3700857" y="0"/>
                </a:lnTo>
                <a:lnTo>
                  <a:pt x="3700857" y="2112296"/>
                </a:lnTo>
                <a:lnTo>
                  <a:pt x="0" y="2112296"/>
                </a:lnTo>
                <a:lnTo>
                  <a:pt x="0" y="0"/>
                </a:lnTo>
                <a:close/>
              </a:path>
            </a:pathLst>
          </a:custGeom>
          <a:solidFill>
            <a:schemeClr val="bg1"/>
          </a:solidFill>
          <a:ln>
            <a:solidFill>
              <a:srgbClr val="CEBA7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1" algn="ctr" defTabSz="755650">
              <a:lnSpc>
                <a:spcPct val="90000"/>
              </a:lnSpc>
              <a:spcAft>
                <a:spcPct val="15000"/>
              </a:spcAft>
            </a:pPr>
            <a:r>
              <a:rPr lang="en-US" sz="1600" kern="1200" dirty="0">
                <a:solidFill>
                  <a:schemeClr val="tx1"/>
                </a:solidFill>
              </a:rPr>
              <a:t>If you have questions about RCR, email </a:t>
            </a:r>
            <a:r>
              <a:rPr lang="en-US" sz="1600" u="sng" dirty="0">
                <a:solidFill>
                  <a:schemeClr val="tx1"/>
                </a:solidFill>
              </a:rPr>
              <a:t>ClinicalResearchSupportCenter</a:t>
            </a:r>
            <a:r>
              <a:rPr lang="en-US" sz="1600" u="sng" kern="1200" dirty="0">
                <a:solidFill>
                  <a:schemeClr val="tx1"/>
                </a:solidFill>
              </a:rPr>
              <a:t>@ucdenver.edu</a:t>
            </a:r>
            <a:r>
              <a:rPr lang="en-US" sz="1600" u="sng" dirty="0">
                <a:solidFill>
                  <a:schemeClr val="tx1"/>
                </a:solidFill>
              </a:rPr>
              <a:t> </a:t>
            </a:r>
            <a:r>
              <a:rPr lang="en-US" sz="1600" i="1" dirty="0">
                <a:solidFill>
                  <a:schemeClr val="tx1"/>
                </a:solidFill>
              </a:rPr>
              <a:t> </a:t>
            </a:r>
            <a:endParaRPr lang="en-US" sz="1600" i="1" kern="1200" dirty="0">
              <a:solidFill>
                <a:schemeClr val="tx1"/>
              </a:solidFill>
            </a:endParaRPr>
          </a:p>
        </p:txBody>
      </p:sp>
      <p:grpSp>
        <p:nvGrpSpPr>
          <p:cNvPr id="2" name="Group 1"/>
          <p:cNvGrpSpPr/>
          <p:nvPr/>
        </p:nvGrpSpPr>
        <p:grpSpPr>
          <a:xfrm>
            <a:off x="228600" y="2247170"/>
            <a:ext cx="11734800" cy="3157324"/>
            <a:chOff x="113342" y="2632380"/>
            <a:chExt cx="10804704" cy="3372724"/>
          </a:xfrm>
        </p:grpSpPr>
        <p:sp>
          <p:nvSpPr>
            <p:cNvPr id="3" name="Freeform 2"/>
            <p:cNvSpPr/>
            <p:nvPr/>
          </p:nvSpPr>
          <p:spPr>
            <a:xfrm>
              <a:off x="269932" y="2632380"/>
              <a:ext cx="10491523" cy="421200"/>
            </a:xfrm>
            <a:custGeom>
              <a:avLst/>
              <a:gdLst>
                <a:gd name="connsiteX0" fmla="*/ 0 w 11391359"/>
                <a:gd name="connsiteY0" fmla="*/ 70201 h 421200"/>
                <a:gd name="connsiteX1" fmla="*/ 70201 w 11391359"/>
                <a:gd name="connsiteY1" fmla="*/ 0 h 421200"/>
                <a:gd name="connsiteX2" fmla="*/ 11321158 w 11391359"/>
                <a:gd name="connsiteY2" fmla="*/ 0 h 421200"/>
                <a:gd name="connsiteX3" fmla="*/ 11391359 w 11391359"/>
                <a:gd name="connsiteY3" fmla="*/ 70201 h 421200"/>
                <a:gd name="connsiteX4" fmla="*/ 11391359 w 11391359"/>
                <a:gd name="connsiteY4" fmla="*/ 350999 h 421200"/>
                <a:gd name="connsiteX5" fmla="*/ 11321158 w 11391359"/>
                <a:gd name="connsiteY5" fmla="*/ 421200 h 421200"/>
                <a:gd name="connsiteX6" fmla="*/ 70201 w 11391359"/>
                <a:gd name="connsiteY6" fmla="*/ 421200 h 421200"/>
                <a:gd name="connsiteX7" fmla="*/ 0 w 11391359"/>
                <a:gd name="connsiteY7" fmla="*/ 350999 h 421200"/>
                <a:gd name="connsiteX8" fmla="*/ 0 w 11391359"/>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1359" h="421200">
                  <a:moveTo>
                    <a:pt x="0" y="70201"/>
                  </a:moveTo>
                  <a:cubicBezTo>
                    <a:pt x="0" y="31430"/>
                    <a:pt x="31430" y="0"/>
                    <a:pt x="70201" y="0"/>
                  </a:cubicBezTo>
                  <a:lnTo>
                    <a:pt x="11321158" y="0"/>
                  </a:lnTo>
                  <a:cubicBezTo>
                    <a:pt x="11359929" y="0"/>
                    <a:pt x="11391359" y="31430"/>
                    <a:pt x="11391359" y="70201"/>
                  </a:cubicBezTo>
                  <a:lnTo>
                    <a:pt x="11391359" y="350999"/>
                  </a:lnTo>
                  <a:cubicBezTo>
                    <a:pt x="11391359" y="389770"/>
                    <a:pt x="11359929" y="421200"/>
                    <a:pt x="11321158" y="421200"/>
                  </a:cubicBezTo>
                  <a:lnTo>
                    <a:pt x="70201" y="421200"/>
                  </a:lnTo>
                  <a:cubicBezTo>
                    <a:pt x="31430" y="421200"/>
                    <a:pt x="0" y="389770"/>
                    <a:pt x="0" y="350999"/>
                  </a:cubicBezTo>
                  <a:lnTo>
                    <a:pt x="0" y="70201"/>
                  </a:lnTo>
                  <a:close/>
                </a:path>
              </a:pathLst>
            </a:custGeom>
            <a:solidFill>
              <a:srgbClr val="5F5F5F"/>
            </a:solidFill>
            <a:ln>
              <a:solidFill>
                <a:srgbClr val="CEBA7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lvl="0" defTabSz="800100" rtl="0">
                <a:lnSpc>
                  <a:spcPct val="90000"/>
                </a:lnSpc>
                <a:spcBef>
                  <a:spcPct val="0"/>
                </a:spcBef>
                <a:spcAft>
                  <a:spcPct val="35000"/>
                </a:spcAft>
              </a:pPr>
              <a:r>
                <a:rPr lang="en-US" sz="1800" kern="1200" dirty="0"/>
                <a:t>Documentation: </a:t>
              </a:r>
            </a:p>
          </p:txBody>
        </p:sp>
        <p:sp>
          <p:nvSpPr>
            <p:cNvPr id="4" name="Freeform 3"/>
            <p:cNvSpPr/>
            <p:nvPr/>
          </p:nvSpPr>
          <p:spPr>
            <a:xfrm>
              <a:off x="113342" y="3056357"/>
              <a:ext cx="10804704" cy="2948747"/>
            </a:xfrm>
            <a:custGeom>
              <a:avLst/>
              <a:gdLst>
                <a:gd name="connsiteX0" fmla="*/ 0 w 11391359"/>
                <a:gd name="connsiteY0" fmla="*/ 0 h 2604655"/>
                <a:gd name="connsiteX1" fmla="*/ 11391359 w 11391359"/>
                <a:gd name="connsiteY1" fmla="*/ 0 h 2604655"/>
                <a:gd name="connsiteX2" fmla="*/ 11391359 w 11391359"/>
                <a:gd name="connsiteY2" fmla="*/ 2604655 h 2604655"/>
                <a:gd name="connsiteX3" fmla="*/ 0 w 11391359"/>
                <a:gd name="connsiteY3" fmla="*/ 2604655 h 2604655"/>
                <a:gd name="connsiteX4" fmla="*/ 0 w 11391359"/>
                <a:gd name="connsiteY4" fmla="*/ 0 h 260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359" h="2604655">
                  <a:moveTo>
                    <a:pt x="0" y="0"/>
                  </a:moveTo>
                  <a:lnTo>
                    <a:pt x="11391359" y="0"/>
                  </a:lnTo>
                  <a:lnTo>
                    <a:pt x="11391359" y="2604655"/>
                  </a:lnTo>
                  <a:lnTo>
                    <a:pt x="0" y="26046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676" tIns="22860" rIns="128016" bIns="22860" numCol="1" spcCol="1270" anchor="ctr" anchorCtr="0">
              <a:noAutofit/>
            </a:bodyPr>
            <a:lstStyle/>
            <a:p>
              <a:pPr marL="863600" lvl="3" defTabSz="622300">
                <a:lnSpc>
                  <a:spcPct val="90000"/>
                </a:lnSpc>
                <a:spcAft>
                  <a:spcPts val="150"/>
                </a:spcAft>
              </a:pPr>
              <a:r>
                <a:rPr lang="en-US" sz="1600" b="1" dirty="0"/>
                <a:t>C</a:t>
              </a:r>
              <a:r>
                <a:rPr lang="en-US" sz="1600" b="1" kern="1200" dirty="0"/>
                <a:t>ertificates of completion are sent out at the end of the academic year</a:t>
              </a:r>
              <a:r>
                <a:rPr lang="en-US" sz="1600" kern="1200" dirty="0"/>
                <a:t>, </a:t>
              </a:r>
              <a:r>
                <a:rPr lang="en-US" sz="1600" dirty="0"/>
                <a:t>f</a:t>
              </a:r>
              <a:r>
                <a:rPr lang="en-US" sz="1600" kern="1200" dirty="0"/>
                <a:t>or each person who has attended and signed-in for at least 8 of the 9 sessions.</a:t>
              </a:r>
            </a:p>
            <a:p>
              <a:pPr marL="863600" lvl="3" defTabSz="622300">
                <a:lnSpc>
                  <a:spcPct val="90000"/>
                </a:lnSpc>
                <a:spcAft>
                  <a:spcPts val="150"/>
                </a:spcAft>
              </a:pPr>
              <a:endParaRPr lang="en-US" sz="1600" kern="1200" dirty="0"/>
            </a:p>
            <a:p>
              <a:pPr marL="863600" lvl="3" defTabSz="622300">
                <a:lnSpc>
                  <a:spcPct val="90000"/>
                </a:lnSpc>
                <a:spcAft>
                  <a:spcPts val="150"/>
                </a:spcAft>
              </a:pPr>
              <a:r>
                <a:rPr lang="en-US" sz="1600" b="1" dirty="0"/>
                <a:t>A Course Evaluation survey will be sent to you after the session</a:t>
              </a:r>
              <a:r>
                <a:rPr lang="en-US" sz="1600" kern="1200" dirty="0"/>
                <a:t>. Complete the 3-minute anonymous survey so we can best understand your experience and improve future courses.</a:t>
              </a:r>
            </a:p>
            <a:p>
              <a:pPr marL="863600" lvl="3" defTabSz="622300">
                <a:lnSpc>
                  <a:spcPct val="90000"/>
                </a:lnSpc>
                <a:spcAft>
                  <a:spcPts val="150"/>
                </a:spcAft>
              </a:pPr>
              <a:endParaRPr lang="en-US" sz="1600" kern="1200" dirty="0"/>
            </a:p>
            <a:p>
              <a:pPr marL="863600" lvl="3" defTabSz="622300">
                <a:lnSpc>
                  <a:spcPct val="90000"/>
                </a:lnSpc>
                <a:spcAft>
                  <a:spcPts val="150"/>
                </a:spcAft>
              </a:pPr>
              <a:r>
                <a:rPr lang="en-US" sz="1600" b="1" dirty="0"/>
                <a:t>Slides are available on our website</a:t>
              </a:r>
              <a:r>
                <a:rPr lang="en-US" sz="1600" b="1" kern="1200" dirty="0"/>
                <a:t>.</a:t>
              </a:r>
              <a:r>
                <a:rPr lang="en-US" sz="1600" kern="1200" dirty="0"/>
                <a:t> </a:t>
              </a:r>
              <a:r>
                <a:rPr lang="en-US" sz="1600" dirty="0"/>
                <a:t>Scan the QR code and scroll towards the bottom of the </a:t>
              </a:r>
              <a:br>
                <a:rPr lang="en-US" sz="1600" dirty="0"/>
              </a:br>
              <a:r>
                <a:rPr lang="en-US" sz="1600" dirty="0"/>
                <a:t>page to the "Course Content" section.</a:t>
              </a:r>
              <a:endParaRPr lang="en-US" sz="1600" kern="1200" dirty="0">
                <a:cs typeface="Arial"/>
              </a:endParaRPr>
            </a:p>
          </p:txBody>
        </p:sp>
      </p:grpSp>
      <p:pic>
        <p:nvPicPr>
          <p:cNvPr id="18" name="Graphic 17" descr="Award ribbon with star">
            <a:extLst>
              <a:ext uri="{FF2B5EF4-FFF2-40B4-BE49-F238E27FC236}">
                <a16:creationId xmlns:a16="http://schemas.microsoft.com/office/drawing/2014/main" id="{63CC8B11-1295-7A51-A015-ADABDE395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04" y="2816582"/>
            <a:ext cx="1010769" cy="1010769"/>
          </a:xfrm>
          <a:prstGeom prst="rect">
            <a:avLst/>
          </a:prstGeom>
        </p:spPr>
      </p:pic>
      <p:pic>
        <p:nvPicPr>
          <p:cNvPr id="22" name="Graphic 21" descr="Clipboard with solid fill">
            <a:extLst>
              <a:ext uri="{FF2B5EF4-FFF2-40B4-BE49-F238E27FC236}">
                <a16:creationId xmlns:a16="http://schemas.microsoft.com/office/drawing/2014/main" id="{3FA7AC52-9655-3CB5-0709-451606DB47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969" y="3728438"/>
            <a:ext cx="719240" cy="719240"/>
          </a:xfrm>
          <a:prstGeom prst="rect">
            <a:avLst/>
          </a:prstGeom>
        </p:spPr>
      </p:pic>
      <p:pic>
        <p:nvPicPr>
          <p:cNvPr id="24" name="Graphic 23" descr="Presentation with media with solid fill">
            <a:extLst>
              <a:ext uri="{FF2B5EF4-FFF2-40B4-BE49-F238E27FC236}">
                <a16:creationId xmlns:a16="http://schemas.microsoft.com/office/drawing/2014/main" id="{DD4DBCA0-D89E-274A-7F5E-DC50BD0728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681" y="4419600"/>
            <a:ext cx="813816" cy="813816"/>
          </a:xfrm>
          <a:prstGeom prst="rect">
            <a:avLst/>
          </a:prstGeom>
        </p:spPr>
      </p:pic>
      <p:pic>
        <p:nvPicPr>
          <p:cNvPr id="6" name="Picture 5" descr="A QR code to the RCR Monthly Seminar Series webpage.&#10;">
            <a:extLst>
              <a:ext uri="{FF2B5EF4-FFF2-40B4-BE49-F238E27FC236}">
                <a16:creationId xmlns:a16="http://schemas.microsoft.com/office/drawing/2014/main" id="{F761DFA5-2C72-AA2E-28D8-1A319C183F0D}"/>
              </a:ext>
            </a:extLst>
          </p:cNvPr>
          <p:cNvPicPr>
            <a:picLocks noChangeAspect="1"/>
          </p:cNvPicPr>
          <p:nvPr/>
        </p:nvPicPr>
        <p:blipFill>
          <a:blip r:embed="rId9"/>
          <a:stretch>
            <a:fillRect/>
          </a:stretch>
        </p:blipFill>
        <p:spPr>
          <a:xfrm>
            <a:off x="10144369" y="4194907"/>
            <a:ext cx="1506415" cy="1506415"/>
          </a:xfrm>
          <a:prstGeom prst="rect">
            <a:avLst/>
          </a:prstGeom>
        </p:spPr>
      </p:pic>
    </p:spTree>
    <p:extLst>
      <p:ext uri="{BB962C8B-B14F-4D97-AF65-F5344CB8AC3E}">
        <p14:creationId xmlns:p14="http://schemas.microsoft.com/office/powerpoint/2010/main" val="1041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medical procedure&#10;&#10;Description automatically generated">
            <a:extLst>
              <a:ext uri="{FF2B5EF4-FFF2-40B4-BE49-F238E27FC236}">
                <a16:creationId xmlns:a16="http://schemas.microsoft.com/office/drawing/2014/main" id="{C89C4D3D-2D10-20DC-7924-77FA94DA9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2" y="136151"/>
            <a:ext cx="11707906" cy="6585697"/>
          </a:xfrm>
          <a:prstGeom prst="rect">
            <a:avLst/>
          </a:prstGeom>
        </p:spPr>
      </p:pic>
    </p:spTree>
    <p:extLst>
      <p:ext uri="{BB962C8B-B14F-4D97-AF65-F5344CB8AC3E}">
        <p14:creationId xmlns:p14="http://schemas.microsoft.com/office/powerpoint/2010/main" val="317629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23EDBA-6719-D643-9A46-3E4A8FF16447}"/>
              </a:ext>
            </a:extLst>
          </p:cNvPr>
          <p:cNvSpPr>
            <a:spLocks noGrp="1"/>
          </p:cNvSpPr>
          <p:nvPr>
            <p:ph type="body" sz="quarter" idx="10"/>
          </p:nvPr>
        </p:nvSpPr>
        <p:spPr>
          <a:xfrm>
            <a:off x="290826" y="337560"/>
            <a:ext cx="11511968" cy="1236663"/>
          </a:xfrm>
        </p:spPr>
        <p:txBody>
          <a:bodyPr/>
          <a:lstStyle/>
          <a:p>
            <a:r>
              <a:rPr lang="en-US" dirty="0">
                <a:solidFill>
                  <a:schemeClr val="tx1"/>
                </a:solidFill>
              </a:rPr>
              <a:t>Translational research poses ethical dilemmas</a:t>
            </a:r>
          </a:p>
        </p:txBody>
      </p:sp>
      <p:sp>
        <p:nvSpPr>
          <p:cNvPr id="3" name="Rectangle 2"/>
          <p:cNvSpPr/>
          <p:nvPr/>
        </p:nvSpPr>
        <p:spPr>
          <a:xfrm>
            <a:off x="1280160" y="1772529"/>
            <a:ext cx="10103457" cy="3477875"/>
          </a:xfrm>
          <a:prstGeom prst="rect">
            <a:avLst/>
          </a:prstGeom>
          <a:solidFill>
            <a:schemeClr val="bg1">
              <a:alpha val="70000"/>
            </a:schemeClr>
          </a:solidFill>
        </p:spPr>
        <p:txBody>
          <a:bodyPr wrap="square">
            <a:spAutoFit/>
          </a:bodyPr>
          <a:lstStyle/>
          <a:p>
            <a:r>
              <a:rPr lang="en-US" sz="2000" b="1" dirty="0">
                <a:solidFill>
                  <a:srgbClr val="111111"/>
                </a:solidFill>
                <a:latin typeface="HelveticaNeueW01-45Ligh"/>
              </a:rPr>
              <a:t>"</a:t>
            </a:r>
            <a:r>
              <a:rPr lang="en-US" sz="2000" b="1" i="1" dirty="0">
                <a:solidFill>
                  <a:srgbClr val="111111"/>
                </a:solidFill>
                <a:latin typeface="HelveticaNeueW01-45Ligh"/>
              </a:rPr>
              <a:t>I am the principal investigator for a clinical trial and would like to recruit subjects for this study from my practice. What precautions need to be taken to address potential conflicts of interest?</a:t>
            </a:r>
            <a:r>
              <a:rPr lang="en-US" sz="2000" b="1" dirty="0">
                <a:solidFill>
                  <a:srgbClr val="111111"/>
                </a:solidFill>
                <a:latin typeface="HelveticaNeueW01-45Ligh"/>
              </a:rPr>
              <a:t>“</a:t>
            </a:r>
          </a:p>
          <a:p>
            <a:endParaRPr lang="en-US" sz="2000" b="1" dirty="0">
              <a:solidFill>
                <a:srgbClr val="111111"/>
              </a:solidFill>
              <a:latin typeface="HelveticaNeueW01-45Ligh"/>
            </a:endParaRPr>
          </a:p>
          <a:p>
            <a:r>
              <a:rPr lang="en-US" sz="2000" b="1" dirty="0">
                <a:solidFill>
                  <a:srgbClr val="111111"/>
                </a:solidFill>
                <a:latin typeface="HelveticaNeueW01-45Ligh"/>
              </a:rPr>
              <a:t>"</a:t>
            </a:r>
            <a:r>
              <a:rPr lang="en-US" sz="2000" b="1" i="1" dirty="0">
                <a:solidFill>
                  <a:srgbClr val="111111"/>
                </a:solidFill>
                <a:latin typeface="HelveticaNeueW01-45Ligh"/>
              </a:rPr>
              <a:t>What are the potential ethical issues associated with putting a human neuronal stem cell into the brain of a developing mouse embryo?</a:t>
            </a:r>
            <a:r>
              <a:rPr lang="en-US" sz="2000" b="1" dirty="0">
                <a:solidFill>
                  <a:srgbClr val="111111"/>
                </a:solidFill>
                <a:latin typeface="HelveticaNeueW01-45Ligh"/>
              </a:rPr>
              <a:t>“</a:t>
            </a:r>
          </a:p>
          <a:p>
            <a:endParaRPr lang="en-US" sz="2000" b="1" dirty="0">
              <a:solidFill>
                <a:srgbClr val="111111"/>
              </a:solidFill>
              <a:latin typeface="HelveticaNeueW01-45Ligh"/>
            </a:endParaRPr>
          </a:p>
          <a:p>
            <a:r>
              <a:rPr lang="en-US" sz="2000" b="1" dirty="0">
                <a:solidFill>
                  <a:srgbClr val="111111"/>
                </a:solidFill>
                <a:latin typeface="HelveticaNeueW01-45Ligh"/>
              </a:rPr>
              <a:t>"</a:t>
            </a:r>
            <a:r>
              <a:rPr lang="en-US" sz="2000" b="1" i="1" dirty="0">
                <a:solidFill>
                  <a:srgbClr val="111111"/>
                </a:solidFill>
                <a:latin typeface="HelveticaNeueW01-45Ligh"/>
              </a:rPr>
              <a:t>I have completed a study looking at genetic variants associated with coronary artery disease. These variants are not routinely evaluated by cardiologists but may impact the health of volunteers in my study. Should I share these findings with my research subjects and, if so, what's the best way to contact them?</a:t>
            </a:r>
            <a:r>
              <a:rPr lang="en-US" sz="2000" b="1" dirty="0">
                <a:solidFill>
                  <a:srgbClr val="111111"/>
                </a:solidFill>
                <a:latin typeface="HelveticaNeueW01-45Ligh"/>
              </a:rPr>
              <a:t>"</a:t>
            </a:r>
            <a:endParaRPr lang="en-US" sz="2000" b="1" i="0" dirty="0">
              <a:solidFill>
                <a:srgbClr val="111111"/>
              </a:solidFill>
              <a:effectLst/>
              <a:latin typeface="HelveticaNeueW01-45Ligh"/>
            </a:endParaRPr>
          </a:p>
        </p:txBody>
      </p:sp>
    </p:spTree>
    <p:extLst>
      <p:ext uri="{BB962C8B-B14F-4D97-AF65-F5344CB8AC3E}">
        <p14:creationId xmlns:p14="http://schemas.microsoft.com/office/powerpoint/2010/main" val="261437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0AA863-2271-768B-EE5D-00BF3F4AA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EAD02-93EE-BF6C-AC2B-01123E31C148}"/>
              </a:ext>
            </a:extLst>
          </p:cNvPr>
          <p:cNvSpPr>
            <a:spLocks noGrp="1"/>
          </p:cNvSpPr>
          <p:nvPr>
            <p:ph type="title"/>
          </p:nvPr>
        </p:nvSpPr>
        <p:spPr>
          <a:xfrm>
            <a:off x="205143" y="284346"/>
            <a:ext cx="9885913" cy="706242"/>
          </a:xfrm>
        </p:spPr>
        <p:txBody>
          <a:bodyPr/>
          <a:lstStyle/>
          <a:p>
            <a:r>
              <a:rPr lang="en-US" sz="3200" dirty="0"/>
              <a:t>Why is RCR Important in Translational Research?</a:t>
            </a:r>
          </a:p>
        </p:txBody>
      </p:sp>
      <p:sp>
        <p:nvSpPr>
          <p:cNvPr id="3" name="Text Placeholder 2">
            <a:extLst>
              <a:ext uri="{FF2B5EF4-FFF2-40B4-BE49-F238E27FC236}">
                <a16:creationId xmlns:a16="http://schemas.microsoft.com/office/drawing/2014/main" id="{5E8CB31A-A9A1-E9F2-DB51-EB6B360E9CDA}"/>
              </a:ext>
            </a:extLst>
          </p:cNvPr>
          <p:cNvSpPr>
            <a:spLocks noGrp="1"/>
          </p:cNvSpPr>
          <p:nvPr>
            <p:ph type="body" sz="quarter" idx="10"/>
          </p:nvPr>
        </p:nvSpPr>
        <p:spPr>
          <a:xfrm>
            <a:off x="355266" y="967908"/>
            <a:ext cx="11481468" cy="2101863"/>
          </a:xfrm>
        </p:spPr>
        <p:txBody>
          <a:bodyPr/>
          <a:lstStyle/>
          <a:p>
            <a:pPr>
              <a:lnSpc>
                <a:spcPct val="100000"/>
              </a:lnSpc>
            </a:pPr>
            <a:r>
              <a:rPr lang="en-US" sz="2400" dirty="0">
                <a:solidFill>
                  <a:schemeClr val="tx1"/>
                </a:solidFill>
                <a:latin typeface="Arial" panose="020B0604020202020204" pitchFamily="34" charset="0"/>
                <a:cs typeface="Arial" panose="020B0604020202020204" pitchFamily="34" charset="0"/>
              </a:rPr>
              <a:t>Regulations and compliance are critical, but more challenging are the ethical principles and practices when conducting translational research.  When </a:t>
            </a:r>
            <a:r>
              <a:rPr lang="en-US" sz="2400" b="0" i="0" dirty="0">
                <a:solidFill>
                  <a:schemeClr val="tx1"/>
                </a:solidFill>
                <a:effectLst/>
                <a:latin typeface="Arial" panose="020B0604020202020204" pitchFamily="34" charset="0"/>
                <a:cs typeface="Arial" panose="020B0604020202020204" pitchFamily="34" charset="0"/>
              </a:rPr>
              <a:t>bridging the gap between basic science discoveries and their application in clinical practice, </a:t>
            </a:r>
            <a:r>
              <a:rPr lang="en-US" sz="2400" dirty="0">
                <a:solidFill>
                  <a:schemeClr val="tx1"/>
                </a:solidFill>
                <a:latin typeface="Arial" panose="020B0604020202020204" pitchFamily="34" charset="0"/>
                <a:cs typeface="Arial" panose="020B0604020202020204" pitchFamily="34" charset="0"/>
              </a:rPr>
              <a:t>the </a:t>
            </a:r>
            <a:r>
              <a:rPr lang="en-US" sz="2400" b="0" i="0" dirty="0">
                <a:solidFill>
                  <a:schemeClr val="tx1"/>
                </a:solidFill>
                <a:effectLst/>
                <a:latin typeface="Arial" panose="020B0604020202020204" pitchFamily="34" charset="0"/>
                <a:cs typeface="Arial" panose="020B0604020202020204" pitchFamily="34" charset="0"/>
              </a:rPr>
              <a:t>safety and well-being of research participants while upholding scientific integrity throughout the process is essential.</a:t>
            </a:r>
            <a:endParaRPr lang="en-US" sz="2000" i="1"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801E7DD4-F610-11F2-A2BC-7D795AC594E0}"/>
              </a:ext>
            </a:extLst>
          </p:cNvPr>
          <p:cNvSpPr>
            <a:spLocks noGrp="1"/>
          </p:cNvSpPr>
          <p:nvPr>
            <p:ph type="body" sz="quarter" idx="12"/>
          </p:nvPr>
        </p:nvSpPr>
        <p:spPr>
          <a:xfrm>
            <a:off x="459725" y="3274442"/>
            <a:ext cx="10796103" cy="330530"/>
          </a:xfrm>
        </p:spPr>
        <p:txBody>
          <a:bodyPr/>
          <a:lstStyle/>
          <a:p>
            <a:r>
              <a:rPr lang="en-US" sz="2400" dirty="0">
                <a:solidFill>
                  <a:schemeClr val="tx1"/>
                </a:solidFill>
              </a:rPr>
              <a:t>Key Objectives</a:t>
            </a:r>
          </a:p>
          <a:p>
            <a:pPr marL="342900" indent="-342900">
              <a:buFont typeface="Arial" panose="020B0604020202020204" pitchFamily="34" charset="0"/>
              <a:buChar char="•"/>
            </a:pPr>
            <a:r>
              <a:rPr lang="en-US" sz="2400" b="0" dirty="0">
                <a:solidFill>
                  <a:schemeClr val="tx1"/>
                </a:solidFill>
              </a:rPr>
              <a:t>Maintaining public trust:  </a:t>
            </a:r>
            <a:r>
              <a:rPr lang="en-US" sz="2400" b="0" i="1" dirty="0">
                <a:solidFill>
                  <a:schemeClr val="tx1"/>
                </a:solidFill>
                <a:effectLst/>
              </a:rPr>
              <a:t>Maintaining public trust in research by ensuring ethical practices and transparent reporting of results.</a:t>
            </a:r>
            <a:endParaRPr lang="en-US" sz="2400" b="0" i="1" dirty="0">
              <a:solidFill>
                <a:schemeClr val="tx1"/>
              </a:solidFill>
            </a:endParaRPr>
          </a:p>
          <a:p>
            <a:pPr marL="342900" indent="-342900">
              <a:buFont typeface="Arial" panose="020B0604020202020204" pitchFamily="34" charset="0"/>
              <a:buChar char="•"/>
            </a:pPr>
            <a:r>
              <a:rPr lang="en-US" sz="2400" b="0" dirty="0">
                <a:solidFill>
                  <a:schemeClr val="tx1"/>
                </a:solidFill>
              </a:rPr>
              <a:t>Upholding scientific validity</a:t>
            </a:r>
            <a:r>
              <a:rPr lang="en-US" sz="2400" b="0" dirty="0">
                <a:solidFill>
                  <a:schemeClr val="tx1"/>
                </a:solidFill>
                <a:latin typeface="Arial" panose="020B0604020202020204" pitchFamily="34" charset="0"/>
                <a:cs typeface="Arial" panose="020B0604020202020204" pitchFamily="34" charset="0"/>
              </a:rPr>
              <a:t>:</a:t>
            </a:r>
            <a:r>
              <a:rPr lang="en-US" sz="2400" b="0" i="1" dirty="0">
                <a:solidFill>
                  <a:schemeClr val="tx1"/>
                </a:solidFill>
                <a:latin typeface="Arial" panose="020B0604020202020204" pitchFamily="34" charset="0"/>
                <a:cs typeface="Arial" panose="020B0604020202020204" pitchFamily="34" charset="0"/>
              </a:rPr>
              <a:t>  </a:t>
            </a:r>
            <a:r>
              <a:rPr lang="en-US" sz="2400" b="0" i="1" dirty="0">
                <a:solidFill>
                  <a:schemeClr val="tx1"/>
                </a:solidFill>
                <a:effectLst/>
                <a:latin typeface="Arial" panose="020B0604020202020204" pitchFamily="34" charset="0"/>
                <a:cs typeface="Arial" panose="020B0604020202020204" pitchFamily="34" charset="0"/>
              </a:rPr>
              <a:t>Upholding rigorous research methods to produce reliable and meaningful results.</a:t>
            </a:r>
            <a:endParaRPr lang="en-US" sz="2400" b="0" i="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solidFill>
                  <a:schemeClr val="tx1"/>
                </a:solidFill>
              </a:rPr>
              <a:t>Participant protection</a:t>
            </a:r>
            <a:r>
              <a:rPr lang="en-US" sz="2400" b="0" dirty="0">
                <a:solidFill>
                  <a:schemeClr val="tx1"/>
                </a:solidFill>
                <a:latin typeface="Arial" panose="020B0604020202020204" pitchFamily="34" charset="0"/>
                <a:cs typeface="Arial" panose="020B0604020202020204" pitchFamily="34" charset="0"/>
              </a:rPr>
              <a:t>:  </a:t>
            </a:r>
            <a:r>
              <a:rPr lang="en-US" sz="2400" b="0" i="1" dirty="0">
                <a:solidFill>
                  <a:schemeClr val="tx1"/>
                </a:solidFill>
                <a:effectLst/>
                <a:latin typeface="Arial" panose="020B0604020202020204" pitchFamily="34" charset="0"/>
                <a:cs typeface="Arial" panose="020B0604020202020204" pitchFamily="34" charset="0"/>
              </a:rPr>
              <a:t>Minimizing potential risks and maximizing benefits for research participants.</a:t>
            </a:r>
            <a:endParaRPr lang="en-US" sz="2400" b="0" i="1"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3D9BDCA-BF13-DBE6-48F5-2F03CB80C1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4101" y="6163151"/>
            <a:ext cx="2613718" cy="475768"/>
          </a:xfrm>
          <a:prstGeom prst="rect">
            <a:avLst/>
          </a:prstGeom>
        </p:spPr>
      </p:pic>
      <p:sp>
        <p:nvSpPr>
          <p:cNvPr id="11" name="Rectangle 10">
            <a:extLst>
              <a:ext uri="{FF2B5EF4-FFF2-40B4-BE49-F238E27FC236}">
                <a16:creationId xmlns:a16="http://schemas.microsoft.com/office/drawing/2014/main" id="{6EB53168-0821-9285-41E5-0093CA787EDE}"/>
              </a:ext>
            </a:extLst>
          </p:cNvPr>
          <p:cNvSpPr/>
          <p:nvPr/>
        </p:nvSpPr>
        <p:spPr>
          <a:xfrm>
            <a:off x="9965508" y="6426834"/>
            <a:ext cx="2158780" cy="261610"/>
          </a:xfrm>
          <a:prstGeom prst="rect">
            <a:avLst/>
          </a:prstGeom>
        </p:spPr>
        <p:txBody>
          <a:bodyPr wrap="square">
            <a:spAutoFit/>
          </a:bodyPr>
          <a:lstStyle/>
          <a:p>
            <a:pPr algn="ctr"/>
            <a:r>
              <a:rPr lang="en-US" sz="1100" dirty="0">
                <a:solidFill>
                  <a:schemeClr val="tx1">
                    <a:lumMod val="50000"/>
                    <a:lumOff val="50000"/>
                  </a:schemeClr>
                </a:solidFill>
                <a:latin typeface="Helvetica Light" panose="020B0403020202020204" pitchFamily="34" charset="0"/>
              </a:rPr>
              <a:t>TRANSLATIONAL</a:t>
            </a:r>
            <a:r>
              <a:rPr lang="en-US" sz="1100" baseline="0" dirty="0">
                <a:solidFill>
                  <a:schemeClr val="tx1">
                    <a:lumMod val="50000"/>
                    <a:lumOff val="50000"/>
                  </a:schemeClr>
                </a:solidFill>
                <a:latin typeface="Helvetica Light" panose="020B0403020202020204" pitchFamily="34" charset="0"/>
              </a:rPr>
              <a:t> RESEARCH</a:t>
            </a:r>
            <a:endParaRPr lang="en-US" sz="1100" dirty="0">
              <a:solidFill>
                <a:schemeClr val="tx1">
                  <a:lumMod val="50000"/>
                  <a:lumOff val="50000"/>
                </a:schemeClr>
              </a:solidFill>
              <a:latin typeface="Helvetica Light" panose="020B0403020202020204" pitchFamily="34" charset="0"/>
            </a:endParaRPr>
          </a:p>
        </p:txBody>
      </p:sp>
      <p:cxnSp>
        <p:nvCxnSpPr>
          <p:cNvPr id="12" name="Straight Connector 11">
            <a:extLst>
              <a:ext uri="{FF2B5EF4-FFF2-40B4-BE49-F238E27FC236}">
                <a16:creationId xmlns:a16="http://schemas.microsoft.com/office/drawing/2014/main" id="{E85FED25-BB35-27DB-6B08-1263370C243F}"/>
              </a:ext>
            </a:extLst>
          </p:cNvPr>
          <p:cNvCxnSpPr>
            <a:cxnSpLocks/>
          </p:cNvCxnSpPr>
          <p:nvPr/>
        </p:nvCxnSpPr>
        <p:spPr>
          <a:xfrm>
            <a:off x="10303218" y="6375399"/>
            <a:ext cx="14833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58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510366-587D-C24F-B253-B78C9DB32ACC}"/>
              </a:ext>
            </a:extLst>
          </p:cNvPr>
          <p:cNvSpPr>
            <a:spLocks noGrp="1"/>
          </p:cNvSpPr>
          <p:nvPr>
            <p:ph type="title"/>
          </p:nvPr>
        </p:nvSpPr>
        <p:spPr>
          <a:xfrm>
            <a:off x="590508" y="514425"/>
            <a:ext cx="6300625" cy="1102342"/>
          </a:xfrm>
        </p:spPr>
        <p:txBody>
          <a:bodyPr/>
          <a:lstStyle/>
          <a:p>
            <a:r>
              <a:rPr lang="en-US" sz="3200" dirty="0"/>
              <a:t>Know the ground rules,</a:t>
            </a:r>
            <a:br>
              <a:rPr lang="en-US" sz="3200" dirty="0"/>
            </a:br>
            <a:r>
              <a:rPr lang="en-US" sz="3200" dirty="0"/>
              <a:t>Know what you are getting into</a:t>
            </a:r>
          </a:p>
        </p:txBody>
      </p:sp>
      <p:sp>
        <p:nvSpPr>
          <p:cNvPr id="7" name="Text Placeholder 6">
            <a:extLst>
              <a:ext uri="{FF2B5EF4-FFF2-40B4-BE49-F238E27FC236}">
                <a16:creationId xmlns:a16="http://schemas.microsoft.com/office/drawing/2014/main" id="{B48ED45C-9C8F-0C4D-A95B-A822BE0D39BA}"/>
              </a:ext>
            </a:extLst>
          </p:cNvPr>
          <p:cNvSpPr>
            <a:spLocks noGrp="1"/>
          </p:cNvSpPr>
          <p:nvPr>
            <p:ph type="body" sz="quarter" idx="10"/>
          </p:nvPr>
        </p:nvSpPr>
        <p:spPr>
          <a:xfrm>
            <a:off x="590508" y="1831337"/>
            <a:ext cx="5820896" cy="3372034"/>
          </a:xfrm>
        </p:spPr>
        <p:txBody>
          <a:bodyPr/>
          <a:lstStyle/>
          <a:p>
            <a:r>
              <a:rPr lang="en-US" sz="2400" dirty="0">
                <a:solidFill>
                  <a:schemeClr val="tx1"/>
                </a:solidFill>
                <a:latin typeface="+mn-lt"/>
              </a:rPr>
              <a:t>With respect to translational research…….</a:t>
            </a:r>
          </a:p>
          <a:p>
            <a:endParaRPr lang="en-US" sz="2400" dirty="0">
              <a:solidFill>
                <a:schemeClr val="tx1"/>
              </a:solidFill>
              <a:latin typeface="+mn-lt"/>
            </a:endParaRPr>
          </a:p>
          <a:p>
            <a:r>
              <a:rPr lang="en-US" sz="2400" dirty="0">
                <a:solidFill>
                  <a:schemeClr val="tx1"/>
                </a:solidFill>
                <a:latin typeface="+mn-lt"/>
              </a:rPr>
              <a:t>It is important to understand what you are getting into – translational research is governed by:</a:t>
            </a:r>
          </a:p>
          <a:p>
            <a:pPr marL="342900" indent="-342900">
              <a:buFont typeface="Arial" panose="020B0604020202020204" pitchFamily="34" charset="0"/>
              <a:buChar char="•"/>
            </a:pPr>
            <a:r>
              <a:rPr lang="en-US" sz="2400" dirty="0">
                <a:solidFill>
                  <a:schemeClr val="tx1"/>
                </a:solidFill>
                <a:latin typeface="+mn-lt"/>
              </a:rPr>
              <a:t>Regulations &amp; compliance</a:t>
            </a:r>
          </a:p>
          <a:p>
            <a:pPr marL="342900" indent="-342900">
              <a:buFont typeface="Arial" panose="020B0604020202020204" pitchFamily="34" charset="0"/>
              <a:buChar char="•"/>
            </a:pPr>
            <a:r>
              <a:rPr lang="en-US" sz="2400" dirty="0">
                <a:solidFill>
                  <a:schemeClr val="tx1"/>
                </a:solidFill>
                <a:latin typeface="+mn-lt"/>
              </a:rPr>
              <a:t>Ethical &amp; philosophical mores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276" y="91440"/>
            <a:ext cx="5190494" cy="6522720"/>
          </a:xfrm>
          <a:prstGeom prst="rect">
            <a:avLst/>
          </a:prstGeom>
        </p:spPr>
      </p:pic>
    </p:spTree>
    <p:extLst>
      <p:ext uri="{BB962C8B-B14F-4D97-AF65-F5344CB8AC3E}">
        <p14:creationId xmlns:p14="http://schemas.microsoft.com/office/powerpoint/2010/main" val="11852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4313A5-0C58-041E-26AC-AB1EE3738047}"/>
              </a:ext>
            </a:extLst>
          </p:cNvPr>
          <p:cNvPicPr>
            <a:picLocks noChangeAspect="1"/>
          </p:cNvPicPr>
          <p:nvPr/>
        </p:nvPicPr>
        <p:blipFill>
          <a:blip r:embed="rId3">
            <a:alphaModFix amt="77000"/>
            <a:extLst>
              <a:ext uri="{28A0092B-C50C-407E-A947-70E740481C1C}">
                <a14:useLocalDpi xmlns:a14="http://schemas.microsoft.com/office/drawing/2010/main" val="0"/>
              </a:ext>
            </a:extLst>
          </a:blip>
          <a:stretch>
            <a:fillRect/>
          </a:stretch>
        </p:blipFill>
        <p:spPr>
          <a:xfrm>
            <a:off x="5739246" y="2321317"/>
            <a:ext cx="6452754" cy="4032971"/>
          </a:xfrm>
          <a:prstGeom prst="rect">
            <a:avLst/>
          </a:prstGeom>
        </p:spPr>
      </p:pic>
      <p:sp>
        <p:nvSpPr>
          <p:cNvPr id="2" name="Title 1">
            <a:extLst>
              <a:ext uri="{FF2B5EF4-FFF2-40B4-BE49-F238E27FC236}">
                <a16:creationId xmlns:a16="http://schemas.microsoft.com/office/drawing/2014/main" id="{B571F45D-31FB-F549-9389-665D239E9519}"/>
              </a:ext>
            </a:extLst>
          </p:cNvPr>
          <p:cNvSpPr>
            <a:spLocks noGrp="1"/>
          </p:cNvSpPr>
          <p:nvPr>
            <p:ph type="title"/>
          </p:nvPr>
        </p:nvSpPr>
        <p:spPr>
          <a:xfrm>
            <a:off x="1298069" y="284346"/>
            <a:ext cx="4581107" cy="311888"/>
          </a:xfrm>
        </p:spPr>
        <p:txBody>
          <a:bodyPr/>
          <a:lstStyle/>
          <a:p>
            <a:r>
              <a:rPr lang="en-US" sz="3200" dirty="0"/>
              <a:t>What is Translational Research?</a:t>
            </a:r>
          </a:p>
        </p:txBody>
      </p:sp>
      <p:sp>
        <p:nvSpPr>
          <p:cNvPr id="3" name="Text Placeholder 2">
            <a:extLst>
              <a:ext uri="{FF2B5EF4-FFF2-40B4-BE49-F238E27FC236}">
                <a16:creationId xmlns:a16="http://schemas.microsoft.com/office/drawing/2014/main" id="{C0AAB77C-376B-1C45-B876-2B7D7878FE30}"/>
              </a:ext>
            </a:extLst>
          </p:cNvPr>
          <p:cNvSpPr>
            <a:spLocks noGrp="1"/>
          </p:cNvSpPr>
          <p:nvPr>
            <p:ph type="body" sz="quarter" idx="10"/>
          </p:nvPr>
        </p:nvSpPr>
        <p:spPr>
          <a:xfrm>
            <a:off x="503703" y="1333288"/>
            <a:ext cx="5879777" cy="830997"/>
          </a:xfrm>
        </p:spPr>
        <p:txBody>
          <a:bodyPr/>
          <a:lstStyle/>
          <a:p>
            <a:r>
              <a:rPr lang="en-US" sz="2000" i="1" dirty="0">
                <a:solidFill>
                  <a:schemeClr val="tx1"/>
                </a:solidFill>
                <a:latin typeface="+mn-lt"/>
              </a:rPr>
              <a:t>The purpose of translational research is to test, in humans, novel therapeutics strategies developed through basic research and experimentation</a:t>
            </a:r>
          </a:p>
        </p:txBody>
      </p:sp>
      <p:sp>
        <p:nvSpPr>
          <p:cNvPr id="4" name="Text Placeholder 3">
            <a:extLst>
              <a:ext uri="{FF2B5EF4-FFF2-40B4-BE49-F238E27FC236}">
                <a16:creationId xmlns:a16="http://schemas.microsoft.com/office/drawing/2014/main" id="{361F1247-E0A4-AA42-AF55-34FFFFC3E91F}"/>
              </a:ext>
            </a:extLst>
          </p:cNvPr>
          <p:cNvSpPr>
            <a:spLocks noGrp="1"/>
          </p:cNvSpPr>
          <p:nvPr>
            <p:ph type="body" sz="quarter" idx="11"/>
          </p:nvPr>
        </p:nvSpPr>
        <p:spPr>
          <a:xfrm>
            <a:off x="503703" y="2729703"/>
            <a:ext cx="5729458" cy="3274857"/>
          </a:xfrm>
        </p:spPr>
        <p:txBody>
          <a:bodyPr/>
          <a:lstStyle/>
          <a:p>
            <a:r>
              <a:rPr lang="en-US" sz="1800" dirty="0">
                <a:solidFill>
                  <a:schemeClr val="tx1"/>
                </a:solidFill>
              </a:rPr>
              <a:t>This is the foundation of the NIH’s Bench-to-Bedside Awards which encourage the collaboration between clinicians and basic scientists.</a:t>
            </a:r>
          </a:p>
          <a:p>
            <a:r>
              <a:rPr lang="en-US" sz="1800" dirty="0">
                <a:solidFill>
                  <a:schemeClr val="tx1"/>
                </a:solidFill>
              </a:rPr>
              <a:t>NIH launched the Clinical and Translational Science Award (CTSA) Consortium in 2006.</a:t>
            </a:r>
          </a:p>
          <a:p>
            <a:r>
              <a:rPr lang="en-US" sz="1800" dirty="0">
                <a:solidFill>
                  <a:schemeClr val="tx1"/>
                </a:solidFill>
              </a:rPr>
              <a:t>Our institution has been a CTSA awardee since 2008.</a:t>
            </a:r>
          </a:p>
          <a:p>
            <a:r>
              <a:rPr lang="en-US" sz="1800" dirty="0">
                <a:solidFill>
                  <a:schemeClr val="tx1"/>
                </a:solidFill>
              </a:rPr>
              <a:t>Translational research can occur in these formal, structured environments or in informal collaborations</a:t>
            </a:r>
          </a:p>
        </p:txBody>
      </p:sp>
      <p:sp>
        <p:nvSpPr>
          <p:cNvPr id="5" name="Text Placeholder 4">
            <a:extLst>
              <a:ext uri="{FF2B5EF4-FFF2-40B4-BE49-F238E27FC236}">
                <a16:creationId xmlns:a16="http://schemas.microsoft.com/office/drawing/2014/main" id="{12E709DC-71ED-8349-8AF6-783F5BE8B54B}"/>
              </a:ext>
            </a:extLst>
          </p:cNvPr>
          <p:cNvSpPr>
            <a:spLocks noGrp="1"/>
          </p:cNvSpPr>
          <p:nvPr>
            <p:ph type="body" sz="quarter" idx="12"/>
          </p:nvPr>
        </p:nvSpPr>
        <p:spPr>
          <a:xfrm>
            <a:off x="503704" y="2376543"/>
            <a:ext cx="3665960" cy="330530"/>
          </a:xfrm>
        </p:spPr>
        <p:txBody>
          <a:bodyPr/>
          <a:lstStyle/>
          <a:p>
            <a:r>
              <a:rPr lang="en-US" sz="2400" dirty="0">
                <a:solidFill>
                  <a:schemeClr val="tx1"/>
                </a:solidFill>
              </a:rPr>
              <a:t>Translational</a:t>
            </a:r>
            <a:r>
              <a:rPr lang="en-US" sz="1800" dirty="0">
                <a:solidFill>
                  <a:schemeClr val="tx1"/>
                </a:solidFill>
              </a:rPr>
              <a:t> </a:t>
            </a:r>
            <a:r>
              <a:rPr lang="en-US" sz="2400" dirty="0">
                <a:solidFill>
                  <a:schemeClr val="tx1"/>
                </a:solidFill>
              </a:rPr>
              <a:t>Research</a:t>
            </a:r>
          </a:p>
        </p:txBody>
      </p:sp>
      <p:pic>
        <p:nvPicPr>
          <p:cNvPr id="7" name="Graphic 18" descr="Stethoscope">
            <a:extLst>
              <a:ext uri="{FF2B5EF4-FFF2-40B4-BE49-F238E27FC236}">
                <a16:creationId xmlns:a16="http://schemas.microsoft.com/office/drawing/2014/main" id="{C129F82E-AC4B-EA47-A3B7-41538E42B7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39246" y="409401"/>
            <a:ext cx="644235" cy="644235"/>
          </a:xfrm>
          <a:prstGeom prst="rect">
            <a:avLst/>
          </a:prstGeom>
        </p:spPr>
      </p:pic>
    </p:spTree>
    <p:extLst>
      <p:ext uri="{BB962C8B-B14F-4D97-AF65-F5344CB8AC3E}">
        <p14:creationId xmlns:p14="http://schemas.microsoft.com/office/powerpoint/2010/main" val="301785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F45D-31FB-F549-9389-665D239E9519}"/>
              </a:ext>
            </a:extLst>
          </p:cNvPr>
          <p:cNvSpPr>
            <a:spLocks noGrp="1"/>
          </p:cNvSpPr>
          <p:nvPr>
            <p:ph type="title"/>
          </p:nvPr>
        </p:nvSpPr>
        <p:spPr>
          <a:xfrm>
            <a:off x="1145664" y="450606"/>
            <a:ext cx="4581107" cy="589384"/>
          </a:xfrm>
        </p:spPr>
        <p:txBody>
          <a:bodyPr/>
          <a:lstStyle/>
          <a:p>
            <a:pPr algn="ctr"/>
            <a:r>
              <a:rPr lang="en-US" sz="3200" dirty="0"/>
              <a:t>CTSA Objectives</a:t>
            </a:r>
          </a:p>
        </p:txBody>
      </p:sp>
      <p:sp>
        <p:nvSpPr>
          <p:cNvPr id="3" name="Text Placeholder 2">
            <a:extLst>
              <a:ext uri="{FF2B5EF4-FFF2-40B4-BE49-F238E27FC236}">
                <a16:creationId xmlns:a16="http://schemas.microsoft.com/office/drawing/2014/main" id="{C0AAB77C-376B-1C45-B876-2B7D7878FE30}"/>
              </a:ext>
            </a:extLst>
          </p:cNvPr>
          <p:cNvSpPr>
            <a:spLocks noGrp="1"/>
          </p:cNvSpPr>
          <p:nvPr>
            <p:ph type="body" sz="quarter" idx="10"/>
          </p:nvPr>
        </p:nvSpPr>
        <p:spPr>
          <a:xfrm>
            <a:off x="503703" y="1333288"/>
            <a:ext cx="5879777" cy="830997"/>
          </a:xfrm>
        </p:spPr>
        <p:txBody>
          <a:bodyPr/>
          <a:lstStyle/>
          <a:p>
            <a:r>
              <a:rPr lang="en-US" sz="2000" i="1" dirty="0">
                <a:solidFill>
                  <a:schemeClr val="tx1"/>
                </a:solidFill>
                <a:latin typeface="+mn-lt"/>
              </a:rPr>
              <a:t>“Speed discoveries to improved patient care..”</a:t>
            </a:r>
          </a:p>
        </p:txBody>
      </p:sp>
      <p:sp>
        <p:nvSpPr>
          <p:cNvPr id="4" name="Text Placeholder 3">
            <a:extLst>
              <a:ext uri="{FF2B5EF4-FFF2-40B4-BE49-F238E27FC236}">
                <a16:creationId xmlns:a16="http://schemas.microsoft.com/office/drawing/2014/main" id="{361F1247-E0A4-AA42-AF55-34FFFFC3E91F}"/>
              </a:ext>
            </a:extLst>
          </p:cNvPr>
          <p:cNvSpPr>
            <a:spLocks noGrp="1"/>
          </p:cNvSpPr>
          <p:nvPr>
            <p:ph type="body" sz="quarter" idx="11"/>
          </p:nvPr>
        </p:nvSpPr>
        <p:spPr>
          <a:xfrm>
            <a:off x="448283" y="1814694"/>
            <a:ext cx="5729458" cy="4003014"/>
          </a:xfrm>
        </p:spPr>
        <p:txBody>
          <a:bodyPr/>
          <a:lstStyle/>
          <a:p>
            <a:pPr>
              <a:lnSpc>
                <a:spcPct val="90000"/>
              </a:lnSpc>
              <a:spcBef>
                <a:spcPct val="5000"/>
              </a:spcBef>
            </a:pPr>
            <a:r>
              <a:rPr lang="en-US" sz="1800" dirty="0"/>
              <a:t>Develop a </a:t>
            </a:r>
            <a:r>
              <a:rPr lang="en-US" sz="1800" dirty="0">
                <a:solidFill>
                  <a:schemeClr val="tx1"/>
                </a:solidFill>
              </a:rPr>
              <a:t>distinct discipline</a:t>
            </a:r>
            <a:r>
              <a:rPr lang="en-US" sz="1800" dirty="0"/>
              <a:t> for clinical and translational science at institutions </a:t>
            </a:r>
          </a:p>
          <a:p>
            <a:pPr>
              <a:lnSpc>
                <a:spcPct val="90000"/>
              </a:lnSpc>
              <a:spcBef>
                <a:spcPct val="5000"/>
              </a:spcBef>
            </a:pPr>
            <a:endParaRPr lang="en-US" sz="1800" dirty="0"/>
          </a:p>
          <a:p>
            <a:pPr>
              <a:lnSpc>
                <a:spcPct val="90000"/>
              </a:lnSpc>
              <a:spcBef>
                <a:spcPct val="5000"/>
              </a:spcBef>
            </a:pPr>
            <a:r>
              <a:rPr lang="en-US" sz="1800" dirty="0"/>
              <a:t>Provide opportunities and resources for </a:t>
            </a:r>
            <a:r>
              <a:rPr lang="en-US" sz="1800" dirty="0">
                <a:solidFill>
                  <a:schemeClr val="tx1"/>
                </a:solidFill>
              </a:rPr>
              <a:t>original research on novel methods</a:t>
            </a:r>
          </a:p>
          <a:p>
            <a:pPr>
              <a:lnSpc>
                <a:spcPct val="90000"/>
              </a:lnSpc>
              <a:spcBef>
                <a:spcPct val="5000"/>
              </a:spcBef>
            </a:pPr>
            <a:endParaRPr lang="en-US" sz="1800" dirty="0">
              <a:solidFill>
                <a:schemeClr val="tx1"/>
              </a:solidFill>
            </a:endParaRPr>
          </a:p>
          <a:p>
            <a:pPr>
              <a:lnSpc>
                <a:spcPct val="90000"/>
              </a:lnSpc>
              <a:spcBef>
                <a:spcPct val="5000"/>
              </a:spcBef>
            </a:pPr>
            <a:r>
              <a:rPr lang="en-US" sz="1800" dirty="0"/>
              <a:t>Develop </a:t>
            </a:r>
            <a:r>
              <a:rPr lang="en-US" sz="1800" dirty="0">
                <a:solidFill>
                  <a:schemeClr val="tx1"/>
                </a:solidFill>
              </a:rPr>
              <a:t>translational technologies</a:t>
            </a:r>
            <a:r>
              <a:rPr lang="en-US" sz="1800" dirty="0"/>
              <a:t> and a knowledge base for the full spectrum of </a:t>
            </a:r>
            <a:r>
              <a:rPr lang="en-US" sz="1800" dirty="0">
                <a:solidFill>
                  <a:schemeClr val="tx1"/>
                </a:solidFill>
              </a:rPr>
              <a:t>clinical and translational science</a:t>
            </a:r>
          </a:p>
          <a:p>
            <a:pPr>
              <a:lnSpc>
                <a:spcPct val="90000"/>
              </a:lnSpc>
              <a:spcBef>
                <a:spcPct val="5000"/>
              </a:spcBef>
            </a:pPr>
            <a:endParaRPr lang="en-US" sz="1800" dirty="0"/>
          </a:p>
          <a:p>
            <a:pPr>
              <a:lnSpc>
                <a:spcPct val="90000"/>
              </a:lnSpc>
              <a:spcBef>
                <a:spcPct val="5000"/>
              </a:spcBef>
            </a:pPr>
            <a:r>
              <a:rPr lang="en-US" sz="1800" dirty="0">
                <a:solidFill>
                  <a:schemeClr val="tx1"/>
                </a:solidFill>
              </a:rPr>
              <a:t>Synergize partnerships</a:t>
            </a:r>
            <a:r>
              <a:rPr lang="en-US" sz="1800" dirty="0"/>
              <a:t> with industry, foundations, and community physicians</a:t>
            </a:r>
          </a:p>
          <a:p>
            <a:pPr>
              <a:lnSpc>
                <a:spcPct val="90000"/>
              </a:lnSpc>
              <a:spcBef>
                <a:spcPct val="5000"/>
              </a:spcBef>
            </a:pPr>
            <a:endParaRPr lang="en-US" sz="1800" dirty="0"/>
          </a:p>
          <a:p>
            <a:pPr>
              <a:lnSpc>
                <a:spcPct val="90000"/>
              </a:lnSpc>
              <a:spcBef>
                <a:spcPct val="5000"/>
              </a:spcBef>
            </a:pPr>
            <a:r>
              <a:rPr lang="en-US" sz="1800" dirty="0">
                <a:solidFill>
                  <a:schemeClr val="tx1"/>
                </a:solidFill>
              </a:rPr>
              <a:t>Train the interdisciplinary teams</a:t>
            </a:r>
            <a:r>
              <a:rPr lang="en-US" sz="1800" dirty="0"/>
              <a:t> who will conduct the clinical and translational research of the future</a:t>
            </a:r>
          </a:p>
        </p:txBody>
      </p:sp>
      <p:pic>
        <p:nvPicPr>
          <p:cNvPr id="7" name="Graphic 18" descr="Stethoscope">
            <a:extLst>
              <a:ext uri="{FF2B5EF4-FFF2-40B4-BE49-F238E27FC236}">
                <a16:creationId xmlns:a16="http://schemas.microsoft.com/office/drawing/2014/main" id="{C129F82E-AC4B-EA47-A3B7-41538E42B7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39246" y="409401"/>
            <a:ext cx="644235" cy="644235"/>
          </a:xfrm>
          <a:prstGeom prst="rect">
            <a:avLst/>
          </a:prstGeom>
        </p:spPr>
      </p:pic>
      <p:pic>
        <p:nvPicPr>
          <p:cNvPr id="2052" name="Picture 4" descr="Translational Research | Webin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161" y="1333288"/>
            <a:ext cx="5939542" cy="296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88959"/>
      </p:ext>
    </p:extLst>
  </p:cSld>
  <p:clrMapOvr>
    <a:masterClrMapping/>
  </p:clrMapOvr>
</p:sld>
</file>

<file path=ppt/theme/theme1.xml><?xml version="1.0" encoding="utf-8"?>
<a:theme xmlns:a="http://schemas.openxmlformats.org/drawingml/2006/main" name="Intro Slide">
  <a:themeElements>
    <a:clrScheme name="CU01">
      <a:dk1>
        <a:srgbClr val="000000"/>
      </a:dk1>
      <a:lt1>
        <a:srgbClr val="FFFFFF"/>
      </a:lt1>
      <a:dk2>
        <a:srgbClr val="787878"/>
      </a:dk2>
      <a:lt2>
        <a:srgbClr val="EEECE1"/>
      </a:lt2>
      <a:accent1>
        <a:srgbClr val="CFB87C"/>
      </a:accent1>
      <a:accent2>
        <a:srgbClr val="A49566"/>
      </a:accent2>
      <a:accent3>
        <a:srgbClr val="7B704E"/>
      </a:accent3>
      <a:accent4>
        <a:srgbClr val="E8DDC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01_CUDenver.potx" id="{2CC2ADE1-23D8-884A-9C49-CB7BF9E01E05}" vid="{AB559019-ACC1-6943-AE2E-97CCA9DBCE9D}"/>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hank You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23154</TotalTime>
  <Words>2885</Words>
  <Application>Microsoft Office PowerPoint</Application>
  <PresentationFormat>Widescreen</PresentationFormat>
  <Paragraphs>237</Paragraphs>
  <Slides>32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Meiryo</vt:lpstr>
      <vt:lpstr>Arial</vt:lpstr>
      <vt:lpstr>Calibri</vt:lpstr>
      <vt:lpstr>Courier New</vt:lpstr>
      <vt:lpstr>Helvetica</vt:lpstr>
      <vt:lpstr>Helvetica Light</vt:lpstr>
      <vt:lpstr>HelveticaNeueLT Std</vt:lpstr>
      <vt:lpstr>HelveticaNeueW01-45Ligh</vt:lpstr>
      <vt:lpstr>Wingdings</vt:lpstr>
      <vt:lpstr>Intro Slide</vt:lpstr>
      <vt:lpstr>Office Theme</vt:lpstr>
      <vt:lpstr>Thank You Slide</vt:lpstr>
      <vt:lpstr>PowerPoint Presentation</vt:lpstr>
      <vt:lpstr>Expectations</vt:lpstr>
      <vt:lpstr>Objectives &amp; Agenda</vt:lpstr>
      <vt:lpstr>PowerPoint Presentation</vt:lpstr>
      <vt:lpstr>PowerPoint Presentation</vt:lpstr>
      <vt:lpstr>Why is RCR Important in Translational Research?</vt:lpstr>
      <vt:lpstr>Know the ground rules, Know what you are getting into</vt:lpstr>
      <vt:lpstr>What is Translational Research?</vt:lpstr>
      <vt:lpstr>CTSA Objectives</vt:lpstr>
      <vt:lpstr>Why Conduct Translational Research?</vt:lpstr>
      <vt:lpstr>Translational research  as an RCR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Sarah</dc:creator>
  <cp:lastModifiedBy>Carter, Ethan</cp:lastModifiedBy>
  <cp:revision>168</cp:revision>
  <dcterms:created xsi:type="dcterms:W3CDTF">2020-01-27T22:52:20Z</dcterms:created>
  <dcterms:modified xsi:type="dcterms:W3CDTF">2025-01-08T19:12:28Z</dcterms:modified>
</cp:coreProperties>
</file>