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346" r:id="rId4"/>
    <p:sldId id="262" r:id="rId5"/>
    <p:sldId id="263" r:id="rId6"/>
    <p:sldId id="264" r:id="rId7"/>
    <p:sldId id="265" r:id="rId8"/>
    <p:sldId id="266" r:id="rId9"/>
    <p:sldId id="299" r:id="rId10"/>
    <p:sldId id="312" r:id="rId11"/>
    <p:sldId id="275" r:id="rId12"/>
    <p:sldId id="3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Morgan P. (ECH)" initials="WMP(" lastIdx="4" clrIdx="0">
    <p:extLst>
      <p:ext uri="{19B8F6BF-5375-455C-9EA6-DF929625EA0E}">
        <p15:presenceInfo xmlns:p15="http://schemas.microsoft.com/office/powerpoint/2012/main" userId="S::Morgan.Wilson2@va.gov::62d6c3a6-0fb8-4604-81ed-ab46a8c7bf3c" providerId="AD"/>
      </p:ext>
    </p:extLst>
  </p:cmAuthor>
  <p:cmAuthor id="2" name="Lippmann, Brandi" initials="LB" lastIdx="10" clrIdx="1">
    <p:extLst>
      <p:ext uri="{19B8F6BF-5375-455C-9EA6-DF929625EA0E}">
        <p15:presenceInfo xmlns:p15="http://schemas.microsoft.com/office/powerpoint/2012/main" userId="S::Brandi.Lippmann@va.gov::3533a89e-81a6-400e-8875-44e4323344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6" autoAdjust="0"/>
    <p:restoredTop sz="95953" autoAdjust="0"/>
  </p:normalViewPr>
  <p:slideViewPr>
    <p:cSldViewPr snapToGrid="0">
      <p:cViewPr varScale="1">
        <p:scale>
          <a:sx n="109" d="100"/>
          <a:sy n="109" d="100"/>
        </p:scale>
        <p:origin x="288" y="176"/>
      </p:cViewPr>
      <p:guideLst/>
    </p:cSldViewPr>
  </p:slideViewPr>
  <p:outlineViewPr>
    <p:cViewPr>
      <p:scale>
        <a:sx n="33" d="100"/>
        <a:sy n="33" d="100"/>
      </p:scale>
      <p:origin x="0" y="-25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hyperlink" Target="https://www.denver.va.gov/services/research.asp" TargetMode="External"/><Relationship Id="rId2" Type="http://schemas.openxmlformats.org/officeDocument/2006/relationships/hyperlink" Target="https://vaww.denver.va.gov/clinical/Research.asp" TargetMode="External"/><Relationship Id="rId1" Type="http://schemas.openxmlformats.org/officeDocument/2006/relationships/hyperlink" Target="mailto:VHAECHResearchAdmin@va.gov" TargetMode="External"/><Relationship Id="rId5" Type="http://schemas.openxmlformats.org/officeDocument/2006/relationships/hyperlink" Target="mailto:govsupport@irbnet.org" TargetMode="External"/><Relationship Id="rId4" Type="http://schemas.openxmlformats.org/officeDocument/2006/relationships/hyperlink" Target="http://www.research.va.gov/programs/orppe/vairrs/default.cf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enver.va.gov/services/research.asp" TargetMode="External"/><Relationship Id="rId2" Type="http://schemas.openxmlformats.org/officeDocument/2006/relationships/hyperlink" Target="https://vaww.denver.va.gov/clinical/Research.asp" TargetMode="External"/><Relationship Id="rId1" Type="http://schemas.openxmlformats.org/officeDocument/2006/relationships/hyperlink" Target="mailto:VHAECHResearchAdmin@va.gov" TargetMode="External"/><Relationship Id="rId5" Type="http://schemas.openxmlformats.org/officeDocument/2006/relationships/hyperlink" Target="http://www.research.va.gov/programs/orppe/vairrs/default.cfm" TargetMode="External"/><Relationship Id="rId4" Type="http://schemas.openxmlformats.org/officeDocument/2006/relationships/hyperlink" Target="mailto:govsupport@irbnet.org"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C1B14-DF97-41D7-9A2F-0F84D4E4039F}"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US"/>
        </a:p>
      </dgm:t>
    </dgm:pt>
    <dgm:pt modelId="{7966A44C-01A1-4DFE-9CAF-629610983EA1}">
      <dgm:prSet/>
      <dgm:spPr/>
      <dgm:t>
        <a:bodyPr/>
        <a:lstStyle/>
        <a:p>
          <a:r>
            <a:rPr lang="en-US" b="1" dirty="0"/>
            <a:t>RESEARCH ADMIN</a:t>
          </a:r>
        </a:p>
        <a:p>
          <a:r>
            <a:rPr lang="en-US" dirty="0"/>
            <a:t>Submit to ECH Research Administration for pre-review and SRS committee review</a:t>
          </a:r>
        </a:p>
      </dgm:t>
    </dgm:pt>
    <dgm:pt modelId="{8B47C842-A8AE-41F8-84CE-6987171F09CE}" type="parTrans" cxnId="{24A52054-6A92-4BE6-8DE1-0B184CB171AB}">
      <dgm:prSet/>
      <dgm:spPr/>
      <dgm:t>
        <a:bodyPr/>
        <a:lstStyle/>
        <a:p>
          <a:endParaRPr lang="en-US"/>
        </a:p>
      </dgm:t>
    </dgm:pt>
    <dgm:pt modelId="{4E9F86E2-6D09-484F-9F85-4ACB6EA078B8}" type="sibTrans" cxnId="{24A52054-6A92-4BE6-8DE1-0B184CB171AB}">
      <dgm:prSet/>
      <dgm:spPr/>
      <dgm:t>
        <a:bodyPr/>
        <a:lstStyle/>
        <a:p>
          <a:endParaRPr lang="en-US"/>
        </a:p>
      </dgm:t>
    </dgm:pt>
    <dgm:pt modelId="{92041619-87F7-497D-9740-F8B31AE857A0}">
      <dgm:prSet custT="1"/>
      <dgm:spPr/>
      <dgm:t>
        <a:bodyPr/>
        <a:lstStyle/>
        <a:p>
          <a:r>
            <a:rPr lang="en-US" sz="1400" b="1" kern="1200" dirty="0">
              <a:solidFill>
                <a:prstClr val="white"/>
              </a:solidFill>
              <a:latin typeface="Gill Sans MT" panose="020B0502020104020203"/>
              <a:ea typeface="+mn-ea"/>
              <a:cs typeface="+mn-cs"/>
            </a:rPr>
            <a:t>PRE-REVIEW:</a:t>
          </a:r>
        </a:p>
        <a:p>
          <a:r>
            <a:rPr lang="en-US" sz="1300" kern="1200" dirty="0"/>
            <a:t>Once your study has been pre-reviewed, you will receive a message alerting you of the outcome/edits required </a:t>
          </a:r>
        </a:p>
        <a:p>
          <a:r>
            <a:rPr lang="en-US" sz="1300" kern="1200" dirty="0"/>
            <a:t>The status of your project will be updated</a:t>
          </a:r>
        </a:p>
        <a:p>
          <a:r>
            <a:rPr lang="en-US" sz="1300" kern="1200" dirty="0"/>
            <a:t>Any edits will require </a:t>
          </a:r>
          <a:r>
            <a:rPr lang="en-US" sz="1300" u="sng" kern="1200" dirty="0"/>
            <a:t>submission of a new “package” </a:t>
          </a:r>
          <a:r>
            <a:rPr lang="en-US" sz="1300" kern="1200" dirty="0"/>
            <a:t>within the same project</a:t>
          </a:r>
        </a:p>
      </dgm:t>
    </dgm:pt>
    <dgm:pt modelId="{88339F4F-F684-4220-AB7F-91DFDA31B4CC}" type="parTrans" cxnId="{B18190D9-E483-457A-8777-D23C403646E0}">
      <dgm:prSet/>
      <dgm:spPr/>
      <dgm:t>
        <a:bodyPr/>
        <a:lstStyle/>
        <a:p>
          <a:endParaRPr lang="en-US"/>
        </a:p>
      </dgm:t>
    </dgm:pt>
    <dgm:pt modelId="{0BBC8C07-54D2-43E4-968C-7000A5632AC6}" type="sibTrans" cxnId="{B18190D9-E483-457A-8777-D23C403646E0}">
      <dgm:prSet/>
      <dgm:spPr/>
      <dgm:t>
        <a:bodyPr/>
        <a:lstStyle/>
        <a:p>
          <a:endParaRPr lang="en-US"/>
        </a:p>
      </dgm:t>
    </dgm:pt>
    <dgm:pt modelId="{22AD0390-FE23-4BE0-8558-A1CA641C4820}">
      <dgm:prSet/>
      <dgm:spPr/>
      <dgm:t>
        <a:bodyPr/>
        <a:lstStyle/>
        <a:p>
          <a:r>
            <a:rPr lang="en-US" b="1" dirty="0"/>
            <a:t>COMIRB</a:t>
          </a:r>
        </a:p>
        <a:p>
          <a:r>
            <a:rPr lang="en-US" dirty="0"/>
            <a:t>Once VA Clearance issued, you will submit separately to COMIRB through InfoEd</a:t>
          </a:r>
        </a:p>
      </dgm:t>
    </dgm:pt>
    <dgm:pt modelId="{DA43291D-EAFC-4C31-BAE3-04CAF19485B0}" type="parTrans" cxnId="{19CFB097-8CDA-4A53-95BE-880E93B4DA31}">
      <dgm:prSet/>
      <dgm:spPr/>
      <dgm:t>
        <a:bodyPr/>
        <a:lstStyle/>
        <a:p>
          <a:endParaRPr lang="en-US"/>
        </a:p>
      </dgm:t>
    </dgm:pt>
    <dgm:pt modelId="{1CFAF834-E54F-450F-9F78-6098DD416562}" type="sibTrans" cxnId="{19CFB097-8CDA-4A53-95BE-880E93B4DA31}">
      <dgm:prSet/>
      <dgm:spPr/>
      <dgm:t>
        <a:bodyPr/>
        <a:lstStyle/>
        <a:p>
          <a:endParaRPr lang="en-US"/>
        </a:p>
      </dgm:t>
    </dgm:pt>
    <dgm:pt modelId="{AD767F49-9FF8-47F0-8D20-06C83431DE34}">
      <dgm:prSet/>
      <dgm:spPr>
        <a:solidFill>
          <a:schemeClr val="bg1">
            <a:lumMod val="50000"/>
          </a:schemeClr>
        </a:solidFill>
      </dgm:spPr>
      <dgm:t>
        <a:bodyPr/>
        <a:lstStyle/>
        <a:p>
          <a:r>
            <a:rPr lang="en-US" b="1" dirty="0"/>
            <a:t>RESEARCH ADMIN</a:t>
          </a:r>
        </a:p>
        <a:p>
          <a:r>
            <a:rPr lang="en-US" dirty="0"/>
            <a:t>Once COMIRB submission is approved, </a:t>
          </a:r>
          <a:r>
            <a:rPr lang="en-US" b="0" u="sng" dirty="0"/>
            <a:t>submit a new “package” to Research Administration</a:t>
          </a:r>
        </a:p>
        <a:p>
          <a:r>
            <a:rPr lang="en-US" dirty="0"/>
            <a:t>New package to include COMIRB approval letter and any modifications</a:t>
          </a:r>
        </a:p>
      </dgm:t>
    </dgm:pt>
    <dgm:pt modelId="{C9168313-1A1D-4F56-8294-EDFB09064E6B}" type="parTrans" cxnId="{0EA2CCF0-65BF-4F72-B6CC-D7CF57DB1BCA}">
      <dgm:prSet/>
      <dgm:spPr/>
      <dgm:t>
        <a:bodyPr/>
        <a:lstStyle/>
        <a:p>
          <a:endParaRPr lang="en-US"/>
        </a:p>
      </dgm:t>
    </dgm:pt>
    <dgm:pt modelId="{C0728578-38C7-4377-8C6C-902D29E1154B}" type="sibTrans" cxnId="{0EA2CCF0-65BF-4F72-B6CC-D7CF57DB1BCA}">
      <dgm:prSet/>
      <dgm:spPr/>
      <dgm:t>
        <a:bodyPr/>
        <a:lstStyle/>
        <a:p>
          <a:endParaRPr lang="en-US"/>
        </a:p>
      </dgm:t>
    </dgm:pt>
    <dgm:pt modelId="{A1B84760-7BC3-4880-AF15-177D84B5EC31}">
      <dgm:prSet custT="1"/>
      <dgm:spPr/>
      <dgm:t>
        <a:bodyPr/>
        <a:lstStyle/>
        <a:p>
          <a:r>
            <a:rPr lang="en-US" sz="1400" b="1" kern="1200" dirty="0">
              <a:solidFill>
                <a:prstClr val="white"/>
              </a:solidFill>
              <a:latin typeface="Gill Sans MT" panose="020B0502020104020203"/>
              <a:ea typeface="+mn-ea"/>
              <a:cs typeface="+mn-cs"/>
            </a:rPr>
            <a:t>SUBCOMMITTEE ON RESEARCH SAFETY (SRS COMMITTEE)</a:t>
          </a:r>
        </a:p>
        <a:p>
          <a:r>
            <a:rPr lang="en-US" sz="1400" kern="1200" dirty="0"/>
            <a:t>Once SRS committee approves, and COMIRB approval uploaded to VAIRRS, Research Administration will advance your study to RDC for final approval</a:t>
          </a:r>
        </a:p>
      </dgm:t>
    </dgm:pt>
    <dgm:pt modelId="{47915ACB-0A6B-4901-8FEF-44B9CE120520}" type="parTrans" cxnId="{BEE45F6B-D94B-4DF2-9BC9-7EBEDF421D3B}">
      <dgm:prSet/>
      <dgm:spPr/>
      <dgm:t>
        <a:bodyPr/>
        <a:lstStyle/>
        <a:p>
          <a:endParaRPr lang="en-US"/>
        </a:p>
      </dgm:t>
    </dgm:pt>
    <dgm:pt modelId="{15D9D0C5-BE91-4D68-B356-2B45BA0B4556}" type="sibTrans" cxnId="{BEE45F6B-D94B-4DF2-9BC9-7EBEDF421D3B}">
      <dgm:prSet/>
      <dgm:spPr/>
      <dgm:t>
        <a:bodyPr/>
        <a:lstStyle/>
        <a:p>
          <a:endParaRPr lang="en-US"/>
        </a:p>
      </dgm:t>
    </dgm:pt>
    <dgm:pt modelId="{E8C9F42E-829E-4F49-8B1B-D2CAAAD93672}">
      <dgm:prSet custT="1"/>
      <dgm:spPr/>
      <dgm:t>
        <a:bodyPr/>
        <a:lstStyle/>
        <a:p>
          <a:pPr marL="0" lvl="0" algn="ctr" defTabSz="666750">
            <a:lnSpc>
              <a:spcPct val="90000"/>
            </a:lnSpc>
            <a:spcBef>
              <a:spcPct val="0"/>
            </a:spcBef>
            <a:spcAft>
              <a:spcPct val="35000"/>
            </a:spcAft>
            <a:buNone/>
          </a:pPr>
          <a:r>
            <a:rPr lang="en-US" sz="1500" b="1" kern="1200" dirty="0">
              <a:solidFill>
                <a:prstClr val="white"/>
              </a:solidFill>
              <a:latin typeface="Gill Sans MT" panose="020B0502020104020203"/>
              <a:ea typeface="+mn-ea"/>
              <a:cs typeface="+mn-cs"/>
            </a:rPr>
            <a:t>RESEARCH AND DEVELOPMENT COMMITTEE (RDC)</a:t>
          </a:r>
        </a:p>
        <a:p>
          <a:pPr marL="0" lvl="0" algn="ctr" defTabSz="666750">
            <a:lnSpc>
              <a:spcPct val="90000"/>
            </a:lnSpc>
            <a:spcBef>
              <a:spcPct val="0"/>
            </a:spcBef>
            <a:spcAft>
              <a:spcPct val="35000"/>
            </a:spcAft>
            <a:buNone/>
          </a:pPr>
          <a:r>
            <a:rPr lang="en-US" sz="1500" kern="1200" dirty="0"/>
            <a:t>Once you receive your RDC final approval, you can begin your study</a:t>
          </a:r>
        </a:p>
        <a:p>
          <a:pPr marL="0" lvl="0" algn="ctr" defTabSz="666750">
            <a:lnSpc>
              <a:spcPct val="90000"/>
            </a:lnSpc>
            <a:spcBef>
              <a:spcPct val="0"/>
            </a:spcBef>
            <a:spcAft>
              <a:spcPct val="35000"/>
            </a:spcAft>
            <a:buNone/>
          </a:pPr>
          <a:r>
            <a:rPr lang="en-US" sz="1500" b="1" kern="1200" dirty="0"/>
            <a:t>Commence Research </a:t>
          </a:r>
          <a:r>
            <a:rPr lang="en-US" sz="1500" kern="1200" dirty="0"/>
            <a:t> </a:t>
          </a:r>
        </a:p>
      </dgm:t>
    </dgm:pt>
    <dgm:pt modelId="{FA7CDB43-4C71-446C-BF70-2066357D8C5B}" type="parTrans" cxnId="{1B03E8BF-4387-40CD-A210-CDA7CA4584CD}">
      <dgm:prSet/>
      <dgm:spPr/>
      <dgm:t>
        <a:bodyPr/>
        <a:lstStyle/>
        <a:p>
          <a:endParaRPr lang="en-US"/>
        </a:p>
      </dgm:t>
    </dgm:pt>
    <dgm:pt modelId="{E33A7041-2CA2-4551-8577-24CBA7497013}" type="sibTrans" cxnId="{1B03E8BF-4387-40CD-A210-CDA7CA4584CD}">
      <dgm:prSet/>
      <dgm:spPr/>
      <dgm:t>
        <a:bodyPr/>
        <a:lstStyle/>
        <a:p>
          <a:endParaRPr lang="en-US"/>
        </a:p>
      </dgm:t>
    </dgm:pt>
    <dgm:pt modelId="{9FE95D58-B070-4DEC-B109-8C48969710A9}" type="pres">
      <dgm:prSet presAssocID="{477C1B14-DF97-41D7-9A2F-0F84D4E4039F}" presName="Name0" presStyleCnt="0">
        <dgm:presLayoutVars>
          <dgm:dir/>
          <dgm:resizeHandles val="exact"/>
        </dgm:presLayoutVars>
      </dgm:prSet>
      <dgm:spPr/>
    </dgm:pt>
    <dgm:pt modelId="{290BED41-DEAD-4945-A5B4-C4B90FEFA0D7}" type="pres">
      <dgm:prSet presAssocID="{7966A44C-01A1-4DFE-9CAF-629610983EA1}" presName="node" presStyleLbl="node1" presStyleIdx="0" presStyleCnt="6">
        <dgm:presLayoutVars>
          <dgm:bulletEnabled val="1"/>
        </dgm:presLayoutVars>
      </dgm:prSet>
      <dgm:spPr/>
    </dgm:pt>
    <dgm:pt modelId="{0A560CE8-494F-49CB-AF9F-542D3688BEDF}" type="pres">
      <dgm:prSet presAssocID="{4E9F86E2-6D09-484F-9F85-4ACB6EA078B8}" presName="sibTrans" presStyleLbl="sibTrans1D1" presStyleIdx="0" presStyleCnt="5"/>
      <dgm:spPr/>
    </dgm:pt>
    <dgm:pt modelId="{F2084B1E-DD9F-428B-B39B-24ADE422E7AA}" type="pres">
      <dgm:prSet presAssocID="{4E9F86E2-6D09-484F-9F85-4ACB6EA078B8}" presName="connectorText" presStyleLbl="sibTrans1D1" presStyleIdx="0" presStyleCnt="5"/>
      <dgm:spPr/>
    </dgm:pt>
    <dgm:pt modelId="{3997353A-3F0E-498C-82D7-3A1CBC344A52}" type="pres">
      <dgm:prSet presAssocID="{92041619-87F7-497D-9740-F8B31AE857A0}" presName="node" presStyleLbl="node1" presStyleIdx="1" presStyleCnt="6">
        <dgm:presLayoutVars>
          <dgm:bulletEnabled val="1"/>
        </dgm:presLayoutVars>
      </dgm:prSet>
      <dgm:spPr/>
    </dgm:pt>
    <dgm:pt modelId="{22B716C5-B4ED-4366-8901-1E225037C0F2}" type="pres">
      <dgm:prSet presAssocID="{0BBC8C07-54D2-43E4-968C-7000A5632AC6}" presName="sibTrans" presStyleLbl="sibTrans1D1" presStyleIdx="1" presStyleCnt="5"/>
      <dgm:spPr/>
    </dgm:pt>
    <dgm:pt modelId="{D8B48168-07FC-4E23-BB1F-0B5BEDDB9714}" type="pres">
      <dgm:prSet presAssocID="{0BBC8C07-54D2-43E4-968C-7000A5632AC6}" presName="connectorText" presStyleLbl="sibTrans1D1" presStyleIdx="1" presStyleCnt="5"/>
      <dgm:spPr/>
    </dgm:pt>
    <dgm:pt modelId="{D4EC5381-6780-4124-885D-AB2C5C969C53}" type="pres">
      <dgm:prSet presAssocID="{22AD0390-FE23-4BE0-8558-A1CA641C4820}" presName="node" presStyleLbl="node1" presStyleIdx="2" presStyleCnt="6">
        <dgm:presLayoutVars>
          <dgm:bulletEnabled val="1"/>
        </dgm:presLayoutVars>
      </dgm:prSet>
      <dgm:spPr/>
    </dgm:pt>
    <dgm:pt modelId="{320E2502-6F88-4A33-8970-1397EB1DB480}" type="pres">
      <dgm:prSet presAssocID="{1CFAF834-E54F-450F-9F78-6098DD416562}" presName="sibTrans" presStyleLbl="sibTrans1D1" presStyleIdx="2" presStyleCnt="5"/>
      <dgm:spPr/>
    </dgm:pt>
    <dgm:pt modelId="{FB9B7AFB-6941-4B85-8BB5-67BCEE3CB9A5}" type="pres">
      <dgm:prSet presAssocID="{1CFAF834-E54F-450F-9F78-6098DD416562}" presName="connectorText" presStyleLbl="sibTrans1D1" presStyleIdx="2" presStyleCnt="5"/>
      <dgm:spPr/>
    </dgm:pt>
    <dgm:pt modelId="{3768CEEE-E0AF-4F67-9518-AE64A25DED13}" type="pres">
      <dgm:prSet presAssocID="{AD767F49-9FF8-47F0-8D20-06C83431DE34}" presName="node" presStyleLbl="node1" presStyleIdx="3" presStyleCnt="6">
        <dgm:presLayoutVars>
          <dgm:bulletEnabled val="1"/>
        </dgm:presLayoutVars>
      </dgm:prSet>
      <dgm:spPr/>
    </dgm:pt>
    <dgm:pt modelId="{F15E2297-44F9-4746-804B-E3F7CE6F6185}" type="pres">
      <dgm:prSet presAssocID="{C0728578-38C7-4377-8C6C-902D29E1154B}" presName="sibTrans" presStyleLbl="sibTrans1D1" presStyleIdx="3" presStyleCnt="5"/>
      <dgm:spPr/>
    </dgm:pt>
    <dgm:pt modelId="{ABD2E9CB-99E7-41C5-B1AE-76F429C0AEC4}" type="pres">
      <dgm:prSet presAssocID="{C0728578-38C7-4377-8C6C-902D29E1154B}" presName="connectorText" presStyleLbl="sibTrans1D1" presStyleIdx="3" presStyleCnt="5"/>
      <dgm:spPr/>
    </dgm:pt>
    <dgm:pt modelId="{ADC9F0E3-B2E6-4CF6-AEB2-6A438129D511}" type="pres">
      <dgm:prSet presAssocID="{A1B84760-7BC3-4880-AF15-177D84B5EC31}" presName="node" presStyleLbl="node1" presStyleIdx="4" presStyleCnt="6" custLinFactNeighborX="0">
        <dgm:presLayoutVars>
          <dgm:bulletEnabled val="1"/>
        </dgm:presLayoutVars>
      </dgm:prSet>
      <dgm:spPr/>
    </dgm:pt>
    <dgm:pt modelId="{3FEDCD24-3D33-4133-B4FE-F7243F02CFD5}" type="pres">
      <dgm:prSet presAssocID="{15D9D0C5-BE91-4D68-B356-2B45BA0B4556}" presName="sibTrans" presStyleLbl="sibTrans1D1" presStyleIdx="4" presStyleCnt="5"/>
      <dgm:spPr/>
    </dgm:pt>
    <dgm:pt modelId="{632BBEBE-B79E-4142-920D-FC19F2D5A6FB}" type="pres">
      <dgm:prSet presAssocID="{15D9D0C5-BE91-4D68-B356-2B45BA0B4556}" presName="connectorText" presStyleLbl="sibTrans1D1" presStyleIdx="4" presStyleCnt="5"/>
      <dgm:spPr/>
    </dgm:pt>
    <dgm:pt modelId="{C0CE28F4-F57D-402F-9EE9-A6DCAEB57418}" type="pres">
      <dgm:prSet presAssocID="{E8C9F42E-829E-4F49-8B1B-D2CAAAD93672}" presName="node" presStyleLbl="node1" presStyleIdx="5" presStyleCnt="6">
        <dgm:presLayoutVars>
          <dgm:bulletEnabled val="1"/>
        </dgm:presLayoutVars>
      </dgm:prSet>
      <dgm:spPr/>
    </dgm:pt>
  </dgm:ptLst>
  <dgm:cxnLst>
    <dgm:cxn modelId="{6E3F290F-61B3-4B87-BF95-556BA3191EE4}" type="presOf" srcId="{4E9F86E2-6D09-484F-9F85-4ACB6EA078B8}" destId="{0A560CE8-494F-49CB-AF9F-542D3688BEDF}" srcOrd="0" destOrd="0" presId="urn:microsoft.com/office/officeart/2005/8/layout/bProcess3"/>
    <dgm:cxn modelId="{F5AB521F-DCAB-45BF-A812-FB9B53CCE608}" type="presOf" srcId="{E8C9F42E-829E-4F49-8B1B-D2CAAAD93672}" destId="{C0CE28F4-F57D-402F-9EE9-A6DCAEB57418}" srcOrd="0" destOrd="0" presId="urn:microsoft.com/office/officeart/2005/8/layout/bProcess3"/>
    <dgm:cxn modelId="{71397D44-B608-4766-B683-75D9C384A2FE}" type="presOf" srcId="{C0728578-38C7-4377-8C6C-902D29E1154B}" destId="{F15E2297-44F9-4746-804B-E3F7CE6F6185}" srcOrd="0" destOrd="0" presId="urn:microsoft.com/office/officeart/2005/8/layout/bProcess3"/>
    <dgm:cxn modelId="{74988F44-CE5E-408D-A2AC-1CCF1C584FB1}" type="presOf" srcId="{477C1B14-DF97-41D7-9A2F-0F84D4E4039F}" destId="{9FE95D58-B070-4DEC-B109-8C48969710A9}" srcOrd="0" destOrd="0" presId="urn:microsoft.com/office/officeart/2005/8/layout/bProcess3"/>
    <dgm:cxn modelId="{24A52054-6A92-4BE6-8DE1-0B184CB171AB}" srcId="{477C1B14-DF97-41D7-9A2F-0F84D4E4039F}" destId="{7966A44C-01A1-4DFE-9CAF-629610983EA1}" srcOrd="0" destOrd="0" parTransId="{8B47C842-A8AE-41F8-84CE-6987171F09CE}" sibTransId="{4E9F86E2-6D09-484F-9F85-4ACB6EA078B8}"/>
    <dgm:cxn modelId="{0D05E068-FDC6-4289-ABE1-AB9316485419}" type="presOf" srcId="{92041619-87F7-497D-9740-F8B31AE857A0}" destId="{3997353A-3F0E-498C-82D7-3A1CBC344A52}" srcOrd="0" destOrd="0" presId="urn:microsoft.com/office/officeart/2005/8/layout/bProcess3"/>
    <dgm:cxn modelId="{BEE45F6B-D94B-4DF2-9BC9-7EBEDF421D3B}" srcId="{477C1B14-DF97-41D7-9A2F-0F84D4E4039F}" destId="{A1B84760-7BC3-4880-AF15-177D84B5EC31}" srcOrd="4" destOrd="0" parTransId="{47915ACB-0A6B-4901-8FEF-44B9CE120520}" sibTransId="{15D9D0C5-BE91-4D68-B356-2B45BA0B4556}"/>
    <dgm:cxn modelId="{25866B71-F073-4228-ABB6-E43988902A31}" type="presOf" srcId="{4E9F86E2-6D09-484F-9F85-4ACB6EA078B8}" destId="{F2084B1E-DD9F-428B-B39B-24ADE422E7AA}" srcOrd="1" destOrd="0" presId="urn:microsoft.com/office/officeart/2005/8/layout/bProcess3"/>
    <dgm:cxn modelId="{A3B7978B-9E48-49AC-B22B-81EBFF14FBB7}" type="presOf" srcId="{AD767F49-9FF8-47F0-8D20-06C83431DE34}" destId="{3768CEEE-E0AF-4F67-9518-AE64A25DED13}" srcOrd="0" destOrd="0" presId="urn:microsoft.com/office/officeart/2005/8/layout/bProcess3"/>
    <dgm:cxn modelId="{A1CEE78D-E721-4DCF-B6F5-19AB15997BA8}" type="presOf" srcId="{1CFAF834-E54F-450F-9F78-6098DD416562}" destId="{320E2502-6F88-4A33-8970-1397EB1DB480}" srcOrd="0" destOrd="0" presId="urn:microsoft.com/office/officeart/2005/8/layout/bProcess3"/>
    <dgm:cxn modelId="{4B55EC8E-36B6-4FA7-9553-AFC24063D499}" type="presOf" srcId="{15D9D0C5-BE91-4D68-B356-2B45BA0B4556}" destId="{3FEDCD24-3D33-4133-B4FE-F7243F02CFD5}" srcOrd="0" destOrd="0" presId="urn:microsoft.com/office/officeart/2005/8/layout/bProcess3"/>
    <dgm:cxn modelId="{2B4AF891-CFDD-419D-B2B2-0BA6B828A14B}" type="presOf" srcId="{15D9D0C5-BE91-4D68-B356-2B45BA0B4556}" destId="{632BBEBE-B79E-4142-920D-FC19F2D5A6FB}" srcOrd="1" destOrd="0" presId="urn:microsoft.com/office/officeart/2005/8/layout/bProcess3"/>
    <dgm:cxn modelId="{19CFB097-8CDA-4A53-95BE-880E93B4DA31}" srcId="{477C1B14-DF97-41D7-9A2F-0F84D4E4039F}" destId="{22AD0390-FE23-4BE0-8558-A1CA641C4820}" srcOrd="2" destOrd="0" parTransId="{DA43291D-EAFC-4C31-BAE3-04CAF19485B0}" sibTransId="{1CFAF834-E54F-450F-9F78-6098DD416562}"/>
    <dgm:cxn modelId="{F1BA1598-6CE9-4F07-95C6-452AEB24A36C}" type="presOf" srcId="{0BBC8C07-54D2-43E4-968C-7000A5632AC6}" destId="{D8B48168-07FC-4E23-BB1F-0B5BEDDB9714}" srcOrd="1" destOrd="0" presId="urn:microsoft.com/office/officeart/2005/8/layout/bProcess3"/>
    <dgm:cxn modelId="{F6D04E9F-BD9D-4C04-9DDC-029C8EA6507E}" type="presOf" srcId="{0BBC8C07-54D2-43E4-968C-7000A5632AC6}" destId="{22B716C5-B4ED-4366-8901-1E225037C0F2}" srcOrd="0" destOrd="0" presId="urn:microsoft.com/office/officeart/2005/8/layout/bProcess3"/>
    <dgm:cxn modelId="{1B03E8BF-4387-40CD-A210-CDA7CA4584CD}" srcId="{477C1B14-DF97-41D7-9A2F-0F84D4E4039F}" destId="{E8C9F42E-829E-4F49-8B1B-D2CAAAD93672}" srcOrd="5" destOrd="0" parTransId="{FA7CDB43-4C71-446C-BF70-2066357D8C5B}" sibTransId="{E33A7041-2CA2-4551-8577-24CBA7497013}"/>
    <dgm:cxn modelId="{31C273CB-FEA8-4270-8A88-D7409382763C}" type="presOf" srcId="{C0728578-38C7-4377-8C6C-902D29E1154B}" destId="{ABD2E9CB-99E7-41C5-B1AE-76F429C0AEC4}" srcOrd="1" destOrd="0" presId="urn:microsoft.com/office/officeart/2005/8/layout/bProcess3"/>
    <dgm:cxn modelId="{38B714D6-25CB-4CAA-BA47-83E8D4EBD57B}" type="presOf" srcId="{7966A44C-01A1-4DFE-9CAF-629610983EA1}" destId="{290BED41-DEAD-4945-A5B4-C4B90FEFA0D7}" srcOrd="0" destOrd="0" presId="urn:microsoft.com/office/officeart/2005/8/layout/bProcess3"/>
    <dgm:cxn modelId="{B18190D9-E483-457A-8777-D23C403646E0}" srcId="{477C1B14-DF97-41D7-9A2F-0F84D4E4039F}" destId="{92041619-87F7-497D-9740-F8B31AE857A0}" srcOrd="1" destOrd="0" parTransId="{88339F4F-F684-4220-AB7F-91DFDA31B4CC}" sibTransId="{0BBC8C07-54D2-43E4-968C-7000A5632AC6}"/>
    <dgm:cxn modelId="{503E3DDE-F331-4CD8-B856-D21DD285A1E1}" type="presOf" srcId="{A1B84760-7BC3-4880-AF15-177D84B5EC31}" destId="{ADC9F0E3-B2E6-4CF6-AEB2-6A438129D511}" srcOrd="0" destOrd="0" presId="urn:microsoft.com/office/officeart/2005/8/layout/bProcess3"/>
    <dgm:cxn modelId="{377032ED-C1CC-4EDA-8FB0-BBED61E0C761}" type="presOf" srcId="{22AD0390-FE23-4BE0-8558-A1CA641C4820}" destId="{D4EC5381-6780-4124-885D-AB2C5C969C53}" srcOrd="0" destOrd="0" presId="urn:microsoft.com/office/officeart/2005/8/layout/bProcess3"/>
    <dgm:cxn modelId="{0EA2CCF0-65BF-4F72-B6CC-D7CF57DB1BCA}" srcId="{477C1B14-DF97-41D7-9A2F-0F84D4E4039F}" destId="{AD767F49-9FF8-47F0-8D20-06C83431DE34}" srcOrd="3" destOrd="0" parTransId="{C9168313-1A1D-4F56-8294-EDFB09064E6B}" sibTransId="{C0728578-38C7-4377-8C6C-902D29E1154B}"/>
    <dgm:cxn modelId="{BED6F0FD-9761-4AD6-9BAD-76B68262CBC5}" type="presOf" srcId="{1CFAF834-E54F-450F-9F78-6098DD416562}" destId="{FB9B7AFB-6941-4B85-8BB5-67BCEE3CB9A5}" srcOrd="1" destOrd="0" presId="urn:microsoft.com/office/officeart/2005/8/layout/bProcess3"/>
    <dgm:cxn modelId="{04C8D229-E224-40F3-95B3-2179846A7D9F}" type="presParOf" srcId="{9FE95D58-B070-4DEC-B109-8C48969710A9}" destId="{290BED41-DEAD-4945-A5B4-C4B90FEFA0D7}" srcOrd="0" destOrd="0" presId="urn:microsoft.com/office/officeart/2005/8/layout/bProcess3"/>
    <dgm:cxn modelId="{37746162-D141-47E3-B960-B2ED5399A175}" type="presParOf" srcId="{9FE95D58-B070-4DEC-B109-8C48969710A9}" destId="{0A560CE8-494F-49CB-AF9F-542D3688BEDF}" srcOrd="1" destOrd="0" presId="urn:microsoft.com/office/officeart/2005/8/layout/bProcess3"/>
    <dgm:cxn modelId="{C557DBF8-93FE-46B8-B284-B088F85D36F3}" type="presParOf" srcId="{0A560CE8-494F-49CB-AF9F-542D3688BEDF}" destId="{F2084B1E-DD9F-428B-B39B-24ADE422E7AA}" srcOrd="0" destOrd="0" presId="urn:microsoft.com/office/officeart/2005/8/layout/bProcess3"/>
    <dgm:cxn modelId="{58138562-4E99-48B7-810D-03CAE6E389A0}" type="presParOf" srcId="{9FE95D58-B070-4DEC-B109-8C48969710A9}" destId="{3997353A-3F0E-498C-82D7-3A1CBC344A52}" srcOrd="2" destOrd="0" presId="urn:microsoft.com/office/officeart/2005/8/layout/bProcess3"/>
    <dgm:cxn modelId="{784A762A-0AEB-4299-9064-AFF7206F4B1A}" type="presParOf" srcId="{9FE95D58-B070-4DEC-B109-8C48969710A9}" destId="{22B716C5-B4ED-4366-8901-1E225037C0F2}" srcOrd="3" destOrd="0" presId="urn:microsoft.com/office/officeart/2005/8/layout/bProcess3"/>
    <dgm:cxn modelId="{95F8BAD4-AE12-429E-88CF-7F2E7D963358}" type="presParOf" srcId="{22B716C5-B4ED-4366-8901-1E225037C0F2}" destId="{D8B48168-07FC-4E23-BB1F-0B5BEDDB9714}" srcOrd="0" destOrd="0" presId="urn:microsoft.com/office/officeart/2005/8/layout/bProcess3"/>
    <dgm:cxn modelId="{03CA477F-4E7F-47C8-A86D-03BF9CC5DB35}" type="presParOf" srcId="{9FE95D58-B070-4DEC-B109-8C48969710A9}" destId="{D4EC5381-6780-4124-885D-AB2C5C969C53}" srcOrd="4" destOrd="0" presId="urn:microsoft.com/office/officeart/2005/8/layout/bProcess3"/>
    <dgm:cxn modelId="{7598368C-C3EA-4D7F-B2D7-FDF52A4A9BF5}" type="presParOf" srcId="{9FE95D58-B070-4DEC-B109-8C48969710A9}" destId="{320E2502-6F88-4A33-8970-1397EB1DB480}" srcOrd="5" destOrd="0" presId="urn:microsoft.com/office/officeart/2005/8/layout/bProcess3"/>
    <dgm:cxn modelId="{BE5EBCA8-DAA4-460C-B0B8-E49DD805269A}" type="presParOf" srcId="{320E2502-6F88-4A33-8970-1397EB1DB480}" destId="{FB9B7AFB-6941-4B85-8BB5-67BCEE3CB9A5}" srcOrd="0" destOrd="0" presId="urn:microsoft.com/office/officeart/2005/8/layout/bProcess3"/>
    <dgm:cxn modelId="{A78EF283-74D1-487A-B954-EC4C2DE0B271}" type="presParOf" srcId="{9FE95D58-B070-4DEC-B109-8C48969710A9}" destId="{3768CEEE-E0AF-4F67-9518-AE64A25DED13}" srcOrd="6" destOrd="0" presId="urn:microsoft.com/office/officeart/2005/8/layout/bProcess3"/>
    <dgm:cxn modelId="{96790BA3-EBE0-4008-8732-31AAAFD9D6B7}" type="presParOf" srcId="{9FE95D58-B070-4DEC-B109-8C48969710A9}" destId="{F15E2297-44F9-4746-804B-E3F7CE6F6185}" srcOrd="7" destOrd="0" presId="urn:microsoft.com/office/officeart/2005/8/layout/bProcess3"/>
    <dgm:cxn modelId="{22676D1E-6640-47A0-A2FD-BA7D74E5636A}" type="presParOf" srcId="{F15E2297-44F9-4746-804B-E3F7CE6F6185}" destId="{ABD2E9CB-99E7-41C5-B1AE-76F429C0AEC4}" srcOrd="0" destOrd="0" presId="urn:microsoft.com/office/officeart/2005/8/layout/bProcess3"/>
    <dgm:cxn modelId="{43645DE3-86DE-4EA7-B252-6EC747FCE235}" type="presParOf" srcId="{9FE95D58-B070-4DEC-B109-8C48969710A9}" destId="{ADC9F0E3-B2E6-4CF6-AEB2-6A438129D511}" srcOrd="8" destOrd="0" presId="urn:microsoft.com/office/officeart/2005/8/layout/bProcess3"/>
    <dgm:cxn modelId="{F9B78FA0-0C28-4882-907F-EFD95EE4F578}" type="presParOf" srcId="{9FE95D58-B070-4DEC-B109-8C48969710A9}" destId="{3FEDCD24-3D33-4133-B4FE-F7243F02CFD5}" srcOrd="9" destOrd="0" presId="urn:microsoft.com/office/officeart/2005/8/layout/bProcess3"/>
    <dgm:cxn modelId="{66D591D2-BE43-47B6-948A-0577F16422CB}" type="presParOf" srcId="{3FEDCD24-3D33-4133-B4FE-F7243F02CFD5}" destId="{632BBEBE-B79E-4142-920D-FC19F2D5A6FB}" srcOrd="0" destOrd="0" presId="urn:microsoft.com/office/officeart/2005/8/layout/bProcess3"/>
    <dgm:cxn modelId="{D0AB1D2C-AA07-4E1F-A6C9-5A7219E8FEAA}" type="presParOf" srcId="{9FE95D58-B070-4DEC-B109-8C48969710A9}" destId="{C0CE28F4-F57D-402F-9EE9-A6DCAEB57418}"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717DD-7870-42CC-BA03-B5AE236C3FD1}" type="doc">
      <dgm:prSet loTypeId="urn:microsoft.com/office/officeart/2008/layout/LinedList" loCatId="list" qsTypeId="urn:microsoft.com/office/officeart/2005/8/quickstyle/simple4" qsCatId="simple" csTypeId="urn:microsoft.com/office/officeart/2005/8/colors/accent2_1" csCatId="accent2" phldr="1"/>
      <dgm:spPr/>
      <dgm:t>
        <a:bodyPr/>
        <a:lstStyle/>
        <a:p>
          <a:endParaRPr lang="en-US"/>
        </a:p>
      </dgm:t>
    </dgm:pt>
    <dgm:pt modelId="{F4414EB1-526A-4966-B8CA-23C1FB503F13}">
      <dgm:prSet custT="1"/>
      <dgm:spPr/>
      <dgm:t>
        <a:bodyPr/>
        <a:lstStyle/>
        <a:p>
          <a:r>
            <a:rPr lang="en-US" sz="2000" b="1" kern="1200" dirty="0">
              <a:latin typeface="Gill Sans MT" panose="020B0502020104020203"/>
              <a:ea typeface="+mn-ea"/>
              <a:cs typeface="+mn-cs"/>
            </a:rPr>
            <a:t>Research Administration Help</a:t>
          </a:r>
          <a:r>
            <a:rPr lang="en-US" sz="1600" b="1" kern="1200" dirty="0"/>
            <a:t>:</a:t>
          </a:r>
        </a:p>
        <a:p>
          <a:r>
            <a:rPr lang="en-US" sz="1600" b="1" kern="1200" dirty="0"/>
            <a:t>Questions about submission process, forms, regulatory requirements, training, Privacy and Information Security, personnel:</a:t>
          </a:r>
        </a:p>
        <a:p>
          <a:r>
            <a:rPr lang="en-US" sz="1600" b="1" kern="1200" dirty="0">
              <a:solidFill>
                <a:schemeClr val="tx1">
                  <a:lumMod val="65000"/>
                </a:schemeClr>
              </a:solidFill>
              <a:hlinkClick xmlns:r="http://schemas.openxmlformats.org/officeDocument/2006/relationships" r:id="rId1">
                <a:extLst>
                  <a:ext uri="{A12FA001-AC4F-418D-AE19-62706E023703}">
                    <ahyp:hlinkClr xmlns:ahyp="http://schemas.microsoft.com/office/drawing/2018/hyperlinkcolor" val="tx"/>
                  </a:ext>
                </a:extLst>
              </a:hlinkClick>
            </a:rPr>
            <a:t>VHAECHResearchAdmin@va.gov</a:t>
          </a:r>
          <a:r>
            <a:rPr lang="en-US" sz="1600" kern="1200" dirty="0"/>
            <a:t>	</a:t>
          </a:r>
        </a:p>
        <a:p>
          <a:endParaRPr lang="en-US" sz="1600" b="1" kern="1200" dirty="0">
            <a:latin typeface="Gill Sans MT" panose="020B0502020104020203"/>
            <a:ea typeface="+mn-ea"/>
            <a:cs typeface="+mn-cs"/>
          </a:endParaRPr>
        </a:p>
        <a:p>
          <a:r>
            <a:rPr lang="en-US" sz="2000" b="1" kern="1200" dirty="0">
              <a:latin typeface="Gill Sans MT" panose="020B0502020104020203"/>
              <a:ea typeface="+mn-ea"/>
              <a:cs typeface="+mn-cs"/>
            </a:rPr>
            <a:t>ECHCS Research Administration intranet site:</a:t>
          </a:r>
        </a:p>
        <a:p>
          <a:r>
            <a:rPr lang="en-US" sz="1600" b="1" kern="1200" dirty="0">
              <a:solidFill>
                <a:schemeClr val="tx1">
                  <a:lumMod val="6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https://vaww.denver.va.gov/clinical/Research.asp</a:t>
          </a:r>
          <a:endParaRPr lang="en-US" sz="1600" b="1" kern="1200" dirty="0">
            <a:solidFill>
              <a:schemeClr val="tx1">
                <a:lumMod val="65000"/>
              </a:schemeClr>
            </a:solidFill>
          </a:endParaRPr>
        </a:p>
        <a:p>
          <a:r>
            <a:rPr lang="en-US" sz="2000" b="1" kern="1200" dirty="0">
              <a:latin typeface="Gill Sans MT" panose="020B0502020104020203"/>
              <a:ea typeface="+mn-ea"/>
              <a:cs typeface="+mn-cs"/>
            </a:rPr>
            <a:t>ECHCS Research Administration internet site:</a:t>
          </a:r>
        </a:p>
        <a:p>
          <a:r>
            <a:rPr lang="en-US" sz="1600" b="1" kern="1200" dirty="0">
              <a:solidFill>
                <a:schemeClr val="tx1">
                  <a:lumMod val="6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https://www.denver.va.gov/services/research.asp</a:t>
          </a:r>
          <a:endParaRPr lang="en-US" sz="2400" b="1" kern="1200" dirty="0">
            <a:solidFill>
              <a:schemeClr val="tx1">
                <a:lumMod val="65000"/>
              </a:schemeClr>
            </a:solidFill>
          </a:endParaRPr>
        </a:p>
        <a:p>
          <a:endParaRPr lang="en-US" sz="2000" b="1" kern="1200" dirty="0"/>
        </a:p>
      </dgm:t>
    </dgm:pt>
    <dgm:pt modelId="{4F5683A3-17B7-4DDA-829C-1494166C038A}" type="parTrans" cxnId="{5F8279A6-F0FC-43EB-BB0F-26668EA7BA0F}">
      <dgm:prSet/>
      <dgm:spPr/>
      <dgm:t>
        <a:bodyPr/>
        <a:lstStyle/>
        <a:p>
          <a:endParaRPr lang="en-US"/>
        </a:p>
      </dgm:t>
    </dgm:pt>
    <dgm:pt modelId="{3EC05ED6-58ED-4C6C-AC6F-6821CDD8CF86}" type="sibTrans" cxnId="{5F8279A6-F0FC-43EB-BB0F-26668EA7BA0F}">
      <dgm:prSet/>
      <dgm:spPr/>
      <dgm:t>
        <a:bodyPr/>
        <a:lstStyle/>
        <a:p>
          <a:endParaRPr lang="en-US"/>
        </a:p>
      </dgm:t>
    </dgm:pt>
    <dgm:pt modelId="{C93ACD82-027B-427C-978C-88822E09D8D9}">
      <dgm:prSet custT="1"/>
      <dgm:spPr/>
      <dgm:t>
        <a:bodyPr/>
        <a:lstStyle/>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VA ORD (Office of Research and Development) VAIRRS website:</a:t>
          </a:r>
        </a:p>
        <a:p>
          <a:pPr marL="0" lvl="0" algn="l" defTabSz="889000">
            <a:lnSpc>
              <a:spcPct val="90000"/>
            </a:lnSpc>
            <a:spcBef>
              <a:spcPct val="0"/>
            </a:spcBef>
            <a:spcAft>
              <a:spcPct val="35000"/>
            </a:spcAft>
            <a:buNone/>
          </a:pPr>
          <a:r>
            <a:rPr lang="en-US" sz="1600" b="1" kern="1200" dirty="0">
              <a:solidFill>
                <a:schemeClr val="tx1">
                  <a:lumMod val="65000"/>
                </a:schemeClr>
              </a:solidFill>
              <a:hlinkClick xmlns:r="http://schemas.openxmlformats.org/officeDocument/2006/relationships" r:id="rId4">
                <a:extLst>
                  <a:ext uri="{A12FA001-AC4F-418D-AE19-62706E023703}">
                    <ahyp:hlinkClr xmlns:ahyp="http://schemas.microsoft.com/office/drawing/2018/hyperlinkcolor" val="tx"/>
                  </a:ext>
                </a:extLst>
              </a:hlinkClick>
            </a:rPr>
            <a:t>www.research.va.gov/programs/orppe/vairrs/default.cfm</a:t>
          </a:r>
          <a:endParaRPr lang="en-US" sz="1600" b="1" kern="1200" dirty="0">
            <a:solidFill>
              <a:schemeClr val="tx1">
                <a:lumMod val="65000"/>
              </a:schemeClr>
            </a:solidFill>
          </a:endParaRPr>
        </a:p>
        <a:p>
          <a:pPr marL="0" lvl="0" algn="l" defTabSz="889000">
            <a:lnSpc>
              <a:spcPct val="90000"/>
            </a:lnSpc>
            <a:spcBef>
              <a:spcPct val="0"/>
            </a:spcBef>
            <a:spcAft>
              <a:spcPct val="35000"/>
            </a:spcAft>
            <a:buNone/>
          </a:pPr>
          <a:r>
            <a:rPr lang="en-US" sz="2300" kern="1200" dirty="0"/>
            <a:t> </a:t>
          </a:r>
        </a:p>
      </dgm:t>
    </dgm:pt>
    <dgm:pt modelId="{251E7FD0-A7C0-4190-9F7B-B2FECDD00CA6}" type="parTrans" cxnId="{33DAD26D-6677-4218-A758-C9264120DD42}">
      <dgm:prSet/>
      <dgm:spPr/>
      <dgm:t>
        <a:bodyPr/>
        <a:lstStyle/>
        <a:p>
          <a:endParaRPr lang="en-US"/>
        </a:p>
      </dgm:t>
    </dgm:pt>
    <dgm:pt modelId="{6CEEE592-70B8-4A2F-858F-8B05818A061F}" type="sibTrans" cxnId="{33DAD26D-6677-4218-A758-C9264120DD42}">
      <dgm:prSet/>
      <dgm:spPr/>
      <dgm:t>
        <a:bodyPr/>
        <a:lstStyle/>
        <a:p>
          <a:endParaRPr lang="en-US"/>
        </a:p>
      </dgm:t>
    </dgm:pt>
    <dgm:pt modelId="{39802450-589F-4320-89AC-3255B838D929}">
      <dgm:prSet custT="1"/>
      <dgm:spPr/>
      <dgm:t>
        <a:bodyPr/>
        <a:lstStyle/>
        <a:p>
          <a:r>
            <a:rPr lang="en-US" sz="2000" b="1" kern="1200" dirty="0">
              <a:latin typeface="Gill Sans MT" panose="020B0502020104020203"/>
              <a:ea typeface="+mn-ea"/>
              <a:cs typeface="+mn-cs"/>
            </a:rPr>
            <a:t>IRBNet technical support:</a:t>
          </a:r>
        </a:p>
        <a:p>
          <a:r>
            <a:rPr lang="en-US" sz="1600" b="1" kern="1200" dirty="0"/>
            <a:t>I</a:t>
          </a:r>
          <a:r>
            <a:rPr lang="en-US" sz="1600" b="1" kern="1200" dirty="0">
              <a:latin typeface="Gill Sans MT" panose="020B0502020104020203"/>
              <a:ea typeface="+mn-ea"/>
              <a:cs typeface="+mn-cs"/>
            </a:rPr>
            <a:t>ss</a:t>
          </a:r>
          <a:r>
            <a:rPr lang="en-US" sz="1600" b="1" kern="1200" dirty="0"/>
            <a:t>ues with logins, technical support</a:t>
          </a:r>
        </a:p>
        <a:p>
          <a:r>
            <a:rPr lang="fr-FR" sz="1600" b="1" kern="1200" dirty="0">
              <a:solidFill>
                <a:schemeClr val="tx1">
                  <a:lumMod val="65000"/>
                </a:schemeClr>
              </a:solidFill>
              <a:hlinkClick xmlns:r="http://schemas.openxmlformats.org/officeDocument/2006/relationships" r:id="rId5">
                <a:extLst>
                  <a:ext uri="{A12FA001-AC4F-418D-AE19-62706E023703}">
                    <ahyp:hlinkClr xmlns:ahyp="http://schemas.microsoft.com/office/drawing/2018/hyperlinkcolor" val="tx"/>
                  </a:ext>
                </a:extLst>
              </a:hlinkClick>
            </a:rPr>
            <a:t>govsupport@irbnet.org</a:t>
          </a:r>
          <a:endParaRPr lang="fr-FR" sz="1600" b="1" kern="1200" dirty="0">
            <a:solidFill>
              <a:schemeClr val="tx1">
                <a:lumMod val="65000"/>
              </a:schemeClr>
            </a:solidFill>
          </a:endParaRPr>
        </a:p>
        <a:p>
          <a:endParaRPr lang="en-US" sz="2000" kern="1200" dirty="0"/>
        </a:p>
      </dgm:t>
    </dgm:pt>
    <dgm:pt modelId="{643D0990-1D3C-45B8-A554-CAE51446DAB5}" type="parTrans" cxnId="{EDC54D71-235D-4D81-9D71-39E359B24E77}">
      <dgm:prSet/>
      <dgm:spPr/>
      <dgm:t>
        <a:bodyPr/>
        <a:lstStyle/>
        <a:p>
          <a:endParaRPr lang="en-US"/>
        </a:p>
      </dgm:t>
    </dgm:pt>
    <dgm:pt modelId="{8FCA1B98-8232-44A4-94EC-5E516CF08D24}" type="sibTrans" cxnId="{EDC54D71-235D-4D81-9D71-39E359B24E77}">
      <dgm:prSet/>
      <dgm:spPr/>
      <dgm:t>
        <a:bodyPr/>
        <a:lstStyle/>
        <a:p>
          <a:endParaRPr lang="en-US"/>
        </a:p>
      </dgm:t>
    </dgm:pt>
    <dgm:pt modelId="{9A5248ED-1E87-4FA2-8B71-35B917A77EA3}">
      <dgm:prSet/>
      <dgm:spPr/>
      <dgm:t>
        <a:bodyPr/>
        <a:lstStyle/>
        <a:p>
          <a:endParaRPr lang="en-US"/>
        </a:p>
      </dgm:t>
    </dgm:pt>
    <dgm:pt modelId="{973F5B3A-DB16-48AC-A18E-BD0658983C8E}" type="parTrans" cxnId="{63765D7A-8BF8-4C08-BD66-22D1227A8C9A}">
      <dgm:prSet/>
      <dgm:spPr/>
      <dgm:t>
        <a:bodyPr/>
        <a:lstStyle/>
        <a:p>
          <a:endParaRPr lang="en-US"/>
        </a:p>
      </dgm:t>
    </dgm:pt>
    <dgm:pt modelId="{1F412F4C-82DB-434B-8734-528DE92DD741}" type="sibTrans" cxnId="{63765D7A-8BF8-4C08-BD66-22D1227A8C9A}">
      <dgm:prSet/>
      <dgm:spPr/>
      <dgm:t>
        <a:bodyPr/>
        <a:lstStyle/>
        <a:p>
          <a:endParaRPr lang="en-US"/>
        </a:p>
      </dgm:t>
    </dgm:pt>
    <dgm:pt modelId="{0BEDA9E4-7E32-4168-BC4B-5E94329BBCDF}" type="pres">
      <dgm:prSet presAssocID="{EB3717DD-7870-42CC-BA03-B5AE236C3FD1}" presName="vert0" presStyleCnt="0">
        <dgm:presLayoutVars>
          <dgm:dir/>
          <dgm:animOne val="branch"/>
          <dgm:animLvl val="lvl"/>
        </dgm:presLayoutVars>
      </dgm:prSet>
      <dgm:spPr/>
    </dgm:pt>
    <dgm:pt modelId="{53ADBEF7-6CB0-4E86-85A5-BA511D37424A}" type="pres">
      <dgm:prSet presAssocID="{F4414EB1-526A-4966-B8CA-23C1FB503F13}" presName="thickLine" presStyleLbl="alignNode1" presStyleIdx="0" presStyleCnt="4"/>
      <dgm:spPr/>
    </dgm:pt>
    <dgm:pt modelId="{E2109E18-194C-4BA9-9067-6808DCB528DA}" type="pres">
      <dgm:prSet presAssocID="{F4414EB1-526A-4966-B8CA-23C1FB503F13}" presName="horz1" presStyleCnt="0"/>
      <dgm:spPr/>
    </dgm:pt>
    <dgm:pt modelId="{24DF6DCD-E101-4012-BF15-3EA46CF2CDEB}" type="pres">
      <dgm:prSet presAssocID="{F4414EB1-526A-4966-B8CA-23C1FB503F13}" presName="tx1" presStyleLbl="revTx" presStyleIdx="0" presStyleCnt="4" custScaleY="86377"/>
      <dgm:spPr/>
    </dgm:pt>
    <dgm:pt modelId="{BF4A28DA-ED04-4383-8E05-6106EC381EBC}" type="pres">
      <dgm:prSet presAssocID="{F4414EB1-526A-4966-B8CA-23C1FB503F13}" presName="vert1" presStyleCnt="0"/>
      <dgm:spPr/>
    </dgm:pt>
    <dgm:pt modelId="{1154FDED-DA71-421E-9DAE-5092A6F1A9E2}" type="pres">
      <dgm:prSet presAssocID="{9A5248ED-1E87-4FA2-8B71-35B917A77EA3}" presName="thickLine" presStyleLbl="alignNode1" presStyleIdx="1" presStyleCnt="4" custLinFactNeighborX="-891" custLinFactNeighborY="-94"/>
      <dgm:spPr/>
    </dgm:pt>
    <dgm:pt modelId="{7034709B-0D6C-4421-B0E4-2167E13E1DD8}" type="pres">
      <dgm:prSet presAssocID="{9A5248ED-1E87-4FA2-8B71-35B917A77EA3}" presName="horz1" presStyleCnt="0"/>
      <dgm:spPr/>
    </dgm:pt>
    <dgm:pt modelId="{D960CD33-848F-485D-8EF7-8A0ED6F94858}" type="pres">
      <dgm:prSet presAssocID="{9A5248ED-1E87-4FA2-8B71-35B917A77EA3}" presName="tx1" presStyleLbl="revTx" presStyleIdx="1" presStyleCnt="4"/>
      <dgm:spPr/>
    </dgm:pt>
    <dgm:pt modelId="{10D90C4C-C3EC-45D8-ADB9-8312E22F7889}" type="pres">
      <dgm:prSet presAssocID="{9A5248ED-1E87-4FA2-8B71-35B917A77EA3}" presName="vert1" presStyleCnt="0"/>
      <dgm:spPr/>
    </dgm:pt>
    <dgm:pt modelId="{EA616E36-782F-4D55-AB37-B1A2457F6B9E}" type="pres">
      <dgm:prSet presAssocID="{39802450-589F-4320-89AC-3255B838D929}" presName="thickLine" presStyleLbl="alignNode1" presStyleIdx="2" presStyleCnt="4" custLinFactNeighborX="-727" custLinFactNeighborY="3098"/>
      <dgm:spPr/>
    </dgm:pt>
    <dgm:pt modelId="{7BA93B5A-9B50-4BB7-B127-E583D2E2AF9C}" type="pres">
      <dgm:prSet presAssocID="{39802450-589F-4320-89AC-3255B838D929}" presName="horz1" presStyleCnt="0"/>
      <dgm:spPr/>
    </dgm:pt>
    <dgm:pt modelId="{4A12D800-9658-404F-8B6C-8A631DFBB01A}" type="pres">
      <dgm:prSet presAssocID="{39802450-589F-4320-89AC-3255B838D929}" presName="tx1" presStyleLbl="revTx" presStyleIdx="2" presStyleCnt="4" custScaleY="66686"/>
      <dgm:spPr/>
    </dgm:pt>
    <dgm:pt modelId="{4E0BC3E4-D09B-4B28-97F3-752946D5A2DD}" type="pres">
      <dgm:prSet presAssocID="{39802450-589F-4320-89AC-3255B838D929}" presName="vert1" presStyleCnt="0"/>
      <dgm:spPr/>
    </dgm:pt>
    <dgm:pt modelId="{9AE2276F-3203-42D8-96B3-5EDA6BF5C19C}" type="pres">
      <dgm:prSet presAssocID="{C93ACD82-027B-427C-978C-88822E09D8D9}" presName="thickLine" presStyleLbl="alignNode1" presStyleIdx="3" presStyleCnt="4"/>
      <dgm:spPr/>
    </dgm:pt>
    <dgm:pt modelId="{6CECF997-03DD-47DA-AEF7-CB33D5DFD04F}" type="pres">
      <dgm:prSet presAssocID="{C93ACD82-027B-427C-978C-88822E09D8D9}" presName="horz1" presStyleCnt="0"/>
      <dgm:spPr/>
    </dgm:pt>
    <dgm:pt modelId="{9F422119-E649-424D-A956-FA1162DF5B70}" type="pres">
      <dgm:prSet presAssocID="{C93ACD82-027B-427C-978C-88822E09D8D9}" presName="tx1" presStyleLbl="revTx" presStyleIdx="3" presStyleCnt="4" custScaleY="56982" custLinFactNeighborX="-740" custLinFactNeighborY="24944"/>
      <dgm:spPr/>
    </dgm:pt>
    <dgm:pt modelId="{6DD7BDB2-9B1E-4D71-B873-0A8399307146}" type="pres">
      <dgm:prSet presAssocID="{C93ACD82-027B-427C-978C-88822E09D8D9}" presName="vert1" presStyleCnt="0"/>
      <dgm:spPr/>
    </dgm:pt>
  </dgm:ptLst>
  <dgm:cxnLst>
    <dgm:cxn modelId="{A90DB510-BDE8-4ABF-8274-084C1402DD6B}" type="presOf" srcId="{EB3717DD-7870-42CC-BA03-B5AE236C3FD1}" destId="{0BEDA9E4-7E32-4168-BC4B-5E94329BBCDF}" srcOrd="0" destOrd="0" presId="urn:microsoft.com/office/officeart/2008/layout/LinedList"/>
    <dgm:cxn modelId="{C8D28D21-C4DB-438C-8156-238867C4A305}" type="presOf" srcId="{39802450-589F-4320-89AC-3255B838D929}" destId="{4A12D800-9658-404F-8B6C-8A631DFBB01A}" srcOrd="0" destOrd="0" presId="urn:microsoft.com/office/officeart/2008/layout/LinedList"/>
    <dgm:cxn modelId="{33DAD26D-6677-4218-A758-C9264120DD42}" srcId="{EB3717DD-7870-42CC-BA03-B5AE236C3FD1}" destId="{C93ACD82-027B-427C-978C-88822E09D8D9}" srcOrd="3" destOrd="0" parTransId="{251E7FD0-A7C0-4190-9F7B-B2FECDD00CA6}" sibTransId="{6CEEE592-70B8-4A2F-858F-8B05818A061F}"/>
    <dgm:cxn modelId="{EDC54D71-235D-4D81-9D71-39E359B24E77}" srcId="{EB3717DD-7870-42CC-BA03-B5AE236C3FD1}" destId="{39802450-589F-4320-89AC-3255B838D929}" srcOrd="2" destOrd="0" parTransId="{643D0990-1D3C-45B8-A554-CAE51446DAB5}" sibTransId="{8FCA1B98-8232-44A4-94EC-5E516CF08D24}"/>
    <dgm:cxn modelId="{97CF0D75-3F39-4716-97A1-F0FD927DD978}" type="presOf" srcId="{F4414EB1-526A-4966-B8CA-23C1FB503F13}" destId="{24DF6DCD-E101-4012-BF15-3EA46CF2CDEB}" srcOrd="0" destOrd="0" presId="urn:microsoft.com/office/officeart/2008/layout/LinedList"/>
    <dgm:cxn modelId="{63765D7A-8BF8-4C08-BD66-22D1227A8C9A}" srcId="{EB3717DD-7870-42CC-BA03-B5AE236C3FD1}" destId="{9A5248ED-1E87-4FA2-8B71-35B917A77EA3}" srcOrd="1" destOrd="0" parTransId="{973F5B3A-DB16-48AC-A18E-BD0658983C8E}" sibTransId="{1F412F4C-82DB-434B-8734-528DE92DD741}"/>
    <dgm:cxn modelId="{81BFB89E-85FA-40D6-AB44-2476381C7D55}" type="presOf" srcId="{C93ACD82-027B-427C-978C-88822E09D8D9}" destId="{9F422119-E649-424D-A956-FA1162DF5B70}" srcOrd="0" destOrd="0" presId="urn:microsoft.com/office/officeart/2008/layout/LinedList"/>
    <dgm:cxn modelId="{5F8279A6-F0FC-43EB-BB0F-26668EA7BA0F}" srcId="{EB3717DD-7870-42CC-BA03-B5AE236C3FD1}" destId="{F4414EB1-526A-4966-B8CA-23C1FB503F13}" srcOrd="0" destOrd="0" parTransId="{4F5683A3-17B7-4DDA-829C-1494166C038A}" sibTransId="{3EC05ED6-58ED-4C6C-AC6F-6821CDD8CF86}"/>
    <dgm:cxn modelId="{B17731FF-3E51-4E86-8257-94AF14B66148}" type="presOf" srcId="{9A5248ED-1E87-4FA2-8B71-35B917A77EA3}" destId="{D960CD33-848F-485D-8EF7-8A0ED6F94858}" srcOrd="0" destOrd="0" presId="urn:microsoft.com/office/officeart/2008/layout/LinedList"/>
    <dgm:cxn modelId="{71F3B9CD-D36B-4254-B2A1-3F835EF9FE9E}" type="presParOf" srcId="{0BEDA9E4-7E32-4168-BC4B-5E94329BBCDF}" destId="{53ADBEF7-6CB0-4E86-85A5-BA511D37424A}" srcOrd="0" destOrd="0" presId="urn:microsoft.com/office/officeart/2008/layout/LinedList"/>
    <dgm:cxn modelId="{98E1ED73-6C64-460B-9831-AEFD44F7C421}" type="presParOf" srcId="{0BEDA9E4-7E32-4168-BC4B-5E94329BBCDF}" destId="{E2109E18-194C-4BA9-9067-6808DCB528DA}" srcOrd="1" destOrd="0" presId="urn:microsoft.com/office/officeart/2008/layout/LinedList"/>
    <dgm:cxn modelId="{F4D47DEB-926A-46FD-B217-F45644151A09}" type="presParOf" srcId="{E2109E18-194C-4BA9-9067-6808DCB528DA}" destId="{24DF6DCD-E101-4012-BF15-3EA46CF2CDEB}" srcOrd="0" destOrd="0" presId="urn:microsoft.com/office/officeart/2008/layout/LinedList"/>
    <dgm:cxn modelId="{50D2CB07-05F1-4E20-94A7-FD69D65A1E0B}" type="presParOf" srcId="{E2109E18-194C-4BA9-9067-6808DCB528DA}" destId="{BF4A28DA-ED04-4383-8E05-6106EC381EBC}" srcOrd="1" destOrd="0" presId="urn:microsoft.com/office/officeart/2008/layout/LinedList"/>
    <dgm:cxn modelId="{E08A17B7-5CF6-46C7-B3C5-B7466EE88CB4}" type="presParOf" srcId="{0BEDA9E4-7E32-4168-BC4B-5E94329BBCDF}" destId="{1154FDED-DA71-421E-9DAE-5092A6F1A9E2}" srcOrd="2" destOrd="0" presId="urn:microsoft.com/office/officeart/2008/layout/LinedList"/>
    <dgm:cxn modelId="{BED3962C-2760-433C-B01A-F5CEBFE2DF66}" type="presParOf" srcId="{0BEDA9E4-7E32-4168-BC4B-5E94329BBCDF}" destId="{7034709B-0D6C-4421-B0E4-2167E13E1DD8}" srcOrd="3" destOrd="0" presId="urn:microsoft.com/office/officeart/2008/layout/LinedList"/>
    <dgm:cxn modelId="{1F938F70-F8BC-46F4-8514-DF53FB7CBA11}" type="presParOf" srcId="{7034709B-0D6C-4421-B0E4-2167E13E1DD8}" destId="{D960CD33-848F-485D-8EF7-8A0ED6F94858}" srcOrd="0" destOrd="0" presId="urn:microsoft.com/office/officeart/2008/layout/LinedList"/>
    <dgm:cxn modelId="{44A04B55-780B-4496-B932-47DACA4AE829}" type="presParOf" srcId="{7034709B-0D6C-4421-B0E4-2167E13E1DD8}" destId="{10D90C4C-C3EC-45D8-ADB9-8312E22F7889}" srcOrd="1" destOrd="0" presId="urn:microsoft.com/office/officeart/2008/layout/LinedList"/>
    <dgm:cxn modelId="{DE69BC2D-264B-461D-9833-5EB3FDD4EA7C}" type="presParOf" srcId="{0BEDA9E4-7E32-4168-BC4B-5E94329BBCDF}" destId="{EA616E36-782F-4D55-AB37-B1A2457F6B9E}" srcOrd="4" destOrd="0" presId="urn:microsoft.com/office/officeart/2008/layout/LinedList"/>
    <dgm:cxn modelId="{1C08F464-D0C0-4072-8766-0C8F75C1ACB7}" type="presParOf" srcId="{0BEDA9E4-7E32-4168-BC4B-5E94329BBCDF}" destId="{7BA93B5A-9B50-4BB7-B127-E583D2E2AF9C}" srcOrd="5" destOrd="0" presId="urn:microsoft.com/office/officeart/2008/layout/LinedList"/>
    <dgm:cxn modelId="{D5441AE2-6756-4D78-8CFF-744E7052D12F}" type="presParOf" srcId="{7BA93B5A-9B50-4BB7-B127-E583D2E2AF9C}" destId="{4A12D800-9658-404F-8B6C-8A631DFBB01A}" srcOrd="0" destOrd="0" presId="urn:microsoft.com/office/officeart/2008/layout/LinedList"/>
    <dgm:cxn modelId="{4818C198-6DE9-4D0D-9AAD-3E9F4909DD39}" type="presParOf" srcId="{7BA93B5A-9B50-4BB7-B127-E583D2E2AF9C}" destId="{4E0BC3E4-D09B-4B28-97F3-752946D5A2DD}" srcOrd="1" destOrd="0" presId="urn:microsoft.com/office/officeart/2008/layout/LinedList"/>
    <dgm:cxn modelId="{746D9119-9313-4BA8-A0DE-78CCB972685C}" type="presParOf" srcId="{0BEDA9E4-7E32-4168-BC4B-5E94329BBCDF}" destId="{9AE2276F-3203-42D8-96B3-5EDA6BF5C19C}" srcOrd="6" destOrd="0" presId="urn:microsoft.com/office/officeart/2008/layout/LinedList"/>
    <dgm:cxn modelId="{74CCDD6F-CB2D-4770-883F-6B36B749BC99}" type="presParOf" srcId="{0BEDA9E4-7E32-4168-BC4B-5E94329BBCDF}" destId="{6CECF997-03DD-47DA-AEF7-CB33D5DFD04F}" srcOrd="7" destOrd="0" presId="urn:microsoft.com/office/officeart/2008/layout/LinedList"/>
    <dgm:cxn modelId="{F2F2B7BC-0347-41D2-8C3D-202DBE1C0AF0}" type="presParOf" srcId="{6CECF997-03DD-47DA-AEF7-CB33D5DFD04F}" destId="{9F422119-E649-424D-A956-FA1162DF5B70}" srcOrd="0" destOrd="0" presId="urn:microsoft.com/office/officeart/2008/layout/LinedList"/>
    <dgm:cxn modelId="{42C8144C-9B4A-42DA-8789-69E0EDA19FFC}" type="presParOf" srcId="{6CECF997-03DD-47DA-AEF7-CB33D5DFD04F}" destId="{6DD7BDB2-9B1E-4D71-B873-0A83993071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60CE8-494F-49CB-AF9F-542D3688BEDF}">
      <dsp:nvSpPr>
        <dsp:cNvPr id="0" name=""/>
        <dsp:cNvSpPr/>
      </dsp:nvSpPr>
      <dsp:spPr>
        <a:xfrm>
          <a:off x="3344963" y="848242"/>
          <a:ext cx="652482" cy="91440"/>
        </a:xfrm>
        <a:custGeom>
          <a:avLst/>
          <a:gdLst/>
          <a:ahLst/>
          <a:cxnLst/>
          <a:rect l="0" t="0" r="0" b="0"/>
          <a:pathLst>
            <a:path>
              <a:moveTo>
                <a:pt x="0" y="45720"/>
              </a:moveTo>
              <a:lnTo>
                <a:pt x="652482" y="45720"/>
              </a:lnTo>
            </a:path>
          </a:pathLst>
        </a:custGeom>
        <a:noFill/>
        <a:ln w="12700" cap="rnd"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4127" y="890543"/>
        <a:ext cx="34154" cy="6837"/>
      </dsp:txXfrm>
    </dsp:sp>
    <dsp:sp modelId="{290BED41-DEAD-4945-A5B4-C4B90FEFA0D7}">
      <dsp:nvSpPr>
        <dsp:cNvPr id="0" name=""/>
        <dsp:cNvSpPr/>
      </dsp:nvSpPr>
      <dsp:spPr>
        <a:xfrm>
          <a:off x="376841" y="2985"/>
          <a:ext cx="2969922" cy="1781953"/>
        </a:xfrm>
        <a:prstGeom prst="rect">
          <a:avLst/>
        </a:prstGeom>
        <a:solidFill>
          <a:schemeClr val="accent1">
            <a:shade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ADMIN</a:t>
          </a:r>
        </a:p>
        <a:p>
          <a:pPr marL="0" lvl="0" indent="0" algn="ctr" defTabSz="666750">
            <a:lnSpc>
              <a:spcPct val="90000"/>
            </a:lnSpc>
            <a:spcBef>
              <a:spcPct val="0"/>
            </a:spcBef>
            <a:spcAft>
              <a:spcPct val="35000"/>
            </a:spcAft>
            <a:buNone/>
          </a:pPr>
          <a:r>
            <a:rPr lang="en-US" sz="1500" kern="1200" dirty="0"/>
            <a:t>Submit to ECH Research Administration for pre-review and SRS committee review</a:t>
          </a:r>
        </a:p>
      </dsp:txBody>
      <dsp:txXfrm>
        <a:off x="376841" y="2985"/>
        <a:ext cx="2969922" cy="1781953"/>
      </dsp:txXfrm>
    </dsp:sp>
    <dsp:sp modelId="{22B716C5-B4ED-4366-8901-1E225037C0F2}">
      <dsp:nvSpPr>
        <dsp:cNvPr id="0" name=""/>
        <dsp:cNvSpPr/>
      </dsp:nvSpPr>
      <dsp:spPr>
        <a:xfrm>
          <a:off x="6997968" y="848242"/>
          <a:ext cx="652482" cy="91440"/>
        </a:xfrm>
        <a:custGeom>
          <a:avLst/>
          <a:gdLst/>
          <a:ahLst/>
          <a:cxnLst/>
          <a:rect l="0" t="0" r="0" b="0"/>
          <a:pathLst>
            <a:path>
              <a:moveTo>
                <a:pt x="0" y="45720"/>
              </a:moveTo>
              <a:lnTo>
                <a:pt x="652482" y="45720"/>
              </a:lnTo>
            </a:path>
          </a:pathLst>
        </a:custGeom>
        <a:noFill/>
        <a:ln w="12700" cap="rnd" cmpd="sng" algn="ctr">
          <a:solidFill>
            <a:schemeClr val="accent1">
              <a:shade val="90000"/>
              <a:hueOff val="195458"/>
              <a:satOff val="-20412"/>
              <a:lumOff val="211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07132" y="890543"/>
        <a:ext cx="34154" cy="6837"/>
      </dsp:txXfrm>
    </dsp:sp>
    <dsp:sp modelId="{3997353A-3F0E-498C-82D7-3A1CBC344A52}">
      <dsp:nvSpPr>
        <dsp:cNvPr id="0" name=""/>
        <dsp:cNvSpPr/>
      </dsp:nvSpPr>
      <dsp:spPr>
        <a:xfrm>
          <a:off x="4029846" y="2985"/>
          <a:ext cx="2969922" cy="1781953"/>
        </a:xfrm>
        <a:prstGeom prst="rect">
          <a:avLst/>
        </a:prstGeom>
        <a:solidFill>
          <a:schemeClr val="accent1">
            <a:shade val="50000"/>
            <a:hueOff val="162017"/>
            <a:satOff val="-18344"/>
            <a:lumOff val="1865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Gill Sans MT" panose="020B0502020104020203"/>
              <a:ea typeface="+mn-ea"/>
              <a:cs typeface="+mn-cs"/>
            </a:rPr>
            <a:t>PRE-REVIEW:</a:t>
          </a:r>
        </a:p>
        <a:p>
          <a:pPr marL="0" lvl="0" indent="0" algn="ctr" defTabSz="622300">
            <a:lnSpc>
              <a:spcPct val="90000"/>
            </a:lnSpc>
            <a:spcBef>
              <a:spcPct val="0"/>
            </a:spcBef>
            <a:spcAft>
              <a:spcPct val="35000"/>
            </a:spcAft>
            <a:buNone/>
          </a:pPr>
          <a:r>
            <a:rPr lang="en-US" sz="1300" kern="1200" dirty="0"/>
            <a:t>Once your study has been pre-reviewed, you will receive a message alerting you of the outcome/edits required </a:t>
          </a:r>
        </a:p>
        <a:p>
          <a:pPr marL="0" lvl="0" indent="0" algn="ctr" defTabSz="622300">
            <a:lnSpc>
              <a:spcPct val="90000"/>
            </a:lnSpc>
            <a:spcBef>
              <a:spcPct val="0"/>
            </a:spcBef>
            <a:spcAft>
              <a:spcPct val="35000"/>
            </a:spcAft>
            <a:buNone/>
          </a:pPr>
          <a:r>
            <a:rPr lang="en-US" sz="1300" kern="1200" dirty="0"/>
            <a:t>The status of your project will be updated</a:t>
          </a:r>
        </a:p>
        <a:p>
          <a:pPr marL="0" lvl="0" indent="0" algn="ctr" defTabSz="622300">
            <a:lnSpc>
              <a:spcPct val="90000"/>
            </a:lnSpc>
            <a:spcBef>
              <a:spcPct val="0"/>
            </a:spcBef>
            <a:spcAft>
              <a:spcPct val="35000"/>
            </a:spcAft>
            <a:buNone/>
          </a:pPr>
          <a:r>
            <a:rPr lang="en-US" sz="1300" kern="1200" dirty="0"/>
            <a:t>Any edits will require </a:t>
          </a:r>
          <a:r>
            <a:rPr lang="en-US" sz="1300" u="sng" kern="1200" dirty="0"/>
            <a:t>submission of a new “package” </a:t>
          </a:r>
          <a:r>
            <a:rPr lang="en-US" sz="1300" kern="1200" dirty="0"/>
            <a:t>within the same project</a:t>
          </a:r>
        </a:p>
      </dsp:txBody>
      <dsp:txXfrm>
        <a:off x="4029846" y="2985"/>
        <a:ext cx="2969922" cy="1781953"/>
      </dsp:txXfrm>
    </dsp:sp>
    <dsp:sp modelId="{320E2502-6F88-4A33-8970-1397EB1DB480}">
      <dsp:nvSpPr>
        <dsp:cNvPr id="0" name=""/>
        <dsp:cNvSpPr/>
      </dsp:nvSpPr>
      <dsp:spPr>
        <a:xfrm>
          <a:off x="1861802" y="1783139"/>
          <a:ext cx="7306010" cy="652482"/>
        </a:xfrm>
        <a:custGeom>
          <a:avLst/>
          <a:gdLst/>
          <a:ahLst/>
          <a:cxnLst/>
          <a:rect l="0" t="0" r="0" b="0"/>
          <a:pathLst>
            <a:path>
              <a:moveTo>
                <a:pt x="7306010" y="0"/>
              </a:moveTo>
              <a:lnTo>
                <a:pt x="7306010" y="343341"/>
              </a:lnTo>
              <a:lnTo>
                <a:pt x="0" y="343341"/>
              </a:lnTo>
              <a:lnTo>
                <a:pt x="0" y="652482"/>
              </a:lnTo>
            </a:path>
          </a:pathLst>
        </a:custGeom>
        <a:noFill/>
        <a:ln w="12700" cap="rnd" cmpd="sng" algn="ctr">
          <a:solidFill>
            <a:schemeClr val="accent1">
              <a:shade val="90000"/>
              <a:hueOff val="390916"/>
              <a:satOff val="-40824"/>
              <a:lumOff val="423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1360" y="2105961"/>
        <a:ext cx="366893" cy="6837"/>
      </dsp:txXfrm>
    </dsp:sp>
    <dsp:sp modelId="{D4EC5381-6780-4124-885D-AB2C5C969C53}">
      <dsp:nvSpPr>
        <dsp:cNvPr id="0" name=""/>
        <dsp:cNvSpPr/>
      </dsp:nvSpPr>
      <dsp:spPr>
        <a:xfrm>
          <a:off x="7682851" y="2985"/>
          <a:ext cx="2969922" cy="1781953"/>
        </a:xfrm>
        <a:prstGeom prst="rect">
          <a:avLst/>
        </a:prstGeom>
        <a:solidFill>
          <a:schemeClr val="accent1">
            <a:shade val="50000"/>
            <a:hueOff val="324034"/>
            <a:satOff val="-36689"/>
            <a:lumOff val="373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COMIRB</a:t>
          </a:r>
        </a:p>
        <a:p>
          <a:pPr marL="0" lvl="0" indent="0" algn="ctr" defTabSz="666750">
            <a:lnSpc>
              <a:spcPct val="90000"/>
            </a:lnSpc>
            <a:spcBef>
              <a:spcPct val="0"/>
            </a:spcBef>
            <a:spcAft>
              <a:spcPct val="35000"/>
            </a:spcAft>
            <a:buNone/>
          </a:pPr>
          <a:r>
            <a:rPr lang="en-US" sz="1500" kern="1200" dirty="0"/>
            <a:t>Once VA Clearance issued, you will submit separately to COMIRB through InfoEd</a:t>
          </a:r>
        </a:p>
      </dsp:txBody>
      <dsp:txXfrm>
        <a:off x="7682851" y="2985"/>
        <a:ext cx="2969922" cy="1781953"/>
      </dsp:txXfrm>
    </dsp:sp>
    <dsp:sp modelId="{F15E2297-44F9-4746-804B-E3F7CE6F6185}">
      <dsp:nvSpPr>
        <dsp:cNvPr id="0" name=""/>
        <dsp:cNvSpPr/>
      </dsp:nvSpPr>
      <dsp:spPr>
        <a:xfrm>
          <a:off x="3344963" y="3313278"/>
          <a:ext cx="652482" cy="91440"/>
        </a:xfrm>
        <a:custGeom>
          <a:avLst/>
          <a:gdLst/>
          <a:ahLst/>
          <a:cxnLst/>
          <a:rect l="0" t="0" r="0" b="0"/>
          <a:pathLst>
            <a:path>
              <a:moveTo>
                <a:pt x="0" y="45720"/>
              </a:moveTo>
              <a:lnTo>
                <a:pt x="652482" y="45720"/>
              </a:lnTo>
            </a:path>
          </a:pathLst>
        </a:custGeom>
        <a:noFill/>
        <a:ln w="12700" cap="rnd" cmpd="sng" algn="ctr">
          <a:solidFill>
            <a:schemeClr val="accent1">
              <a:shade val="90000"/>
              <a:hueOff val="390916"/>
              <a:satOff val="-40824"/>
              <a:lumOff val="4232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4127" y="3355579"/>
        <a:ext cx="34154" cy="6837"/>
      </dsp:txXfrm>
    </dsp:sp>
    <dsp:sp modelId="{3768CEEE-E0AF-4F67-9518-AE64A25DED13}">
      <dsp:nvSpPr>
        <dsp:cNvPr id="0" name=""/>
        <dsp:cNvSpPr/>
      </dsp:nvSpPr>
      <dsp:spPr>
        <a:xfrm>
          <a:off x="376841" y="2468021"/>
          <a:ext cx="2969922" cy="1781953"/>
        </a:xfrm>
        <a:prstGeom prst="rect">
          <a:avLst/>
        </a:prstGeom>
        <a:solidFill>
          <a:schemeClr val="bg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t>RESEARCH ADMIN</a:t>
          </a:r>
        </a:p>
        <a:p>
          <a:pPr marL="0" lvl="0" indent="0" algn="ctr" defTabSz="666750">
            <a:lnSpc>
              <a:spcPct val="90000"/>
            </a:lnSpc>
            <a:spcBef>
              <a:spcPct val="0"/>
            </a:spcBef>
            <a:spcAft>
              <a:spcPct val="35000"/>
            </a:spcAft>
            <a:buNone/>
          </a:pPr>
          <a:r>
            <a:rPr lang="en-US" sz="1500" kern="1200" dirty="0"/>
            <a:t>Once COMIRB submission is approved, </a:t>
          </a:r>
          <a:r>
            <a:rPr lang="en-US" sz="1500" b="0" u="sng" kern="1200" dirty="0"/>
            <a:t>submit a new “package” to Research Administration</a:t>
          </a:r>
        </a:p>
        <a:p>
          <a:pPr marL="0" lvl="0" indent="0" algn="ctr" defTabSz="666750">
            <a:lnSpc>
              <a:spcPct val="90000"/>
            </a:lnSpc>
            <a:spcBef>
              <a:spcPct val="0"/>
            </a:spcBef>
            <a:spcAft>
              <a:spcPct val="35000"/>
            </a:spcAft>
            <a:buNone/>
          </a:pPr>
          <a:r>
            <a:rPr lang="en-US" sz="1500" kern="1200" dirty="0"/>
            <a:t>New package to include COMIRB approval letter and any modifications</a:t>
          </a:r>
        </a:p>
      </dsp:txBody>
      <dsp:txXfrm>
        <a:off x="376841" y="2468021"/>
        <a:ext cx="2969922" cy="1781953"/>
      </dsp:txXfrm>
    </dsp:sp>
    <dsp:sp modelId="{3FEDCD24-3D33-4133-B4FE-F7243F02CFD5}">
      <dsp:nvSpPr>
        <dsp:cNvPr id="0" name=""/>
        <dsp:cNvSpPr/>
      </dsp:nvSpPr>
      <dsp:spPr>
        <a:xfrm>
          <a:off x="6997968" y="3313278"/>
          <a:ext cx="652482" cy="91440"/>
        </a:xfrm>
        <a:custGeom>
          <a:avLst/>
          <a:gdLst/>
          <a:ahLst/>
          <a:cxnLst/>
          <a:rect l="0" t="0" r="0" b="0"/>
          <a:pathLst>
            <a:path>
              <a:moveTo>
                <a:pt x="0" y="45720"/>
              </a:moveTo>
              <a:lnTo>
                <a:pt x="652482" y="45720"/>
              </a:lnTo>
            </a:path>
          </a:pathLst>
        </a:custGeom>
        <a:noFill/>
        <a:ln w="12700" cap="rnd" cmpd="sng" algn="ctr">
          <a:solidFill>
            <a:schemeClr val="accent1">
              <a:shade val="90000"/>
              <a:hueOff val="195458"/>
              <a:satOff val="-20412"/>
              <a:lumOff val="211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07132" y="3355579"/>
        <a:ext cx="34154" cy="6837"/>
      </dsp:txXfrm>
    </dsp:sp>
    <dsp:sp modelId="{ADC9F0E3-B2E6-4CF6-AEB2-6A438129D511}">
      <dsp:nvSpPr>
        <dsp:cNvPr id="0" name=""/>
        <dsp:cNvSpPr/>
      </dsp:nvSpPr>
      <dsp:spPr>
        <a:xfrm>
          <a:off x="4029846" y="2468021"/>
          <a:ext cx="2969922" cy="1781953"/>
        </a:xfrm>
        <a:prstGeom prst="rect">
          <a:avLst/>
        </a:prstGeom>
        <a:solidFill>
          <a:schemeClr val="accent1">
            <a:shade val="50000"/>
            <a:hueOff val="324034"/>
            <a:satOff val="-36689"/>
            <a:lumOff val="373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Gill Sans MT" panose="020B0502020104020203"/>
              <a:ea typeface="+mn-ea"/>
              <a:cs typeface="+mn-cs"/>
            </a:rPr>
            <a:t>SUBCOMMITTEE ON RESEARCH SAFETY (SRS COMMITTEE)</a:t>
          </a:r>
        </a:p>
        <a:p>
          <a:pPr marL="0" lvl="0" indent="0" algn="ctr" defTabSz="622300">
            <a:lnSpc>
              <a:spcPct val="90000"/>
            </a:lnSpc>
            <a:spcBef>
              <a:spcPct val="0"/>
            </a:spcBef>
            <a:spcAft>
              <a:spcPct val="35000"/>
            </a:spcAft>
            <a:buNone/>
          </a:pPr>
          <a:r>
            <a:rPr lang="en-US" sz="1400" kern="1200" dirty="0"/>
            <a:t>Once SRS committee approves, and COMIRB approval uploaded to VAIRRS, Research Administration will advance your study to RDC for final approval</a:t>
          </a:r>
        </a:p>
      </dsp:txBody>
      <dsp:txXfrm>
        <a:off x="4029846" y="2468021"/>
        <a:ext cx="2969922" cy="1781953"/>
      </dsp:txXfrm>
    </dsp:sp>
    <dsp:sp modelId="{C0CE28F4-F57D-402F-9EE9-A6DCAEB57418}">
      <dsp:nvSpPr>
        <dsp:cNvPr id="0" name=""/>
        <dsp:cNvSpPr/>
      </dsp:nvSpPr>
      <dsp:spPr>
        <a:xfrm>
          <a:off x="7682851" y="2468021"/>
          <a:ext cx="2969922" cy="1781953"/>
        </a:xfrm>
        <a:prstGeom prst="rect">
          <a:avLst/>
        </a:prstGeom>
        <a:solidFill>
          <a:schemeClr val="accent1">
            <a:shade val="50000"/>
            <a:hueOff val="162017"/>
            <a:satOff val="-18344"/>
            <a:lumOff val="1865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prstClr val="white"/>
              </a:solidFill>
              <a:latin typeface="Gill Sans MT" panose="020B0502020104020203"/>
              <a:ea typeface="+mn-ea"/>
              <a:cs typeface="+mn-cs"/>
            </a:rPr>
            <a:t>RESEARCH AND DEVELOPMENT COMMITTEE (RDC)</a:t>
          </a:r>
        </a:p>
        <a:p>
          <a:pPr marL="0" lvl="0" indent="0" algn="ctr" defTabSz="666750">
            <a:lnSpc>
              <a:spcPct val="90000"/>
            </a:lnSpc>
            <a:spcBef>
              <a:spcPct val="0"/>
            </a:spcBef>
            <a:spcAft>
              <a:spcPct val="35000"/>
            </a:spcAft>
            <a:buNone/>
          </a:pPr>
          <a:r>
            <a:rPr lang="en-US" sz="1500" kern="1200" dirty="0"/>
            <a:t>Once you receive your RDC final approval, you can begin your study</a:t>
          </a:r>
        </a:p>
        <a:p>
          <a:pPr marL="0" lvl="0" indent="0" algn="ctr" defTabSz="666750">
            <a:lnSpc>
              <a:spcPct val="90000"/>
            </a:lnSpc>
            <a:spcBef>
              <a:spcPct val="0"/>
            </a:spcBef>
            <a:spcAft>
              <a:spcPct val="35000"/>
            </a:spcAft>
            <a:buNone/>
          </a:pPr>
          <a:r>
            <a:rPr lang="en-US" sz="1500" b="1" kern="1200" dirty="0"/>
            <a:t>Commence Research </a:t>
          </a:r>
          <a:r>
            <a:rPr lang="en-US" sz="1500" kern="1200" dirty="0"/>
            <a:t> </a:t>
          </a:r>
        </a:p>
      </dsp:txBody>
      <dsp:txXfrm>
        <a:off x="7682851" y="2468021"/>
        <a:ext cx="2969922" cy="178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DBEF7-6CB0-4E86-85A5-BA511D37424A}">
      <dsp:nvSpPr>
        <dsp:cNvPr id="0" name=""/>
        <dsp:cNvSpPr/>
      </dsp:nvSpPr>
      <dsp:spPr>
        <a:xfrm>
          <a:off x="0" y="2118"/>
          <a:ext cx="7012370" cy="0"/>
        </a:xfrm>
        <a:prstGeom prst="lin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2">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4DF6DCD-E101-4012-BF15-3EA46CF2CDEB}">
      <dsp:nvSpPr>
        <dsp:cNvPr id="0" name=""/>
        <dsp:cNvSpPr/>
      </dsp:nvSpPr>
      <dsp:spPr>
        <a:xfrm>
          <a:off x="0" y="2118"/>
          <a:ext cx="7012370" cy="141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Research Administration Help</a:t>
          </a:r>
          <a:r>
            <a:rPr lang="en-US" sz="1600" b="1" kern="1200" dirty="0"/>
            <a:t>:</a:t>
          </a:r>
        </a:p>
        <a:p>
          <a:pPr marL="0" lvl="0" indent="0" algn="l" defTabSz="889000">
            <a:lnSpc>
              <a:spcPct val="90000"/>
            </a:lnSpc>
            <a:spcBef>
              <a:spcPct val="0"/>
            </a:spcBef>
            <a:spcAft>
              <a:spcPct val="35000"/>
            </a:spcAft>
            <a:buNone/>
          </a:pPr>
          <a:r>
            <a:rPr lang="en-US" sz="1600" b="1" kern="1200" dirty="0"/>
            <a:t>Questions about submission process, forms, regulatory requirements, training, Privacy and Information Security, personnel:</a:t>
          </a:r>
        </a:p>
        <a:p>
          <a:pPr marL="0" lvl="0" indent="0" algn="l" defTabSz="889000">
            <a:lnSpc>
              <a:spcPct val="90000"/>
            </a:lnSpc>
            <a:spcBef>
              <a:spcPct val="0"/>
            </a:spcBef>
            <a:spcAft>
              <a:spcPct val="35000"/>
            </a:spcAft>
            <a:buNone/>
          </a:pPr>
          <a:r>
            <a:rPr lang="en-US" sz="1600" b="1" kern="1200" dirty="0">
              <a:solidFill>
                <a:schemeClr val="tx1">
                  <a:lumMod val="65000"/>
                </a:schemeClr>
              </a:solidFill>
              <a:hlinkClick xmlns:r="http://schemas.openxmlformats.org/officeDocument/2006/relationships" r:id="rId1">
                <a:extLst>
                  <a:ext uri="{A12FA001-AC4F-418D-AE19-62706E023703}">
                    <ahyp:hlinkClr xmlns:ahyp="http://schemas.microsoft.com/office/drawing/2018/hyperlinkcolor" val="tx"/>
                  </a:ext>
                </a:extLst>
              </a:hlinkClick>
            </a:rPr>
            <a:t>VHAECHResearchAdmin@va.gov</a:t>
          </a:r>
          <a:r>
            <a:rPr lang="en-US" sz="1600" kern="1200" dirty="0"/>
            <a:t>	</a:t>
          </a:r>
        </a:p>
        <a:p>
          <a:pPr marL="0" lvl="0" indent="0" algn="l" defTabSz="889000">
            <a:lnSpc>
              <a:spcPct val="90000"/>
            </a:lnSpc>
            <a:spcBef>
              <a:spcPct val="0"/>
            </a:spcBef>
            <a:spcAft>
              <a:spcPct val="35000"/>
            </a:spcAft>
            <a:buNone/>
          </a:pPr>
          <a:endParaRPr lang="en-US" sz="1600" b="1" kern="1200" dirty="0">
            <a:latin typeface="Gill Sans MT" panose="020B0502020104020203"/>
            <a:ea typeface="+mn-ea"/>
            <a:cs typeface="+mn-cs"/>
          </a:endParaRPr>
        </a:p>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ECHCS Research Administration intranet site:</a:t>
          </a:r>
        </a:p>
        <a:p>
          <a:pPr marL="0" lvl="0" indent="0" algn="l" defTabSz="889000">
            <a:lnSpc>
              <a:spcPct val="90000"/>
            </a:lnSpc>
            <a:spcBef>
              <a:spcPct val="0"/>
            </a:spcBef>
            <a:spcAft>
              <a:spcPct val="35000"/>
            </a:spcAft>
            <a:buNone/>
          </a:pPr>
          <a:r>
            <a:rPr lang="en-US" sz="1600" b="1" kern="1200" dirty="0">
              <a:solidFill>
                <a:schemeClr val="tx1">
                  <a:lumMod val="6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https://vaww.denver.va.gov/clinical/Research.asp</a:t>
          </a:r>
          <a:endParaRPr lang="en-US" sz="1600" b="1" kern="1200" dirty="0">
            <a:solidFill>
              <a:schemeClr val="tx1">
                <a:lumMod val="65000"/>
              </a:schemeClr>
            </a:solidFill>
          </a:endParaRPr>
        </a:p>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ECHCS Research Administration internet site:</a:t>
          </a:r>
        </a:p>
        <a:p>
          <a:pPr marL="0" lvl="0" indent="0" algn="l" defTabSz="889000">
            <a:lnSpc>
              <a:spcPct val="90000"/>
            </a:lnSpc>
            <a:spcBef>
              <a:spcPct val="0"/>
            </a:spcBef>
            <a:spcAft>
              <a:spcPct val="35000"/>
            </a:spcAft>
            <a:buNone/>
          </a:pPr>
          <a:r>
            <a:rPr lang="en-US" sz="1600" b="1" kern="1200" dirty="0">
              <a:solidFill>
                <a:schemeClr val="tx1">
                  <a:lumMod val="6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https://www.denver.va.gov/services/research.asp</a:t>
          </a:r>
          <a:endParaRPr lang="en-US" sz="2400" b="1" kern="1200" dirty="0">
            <a:solidFill>
              <a:schemeClr val="tx1">
                <a:lumMod val="65000"/>
              </a:schemeClr>
            </a:solidFill>
          </a:endParaRPr>
        </a:p>
        <a:p>
          <a:pPr marL="0" lvl="0" indent="0" algn="l" defTabSz="889000">
            <a:lnSpc>
              <a:spcPct val="90000"/>
            </a:lnSpc>
            <a:spcBef>
              <a:spcPct val="0"/>
            </a:spcBef>
            <a:spcAft>
              <a:spcPct val="35000"/>
            </a:spcAft>
            <a:buNone/>
          </a:pPr>
          <a:endParaRPr lang="en-US" sz="2000" b="1" kern="1200" dirty="0"/>
        </a:p>
      </dsp:txBody>
      <dsp:txXfrm>
        <a:off x="0" y="2118"/>
        <a:ext cx="7012370" cy="1418577"/>
      </dsp:txXfrm>
    </dsp:sp>
    <dsp:sp modelId="{1154FDED-DA71-421E-9DAE-5092A6F1A9E2}">
      <dsp:nvSpPr>
        <dsp:cNvPr id="0" name=""/>
        <dsp:cNvSpPr/>
      </dsp:nvSpPr>
      <dsp:spPr>
        <a:xfrm>
          <a:off x="0" y="1419152"/>
          <a:ext cx="7012370" cy="0"/>
        </a:xfrm>
        <a:prstGeom prst="lin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2">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D960CD33-848F-485D-8EF7-8A0ED6F94858}">
      <dsp:nvSpPr>
        <dsp:cNvPr id="0" name=""/>
        <dsp:cNvSpPr/>
      </dsp:nvSpPr>
      <dsp:spPr>
        <a:xfrm>
          <a:off x="0" y="1420696"/>
          <a:ext cx="7012370" cy="1642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1420696"/>
        <a:ext cx="7012370" cy="1642309"/>
      </dsp:txXfrm>
    </dsp:sp>
    <dsp:sp modelId="{EA616E36-782F-4D55-AB37-B1A2457F6B9E}">
      <dsp:nvSpPr>
        <dsp:cNvPr id="0" name=""/>
        <dsp:cNvSpPr/>
      </dsp:nvSpPr>
      <dsp:spPr>
        <a:xfrm>
          <a:off x="0" y="3096934"/>
          <a:ext cx="7012370" cy="0"/>
        </a:xfrm>
        <a:prstGeom prst="lin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2">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A12D800-9658-404F-8B6C-8A631DFBB01A}">
      <dsp:nvSpPr>
        <dsp:cNvPr id="0" name=""/>
        <dsp:cNvSpPr/>
      </dsp:nvSpPr>
      <dsp:spPr>
        <a:xfrm>
          <a:off x="0" y="3063005"/>
          <a:ext cx="7012370" cy="109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IRBNet technical support:</a:t>
          </a:r>
        </a:p>
        <a:p>
          <a:pPr marL="0" lvl="0" indent="0" algn="l" defTabSz="889000">
            <a:lnSpc>
              <a:spcPct val="90000"/>
            </a:lnSpc>
            <a:spcBef>
              <a:spcPct val="0"/>
            </a:spcBef>
            <a:spcAft>
              <a:spcPct val="35000"/>
            </a:spcAft>
            <a:buNone/>
          </a:pPr>
          <a:r>
            <a:rPr lang="en-US" sz="1600" b="1" kern="1200" dirty="0"/>
            <a:t>I</a:t>
          </a:r>
          <a:r>
            <a:rPr lang="en-US" sz="1600" b="1" kern="1200" dirty="0">
              <a:latin typeface="Gill Sans MT" panose="020B0502020104020203"/>
              <a:ea typeface="+mn-ea"/>
              <a:cs typeface="+mn-cs"/>
            </a:rPr>
            <a:t>ss</a:t>
          </a:r>
          <a:r>
            <a:rPr lang="en-US" sz="1600" b="1" kern="1200" dirty="0"/>
            <a:t>ues with logins, technical support</a:t>
          </a:r>
        </a:p>
        <a:p>
          <a:pPr marL="0" lvl="0" indent="0" algn="l" defTabSz="889000">
            <a:lnSpc>
              <a:spcPct val="90000"/>
            </a:lnSpc>
            <a:spcBef>
              <a:spcPct val="0"/>
            </a:spcBef>
            <a:spcAft>
              <a:spcPct val="35000"/>
            </a:spcAft>
            <a:buNone/>
          </a:pPr>
          <a:r>
            <a:rPr lang="fr-FR" sz="1600" b="1" kern="1200" dirty="0">
              <a:solidFill>
                <a:schemeClr val="tx1">
                  <a:lumMod val="65000"/>
                </a:schemeClr>
              </a:solidFill>
              <a:hlinkClick xmlns:r="http://schemas.openxmlformats.org/officeDocument/2006/relationships" r:id="rId4">
                <a:extLst>
                  <a:ext uri="{A12FA001-AC4F-418D-AE19-62706E023703}">
                    <ahyp:hlinkClr xmlns:ahyp="http://schemas.microsoft.com/office/drawing/2018/hyperlinkcolor" val="tx"/>
                  </a:ext>
                </a:extLst>
              </a:hlinkClick>
            </a:rPr>
            <a:t>govsupport@irbnet.org</a:t>
          </a:r>
          <a:endParaRPr lang="fr-FR" sz="1600" b="1" kern="1200" dirty="0">
            <a:solidFill>
              <a:schemeClr val="tx1">
                <a:lumMod val="65000"/>
              </a:schemeClr>
            </a:solidFill>
          </a:endParaRPr>
        </a:p>
        <a:p>
          <a:pPr marL="0" lvl="0" indent="0" algn="l" defTabSz="889000">
            <a:lnSpc>
              <a:spcPct val="90000"/>
            </a:lnSpc>
            <a:spcBef>
              <a:spcPct val="0"/>
            </a:spcBef>
            <a:spcAft>
              <a:spcPct val="35000"/>
            </a:spcAft>
            <a:buNone/>
          </a:pPr>
          <a:endParaRPr lang="en-US" sz="2000" kern="1200" dirty="0"/>
        </a:p>
      </dsp:txBody>
      <dsp:txXfrm>
        <a:off x="0" y="3063005"/>
        <a:ext cx="7012370" cy="1095190"/>
      </dsp:txXfrm>
    </dsp:sp>
    <dsp:sp modelId="{9AE2276F-3203-42D8-96B3-5EDA6BF5C19C}">
      <dsp:nvSpPr>
        <dsp:cNvPr id="0" name=""/>
        <dsp:cNvSpPr/>
      </dsp:nvSpPr>
      <dsp:spPr>
        <a:xfrm>
          <a:off x="0" y="4158195"/>
          <a:ext cx="7012370" cy="0"/>
        </a:xfrm>
        <a:prstGeom prst="lin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w="12700" cap="rnd" cmpd="sng" algn="ctr">
          <a:solidFill>
            <a:schemeClr val="accent2">
              <a:shade val="8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F422119-E649-424D-A956-FA1162DF5B70}">
      <dsp:nvSpPr>
        <dsp:cNvPr id="0" name=""/>
        <dsp:cNvSpPr/>
      </dsp:nvSpPr>
      <dsp:spPr>
        <a:xfrm>
          <a:off x="0" y="4160314"/>
          <a:ext cx="7012370" cy="93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Gill Sans MT" panose="020B0502020104020203"/>
              <a:ea typeface="+mn-ea"/>
              <a:cs typeface="+mn-cs"/>
            </a:rPr>
            <a:t>VA ORD (Office of Research and Development) VAIRRS website:</a:t>
          </a:r>
        </a:p>
        <a:p>
          <a:pPr marL="0" lvl="0" algn="l" defTabSz="889000">
            <a:lnSpc>
              <a:spcPct val="90000"/>
            </a:lnSpc>
            <a:spcBef>
              <a:spcPct val="0"/>
            </a:spcBef>
            <a:spcAft>
              <a:spcPct val="35000"/>
            </a:spcAft>
            <a:buNone/>
          </a:pPr>
          <a:r>
            <a:rPr lang="en-US" sz="1600" b="1" kern="1200" dirty="0">
              <a:solidFill>
                <a:schemeClr val="tx1">
                  <a:lumMod val="65000"/>
                </a:schemeClr>
              </a:solidFill>
              <a:hlinkClick xmlns:r="http://schemas.openxmlformats.org/officeDocument/2006/relationships" r:id="rId5">
                <a:extLst>
                  <a:ext uri="{A12FA001-AC4F-418D-AE19-62706E023703}">
                    <ahyp:hlinkClr xmlns:ahyp="http://schemas.microsoft.com/office/drawing/2018/hyperlinkcolor" val="tx"/>
                  </a:ext>
                </a:extLst>
              </a:hlinkClick>
            </a:rPr>
            <a:t>www.research.va.gov/programs/orppe/vairrs/default.cfm</a:t>
          </a:r>
          <a:endParaRPr lang="en-US" sz="1600" b="1" kern="1200" dirty="0">
            <a:solidFill>
              <a:schemeClr val="tx1">
                <a:lumMod val="65000"/>
              </a:schemeClr>
            </a:solidFill>
          </a:endParaRPr>
        </a:p>
        <a:p>
          <a:pPr marL="0" lvl="0" algn="l" defTabSz="889000">
            <a:lnSpc>
              <a:spcPct val="90000"/>
            </a:lnSpc>
            <a:spcBef>
              <a:spcPct val="0"/>
            </a:spcBef>
            <a:spcAft>
              <a:spcPct val="35000"/>
            </a:spcAft>
            <a:buNone/>
          </a:pPr>
          <a:r>
            <a:rPr lang="en-US" sz="2300" kern="1200" dirty="0"/>
            <a:t> </a:t>
          </a:r>
        </a:p>
      </dsp:txBody>
      <dsp:txXfrm>
        <a:off x="0" y="4160314"/>
        <a:ext cx="7012370" cy="93582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8AF8F-7C9C-4B2C-AB5E-25C66553BBD4}"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2C56A-EC4B-46EE-8B18-90C45AC71888}" type="slidenum">
              <a:rPr lang="en-US" smtClean="0"/>
              <a:t>‹#›</a:t>
            </a:fld>
            <a:endParaRPr lang="en-US"/>
          </a:p>
        </p:txBody>
      </p:sp>
    </p:spTree>
    <p:extLst>
      <p:ext uri="{BB962C8B-B14F-4D97-AF65-F5344CB8AC3E}">
        <p14:creationId xmlns:p14="http://schemas.microsoft.com/office/powerpoint/2010/main" val="4190522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33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02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70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640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391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94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58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407406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0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50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06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00611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ov.irbnet.org/release/index.htm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6A59DF60-468E-4720-BD19-4C09E73725A1}"/>
              </a:ext>
            </a:extLst>
          </p:cNvPr>
          <p:cNvSpPr>
            <a:spLocks noGrp="1"/>
          </p:cNvSpPr>
          <p:nvPr>
            <p:ph type="ctrTitle"/>
          </p:nvPr>
        </p:nvSpPr>
        <p:spPr>
          <a:xfrm>
            <a:off x="4454160" y="1507414"/>
            <a:ext cx="7295507" cy="3703320"/>
          </a:xfrm>
        </p:spPr>
        <p:txBody>
          <a:bodyPr anchor="ctr">
            <a:normAutofit/>
          </a:bodyPr>
          <a:lstStyle/>
          <a:p>
            <a:r>
              <a:rPr lang="en-US" sz="4800" dirty="0"/>
              <a:t>VA  Innovation  and Research  Review System  (VAIRRS)</a:t>
            </a:r>
            <a:br>
              <a:rPr lang="en-US" sz="1800" dirty="0"/>
            </a:br>
            <a:br>
              <a:rPr lang="en-US" sz="1800" dirty="0"/>
            </a:br>
            <a:br>
              <a:rPr lang="en-US" sz="1800" dirty="0"/>
            </a:br>
            <a:r>
              <a:rPr lang="en-US" sz="1800" dirty="0"/>
              <a:t>Eastern Colorado HealthCare System</a:t>
            </a:r>
            <a:br>
              <a:rPr lang="en-US" sz="1800" dirty="0"/>
            </a:br>
            <a:r>
              <a:rPr lang="en-US" sz="1800" dirty="0"/>
              <a:t>SUBMISSION AND APPROVAL platform for RESEARCH STUDIES</a:t>
            </a:r>
            <a:br>
              <a:rPr lang="en-US" sz="1800" dirty="0"/>
            </a:br>
            <a:endParaRPr lang="en-US" sz="1800" dirty="0"/>
          </a:p>
        </p:txBody>
      </p:sp>
      <p:sp>
        <p:nvSpPr>
          <p:cNvPr id="3" name="Subtitle 2">
            <a:extLst>
              <a:ext uri="{FF2B5EF4-FFF2-40B4-BE49-F238E27FC236}">
                <a16:creationId xmlns:a16="http://schemas.microsoft.com/office/drawing/2014/main" id="{119E42AF-3EC0-43E6-AA59-5A67CB28BC0D}"/>
              </a:ext>
            </a:extLst>
          </p:cNvPr>
          <p:cNvSpPr>
            <a:spLocks noGrp="1"/>
          </p:cNvSpPr>
          <p:nvPr>
            <p:ph type="subTitle" idx="1"/>
          </p:nvPr>
        </p:nvSpPr>
        <p:spPr>
          <a:xfrm>
            <a:off x="444342" y="1507414"/>
            <a:ext cx="3330781" cy="3703320"/>
          </a:xfrm>
          <a:ln w="57150">
            <a:noFill/>
          </a:ln>
        </p:spPr>
        <p:txBody>
          <a:bodyPr anchor="ctr">
            <a:normAutofit/>
          </a:bodyPr>
          <a:lstStyle/>
          <a:p>
            <a:pPr algn="r"/>
            <a:r>
              <a:rPr lang="en-US" sz="2000" dirty="0"/>
              <a:t>Basics for researchers and Research personnel</a:t>
            </a:r>
          </a:p>
        </p:txBody>
      </p:sp>
      <p:sp>
        <p:nvSpPr>
          <p:cNvPr id="10" name="Rectangle 9">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0385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D1E8-5150-4597-8304-E495D81BA39F}"/>
              </a:ext>
            </a:extLst>
          </p:cNvPr>
          <p:cNvSpPr>
            <a:spLocks noGrp="1"/>
          </p:cNvSpPr>
          <p:nvPr>
            <p:ph type="title"/>
          </p:nvPr>
        </p:nvSpPr>
        <p:spPr/>
        <p:txBody>
          <a:bodyPr/>
          <a:lstStyle/>
          <a:p>
            <a:r>
              <a:rPr lang="en-US" dirty="0"/>
              <a:t>Study Review and approval process on IRBNet</a:t>
            </a:r>
          </a:p>
        </p:txBody>
      </p:sp>
      <p:graphicFrame>
        <p:nvGraphicFramePr>
          <p:cNvPr id="6" name="Content Placeholder 5">
            <a:extLst>
              <a:ext uri="{FF2B5EF4-FFF2-40B4-BE49-F238E27FC236}">
                <a16:creationId xmlns:a16="http://schemas.microsoft.com/office/drawing/2014/main" id="{88801A30-4257-46F0-BD06-BF0B5BB88946}"/>
              </a:ext>
            </a:extLst>
          </p:cNvPr>
          <p:cNvGraphicFramePr>
            <a:graphicFrameLocks noGrp="1"/>
          </p:cNvGraphicFramePr>
          <p:nvPr>
            <p:ph idx="1"/>
            <p:extLst>
              <p:ext uri="{D42A27DB-BD31-4B8C-83A1-F6EECF244321}">
                <p14:modId xmlns:p14="http://schemas.microsoft.com/office/powerpoint/2010/main" val="3501544030"/>
              </p:ext>
            </p:extLst>
          </p:nvPr>
        </p:nvGraphicFramePr>
        <p:xfrm>
          <a:off x="581192" y="2180496"/>
          <a:ext cx="11029615" cy="4252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6451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4C6B-F57A-4EEB-A204-89EE1849FC4D}"/>
              </a:ext>
            </a:extLst>
          </p:cNvPr>
          <p:cNvSpPr>
            <a:spLocks noGrp="1"/>
          </p:cNvSpPr>
          <p:nvPr>
            <p:ph type="title"/>
          </p:nvPr>
        </p:nvSpPr>
        <p:spPr/>
        <p:txBody>
          <a:bodyPr/>
          <a:lstStyle/>
          <a:p>
            <a:r>
              <a:rPr lang="en-US" dirty="0"/>
              <a:t>Amendments </a:t>
            </a:r>
            <a:br>
              <a:rPr lang="en-US" dirty="0"/>
            </a:br>
            <a:r>
              <a:rPr lang="en-US" sz="2000" dirty="0">
                <a:solidFill>
                  <a:schemeClr val="tx2">
                    <a:lumMod val="40000"/>
                    <a:lumOff val="60000"/>
                  </a:schemeClr>
                </a:solidFill>
              </a:rPr>
              <a:t>create new package</a:t>
            </a:r>
          </a:p>
        </p:txBody>
      </p:sp>
      <p:pic>
        <p:nvPicPr>
          <p:cNvPr id="5" name="Content Placeholder 4">
            <a:extLst>
              <a:ext uri="{FF2B5EF4-FFF2-40B4-BE49-F238E27FC236}">
                <a16:creationId xmlns:a16="http://schemas.microsoft.com/office/drawing/2014/main" id="{CE31D781-3E08-4E70-B557-ADE0A0B5F278}"/>
              </a:ext>
            </a:extLst>
          </p:cNvPr>
          <p:cNvPicPr>
            <a:picLocks noGrp="1" noChangeAspect="1"/>
          </p:cNvPicPr>
          <p:nvPr>
            <p:ph idx="1"/>
          </p:nvPr>
        </p:nvPicPr>
        <p:blipFill>
          <a:blip r:embed="rId2"/>
          <a:stretch>
            <a:fillRect/>
          </a:stretch>
        </p:blipFill>
        <p:spPr>
          <a:xfrm>
            <a:off x="427448" y="1959552"/>
            <a:ext cx="1722049" cy="3678238"/>
          </a:xfrm>
          <a:prstGeom prst="rect">
            <a:avLst/>
          </a:prstGeom>
        </p:spPr>
      </p:pic>
      <p:pic>
        <p:nvPicPr>
          <p:cNvPr id="4" name="Picture 3">
            <a:extLst>
              <a:ext uri="{FF2B5EF4-FFF2-40B4-BE49-F238E27FC236}">
                <a16:creationId xmlns:a16="http://schemas.microsoft.com/office/drawing/2014/main" id="{45313A67-916B-4B69-8F77-A7A31708E868}"/>
              </a:ext>
            </a:extLst>
          </p:cNvPr>
          <p:cNvPicPr/>
          <p:nvPr/>
        </p:nvPicPr>
        <p:blipFill>
          <a:blip r:embed="rId3"/>
          <a:stretch>
            <a:fillRect/>
          </a:stretch>
        </p:blipFill>
        <p:spPr>
          <a:xfrm>
            <a:off x="8099591" y="1207438"/>
            <a:ext cx="3664961" cy="5182466"/>
          </a:xfrm>
          <a:prstGeom prst="rect">
            <a:avLst/>
          </a:prstGeom>
        </p:spPr>
      </p:pic>
      <p:sp>
        <p:nvSpPr>
          <p:cNvPr id="6" name="Rectangle 5">
            <a:extLst>
              <a:ext uri="{FF2B5EF4-FFF2-40B4-BE49-F238E27FC236}">
                <a16:creationId xmlns:a16="http://schemas.microsoft.com/office/drawing/2014/main" id="{FD99C0C1-6BE5-498B-9D56-E0F0819EC992}"/>
              </a:ext>
            </a:extLst>
          </p:cNvPr>
          <p:cNvSpPr/>
          <p:nvPr/>
        </p:nvSpPr>
        <p:spPr>
          <a:xfrm>
            <a:off x="2113739" y="4034049"/>
            <a:ext cx="389850" cy="1107996"/>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srgbClr val="C00000"/>
                </a:solidFill>
                <a:effectLst>
                  <a:outerShdw blurRad="38100" dist="25400" dir="5400000" algn="ctr" rotWithShape="0">
                    <a:srgbClr val="6E747A">
                      <a:alpha val="43000"/>
                    </a:srgbClr>
                  </a:outerShdw>
                </a:effectLst>
                <a:uLnTx/>
                <a:uFillTx/>
                <a:latin typeface="Aldhabi" panose="020B0604020202020204" pitchFamily="2" charset="-78"/>
                <a:ea typeface="+mn-ea"/>
                <a:cs typeface="Aldhabi" panose="020B0604020202020204" pitchFamily="2" charset="-78"/>
              </a:rPr>
              <a:t>1</a:t>
            </a:r>
          </a:p>
        </p:txBody>
      </p:sp>
      <p:sp>
        <p:nvSpPr>
          <p:cNvPr id="8" name="Rectangle 7">
            <a:extLst>
              <a:ext uri="{FF2B5EF4-FFF2-40B4-BE49-F238E27FC236}">
                <a16:creationId xmlns:a16="http://schemas.microsoft.com/office/drawing/2014/main" id="{D1E20B61-C331-4902-A23E-CB3EE242704D}"/>
              </a:ext>
            </a:extLst>
          </p:cNvPr>
          <p:cNvSpPr/>
          <p:nvPr/>
        </p:nvSpPr>
        <p:spPr>
          <a:xfrm>
            <a:off x="7940874" y="3664978"/>
            <a:ext cx="170697"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1A3260"/>
                </a:solidFill>
                <a:effectLst>
                  <a:outerShdw blurRad="38100" dist="25400" dir="5400000" algn="ctr" rotWithShape="0">
                    <a:srgbClr val="6E747A">
                      <a:alpha val="43000"/>
                    </a:srgbClr>
                  </a:outerShdw>
                </a:effectLst>
                <a:uLnTx/>
                <a:uFillTx/>
                <a:latin typeface="Gill Sans MT" panose="020B0502020104020203"/>
                <a:ea typeface="+mn-ea"/>
                <a:cs typeface="+mn-cs"/>
              </a:rPr>
              <a:t>2</a:t>
            </a:r>
          </a:p>
        </p:txBody>
      </p:sp>
      <p:sp>
        <p:nvSpPr>
          <p:cNvPr id="9" name="Rectangle 8">
            <a:extLst>
              <a:ext uri="{FF2B5EF4-FFF2-40B4-BE49-F238E27FC236}">
                <a16:creationId xmlns:a16="http://schemas.microsoft.com/office/drawing/2014/main" id="{AA0B2DD8-1A0C-4CB7-8CF7-A708548247F5}"/>
              </a:ext>
            </a:extLst>
          </p:cNvPr>
          <p:cNvSpPr/>
          <p:nvPr/>
        </p:nvSpPr>
        <p:spPr>
          <a:xfrm>
            <a:off x="7923424" y="4103559"/>
            <a:ext cx="237749"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1A3260"/>
                </a:solidFill>
                <a:effectLst>
                  <a:outerShdw blurRad="38100" dist="25400" dir="5400000" algn="ctr" rotWithShape="0">
                    <a:srgbClr val="6E747A">
                      <a:alpha val="43000"/>
                    </a:srgbClr>
                  </a:outerShdw>
                </a:effectLst>
                <a:uLnTx/>
                <a:uFillTx/>
                <a:latin typeface="Gill Sans MT" panose="020B0502020104020203"/>
                <a:ea typeface="+mn-ea"/>
                <a:cs typeface="+mn-cs"/>
              </a:rPr>
              <a:t>3</a:t>
            </a:r>
          </a:p>
        </p:txBody>
      </p:sp>
      <p:sp>
        <p:nvSpPr>
          <p:cNvPr id="10" name="Rectangle 9">
            <a:extLst>
              <a:ext uri="{FF2B5EF4-FFF2-40B4-BE49-F238E27FC236}">
                <a16:creationId xmlns:a16="http://schemas.microsoft.com/office/drawing/2014/main" id="{2F64B41C-262E-4B22-88C3-B1A361C31263}"/>
              </a:ext>
            </a:extLst>
          </p:cNvPr>
          <p:cNvSpPr/>
          <p:nvPr/>
        </p:nvSpPr>
        <p:spPr>
          <a:xfrm>
            <a:off x="7907349" y="4395947"/>
            <a:ext cx="237749"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Gill Sans MT" panose="020B0502020104020203"/>
                <a:ea typeface="+mn-ea"/>
                <a:cs typeface="+mn-cs"/>
              </a:rPr>
              <a:t>4</a:t>
            </a:r>
          </a:p>
        </p:txBody>
      </p:sp>
      <p:sp>
        <p:nvSpPr>
          <p:cNvPr id="11" name="TextBox 10">
            <a:extLst>
              <a:ext uri="{FF2B5EF4-FFF2-40B4-BE49-F238E27FC236}">
                <a16:creationId xmlns:a16="http://schemas.microsoft.com/office/drawing/2014/main" id="{1BC72F2C-D876-4CA8-8F57-B922C985C07D}"/>
              </a:ext>
            </a:extLst>
          </p:cNvPr>
          <p:cNvSpPr txBox="1"/>
          <p:nvPr/>
        </p:nvSpPr>
        <p:spPr>
          <a:xfrm>
            <a:off x="2695381" y="1959552"/>
            <a:ext cx="4893634" cy="2031325"/>
          </a:xfrm>
          <a:prstGeom prst="rect">
            <a:avLst/>
          </a:prstGeom>
          <a:noFill/>
        </p:spPr>
        <p:txBody>
          <a:bodyPr wrap="square" rtlCol="0">
            <a:spAutoFit/>
          </a:bodyPr>
          <a:lstStyle/>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If you need you submit an amendment or make any modifications to your submission, you will create a new “package” for your study. </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You should do this </a:t>
            </a:r>
            <a:r>
              <a:rPr kumimoji="0" lang="en-US" sz="1800" b="1" i="1"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PRIOR</a:t>
            </a:r>
            <a:r>
              <a:rPr kumimoji="0" lang="en-US" sz="1800" b="1"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 to submission to the IRB. </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590B8">
                    <a:lumMod val="75000"/>
                  </a:srgbClr>
                </a:solidFill>
                <a:latin typeface="Gill Sans MT" panose="020B0502020104020203"/>
              </a:rPr>
              <a:t>You will be notified when you can submit your amendment to the IRB</a:t>
            </a:r>
            <a:endParaRPr kumimoji="0" lang="en-US" sz="180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endParaRPr>
          </a:p>
        </p:txBody>
      </p:sp>
      <p:sp>
        <p:nvSpPr>
          <p:cNvPr id="13" name="TextBox 12">
            <a:extLst>
              <a:ext uri="{FF2B5EF4-FFF2-40B4-BE49-F238E27FC236}">
                <a16:creationId xmlns:a16="http://schemas.microsoft.com/office/drawing/2014/main" id="{EC77283D-A33A-41B8-9C2D-1AE69C36D747}"/>
              </a:ext>
            </a:extLst>
          </p:cNvPr>
          <p:cNvSpPr txBox="1"/>
          <p:nvPr/>
        </p:nvSpPr>
        <p:spPr>
          <a:xfrm>
            <a:off x="3159936" y="4160462"/>
            <a:ext cx="4466674"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Gill Sans MT" panose="020B0502020104020203"/>
                <a:ea typeface="+mn-ea"/>
                <a:cs typeface="+mn-cs"/>
              </a:rPr>
              <a:t>The steps are similar to initial submission: 1.Create a New Package</a:t>
            </a:r>
          </a:p>
          <a:p>
            <a:pPr marR="0" lvl="0" algn="ctr"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accent1"/>
                </a:solidFill>
                <a:effectLst/>
                <a:uLnTx/>
                <a:uFillTx/>
                <a:latin typeface="Gill Sans MT" panose="020B0502020104020203"/>
                <a:ea typeface="+mn-ea"/>
                <a:cs typeface="+mn-cs"/>
              </a:rPr>
              <a:t>2. Designer to upload or modify documents</a:t>
            </a:r>
          </a:p>
          <a:p>
            <a:pPr marR="0" lvl="0" algn="ctr"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accent1"/>
                </a:solidFill>
                <a:effectLst/>
                <a:uLnTx/>
                <a:uFillTx/>
                <a:latin typeface="Gill Sans MT" panose="020B0502020104020203"/>
                <a:ea typeface="+mn-ea"/>
                <a:cs typeface="+mn-cs"/>
              </a:rPr>
              <a:t>3. Sign this Package</a:t>
            </a:r>
          </a:p>
          <a:p>
            <a:pPr marR="0" lvl="0" algn="ctr"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schemeClr val="accent1"/>
                </a:solidFill>
                <a:effectLst/>
                <a:uLnTx/>
                <a:uFillTx/>
                <a:latin typeface="Gill Sans MT" panose="020B0502020104020203"/>
                <a:ea typeface="+mn-ea"/>
                <a:cs typeface="+mn-cs"/>
              </a:rPr>
              <a:t>4. Submit this Package</a:t>
            </a:r>
          </a:p>
        </p:txBody>
      </p:sp>
      <p:cxnSp>
        <p:nvCxnSpPr>
          <p:cNvPr id="14" name="Straight Connector 13">
            <a:extLst>
              <a:ext uri="{FF2B5EF4-FFF2-40B4-BE49-F238E27FC236}">
                <a16:creationId xmlns:a16="http://schemas.microsoft.com/office/drawing/2014/main" id="{FBA455A2-436B-4EA3-B52F-842B5E77135F}"/>
              </a:ext>
            </a:extLst>
          </p:cNvPr>
          <p:cNvCxnSpPr/>
          <p:nvPr/>
        </p:nvCxnSpPr>
        <p:spPr>
          <a:xfrm>
            <a:off x="2695381" y="4043882"/>
            <a:ext cx="4931229" cy="0"/>
          </a:xfrm>
          <a:prstGeom prst="line">
            <a:avLst/>
          </a:prstGeom>
        </p:spPr>
        <p:style>
          <a:lnRef idx="1">
            <a:schemeClr val="accent2"/>
          </a:lnRef>
          <a:fillRef idx="0">
            <a:schemeClr val="accent2"/>
          </a:fillRef>
          <a:effectRef idx="0">
            <a:schemeClr val="accent2"/>
          </a:effectRef>
          <a:fontRef idx="minor">
            <a:schemeClr val="tx1"/>
          </a:fontRef>
        </p:style>
      </p:cxnSp>
      <p:sp>
        <p:nvSpPr>
          <p:cNvPr id="3" name="Oval 2">
            <a:extLst>
              <a:ext uri="{FF2B5EF4-FFF2-40B4-BE49-F238E27FC236}">
                <a16:creationId xmlns:a16="http://schemas.microsoft.com/office/drawing/2014/main" id="{57670A80-E357-4E65-820E-34FBF9DB13A7}"/>
              </a:ext>
            </a:extLst>
          </p:cNvPr>
          <p:cNvSpPr/>
          <p:nvPr/>
        </p:nvSpPr>
        <p:spPr>
          <a:xfrm>
            <a:off x="221673" y="4103559"/>
            <a:ext cx="2590800" cy="12692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56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8A0849DD-ECB6-4117-B41F-5BC0077019F5}"/>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rPr>
              <a:t>Resources </a:t>
            </a:r>
          </a:p>
        </p:txBody>
      </p:sp>
      <p:sp>
        <p:nvSpPr>
          <p:cNvPr id="25" name="Rectangle 24">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916315F-7554-40FD-9DAD-E9E117FA2141}"/>
              </a:ext>
            </a:extLst>
          </p:cNvPr>
          <p:cNvGraphicFramePr>
            <a:graphicFrameLocks noGrp="1"/>
          </p:cNvGraphicFramePr>
          <p:nvPr>
            <p:ph idx="1"/>
            <p:extLst>
              <p:ext uri="{D42A27DB-BD31-4B8C-83A1-F6EECF244321}">
                <p14:modId xmlns:p14="http://schemas.microsoft.com/office/powerpoint/2010/main" val="1875875967"/>
              </p:ext>
            </p:extLst>
          </p:nvPr>
        </p:nvGraphicFramePr>
        <p:xfrm>
          <a:off x="4598438" y="1037967"/>
          <a:ext cx="7012370" cy="5096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87165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143">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145">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147">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0" name="Rectangle 149">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52" name="Rectangle 151">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D6A2F3C-71DB-4156-A18A-79902BF49021}"/>
              </a:ext>
            </a:extLst>
          </p:cNvPr>
          <p:cNvSpPr>
            <a:spLocks noGrp="1"/>
          </p:cNvSpPr>
          <p:nvPr>
            <p:ph type="title"/>
          </p:nvPr>
        </p:nvSpPr>
        <p:spPr>
          <a:xfrm>
            <a:off x="601255" y="702155"/>
            <a:ext cx="3409783" cy="1381621"/>
          </a:xfrm>
        </p:spPr>
        <p:txBody>
          <a:bodyPr vert="horz" lIns="91440" tIns="45720" rIns="91440" bIns="45720" rtlCol="0" anchor="b">
            <a:normAutofit fontScale="90000"/>
          </a:bodyPr>
          <a:lstStyle/>
          <a:p>
            <a:pPr algn="ctr"/>
            <a:r>
              <a:rPr lang="en-US" sz="1600" dirty="0"/>
              <a:t>VAIRRS runs on the IRBNET platform</a:t>
            </a:r>
            <a:br>
              <a:rPr lang="en-US" sz="1600" dirty="0"/>
            </a:br>
            <a:br>
              <a:rPr lang="en-US" sz="2000" dirty="0"/>
            </a:br>
            <a:r>
              <a:rPr lang="en-US" sz="2000" dirty="0"/>
              <a:t>Register as a new user at:</a:t>
            </a:r>
            <a:br>
              <a:rPr lang="en-US" sz="2000" dirty="0"/>
            </a:br>
            <a:r>
              <a:rPr lang="en-US" sz="2000" dirty="0">
                <a:solidFill>
                  <a:schemeClr val="accent1">
                    <a:lumMod val="20000"/>
                    <a:lumOff val="80000"/>
                  </a:schemeClr>
                </a:solidFill>
                <a:hlinkClick r:id="rId2">
                  <a:extLst>
                    <a:ext uri="{A12FA001-AC4F-418D-AE19-62706E023703}">
                      <ahyp:hlinkClr xmlns:ahyp="http://schemas.microsoft.com/office/drawing/2018/hyperlinkcolor" val="tx"/>
                    </a:ext>
                  </a:extLst>
                </a:hlinkClick>
              </a:rPr>
              <a:t>GOV.IRBNet.org</a:t>
            </a:r>
            <a:endParaRPr lang="en-US" sz="2000" dirty="0">
              <a:solidFill>
                <a:schemeClr val="accent1">
                  <a:lumMod val="20000"/>
                  <a:lumOff val="80000"/>
                </a:schemeClr>
              </a:solidFill>
            </a:endParaRPr>
          </a:p>
        </p:txBody>
      </p:sp>
      <p:sp>
        <p:nvSpPr>
          <p:cNvPr id="4" name="TextBox 3">
            <a:extLst>
              <a:ext uri="{FF2B5EF4-FFF2-40B4-BE49-F238E27FC236}">
                <a16:creationId xmlns:a16="http://schemas.microsoft.com/office/drawing/2014/main" id="{EDDEB3D9-350E-4209-A8D0-D00C1C285EC9}"/>
              </a:ext>
            </a:extLst>
          </p:cNvPr>
          <p:cNvSpPr txBox="1"/>
          <p:nvPr/>
        </p:nvSpPr>
        <p:spPr>
          <a:xfrm>
            <a:off x="601255" y="1964168"/>
            <a:ext cx="3409782" cy="4036582"/>
          </a:xfrm>
          <a:prstGeom prst="rect">
            <a:avLst/>
          </a:prstGeom>
        </p:spPr>
        <p:txBody>
          <a:bodyPr vert="horz" lIns="91440" tIns="45720" rIns="91440" bIns="45720" rtlCol="0" anchor="ctr">
            <a:normAutofit fontScale="70000" lnSpcReduction="20000"/>
          </a:bodyPr>
          <a:lstStyle/>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1" i="0" u="none" strike="noStrike" kern="1200" cap="none" spc="0" normalizeH="0" baseline="0" noProof="0" dirty="0">
                <a:ln>
                  <a:noFill/>
                </a:ln>
                <a:solidFill>
                  <a:prstClr val="white"/>
                </a:solidFill>
                <a:effectLst/>
                <a:uLnTx/>
                <a:uFillTx/>
                <a:latin typeface="Gill Sans MT" panose="020B0502020104020203"/>
                <a:ea typeface="+mn-ea"/>
                <a:cs typeface="+mn-cs"/>
              </a:rPr>
              <a:t>Name</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1" i="0" u="none" strike="noStrike" kern="1200" cap="none" spc="0" normalizeH="0" baseline="0" noProof="0" dirty="0">
                <a:ln>
                  <a:noFill/>
                </a:ln>
                <a:solidFill>
                  <a:prstClr val="white"/>
                </a:solidFill>
                <a:effectLst/>
                <a:uLnTx/>
                <a:uFillTx/>
                <a:latin typeface="Gill Sans MT" panose="020B0502020104020203"/>
                <a:ea typeface="+mn-ea"/>
                <a:cs typeface="+mn-cs"/>
              </a:rPr>
              <a:t>Contact information</a:t>
            </a:r>
          </a:p>
          <a:p>
            <a:pPr marL="457200" marR="0" lvl="1"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0" i="1" u="none" strike="noStrike" kern="1200" cap="none" spc="0" normalizeH="0" baseline="0" noProof="0" dirty="0">
                <a:ln>
                  <a:noFill/>
                </a:ln>
                <a:solidFill>
                  <a:prstClr val="white">
                    <a:lumMod val="85000"/>
                  </a:prstClr>
                </a:solidFill>
                <a:effectLst/>
                <a:uLnTx/>
                <a:uFillTx/>
                <a:latin typeface="Gill Sans MT" panose="020B0502020104020203"/>
                <a:ea typeface="+mn-ea"/>
                <a:cs typeface="+mn-cs"/>
              </a:rPr>
              <a:t>Use your VA </a:t>
            </a:r>
            <a:r>
              <a:rPr kumimoji="0" lang="en-US" sz="1900" b="0" u="none" strike="noStrike" kern="1200" cap="none" spc="0" normalizeH="0" baseline="0" noProof="0" dirty="0">
                <a:ln>
                  <a:noFill/>
                </a:ln>
                <a:solidFill>
                  <a:prstClr val="white">
                    <a:lumMod val="85000"/>
                  </a:prstClr>
                </a:solidFill>
                <a:effectLst/>
                <a:uLnTx/>
                <a:uFillTx/>
                <a:latin typeface="Gill Sans MT" panose="020B0502020104020203"/>
                <a:ea typeface="+mn-ea"/>
                <a:cs typeface="+mn-cs"/>
              </a:rPr>
              <a:t>or</a:t>
            </a:r>
            <a:r>
              <a:rPr kumimoji="0" lang="en-US" sz="1900" b="0" i="1" u="none" strike="noStrike" kern="1200" cap="none" spc="0" normalizeH="0" baseline="0" noProof="0" dirty="0">
                <a:ln>
                  <a:noFill/>
                </a:ln>
                <a:solidFill>
                  <a:prstClr val="white">
                    <a:lumMod val="85000"/>
                  </a:prstClr>
                </a:solidFill>
                <a:effectLst/>
                <a:uLnTx/>
                <a:uFillTx/>
                <a:latin typeface="Gill Sans MT" panose="020B0502020104020203"/>
                <a:ea typeface="+mn-ea"/>
                <a:cs typeface="+mn-cs"/>
              </a:rPr>
              <a:t> affiliate email address (you will receive login verification codes at this email)</a:t>
            </a:r>
            <a:endParaRPr kumimoji="0" lang="en-US" sz="1900" b="0" i="0" u="none" strike="noStrike" kern="1200" cap="none" spc="0" normalizeH="0" baseline="0" noProof="0" dirty="0">
              <a:ln>
                <a:noFill/>
              </a:ln>
              <a:solidFill>
                <a:prstClr val="white">
                  <a:lumMod val="85000"/>
                </a:prstClr>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1" i="0" u="none" strike="noStrike" kern="1200" cap="none" spc="0" normalizeH="0" baseline="0" noProof="0" dirty="0">
                <a:ln>
                  <a:noFill/>
                </a:ln>
                <a:solidFill>
                  <a:prstClr val="white"/>
                </a:solidFill>
                <a:effectLst/>
                <a:uLnTx/>
                <a:uFillTx/>
                <a:latin typeface="Gill Sans MT" panose="020B0502020104020203"/>
                <a:ea typeface="+mn-ea"/>
                <a:cs typeface="+mn-cs"/>
              </a:rPr>
              <a:t>Institution</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0" i="1" u="none" strike="noStrike" kern="1200" cap="none" spc="0" normalizeH="0" baseline="0" noProof="0" dirty="0">
                <a:ln>
                  <a:noFill/>
                </a:ln>
                <a:solidFill>
                  <a:prstClr val="white">
                    <a:lumMod val="85000"/>
                  </a:prstClr>
                </a:solidFill>
                <a:effectLst/>
                <a:uLnTx/>
                <a:uFillTx/>
                <a:latin typeface="Gill Sans MT" panose="020B0502020104020203"/>
                <a:ea typeface="+mn-ea"/>
                <a:cs typeface="+mn-cs"/>
              </a:rPr>
              <a:t>Eastern Colorado VA Health Care System </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1" i="0" u="none" strike="noStrike" kern="1200" cap="none" spc="0" normalizeH="0" baseline="0" noProof="0" dirty="0">
                <a:ln>
                  <a:noFill/>
                </a:ln>
                <a:solidFill>
                  <a:prstClr val="white"/>
                </a:solidFill>
                <a:effectLst/>
                <a:uLnTx/>
                <a:uFillTx/>
                <a:latin typeface="Gill Sans MT" panose="020B0502020104020203"/>
                <a:ea typeface="+mn-ea"/>
                <a:cs typeface="+mn-cs"/>
              </a:rPr>
              <a:t>Username</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900" b="1" i="0" u="none" strike="noStrike" kern="1200" cap="none" spc="0" normalizeH="0" baseline="0" noProof="0" dirty="0">
                <a:ln>
                  <a:noFill/>
                </a:ln>
                <a:solidFill>
                  <a:prstClr val="white"/>
                </a:solidFill>
                <a:effectLst/>
                <a:uLnTx/>
                <a:uFillTx/>
                <a:latin typeface="Gill Sans MT" panose="020B0502020104020203"/>
                <a:ea typeface="+mn-ea"/>
                <a:cs typeface="+mn-cs"/>
              </a:rPr>
              <a:t>Password </a:t>
            </a:r>
          </a:p>
          <a:p>
            <a:pPr marL="0" marR="0" lvl="0" indent="0" algn="l" defTabSz="457200" rtl="0" eaLnBrk="1" fontAlgn="auto" latinLnBrk="0" hangingPunct="1">
              <a:lnSpc>
                <a:spcPct val="100000"/>
              </a:lnSpc>
              <a:spcBef>
                <a:spcPts val="0"/>
              </a:spcBef>
              <a:spcAft>
                <a:spcPts val="0"/>
              </a:spcAft>
              <a:buClr>
                <a:srgbClr val="4590B8"/>
              </a:buClr>
              <a:buSzPct val="92000"/>
              <a:buFontTx/>
              <a:buNone/>
              <a:tabLst/>
              <a:defRPr/>
            </a:pPr>
            <a:r>
              <a:rPr kumimoji="0" lang="en-US" sz="1600" b="0" i="0" u="none" strike="noStrike" kern="1200" cap="none" spc="0" normalizeH="0" baseline="0" noProof="0" dirty="0">
                <a:ln>
                  <a:noFill/>
                </a:ln>
                <a:solidFill>
                  <a:srgbClr val="969FA7">
                    <a:lumMod val="50000"/>
                  </a:srgbClr>
                </a:solidFill>
                <a:effectLst/>
                <a:uLnTx/>
                <a:uFillTx/>
                <a:latin typeface="Gill Sans MT" panose="020B0502020104020203"/>
                <a:ea typeface="+mn-ea"/>
                <a:cs typeface="+mn-cs"/>
              </a:rPr>
              <a:t>----------------------------------------------------</a:t>
            </a:r>
          </a:p>
          <a:p>
            <a:pPr marL="0" marR="0" lvl="0" indent="0" algn="ctr" defTabSz="457200" rtl="0" eaLnBrk="1" fontAlgn="auto" latinLnBrk="0" hangingPunct="1">
              <a:lnSpc>
                <a:spcPct val="100000"/>
              </a:lnSpc>
              <a:spcBef>
                <a:spcPts val="0"/>
              </a:spcBef>
              <a:spcAft>
                <a:spcPts val="0"/>
              </a:spcAft>
              <a:buClr>
                <a:srgbClr val="4590B8"/>
              </a:buClr>
              <a:buSzPct val="92000"/>
              <a:buFontTx/>
              <a:buNone/>
              <a:tabLst/>
              <a:defRPr/>
            </a:pPr>
            <a:r>
              <a:rPr kumimoji="0" lang="en-US" sz="1600" b="1" i="0" u="none" strike="noStrike" kern="1200" cap="none" spc="0" normalizeH="0" baseline="0" noProof="0" dirty="0">
                <a:ln>
                  <a:noFill/>
                </a:ln>
                <a:solidFill>
                  <a:schemeClr val="bg1"/>
                </a:solidFill>
                <a:effectLst/>
                <a:uLnTx/>
                <a:uFillTx/>
                <a:latin typeface="Gill Sans MT" panose="020B0502020104020203"/>
                <a:ea typeface="+mn-ea"/>
                <a:cs typeface="+mn-cs"/>
              </a:rPr>
              <a:t>CONTINUE</a:t>
            </a:r>
          </a:p>
          <a:p>
            <a:pPr marL="0" marR="0" lvl="0" indent="0" algn="r" defTabSz="457200" rtl="0" eaLnBrk="1" fontAlgn="auto" latinLnBrk="0" hangingPunct="1">
              <a:lnSpc>
                <a:spcPct val="100000"/>
              </a:lnSpc>
              <a:spcBef>
                <a:spcPts val="0"/>
              </a:spcBef>
              <a:spcAft>
                <a:spcPts val="0"/>
              </a:spcAft>
              <a:buClr>
                <a:srgbClr val="4590B8"/>
              </a:buClr>
              <a:buSzPct val="92000"/>
              <a:buFontTx/>
              <a:buNone/>
              <a:tabLst/>
              <a:defRPr/>
            </a:pPr>
            <a:r>
              <a:rPr kumimoji="0" lang="en-US" sz="1600" b="0" i="0" u="none" strike="noStrike" kern="1200" cap="none" spc="0" normalizeH="0" baseline="0" noProof="0" dirty="0">
                <a:ln>
                  <a:noFill/>
                </a:ln>
                <a:solidFill>
                  <a:srgbClr val="969FA7">
                    <a:lumMod val="50000"/>
                  </a:srgbClr>
                </a:solidFill>
                <a:effectLst/>
                <a:uLnTx/>
                <a:uFillTx/>
                <a:latin typeface="Gill Sans MT" panose="020B0502020104020203"/>
                <a:ea typeface="+mn-ea"/>
                <a:cs typeface="+mn-cs"/>
              </a:rPr>
              <a:t>----------------------------------------------------</a:t>
            </a:r>
            <a:endParaRPr kumimoji="0" lang="en-US" sz="1600" b="1" i="0" u="none" strike="noStrike" kern="1200" cap="none" spc="0" normalizeH="0" baseline="0" noProof="0" dirty="0">
              <a:ln>
                <a:noFill/>
              </a:ln>
              <a:solidFill>
                <a:prstClr val="white">
                  <a:lumMod val="75000"/>
                </a:prstClr>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Gill Sans MT" panose="020B0502020104020203"/>
                <a:ea typeface="+mn-ea"/>
                <a:cs typeface="+mn-cs"/>
              </a:rPr>
              <a:t>The next page will be the “Terms of Use Agreement”</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Gill Sans MT" panose="020B0502020104020203"/>
                <a:ea typeface="+mn-ea"/>
                <a:cs typeface="+mn-cs"/>
              </a:rPr>
              <a:t>Accept these terms to complete registration</a:t>
            </a:r>
          </a:p>
          <a:p>
            <a:pPr marL="0" marR="0" lvl="0" indent="0" algn="ctr" defTabSz="457200" rtl="0" eaLnBrk="1" fontAlgn="auto" latinLnBrk="0" hangingPunct="1">
              <a:lnSpc>
                <a:spcPct val="100000"/>
              </a:lnSpc>
              <a:spcBef>
                <a:spcPct val="20000"/>
              </a:spcBef>
              <a:spcAft>
                <a:spcPts val="600"/>
              </a:spcAft>
              <a:buClr>
                <a:srgbClr val="4590B8"/>
              </a:buClr>
              <a:buSzPct val="92000"/>
              <a:buFontTx/>
              <a:buNone/>
              <a:tabLst/>
              <a:defRPr/>
            </a:pPr>
            <a:r>
              <a:rPr lang="en-US" sz="2000" dirty="0">
                <a:solidFill>
                  <a:schemeClr val="accent3">
                    <a:lumMod val="40000"/>
                    <a:lumOff val="60000"/>
                  </a:schemeClr>
                </a:solidFill>
                <a:latin typeface="Gill Sans MT" panose="020B0502020104020203"/>
              </a:rPr>
              <a:t>*After registering, you will be able to log in using your PIV badge while on the VA network.</a:t>
            </a:r>
            <a:endParaRPr kumimoji="0" lang="en-US" sz="2000" b="0" i="0" u="none" strike="noStrike" kern="1200" cap="none" spc="0" normalizeH="0" baseline="0" noProof="0" dirty="0">
              <a:ln>
                <a:noFill/>
              </a:ln>
              <a:solidFill>
                <a:schemeClr val="accent3">
                  <a:lumMod val="40000"/>
                  <a:lumOff val="60000"/>
                </a:schemeClr>
              </a:solidFill>
              <a:effectLst/>
              <a:uLnTx/>
              <a:uFillTx/>
              <a:latin typeface="Gill Sans MT" panose="020B0502020104020203"/>
            </a:endParaRPr>
          </a:p>
        </p:txBody>
      </p:sp>
      <p:pic>
        <p:nvPicPr>
          <p:cNvPr id="11" name="Picture 10">
            <a:extLst>
              <a:ext uri="{FF2B5EF4-FFF2-40B4-BE49-F238E27FC236}">
                <a16:creationId xmlns:a16="http://schemas.microsoft.com/office/drawing/2014/main" id="{0769A074-1353-47CC-9B5B-DECCE9922B5F}"/>
              </a:ext>
            </a:extLst>
          </p:cNvPr>
          <p:cNvPicPr>
            <a:picLocks noChangeAspect="1"/>
          </p:cNvPicPr>
          <p:nvPr/>
        </p:nvPicPr>
        <p:blipFill rotWithShape="1">
          <a:blip r:embed="rId3"/>
          <a:srcRect t="723" r="2126"/>
          <a:stretch/>
        </p:blipFill>
        <p:spPr>
          <a:xfrm>
            <a:off x="4241831" y="651749"/>
            <a:ext cx="7503636" cy="5611773"/>
          </a:xfrm>
          <a:prstGeom prst="rect">
            <a:avLst/>
          </a:prstGeom>
        </p:spPr>
      </p:pic>
    </p:spTree>
    <p:extLst>
      <p:ext uri="{BB962C8B-B14F-4D97-AF65-F5344CB8AC3E}">
        <p14:creationId xmlns:p14="http://schemas.microsoft.com/office/powerpoint/2010/main" val="425477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F607-B9A3-423C-83DC-CE00B8F7ADAE}"/>
              </a:ext>
            </a:extLst>
          </p:cNvPr>
          <p:cNvSpPr>
            <a:spLocks noGrp="1"/>
          </p:cNvSpPr>
          <p:nvPr>
            <p:ph type="title"/>
          </p:nvPr>
        </p:nvSpPr>
        <p:spPr/>
        <p:txBody>
          <a:bodyPr/>
          <a:lstStyle/>
          <a:p>
            <a:r>
              <a:rPr lang="en-US" dirty="0"/>
              <a:t>My projects page</a:t>
            </a:r>
          </a:p>
        </p:txBody>
      </p:sp>
      <p:sp>
        <p:nvSpPr>
          <p:cNvPr id="5" name="TextBox 4">
            <a:extLst>
              <a:ext uri="{FF2B5EF4-FFF2-40B4-BE49-F238E27FC236}">
                <a16:creationId xmlns:a16="http://schemas.microsoft.com/office/drawing/2014/main" id="{026D434E-7A69-4B9F-89C8-BB55863C146E}"/>
              </a:ext>
            </a:extLst>
          </p:cNvPr>
          <p:cNvSpPr txBox="1"/>
          <p:nvPr/>
        </p:nvSpPr>
        <p:spPr>
          <a:xfrm>
            <a:off x="446050" y="1834432"/>
            <a:ext cx="4192254" cy="489364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This is the first screen seen when logging into IRBNet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Can also be accessed using the “My Projects” tab on the left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Your submitted projects will appear on your “My Projects” page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To the far right, you will see a lock symbol showing that your project is locked after submission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Changes can not be made without emailing vhaechresearchadmin@va.gov</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From here you can see the “Board Actions”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590B8">
                    <a:lumMod val="75000"/>
                  </a:srgbClr>
                </a:solidFill>
                <a:effectLst/>
                <a:uLnTx/>
                <a:uFillTx/>
                <a:latin typeface="Gill Sans MT" panose="020B0502020104020203"/>
                <a:ea typeface="+mn-ea"/>
                <a:cs typeface="+mn-cs"/>
              </a:rPr>
              <a:t>This shows any actions taken by reviewers </a:t>
            </a:r>
          </a:p>
        </p:txBody>
      </p:sp>
      <p:pic>
        <p:nvPicPr>
          <p:cNvPr id="6" name="Picture 5">
            <a:extLst>
              <a:ext uri="{FF2B5EF4-FFF2-40B4-BE49-F238E27FC236}">
                <a16:creationId xmlns:a16="http://schemas.microsoft.com/office/drawing/2014/main" id="{DFD517B4-7903-46CF-B622-A9E15C74575A}"/>
              </a:ext>
            </a:extLst>
          </p:cNvPr>
          <p:cNvPicPr>
            <a:picLocks noChangeAspect="1"/>
          </p:cNvPicPr>
          <p:nvPr/>
        </p:nvPicPr>
        <p:blipFill>
          <a:blip r:embed="rId2"/>
          <a:stretch>
            <a:fillRect/>
          </a:stretch>
        </p:blipFill>
        <p:spPr>
          <a:xfrm>
            <a:off x="4638305" y="748337"/>
            <a:ext cx="6972504" cy="5690431"/>
          </a:xfrm>
          <a:prstGeom prst="rect">
            <a:avLst/>
          </a:prstGeom>
        </p:spPr>
      </p:pic>
    </p:spTree>
    <p:extLst>
      <p:ext uri="{BB962C8B-B14F-4D97-AF65-F5344CB8AC3E}">
        <p14:creationId xmlns:p14="http://schemas.microsoft.com/office/powerpoint/2010/main" val="310659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9" name="Rectangle 58">
            <a:extLst>
              <a:ext uri="{FF2B5EF4-FFF2-40B4-BE49-F238E27FC236}">
                <a16:creationId xmlns:a16="http://schemas.microsoft.com/office/drawing/2014/main" id="{202E9D7B-AC8A-4860-BD41-E04FC6559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61" name="Rectangle 60">
            <a:extLst>
              <a:ext uri="{FF2B5EF4-FFF2-40B4-BE49-F238E27FC236}">
                <a16:creationId xmlns:a16="http://schemas.microsoft.com/office/drawing/2014/main" id="{697B8C9C-91DF-4F8D-94A0-2C0C66030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 name="Picture 19">
            <a:extLst>
              <a:ext uri="{FF2B5EF4-FFF2-40B4-BE49-F238E27FC236}">
                <a16:creationId xmlns:a16="http://schemas.microsoft.com/office/drawing/2014/main" id="{BC8BBD4A-2664-4122-96B3-B29FCE57CF22}"/>
              </a:ext>
            </a:extLst>
          </p:cNvPr>
          <p:cNvPicPr/>
          <p:nvPr/>
        </p:nvPicPr>
        <p:blipFill rotWithShape="1">
          <a:blip r:embed="rId2"/>
          <a:srcRect t="15362" b="16578"/>
          <a:stretch/>
        </p:blipFill>
        <p:spPr>
          <a:xfrm>
            <a:off x="446533" y="723899"/>
            <a:ext cx="6202841" cy="5666666"/>
          </a:xfrm>
          <a:prstGeom prst="rect">
            <a:avLst/>
          </a:prstGeom>
        </p:spPr>
      </p:pic>
      <p:sp>
        <p:nvSpPr>
          <p:cNvPr id="63" name="Rectangle 62">
            <a:extLst>
              <a:ext uri="{FF2B5EF4-FFF2-40B4-BE49-F238E27FC236}">
                <a16:creationId xmlns:a16="http://schemas.microsoft.com/office/drawing/2014/main" id="{54D43BDD-ED29-4BE9-AEA1-6D0AE5A06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DB0032E-D599-45AB-BC97-4CC19AACE044}"/>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a:solidFill>
                  <a:srgbClr val="FFFFFF"/>
                </a:solidFill>
              </a:rPr>
              <a:t>Submitting research</a:t>
            </a:r>
          </a:p>
        </p:txBody>
      </p:sp>
      <p:sp>
        <p:nvSpPr>
          <p:cNvPr id="3" name="Content Placeholder 2">
            <a:extLst>
              <a:ext uri="{FF2B5EF4-FFF2-40B4-BE49-F238E27FC236}">
                <a16:creationId xmlns:a16="http://schemas.microsoft.com/office/drawing/2014/main" id="{6F85A6FD-B737-4270-A951-A4E7F84D9E29}"/>
              </a:ext>
            </a:extLst>
          </p:cNvPr>
          <p:cNvSpPr>
            <a:spLocks noGrp="1"/>
          </p:cNvSpPr>
          <p:nvPr>
            <p:ph sz="half" idx="1"/>
          </p:nvPr>
        </p:nvSpPr>
        <p:spPr>
          <a:xfrm>
            <a:off x="7261934" y="3505095"/>
            <a:ext cx="4115917" cy="1733655"/>
          </a:xfrm>
        </p:spPr>
        <p:txBody>
          <a:bodyPr vert="horz" lIns="91440" tIns="45720" rIns="91440" bIns="45720" rtlCol="0" anchor="t">
            <a:normAutofit/>
          </a:bodyPr>
          <a:lstStyle/>
          <a:p>
            <a:pPr marL="0" indent="0">
              <a:buNone/>
            </a:pPr>
            <a:r>
              <a:rPr lang="en-US" sz="1600" cap="all" dirty="0">
                <a:solidFill>
                  <a:schemeClr val="bg2"/>
                </a:solidFill>
              </a:rPr>
              <a:t>There are 5 steps to submitting a study</a:t>
            </a:r>
          </a:p>
        </p:txBody>
      </p:sp>
      <p:grpSp>
        <p:nvGrpSpPr>
          <p:cNvPr id="65" name="Group 64">
            <a:extLst>
              <a:ext uri="{FF2B5EF4-FFF2-40B4-BE49-F238E27FC236}">
                <a16:creationId xmlns:a16="http://schemas.microsoft.com/office/drawing/2014/main" id="{D87A5CD2-E3CD-4870-957C-173AD2C873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66" name="Rectangle 65">
              <a:extLst>
                <a:ext uri="{FF2B5EF4-FFF2-40B4-BE49-F238E27FC236}">
                  <a16:creationId xmlns:a16="http://schemas.microsoft.com/office/drawing/2014/main" id="{00BF2A26-F7CA-4E8B-BC24-1AF436CD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5B21A4B9-14CF-4CA1-9ECF-0DE52B291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67">
              <a:extLst>
                <a:ext uri="{FF2B5EF4-FFF2-40B4-BE49-F238E27FC236}">
                  <a16:creationId xmlns:a16="http://schemas.microsoft.com/office/drawing/2014/main" id="{C6DADA72-F9FE-48F9-9DAD-B379AE2BC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279301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Content Placeholder 3">
            <a:extLst>
              <a:ext uri="{FF2B5EF4-FFF2-40B4-BE49-F238E27FC236}">
                <a16:creationId xmlns:a16="http://schemas.microsoft.com/office/drawing/2014/main" id="{493D1436-E267-4BDF-8C0C-44DC3D9234E5}"/>
              </a:ext>
            </a:extLst>
          </p:cNvPr>
          <p:cNvPicPr>
            <a:picLocks noGrp="1"/>
          </p:cNvPicPr>
          <p:nvPr>
            <p:ph idx="1"/>
          </p:nvPr>
        </p:nvPicPr>
        <p:blipFill rotWithShape="1">
          <a:blip r:embed="rId2"/>
          <a:srcRect l="19755" r="1" b="1"/>
          <a:stretch/>
        </p:blipFill>
        <p:spPr>
          <a:xfrm>
            <a:off x="446534" y="723899"/>
            <a:ext cx="7498616" cy="5676901"/>
          </a:xfrm>
          <a:prstGeom prst="rect">
            <a:avLst/>
          </a:prstGeom>
        </p:spPr>
      </p:pic>
      <p:sp>
        <p:nvSpPr>
          <p:cNvPr id="19" name="Rectangle 18">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F7AEE21-714B-455A-8A2C-21E267E03AFA}"/>
              </a:ext>
            </a:extLst>
          </p:cNvPr>
          <p:cNvSpPr>
            <a:spLocks noGrp="1"/>
          </p:cNvSpPr>
          <p:nvPr>
            <p:ph type="title"/>
          </p:nvPr>
        </p:nvSpPr>
        <p:spPr>
          <a:xfrm>
            <a:off x="8286487" y="647273"/>
            <a:ext cx="3081576" cy="3304800"/>
          </a:xfrm>
        </p:spPr>
        <p:txBody>
          <a:bodyPr vert="horz" lIns="91440" tIns="45720" rIns="91440" bIns="45720" rtlCol="0" anchor="b">
            <a:normAutofit fontScale="90000"/>
          </a:bodyPr>
          <a:lstStyle/>
          <a:p>
            <a:pPr algn="ctr"/>
            <a:r>
              <a:rPr lang="en-US" sz="3600" dirty="0">
                <a:solidFill>
                  <a:srgbClr val="FFFFFF"/>
                </a:solidFill>
              </a:rPr>
              <a:t>1. Create new project:</a:t>
            </a:r>
            <a:br>
              <a:rPr lang="en-US" sz="3600" dirty="0">
                <a:solidFill>
                  <a:srgbClr val="FFFFFF"/>
                </a:solidFill>
              </a:rPr>
            </a:br>
            <a:r>
              <a:rPr lang="en-US" sz="1400" b="1" cap="none" dirty="0">
                <a:solidFill>
                  <a:prstClr val="white"/>
                </a:solidFill>
                <a:ea typeface="+mn-ea"/>
                <a:cs typeface="+mn-cs"/>
              </a:rPr>
              <a:t>Keywords</a:t>
            </a:r>
            <a:br>
              <a:rPr lang="en-US" sz="2000" b="1" cap="none" dirty="0">
                <a:solidFill>
                  <a:prstClr val="white"/>
                </a:solidFill>
                <a:ea typeface="+mn-ea"/>
                <a:cs typeface="+mn-cs"/>
              </a:rPr>
            </a:br>
            <a:r>
              <a:rPr lang="en-US" sz="1400" i="1" cap="none" dirty="0">
                <a:solidFill>
                  <a:prstClr val="white">
                    <a:lumMod val="85000"/>
                  </a:prstClr>
                </a:solidFill>
                <a:ea typeface="+mn-ea"/>
                <a:cs typeface="+mn-cs"/>
              </a:rPr>
              <a:t>none required</a:t>
            </a:r>
            <a:br>
              <a:rPr lang="en-US" sz="2000" i="1" cap="none" dirty="0">
                <a:solidFill>
                  <a:prstClr val="white">
                    <a:lumMod val="85000"/>
                  </a:prstClr>
                </a:solidFill>
              </a:rPr>
            </a:br>
            <a:r>
              <a:rPr lang="en-US" sz="1400" b="1" cap="none" dirty="0">
                <a:solidFill>
                  <a:prstClr val="white"/>
                </a:solidFill>
                <a:ea typeface="+mn-ea"/>
                <a:cs typeface="+mn-cs"/>
              </a:rPr>
              <a:t>Sponsor</a:t>
            </a:r>
            <a:br>
              <a:rPr lang="en-US" sz="1400" b="1" cap="none" dirty="0">
                <a:solidFill>
                  <a:prstClr val="white"/>
                </a:solidFill>
                <a:ea typeface="+mn-ea"/>
                <a:cs typeface="+mn-cs"/>
              </a:rPr>
            </a:br>
            <a:r>
              <a:rPr lang="en-US" sz="1400" i="1" cap="none" dirty="0">
                <a:solidFill>
                  <a:prstClr val="white">
                    <a:lumMod val="85000"/>
                  </a:prstClr>
                </a:solidFill>
                <a:ea typeface="+mn-ea"/>
                <a:cs typeface="+mn-cs"/>
              </a:rPr>
              <a:t> if applicable</a:t>
            </a:r>
            <a:br>
              <a:rPr lang="en-US" sz="1400" i="1" cap="none" dirty="0">
                <a:solidFill>
                  <a:prstClr val="white">
                    <a:lumMod val="85000"/>
                  </a:prstClr>
                </a:solidFill>
                <a:ea typeface="+mn-ea"/>
                <a:cs typeface="+mn-cs"/>
              </a:rPr>
            </a:br>
            <a:r>
              <a:rPr lang="en-US" sz="1400" b="1" cap="none" dirty="0">
                <a:solidFill>
                  <a:prstClr val="white"/>
                </a:solidFill>
                <a:latin typeface="Gill Sans MT" panose="020B0502020104020203"/>
                <a:ea typeface="+mn-ea"/>
                <a:cs typeface="+mn-cs"/>
              </a:rPr>
              <a:t>Internal Reference Number</a:t>
            </a:r>
            <a:br>
              <a:rPr lang="en-US" sz="2000" i="1" cap="none" dirty="0">
                <a:solidFill>
                  <a:prstClr val="white">
                    <a:lumMod val="85000"/>
                  </a:prstClr>
                </a:solidFill>
              </a:rPr>
            </a:br>
            <a:r>
              <a:rPr lang="en-US" sz="1400" i="1" cap="none" dirty="0">
                <a:solidFill>
                  <a:prstClr val="white">
                    <a:lumMod val="85000"/>
                  </a:prstClr>
                </a:solidFill>
                <a:latin typeface="Gill Sans MT" panose="020B0502020104020203"/>
                <a:ea typeface="+mn-ea"/>
                <a:cs typeface="+mn-cs"/>
              </a:rPr>
              <a:t>Enter your COMIRB study number</a:t>
            </a:r>
            <a:br>
              <a:rPr lang="en-US" sz="1400" i="1" cap="none" dirty="0">
                <a:solidFill>
                  <a:prstClr val="white">
                    <a:lumMod val="85000"/>
                  </a:prstClr>
                </a:solidFill>
                <a:latin typeface="Gill Sans MT" panose="020B0502020104020203"/>
                <a:ea typeface="+mn-ea"/>
                <a:cs typeface="+mn-cs"/>
              </a:rPr>
            </a:br>
            <a:br>
              <a:rPr lang="en-US" sz="2000" i="1" cap="none" dirty="0">
                <a:solidFill>
                  <a:prstClr val="white">
                    <a:lumMod val="85000"/>
                  </a:prstClr>
                </a:solidFill>
              </a:rPr>
            </a:br>
            <a:br>
              <a:rPr lang="en-US" sz="2000" cap="none" dirty="0">
                <a:solidFill>
                  <a:prstClr val="white">
                    <a:lumMod val="85000"/>
                  </a:prstClr>
                </a:solidFill>
              </a:rPr>
            </a:br>
            <a:endParaRPr lang="en-US" sz="2000" dirty="0">
              <a:solidFill>
                <a:srgbClr val="FFFFFF"/>
              </a:solidFill>
            </a:endParaRPr>
          </a:p>
        </p:txBody>
      </p:sp>
      <p:grpSp>
        <p:nvGrpSpPr>
          <p:cNvPr id="21" name="Group 20">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9DD30E03-3481-412E-B9C7-152E46E8282F}"/>
              </a:ext>
            </a:extLst>
          </p:cNvPr>
          <p:cNvPicPr>
            <a:picLocks noChangeAspect="1"/>
          </p:cNvPicPr>
          <p:nvPr/>
        </p:nvPicPr>
        <p:blipFill>
          <a:blip r:embed="rId3"/>
          <a:stretch>
            <a:fillRect/>
          </a:stretch>
        </p:blipFill>
        <p:spPr>
          <a:xfrm>
            <a:off x="9144600" y="3632949"/>
            <a:ext cx="1498413" cy="2577778"/>
          </a:xfrm>
          <a:prstGeom prst="rect">
            <a:avLst/>
          </a:prstGeom>
        </p:spPr>
      </p:pic>
    </p:spTree>
    <p:extLst>
      <p:ext uri="{BB962C8B-B14F-4D97-AF65-F5344CB8AC3E}">
        <p14:creationId xmlns:p14="http://schemas.microsoft.com/office/powerpoint/2010/main" val="240561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C742-56EA-44A0-A914-C61A7F5D5183}"/>
              </a:ext>
            </a:extLst>
          </p:cNvPr>
          <p:cNvSpPr>
            <a:spLocks noGrp="1"/>
          </p:cNvSpPr>
          <p:nvPr>
            <p:ph type="title"/>
          </p:nvPr>
        </p:nvSpPr>
        <p:spPr/>
        <p:txBody>
          <a:bodyPr/>
          <a:lstStyle/>
          <a:p>
            <a:r>
              <a:rPr lang="en-US" dirty="0"/>
              <a:t>2. Designer</a:t>
            </a:r>
            <a:endParaRPr lang="en-US" sz="2000" i="1" dirty="0"/>
          </a:p>
        </p:txBody>
      </p:sp>
      <p:sp>
        <p:nvSpPr>
          <p:cNvPr id="5" name="Content Placeholder 4">
            <a:extLst>
              <a:ext uri="{FF2B5EF4-FFF2-40B4-BE49-F238E27FC236}">
                <a16:creationId xmlns:a16="http://schemas.microsoft.com/office/drawing/2014/main" id="{2C50529E-A3BF-4A7F-B25A-B5FB76443637}"/>
              </a:ext>
            </a:extLst>
          </p:cNvPr>
          <p:cNvSpPr>
            <a:spLocks noGrp="1"/>
          </p:cNvSpPr>
          <p:nvPr>
            <p:ph sz="half" idx="2"/>
          </p:nvPr>
        </p:nvSpPr>
        <p:spPr>
          <a:xfrm>
            <a:off x="496404" y="1894114"/>
            <a:ext cx="5514809" cy="4410351"/>
          </a:xfrm>
        </p:spPr>
        <p:txBody>
          <a:bodyPr>
            <a:normAutofit fontScale="92500"/>
          </a:bodyPr>
          <a:lstStyle/>
          <a:p>
            <a:r>
              <a:rPr lang="en-US" dirty="0"/>
              <a:t>The “Designer” is where you add documents</a:t>
            </a:r>
          </a:p>
          <a:p>
            <a:r>
              <a:rPr lang="en-US" dirty="0"/>
              <a:t>At the top of the designer you can add a note for the project</a:t>
            </a:r>
          </a:p>
          <a:p>
            <a:r>
              <a:rPr lang="en-US" dirty="0"/>
              <a:t>Step 1 is where you can access a library of all ECHCS Research Administration template documents to download, including your checklist for submission</a:t>
            </a:r>
          </a:p>
          <a:p>
            <a:r>
              <a:rPr lang="en-US" dirty="0"/>
              <a:t>Step 2 is where you will upload your documents</a:t>
            </a:r>
          </a:p>
          <a:p>
            <a:pPr lvl="1"/>
            <a:r>
              <a:rPr lang="en-US" dirty="0"/>
              <a:t>“Attach New Document”—upload filled forms here, (COMIRB application, etc.)</a:t>
            </a:r>
          </a:p>
          <a:p>
            <a:pPr lvl="1"/>
            <a:r>
              <a:rPr lang="en-US" dirty="0"/>
              <a:t>“Start a Wizard” – for new studies (will be required starting Oct. 2020)</a:t>
            </a:r>
          </a:p>
          <a:p>
            <a:pPr lvl="2"/>
            <a:r>
              <a:rPr lang="en-US" b="1" dirty="0"/>
              <a:t>Wizard forms will take the place of select local forms. Check the most recent Checklist for Submission in the ECHCS Research Administration library to determine your study requirements, and for further instructions</a:t>
            </a:r>
            <a:r>
              <a:rPr lang="en-US" dirty="0"/>
              <a:t>.</a:t>
            </a:r>
          </a:p>
        </p:txBody>
      </p:sp>
      <p:pic>
        <p:nvPicPr>
          <p:cNvPr id="7" name="Picture 6">
            <a:extLst>
              <a:ext uri="{FF2B5EF4-FFF2-40B4-BE49-F238E27FC236}">
                <a16:creationId xmlns:a16="http://schemas.microsoft.com/office/drawing/2014/main" id="{12526F22-7E9D-418A-BD09-A3A555D1B6BF}"/>
              </a:ext>
            </a:extLst>
          </p:cNvPr>
          <p:cNvPicPr/>
          <p:nvPr/>
        </p:nvPicPr>
        <p:blipFill>
          <a:blip r:embed="rId2"/>
          <a:stretch>
            <a:fillRect/>
          </a:stretch>
        </p:blipFill>
        <p:spPr>
          <a:xfrm>
            <a:off x="6003582" y="1894114"/>
            <a:ext cx="5692013" cy="4410351"/>
          </a:xfrm>
          <a:prstGeom prst="rect">
            <a:avLst/>
          </a:prstGeom>
        </p:spPr>
      </p:pic>
      <p:pic>
        <p:nvPicPr>
          <p:cNvPr id="3" name="Picture 2">
            <a:extLst>
              <a:ext uri="{FF2B5EF4-FFF2-40B4-BE49-F238E27FC236}">
                <a16:creationId xmlns:a16="http://schemas.microsoft.com/office/drawing/2014/main" id="{D8DE90F8-E066-4DEC-B591-0E684BCCD1C4}"/>
              </a:ext>
            </a:extLst>
          </p:cNvPr>
          <p:cNvPicPr>
            <a:picLocks noChangeAspect="1"/>
          </p:cNvPicPr>
          <p:nvPr/>
        </p:nvPicPr>
        <p:blipFill rotWithShape="1">
          <a:blip r:embed="rId3"/>
          <a:srcRect l="644" t="30225" r="21187" b="2370"/>
          <a:stretch/>
        </p:blipFill>
        <p:spPr>
          <a:xfrm>
            <a:off x="10299189" y="646438"/>
            <a:ext cx="1311618" cy="1154772"/>
          </a:xfrm>
          <a:prstGeom prst="rect">
            <a:avLst/>
          </a:prstGeom>
        </p:spPr>
      </p:pic>
    </p:spTree>
    <p:extLst>
      <p:ext uri="{BB962C8B-B14F-4D97-AF65-F5344CB8AC3E}">
        <p14:creationId xmlns:p14="http://schemas.microsoft.com/office/powerpoint/2010/main" val="3667627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5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5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5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5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0" name="Rectangle 58">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61" name="Group 60">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62" name="Rectangle 61">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529ECAA-6079-4713-9E15-0E50D8EF732F}"/>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dirty="0"/>
              <a:t>3. Share this project</a:t>
            </a:r>
          </a:p>
        </p:txBody>
      </p:sp>
      <p:sp>
        <p:nvSpPr>
          <p:cNvPr id="29" name="Content Placeholder 28">
            <a:extLst>
              <a:ext uri="{FF2B5EF4-FFF2-40B4-BE49-F238E27FC236}">
                <a16:creationId xmlns:a16="http://schemas.microsoft.com/office/drawing/2014/main" id="{1E3DF1D4-7F8D-4B16-AFFA-751C99A71414}"/>
              </a:ext>
            </a:extLst>
          </p:cNvPr>
          <p:cNvSpPr>
            <a:spLocks noGrp="1"/>
          </p:cNvSpPr>
          <p:nvPr>
            <p:ph idx="1"/>
          </p:nvPr>
        </p:nvSpPr>
        <p:spPr>
          <a:xfrm>
            <a:off x="581194" y="5475712"/>
            <a:ext cx="10993546" cy="538051"/>
          </a:xfrm>
        </p:spPr>
        <p:txBody>
          <a:bodyPr vert="horz" lIns="91440" tIns="45720" rIns="91440" bIns="45720" rtlCol="0" anchor="t">
            <a:normAutofit fontScale="85000" lnSpcReduction="20000"/>
          </a:bodyPr>
          <a:lstStyle/>
          <a:p>
            <a:pPr marL="0" indent="0">
              <a:buNone/>
            </a:pPr>
            <a:r>
              <a:rPr lang="en-US" sz="1600" cap="all" dirty="0">
                <a:solidFill>
                  <a:schemeClr val="bg1"/>
                </a:solidFill>
              </a:rPr>
              <a:t>connect your study with other members of your research team or collaborating sites</a:t>
            </a:r>
          </a:p>
          <a:p>
            <a:pPr marL="0" indent="0">
              <a:buNone/>
            </a:pPr>
            <a:r>
              <a:rPr lang="en-US" sz="1400" cap="all" dirty="0">
                <a:solidFill>
                  <a:schemeClr val="bg2">
                    <a:lumMod val="75000"/>
                  </a:schemeClr>
                </a:solidFill>
              </a:rPr>
              <a:t>You will only be able to add other research staff that have created an account on gov.irbnet.org</a:t>
            </a:r>
          </a:p>
        </p:txBody>
      </p:sp>
      <p:pic>
        <p:nvPicPr>
          <p:cNvPr id="6" name="Content Placeholder 5">
            <a:extLst>
              <a:ext uri="{FF2B5EF4-FFF2-40B4-BE49-F238E27FC236}">
                <a16:creationId xmlns:a16="http://schemas.microsoft.com/office/drawing/2014/main" id="{33D75F4E-F54B-4601-B5FC-13FF9AD3133D}"/>
              </a:ext>
            </a:extLst>
          </p:cNvPr>
          <p:cNvPicPr>
            <a:picLocks/>
          </p:cNvPicPr>
          <p:nvPr/>
        </p:nvPicPr>
        <p:blipFill rotWithShape="1">
          <a:blip r:embed="rId2"/>
          <a:srcRect t="11475" r="-1" b="17733"/>
          <a:stretch/>
        </p:blipFill>
        <p:spPr>
          <a:xfrm>
            <a:off x="446532" y="599725"/>
            <a:ext cx="11292143" cy="3557252"/>
          </a:xfrm>
          <a:prstGeom prst="rect">
            <a:avLst/>
          </a:prstGeom>
        </p:spPr>
      </p:pic>
      <p:sp>
        <p:nvSpPr>
          <p:cNvPr id="15" name="Arrow: Right 14">
            <a:extLst>
              <a:ext uri="{FF2B5EF4-FFF2-40B4-BE49-F238E27FC236}">
                <a16:creationId xmlns:a16="http://schemas.microsoft.com/office/drawing/2014/main" id="{198D9B73-3981-4FC5-ADAE-FF0FF2470B4C}"/>
              </a:ext>
            </a:extLst>
          </p:cNvPr>
          <p:cNvSpPr/>
          <p:nvPr/>
        </p:nvSpPr>
        <p:spPr>
          <a:xfrm rot="10800000">
            <a:off x="1879094" y="2456511"/>
            <a:ext cx="419100" cy="190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59927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6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63">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66" name="Rectangle 65">
            <a:extLst>
              <a:ext uri="{FF2B5EF4-FFF2-40B4-BE49-F238E27FC236}">
                <a16:creationId xmlns:a16="http://schemas.microsoft.com/office/drawing/2014/main" id="{1858541D-2420-42BA-AE82-6F4C2C953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68" name="Group 67">
            <a:extLst>
              <a:ext uri="{FF2B5EF4-FFF2-40B4-BE49-F238E27FC236}">
                <a16:creationId xmlns:a16="http://schemas.microsoft.com/office/drawing/2014/main" id="{78305D22-9D29-496C-9D4A-9ED19F72DA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3" y="453643"/>
            <a:ext cx="11298934" cy="5936922"/>
            <a:chOff x="446533" y="453643"/>
            <a:chExt cx="11298934" cy="5936922"/>
          </a:xfrm>
        </p:grpSpPr>
        <p:sp>
          <p:nvSpPr>
            <p:cNvPr id="69" name="Rectangle 68">
              <a:extLst>
                <a:ext uri="{FF2B5EF4-FFF2-40B4-BE49-F238E27FC236}">
                  <a16:creationId xmlns:a16="http://schemas.microsoft.com/office/drawing/2014/main" id="{A27040C2-2DE8-458B-B7BC-1ED5AE84A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69">
              <a:extLst>
                <a:ext uri="{FF2B5EF4-FFF2-40B4-BE49-F238E27FC236}">
                  <a16:creationId xmlns:a16="http://schemas.microsoft.com/office/drawing/2014/main" id="{199BD303-D1E8-4AF0-AB64-E765E7F09F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713A7C3E-79D5-4261-ACEF-01D0DA633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C198D765-9CF7-454B-A89D-67139D11E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3A861C3-AD34-4AC0-AFE9-F0D33F5F535A}"/>
              </a:ext>
            </a:extLst>
          </p:cNvPr>
          <p:cNvSpPr>
            <a:spLocks noGrp="1"/>
          </p:cNvSpPr>
          <p:nvPr>
            <p:ph type="title"/>
          </p:nvPr>
        </p:nvSpPr>
        <p:spPr>
          <a:xfrm>
            <a:off x="581191" y="4000698"/>
            <a:ext cx="10993549" cy="1475013"/>
          </a:xfrm>
        </p:spPr>
        <p:txBody>
          <a:bodyPr vert="horz" lIns="91440" tIns="45720" rIns="91440" bIns="45720" rtlCol="0" anchor="b">
            <a:normAutofit/>
          </a:bodyPr>
          <a:lstStyle/>
          <a:p>
            <a:r>
              <a:rPr lang="en-US" sz="3600" dirty="0"/>
              <a:t>4. Sign this Package</a:t>
            </a:r>
          </a:p>
        </p:txBody>
      </p:sp>
      <p:pic>
        <p:nvPicPr>
          <p:cNvPr id="4" name="Content Placeholder 3">
            <a:extLst>
              <a:ext uri="{FF2B5EF4-FFF2-40B4-BE49-F238E27FC236}">
                <a16:creationId xmlns:a16="http://schemas.microsoft.com/office/drawing/2014/main" id="{00A4AD5C-DF12-47E6-B1EB-5FB54255F1A3}"/>
              </a:ext>
            </a:extLst>
          </p:cNvPr>
          <p:cNvPicPr>
            <a:picLocks noGrp="1"/>
          </p:cNvPicPr>
          <p:nvPr>
            <p:ph idx="1"/>
          </p:nvPr>
        </p:nvPicPr>
        <p:blipFill rotWithShape="1">
          <a:blip r:embed="rId2"/>
          <a:srcRect r="-1" b="29995"/>
          <a:stretch/>
        </p:blipFill>
        <p:spPr>
          <a:xfrm>
            <a:off x="446532" y="599725"/>
            <a:ext cx="11292143" cy="3557252"/>
          </a:xfrm>
          <a:prstGeom prst="rect">
            <a:avLst/>
          </a:prstGeom>
        </p:spPr>
      </p:pic>
      <p:sp>
        <p:nvSpPr>
          <p:cNvPr id="48" name="Arrow: Right 47">
            <a:extLst>
              <a:ext uri="{FF2B5EF4-FFF2-40B4-BE49-F238E27FC236}">
                <a16:creationId xmlns:a16="http://schemas.microsoft.com/office/drawing/2014/main" id="{84660256-6EC3-4BD6-8B1E-FB55C5EFEAC8}"/>
              </a:ext>
            </a:extLst>
          </p:cNvPr>
          <p:cNvSpPr/>
          <p:nvPr/>
        </p:nvSpPr>
        <p:spPr>
          <a:xfrm rot="10800000">
            <a:off x="1989930" y="4017562"/>
            <a:ext cx="419100" cy="190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DB131222-F66B-4358-8273-B4300B9DACF0}"/>
              </a:ext>
            </a:extLst>
          </p:cNvPr>
          <p:cNvSpPr txBox="1"/>
          <p:nvPr/>
        </p:nvSpPr>
        <p:spPr>
          <a:xfrm>
            <a:off x="5464098" y="4371686"/>
            <a:ext cx="3055321" cy="92333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2">
                    <a:lumMod val="75000"/>
                  </a:schemeClr>
                </a:solidFill>
                <a:effectLst/>
                <a:uLnTx/>
                <a:uFillTx/>
                <a:latin typeface="Gill Sans MT" panose="020B0502020104020203"/>
                <a:ea typeface="+mn-ea"/>
                <a:cs typeface="+mn-cs"/>
              </a:rPr>
              <a:t>You will use your username and password to verify your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chemeClr val="bg2">
                    <a:lumMod val="75000"/>
                  </a:schemeClr>
                </a:solidFill>
                <a:effectLst/>
                <a:uLnTx/>
                <a:uFillTx/>
                <a:latin typeface="Gill Sans MT" panose="020B0502020104020203"/>
                <a:ea typeface="+mn-ea"/>
                <a:cs typeface="+mn-cs"/>
              </a:rPr>
              <a:t>e-signature</a:t>
            </a:r>
          </a:p>
        </p:txBody>
      </p:sp>
      <p:pic>
        <p:nvPicPr>
          <p:cNvPr id="14" name="Picture 13">
            <a:extLst>
              <a:ext uri="{FF2B5EF4-FFF2-40B4-BE49-F238E27FC236}">
                <a16:creationId xmlns:a16="http://schemas.microsoft.com/office/drawing/2014/main" id="{D1A58F7C-5B76-4E33-978B-83CD7C23FC29}"/>
              </a:ext>
            </a:extLst>
          </p:cNvPr>
          <p:cNvPicPr>
            <a:picLocks noChangeAspect="1"/>
          </p:cNvPicPr>
          <p:nvPr/>
        </p:nvPicPr>
        <p:blipFill>
          <a:blip r:embed="rId3"/>
          <a:stretch>
            <a:fillRect/>
          </a:stretch>
        </p:blipFill>
        <p:spPr>
          <a:xfrm>
            <a:off x="8519419" y="4399406"/>
            <a:ext cx="2814066" cy="1265147"/>
          </a:xfrm>
          <a:prstGeom prst="rect">
            <a:avLst/>
          </a:prstGeom>
        </p:spPr>
      </p:pic>
    </p:spTree>
    <p:extLst>
      <p:ext uri="{BB962C8B-B14F-4D97-AF65-F5344CB8AC3E}">
        <p14:creationId xmlns:p14="http://schemas.microsoft.com/office/powerpoint/2010/main" val="215831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926A64B-3BCB-44CC-892E-C791C324B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9D66E9-6F2B-4D9F-BF8E-9DB0614A199F}"/>
              </a:ext>
            </a:extLst>
          </p:cNvPr>
          <p:cNvSpPr>
            <a:spLocks noGrp="1"/>
          </p:cNvSpPr>
          <p:nvPr>
            <p:ph type="title"/>
          </p:nvPr>
        </p:nvSpPr>
        <p:spPr>
          <a:xfrm>
            <a:off x="601255" y="702156"/>
            <a:ext cx="3409783" cy="1013800"/>
          </a:xfrm>
        </p:spPr>
        <p:txBody>
          <a:bodyPr vert="horz" lIns="91440" tIns="45720" rIns="91440" bIns="45720" rtlCol="0" anchor="b">
            <a:normAutofit/>
          </a:bodyPr>
          <a:lstStyle/>
          <a:p>
            <a:r>
              <a:rPr lang="en-US" dirty="0"/>
              <a:t>5. Submit this Package</a:t>
            </a:r>
          </a:p>
        </p:txBody>
      </p:sp>
      <p:pic>
        <p:nvPicPr>
          <p:cNvPr id="4" name="Content Placeholder 3">
            <a:extLst>
              <a:ext uri="{FF2B5EF4-FFF2-40B4-BE49-F238E27FC236}">
                <a16:creationId xmlns:a16="http://schemas.microsoft.com/office/drawing/2014/main" id="{C8D16BA9-C827-49DF-8A2A-A44F8695634F}"/>
              </a:ext>
            </a:extLst>
          </p:cNvPr>
          <p:cNvPicPr>
            <a:picLocks noGrp="1" noChangeAspect="1"/>
          </p:cNvPicPr>
          <p:nvPr>
            <p:ph sz="half" idx="1"/>
          </p:nvPr>
        </p:nvPicPr>
        <p:blipFill>
          <a:blip r:embed="rId2"/>
          <a:stretch>
            <a:fillRect/>
          </a:stretch>
        </p:blipFill>
        <p:spPr>
          <a:xfrm>
            <a:off x="1348773" y="1963738"/>
            <a:ext cx="1915730" cy="4037012"/>
          </a:xfrm>
          <a:prstGeom prst="rect">
            <a:avLst/>
          </a:prstGeom>
        </p:spPr>
      </p:pic>
      <p:pic>
        <p:nvPicPr>
          <p:cNvPr id="14" name="Content Placeholder 3">
            <a:extLst>
              <a:ext uri="{FF2B5EF4-FFF2-40B4-BE49-F238E27FC236}">
                <a16:creationId xmlns:a16="http://schemas.microsoft.com/office/drawing/2014/main" id="{A9F6F1FA-3918-424F-861D-85A45A930C9D}"/>
              </a:ext>
            </a:extLst>
          </p:cNvPr>
          <p:cNvPicPr>
            <a:picLocks/>
          </p:cNvPicPr>
          <p:nvPr/>
        </p:nvPicPr>
        <p:blipFill rotWithShape="1">
          <a:blip r:embed="rId3"/>
          <a:srcRect l="20327" t="14248" r="-3" b="-3"/>
          <a:stretch/>
        </p:blipFill>
        <p:spPr>
          <a:xfrm>
            <a:off x="4308732" y="1037559"/>
            <a:ext cx="4847355" cy="2877423"/>
          </a:xfrm>
          <a:prstGeom prst="rect">
            <a:avLst/>
          </a:prstGeom>
          <a:ln>
            <a:solidFill>
              <a:schemeClr val="accent1"/>
            </a:solidFill>
          </a:ln>
        </p:spPr>
      </p:pic>
      <p:pic>
        <p:nvPicPr>
          <p:cNvPr id="18" name="Content Placeholder 17">
            <a:extLst>
              <a:ext uri="{FF2B5EF4-FFF2-40B4-BE49-F238E27FC236}">
                <a16:creationId xmlns:a16="http://schemas.microsoft.com/office/drawing/2014/main" id="{2BFEDB3C-BA29-4F08-8C14-FE52A5F71828}"/>
              </a:ext>
            </a:extLst>
          </p:cNvPr>
          <p:cNvPicPr>
            <a:picLocks noGrp="1"/>
          </p:cNvPicPr>
          <p:nvPr>
            <p:ph sz="half" idx="2"/>
          </p:nvPr>
        </p:nvPicPr>
        <p:blipFill rotWithShape="1">
          <a:blip r:embed="rId4"/>
          <a:srcRect l="20273" t="17209"/>
          <a:stretch/>
        </p:blipFill>
        <p:spPr>
          <a:xfrm>
            <a:off x="7212366" y="3710366"/>
            <a:ext cx="4533101" cy="2562837"/>
          </a:xfrm>
          <a:prstGeom prst="rect">
            <a:avLst/>
          </a:prstGeom>
          <a:ln>
            <a:solidFill>
              <a:schemeClr val="accent1"/>
            </a:solidFill>
          </a:ln>
        </p:spPr>
      </p:pic>
      <p:sp>
        <p:nvSpPr>
          <p:cNvPr id="10" name="TextBox 9">
            <a:extLst>
              <a:ext uri="{FF2B5EF4-FFF2-40B4-BE49-F238E27FC236}">
                <a16:creationId xmlns:a16="http://schemas.microsoft.com/office/drawing/2014/main" id="{28622A95-0134-4108-A746-1DA9C31A98C3}"/>
              </a:ext>
            </a:extLst>
          </p:cNvPr>
          <p:cNvSpPr txBox="1"/>
          <p:nvPr/>
        </p:nvSpPr>
        <p:spPr>
          <a:xfrm>
            <a:off x="9136912" y="1058959"/>
            <a:ext cx="2485311" cy="2675604"/>
          </a:xfrm>
          <a:prstGeom prst="rect">
            <a:avLst/>
          </a:prstGeom>
          <a:noFill/>
        </p:spPr>
        <p:txBody>
          <a:bodyPr wrap="square" rtlCol="0">
            <a:spAutoFit/>
          </a:bodyPr>
          <a:lstStyle/>
          <a:p>
            <a:pPr marL="306000" marR="0" lvl="0" indent="-306000" defTabSz="457200" fontAlgn="auto">
              <a:lnSpc>
                <a:spcPct val="100000"/>
              </a:lnSpc>
              <a:spcBef>
                <a:spcPct val="20000"/>
              </a:spcBef>
              <a:spcAft>
                <a:spcPts val="600"/>
              </a:spcAft>
              <a:buClr>
                <a:schemeClr val="accent2"/>
              </a:buClr>
              <a:buSzPct val="92000"/>
              <a:buFont typeface="Wingdings 2" panose="05020102010507070707" pitchFamily="18" charset="2"/>
              <a:buChar char=""/>
              <a:tabLst/>
              <a:defRPr/>
            </a:pPr>
            <a:r>
              <a:rPr lang="en-US" sz="1600" dirty="0">
                <a:solidFill>
                  <a:schemeClr val="accent1"/>
                </a:solidFill>
              </a:rPr>
              <a:t>Specify submission type</a:t>
            </a:r>
            <a:r>
              <a:rPr lang="en-US" dirty="0">
                <a:solidFill>
                  <a:schemeClr val="accent1"/>
                </a:solidFill>
              </a:rPr>
              <a:t>:</a:t>
            </a:r>
          </a:p>
          <a:p>
            <a:pPr marL="763200" lvl="1" indent="-306000" defTabSz="457200">
              <a:spcBef>
                <a:spcPct val="20000"/>
              </a:spcBef>
              <a:spcAft>
                <a:spcPts val="600"/>
              </a:spcAft>
              <a:buClr>
                <a:schemeClr val="accent2"/>
              </a:buClr>
              <a:buSzPct val="92000"/>
              <a:buFont typeface="Wingdings 2" panose="05020102010507070707" pitchFamily="18" charset="2"/>
              <a:buChar char=""/>
              <a:defRPr/>
            </a:pPr>
            <a:r>
              <a:rPr lang="en-US" sz="1200" dirty="0">
                <a:solidFill>
                  <a:schemeClr val="accent1"/>
                </a:solidFill>
              </a:rPr>
              <a:t>Under “Human Subjects Research” </a:t>
            </a:r>
          </a:p>
          <a:p>
            <a:pPr marL="1220400" lvl="2" indent="-306000" defTabSz="457200">
              <a:spcBef>
                <a:spcPct val="20000"/>
              </a:spcBef>
              <a:spcAft>
                <a:spcPts val="200"/>
              </a:spcAft>
              <a:buClr>
                <a:schemeClr val="accent2"/>
              </a:buClr>
              <a:buSzPct val="92000"/>
              <a:buFont typeface="Wingdings 2" panose="05020102010507070707" pitchFamily="18" charset="2"/>
              <a:buChar char=""/>
              <a:defRPr/>
            </a:pPr>
            <a:r>
              <a:rPr lang="en-US" sz="1000" dirty="0">
                <a:solidFill>
                  <a:schemeClr val="accent1"/>
                </a:solidFill>
              </a:rPr>
              <a:t>New Project, </a:t>
            </a:r>
          </a:p>
          <a:p>
            <a:pPr marL="1220400" lvl="2" indent="-306000" defTabSz="457200">
              <a:spcBef>
                <a:spcPct val="20000"/>
              </a:spcBef>
              <a:spcAft>
                <a:spcPts val="200"/>
              </a:spcAft>
              <a:buClr>
                <a:schemeClr val="accent2"/>
              </a:buClr>
              <a:buSzPct val="92000"/>
              <a:buFont typeface="Wingdings 2" panose="05020102010507070707" pitchFamily="18" charset="2"/>
              <a:buChar char=""/>
              <a:defRPr/>
            </a:pPr>
            <a:r>
              <a:rPr lang="en-US" sz="1000" dirty="0">
                <a:solidFill>
                  <a:schemeClr val="accent1"/>
                </a:solidFill>
              </a:rPr>
              <a:t>Amendment</a:t>
            </a:r>
          </a:p>
          <a:p>
            <a:pPr marL="1220400" lvl="2" indent="-306000" defTabSz="457200">
              <a:spcBef>
                <a:spcPct val="20000"/>
              </a:spcBef>
              <a:spcAft>
                <a:spcPts val="200"/>
              </a:spcAft>
              <a:buClr>
                <a:schemeClr val="accent2"/>
              </a:buClr>
              <a:buSzPct val="92000"/>
              <a:buFont typeface="Wingdings 2" panose="05020102010507070707" pitchFamily="18" charset="2"/>
              <a:buChar char=""/>
              <a:defRPr/>
            </a:pPr>
            <a:r>
              <a:rPr lang="en-US" sz="1000" dirty="0">
                <a:solidFill>
                  <a:schemeClr val="accent1"/>
                </a:solidFill>
              </a:rPr>
              <a:t>Continuing Review</a:t>
            </a:r>
          </a:p>
          <a:p>
            <a:pPr marL="1220400" lvl="2" indent="-306000" defTabSz="457200">
              <a:spcBef>
                <a:spcPct val="20000"/>
              </a:spcBef>
              <a:spcAft>
                <a:spcPts val="200"/>
              </a:spcAft>
              <a:buClr>
                <a:schemeClr val="accent2"/>
              </a:buClr>
              <a:buSzPct val="92000"/>
              <a:buFont typeface="Wingdings 2" panose="05020102010507070707" pitchFamily="18" charset="2"/>
              <a:buChar char=""/>
              <a:defRPr/>
            </a:pPr>
            <a:endParaRPr lang="en-US" sz="1000" dirty="0">
              <a:solidFill>
                <a:schemeClr val="accent1"/>
              </a:solidFill>
            </a:endParaRPr>
          </a:p>
          <a:p>
            <a:pPr marR="0" lvl="0" defTabSz="457200" fontAlgn="auto">
              <a:lnSpc>
                <a:spcPct val="100000"/>
              </a:lnSpc>
              <a:spcBef>
                <a:spcPct val="20000"/>
              </a:spcBef>
              <a:spcAft>
                <a:spcPts val="600"/>
              </a:spcAft>
              <a:buClr>
                <a:schemeClr val="accent2"/>
              </a:buClr>
              <a:buSzPct val="92000"/>
              <a:tabLst/>
              <a:defRPr/>
            </a:pPr>
            <a:r>
              <a:rPr lang="en-US" sz="1400" dirty="0">
                <a:solidFill>
                  <a:srgbClr val="C00000"/>
                </a:solidFill>
              </a:rPr>
              <a:t>	Beginning Oct. 2020, CR and Amendment submission to VAIRRS will be required </a:t>
            </a:r>
            <a:r>
              <a:rPr lang="en-US" sz="1400" i="1" dirty="0">
                <a:solidFill>
                  <a:srgbClr val="C00000"/>
                </a:solidFill>
              </a:rPr>
              <a:t>PRIOR</a:t>
            </a:r>
            <a:r>
              <a:rPr lang="en-US" sz="1400" dirty="0">
                <a:solidFill>
                  <a:srgbClr val="C00000"/>
                </a:solidFill>
              </a:rPr>
              <a:t> to submission to COMIRB</a:t>
            </a:r>
            <a:endParaRPr lang="en-US" sz="1400" dirty="0">
              <a:solidFill>
                <a:schemeClr val="tx2"/>
              </a:solidFill>
            </a:endParaRPr>
          </a:p>
        </p:txBody>
      </p:sp>
      <p:sp>
        <p:nvSpPr>
          <p:cNvPr id="20" name="TextBox 19">
            <a:extLst>
              <a:ext uri="{FF2B5EF4-FFF2-40B4-BE49-F238E27FC236}">
                <a16:creationId xmlns:a16="http://schemas.microsoft.com/office/drawing/2014/main" id="{C3B853F1-B79E-407C-B36B-795D1D0788AC}"/>
              </a:ext>
            </a:extLst>
          </p:cNvPr>
          <p:cNvSpPr txBox="1"/>
          <p:nvPr/>
        </p:nvSpPr>
        <p:spPr>
          <a:xfrm>
            <a:off x="4226723" y="4123974"/>
            <a:ext cx="2908774" cy="1942070"/>
          </a:xfrm>
          <a:prstGeom prst="rect">
            <a:avLst/>
          </a:prstGeom>
          <a:noFill/>
        </p:spPr>
        <p:txBody>
          <a:bodyPr wrap="square" rtlCol="0">
            <a:spAutoFit/>
          </a:bodyPr>
          <a:lstStyle/>
          <a:p>
            <a:pPr marL="30600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a:solidFill>
                  <a:schemeClr val="accent1"/>
                </a:solidFill>
              </a:rPr>
              <a:t>Once submitted, this package will be “locked” to further edits</a:t>
            </a:r>
          </a:p>
          <a:p>
            <a:pPr marL="30600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a:solidFill>
                  <a:schemeClr val="accent1"/>
                </a:solidFill>
              </a:rPr>
              <a:t>You will be notified by email when your project has been reviewed, or new approval documents are added</a:t>
            </a:r>
          </a:p>
        </p:txBody>
      </p:sp>
      <p:sp>
        <p:nvSpPr>
          <p:cNvPr id="3" name="Rectangle 2">
            <a:extLst>
              <a:ext uri="{FF2B5EF4-FFF2-40B4-BE49-F238E27FC236}">
                <a16:creationId xmlns:a16="http://schemas.microsoft.com/office/drawing/2014/main" id="{7C0A89E6-4B73-4CD0-BFB5-10E508D50FC3}"/>
              </a:ext>
            </a:extLst>
          </p:cNvPr>
          <p:cNvSpPr/>
          <p:nvPr/>
        </p:nvSpPr>
        <p:spPr>
          <a:xfrm>
            <a:off x="4308732" y="656706"/>
            <a:ext cx="7436735" cy="338554"/>
          </a:xfrm>
          <a:prstGeom prst="rect">
            <a:avLst/>
          </a:prstGeom>
        </p:spPr>
        <p:txBody>
          <a:bodyPr wrap="square">
            <a:spAutoFit/>
          </a:bodyPr>
          <a:lstStyle/>
          <a:p>
            <a:pPr marL="30600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a:solidFill>
                  <a:schemeClr val="accent1"/>
                </a:solidFill>
              </a:rPr>
              <a:t>Submit to “Eastern Colorado VA Healthcare System Research Administration</a:t>
            </a:r>
            <a:r>
              <a:rPr lang="en-US" sz="1600" dirty="0">
                <a:solidFill>
                  <a:schemeClr val="tx2"/>
                </a:solidFill>
              </a:rPr>
              <a:t>”</a:t>
            </a:r>
          </a:p>
        </p:txBody>
      </p:sp>
      <p:sp>
        <p:nvSpPr>
          <p:cNvPr id="5" name="Star: 5 Points 4">
            <a:extLst>
              <a:ext uri="{FF2B5EF4-FFF2-40B4-BE49-F238E27FC236}">
                <a16:creationId xmlns:a16="http://schemas.microsoft.com/office/drawing/2014/main" id="{5E85C44B-6B90-45D6-BA58-D2F5C0CBF306}"/>
              </a:ext>
            </a:extLst>
          </p:cNvPr>
          <p:cNvSpPr/>
          <p:nvPr/>
        </p:nvSpPr>
        <p:spPr>
          <a:xfrm>
            <a:off x="9321489" y="2796289"/>
            <a:ext cx="190122" cy="20086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14508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2818</TotalTime>
  <Words>764</Words>
  <Application>Microsoft Macintosh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Aldhabi</vt:lpstr>
      <vt:lpstr>Arial</vt:lpstr>
      <vt:lpstr>Calibri</vt:lpstr>
      <vt:lpstr>Gill Sans MT</vt:lpstr>
      <vt:lpstr>Wingdings 2</vt:lpstr>
      <vt:lpstr>Dividend</vt:lpstr>
      <vt:lpstr>VA  Innovation  and Research  Review System  (VAIRRS)   Eastern Colorado HealthCare System SUBMISSION AND APPROVAL platform for RESEARCH STUDIES </vt:lpstr>
      <vt:lpstr>VAIRRS runs on the IRBNET platform  Register as a new user at: GOV.IRBNet.org</vt:lpstr>
      <vt:lpstr>My projects page</vt:lpstr>
      <vt:lpstr>Submitting research</vt:lpstr>
      <vt:lpstr>1. Create new project: Keywords none required Sponsor  if applicable Internal Reference Number Enter your COMIRB study number   </vt:lpstr>
      <vt:lpstr>2. Designer</vt:lpstr>
      <vt:lpstr>3. Share this project</vt:lpstr>
      <vt:lpstr>4. Sign this Package</vt:lpstr>
      <vt:lpstr>5. Submit this Package</vt:lpstr>
      <vt:lpstr>Study Review and approval process on IRBNet</vt:lpstr>
      <vt:lpstr>Amendments  create new package</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projects page</dc:title>
  <dc:creator>Wilson, Morgan P. (ECH)</dc:creator>
  <cp:lastModifiedBy>Microsoft Office User</cp:lastModifiedBy>
  <cp:revision>54</cp:revision>
  <cp:lastPrinted>2020-05-28T20:33:00Z</cp:lastPrinted>
  <dcterms:created xsi:type="dcterms:W3CDTF">2020-05-28T19:09:10Z</dcterms:created>
  <dcterms:modified xsi:type="dcterms:W3CDTF">2020-10-20T16:11:34Z</dcterms:modified>
</cp:coreProperties>
</file>