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0.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9.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8" r:id="rId3"/>
    <p:sldId id="259" r:id="rId4"/>
    <p:sldId id="260" r:id="rId5"/>
    <p:sldId id="261" r:id="rId6"/>
    <p:sldId id="262" r:id="rId7"/>
    <p:sldId id="264" r:id="rId8"/>
    <p:sldId id="267" r:id="rId9"/>
    <p:sldId id="265" r:id="rId10"/>
    <p:sldId id="284" r:id="rId11"/>
    <p:sldId id="283" r:id="rId12"/>
    <p:sldId id="289" r:id="rId13"/>
    <p:sldId id="285" r:id="rId14"/>
    <p:sldId id="286" r:id="rId15"/>
    <p:sldId id="287" r:id="rId16"/>
    <p:sldId id="288" r:id="rId17"/>
    <p:sldId id="275" r:id="rId18"/>
    <p:sldId id="278" r:id="rId19"/>
    <p:sldId id="280" r:id="rId20"/>
    <p:sldId id="276" r:id="rId21"/>
    <p:sldId id="281" r:id="rId22"/>
    <p:sldId id="277" r:id="rId23"/>
    <p:sldId id="271" r:id="rId24"/>
    <p:sldId id="273" r:id="rId25"/>
    <p:sldId id="282" r:id="rId26"/>
    <p:sldId id="279" r:id="rId27"/>
    <p:sldId id="290" r:id="rId28"/>
    <p:sldId id="291" r:id="rId29"/>
    <p:sldId id="292" r:id="rId30"/>
    <p:sldId id="293" r:id="rId31"/>
    <p:sldId id="294" r:id="rId32"/>
    <p:sldId id="295" r:id="rId33"/>
    <p:sldId id="296" r:id="rId34"/>
    <p:sldId id="27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63C7786-268B-49E4-9886-2654F5650675}">
          <p14:sldIdLst>
            <p14:sldId id="256"/>
            <p14:sldId id="258"/>
            <p14:sldId id="259"/>
            <p14:sldId id="260"/>
            <p14:sldId id="261"/>
            <p14:sldId id="262"/>
            <p14:sldId id="264"/>
            <p14:sldId id="267"/>
            <p14:sldId id="265"/>
            <p14:sldId id="284"/>
            <p14:sldId id="283"/>
            <p14:sldId id="289"/>
            <p14:sldId id="285"/>
            <p14:sldId id="286"/>
            <p14:sldId id="287"/>
            <p14:sldId id="288"/>
            <p14:sldId id="275"/>
            <p14:sldId id="278"/>
            <p14:sldId id="280"/>
            <p14:sldId id="276"/>
            <p14:sldId id="281"/>
            <p14:sldId id="277"/>
            <p14:sldId id="271"/>
            <p14:sldId id="273"/>
            <p14:sldId id="282"/>
            <p14:sldId id="279"/>
            <p14:sldId id="290"/>
            <p14:sldId id="291"/>
            <p14:sldId id="292"/>
            <p14:sldId id="293"/>
            <p14:sldId id="294"/>
            <p14:sldId id="295"/>
            <p14:sldId id="296"/>
            <p14:sldId id="2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p:cViewPr varScale="1">
        <p:scale>
          <a:sx n="118" d="100"/>
          <a:sy n="118"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174593-0F07-49FB-98F3-FF92088402FA}" type="datetimeFigureOut">
              <a:rPr lang="en-US" smtClean="0"/>
              <a:t>6/15/2017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6EFBDC-BCC5-4F0D-B6B5-7870AB312862}" type="slidenum">
              <a:rPr lang="en-US" smtClean="0"/>
              <a:t>‹#›</a:t>
            </a:fld>
            <a:endParaRPr lang="en-US"/>
          </a:p>
        </p:txBody>
      </p:sp>
    </p:spTree>
    <p:extLst>
      <p:ext uri="{BB962C8B-B14F-4D97-AF65-F5344CB8AC3E}">
        <p14:creationId xmlns:p14="http://schemas.microsoft.com/office/powerpoint/2010/main" val="3261574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Essentially, any documents you use to help prepare the IN/JE should be copied and forwarded with the IN/JE form or the JE. </a:t>
            </a:r>
          </a:p>
          <a:p>
            <a:pPr lvl="1"/>
            <a:endParaRPr lang="en-US" dirty="0" smtClean="0"/>
          </a:p>
          <a:p>
            <a:pPr marL="640594" lvl="1" indent="-174708">
              <a:buFont typeface="Arial" pitchFamily="34" charset="0"/>
              <a:buChar char="•"/>
            </a:pPr>
            <a:r>
              <a:rPr lang="en-US" dirty="0" smtClean="0"/>
              <a:t>Promote understanding of why the JE is required</a:t>
            </a:r>
          </a:p>
          <a:p>
            <a:pPr marL="640594" lvl="1" indent="-174708">
              <a:buFont typeface="Arial" pitchFamily="34" charset="0"/>
              <a:buChar char="•"/>
            </a:pPr>
            <a:r>
              <a:rPr lang="en-US" dirty="0" smtClean="0"/>
              <a:t>Include how and/or why</a:t>
            </a:r>
          </a:p>
          <a:p>
            <a:pPr marL="640594" lvl="1" indent="-174708">
              <a:buFont typeface="Arial" pitchFamily="34" charset="0"/>
              <a:buChar char="•"/>
            </a:pPr>
            <a:r>
              <a:rPr lang="en-US" dirty="0" smtClean="0"/>
              <a:t>Include computation calculation</a:t>
            </a:r>
          </a:p>
          <a:p>
            <a:pPr marL="640594" lvl="1" indent="-174708">
              <a:buFont typeface="Arial" pitchFamily="34" charset="0"/>
              <a:buChar char="•"/>
            </a:pPr>
            <a:r>
              <a:rPr lang="en-US" dirty="0" smtClean="0"/>
              <a:t>Describe why it is appropriate </a:t>
            </a:r>
          </a:p>
          <a:p>
            <a:endParaRPr lang="en-US" dirty="0" smtClean="0"/>
          </a:p>
          <a:p>
            <a:pPr defTabSz="931774">
              <a:defRPr/>
            </a:pPr>
            <a:r>
              <a:rPr lang="en-US" dirty="0" smtClean="0"/>
              <a:t>Without complete, sufficient, and legible supporting documentation, Finance Office or OGC may not be able to determine whether the journal entry is allowable, allocable, reasonable, consistent, and timely.</a:t>
            </a:r>
          </a:p>
          <a:p>
            <a:endParaRPr lang="en-US" dirty="0" smtClean="0"/>
          </a:p>
          <a:p>
            <a:pPr defTabSz="931774">
              <a:defRPr/>
            </a:pPr>
            <a:r>
              <a:rPr lang="en-US" dirty="0" smtClean="0"/>
              <a:t>Each journal entry must stand on its own for audit purposes. For example, a year from now, if a journal entry is selected, the auditor should be able to understand exactly why the journal was done from the available documentation attached to the entry. </a:t>
            </a:r>
          </a:p>
          <a:p>
            <a:endParaRPr lang="en-US" dirty="0"/>
          </a:p>
        </p:txBody>
      </p:sp>
      <p:sp>
        <p:nvSpPr>
          <p:cNvPr id="4" name="Slide Number Placeholder 3"/>
          <p:cNvSpPr>
            <a:spLocks noGrp="1"/>
          </p:cNvSpPr>
          <p:nvPr>
            <p:ph type="sldNum" sz="quarter" idx="10"/>
          </p:nvPr>
        </p:nvSpPr>
        <p:spPr/>
        <p:txBody>
          <a:bodyPr/>
          <a:lstStyle/>
          <a:p>
            <a:fld id="{FBF464E3-76AD-47B7-858E-76B73200B8A5}" type="slidenum">
              <a:rPr lang="en-US" smtClean="0"/>
              <a:t>10</a:t>
            </a:fld>
            <a:endParaRPr lang="en-US" dirty="0"/>
          </a:p>
        </p:txBody>
      </p:sp>
    </p:spTree>
    <p:extLst>
      <p:ext uri="{BB962C8B-B14F-4D97-AF65-F5344CB8AC3E}">
        <p14:creationId xmlns:p14="http://schemas.microsoft.com/office/powerpoint/2010/main" val="56305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594" lvl="1" indent="-174708">
              <a:buFont typeface="Arial" pitchFamily="34" charset="0"/>
              <a:buChar char="•"/>
            </a:pPr>
            <a:r>
              <a:rPr lang="en-US" dirty="0" smtClean="0"/>
              <a:t>What the JE is meant to do</a:t>
            </a:r>
          </a:p>
          <a:p>
            <a:pPr marL="640594" lvl="1" indent="-174708">
              <a:buFont typeface="Arial" pitchFamily="34" charset="0"/>
              <a:buChar char="•"/>
            </a:pPr>
            <a:r>
              <a:rPr lang="en-US" dirty="0" smtClean="0"/>
              <a:t>Why the entry is being made (the “because” rationale)</a:t>
            </a:r>
          </a:p>
          <a:p>
            <a:pPr marL="0" lvl="1" defTabSz="931774">
              <a:defRPr/>
            </a:pPr>
            <a:endParaRPr lang="en-US" dirty="0" smtClean="0"/>
          </a:p>
          <a:p>
            <a:pPr marL="0" lvl="1" defTabSz="931774">
              <a:defRPr/>
            </a:pPr>
            <a:r>
              <a:rPr lang="en-US" dirty="0" smtClean="0"/>
              <a:t>Details of individual journal lines (Speedtype info, type of supplies, department info, grant/contract info)</a:t>
            </a:r>
            <a:endParaRPr lang="en-US" dirty="0"/>
          </a:p>
          <a:p>
            <a:endParaRPr lang="en-US" dirty="0"/>
          </a:p>
          <a:p>
            <a:r>
              <a:rPr lang="en-US" dirty="0"/>
              <a:t>Please refer to the JE description email I sent on January 22, 2013.  A copy of this document is also included on the Finance website under JE Description Guidance.</a:t>
            </a:r>
          </a:p>
        </p:txBody>
      </p:sp>
      <p:sp>
        <p:nvSpPr>
          <p:cNvPr id="4" name="Slide Number Placeholder 3"/>
          <p:cNvSpPr>
            <a:spLocks noGrp="1"/>
          </p:cNvSpPr>
          <p:nvPr>
            <p:ph type="sldNum" sz="quarter" idx="10"/>
          </p:nvPr>
        </p:nvSpPr>
        <p:spPr/>
        <p:txBody>
          <a:bodyPr/>
          <a:lstStyle/>
          <a:p>
            <a:fld id="{FBF464E3-76AD-47B7-858E-76B73200B8A5}" type="slidenum">
              <a:rPr lang="en-US" smtClean="0"/>
              <a:t>11</a:t>
            </a:fld>
            <a:endParaRPr lang="en-US" dirty="0"/>
          </a:p>
        </p:txBody>
      </p:sp>
    </p:spTree>
    <p:extLst>
      <p:ext uri="{BB962C8B-B14F-4D97-AF65-F5344CB8AC3E}">
        <p14:creationId xmlns:p14="http://schemas.microsoft.com/office/powerpoint/2010/main" val="1935010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6EFBDC-BCC5-4F0D-B6B5-7870AB312862}" type="slidenum">
              <a:rPr lang="en-US" smtClean="0"/>
              <a:t>26</a:t>
            </a:fld>
            <a:endParaRPr lang="en-US"/>
          </a:p>
        </p:txBody>
      </p:sp>
    </p:spTree>
    <p:extLst>
      <p:ext uri="{BB962C8B-B14F-4D97-AF65-F5344CB8AC3E}">
        <p14:creationId xmlns:p14="http://schemas.microsoft.com/office/powerpoint/2010/main" val="303741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49C02D44-E68B-4C3F-8D90-C93A93039A83}" type="datetimeFigureOut">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F96A0-CCDE-4ED8-97BF-983368F32C93}"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C02D44-E68B-4C3F-8D90-C93A93039A83}" type="datetimeFigureOut">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F96A0-CCDE-4ED8-97BF-983368F32C9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C02D44-E68B-4C3F-8D90-C93A93039A83}" type="datetimeFigureOut">
              <a:rPr lang="en-US" smtClean="0"/>
              <a:t>6/15/2017</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4BFF96A0-CCDE-4ED8-97BF-983368F32C9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C02D44-E68B-4C3F-8D90-C93A93039A83}" type="datetimeFigureOut">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F96A0-CCDE-4ED8-97BF-983368F32C9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9C02D44-E68B-4C3F-8D90-C93A93039A83}" type="datetimeFigureOut">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F96A0-CCDE-4ED8-97BF-983368F32C9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C02D44-E68B-4C3F-8D90-C93A93039A83}" type="datetimeFigureOut">
              <a:rPr lang="en-US" smtClean="0"/>
              <a:t>6/15/2017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FF96A0-CCDE-4ED8-97BF-983368F32C9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9C02D44-E68B-4C3F-8D90-C93A93039A83}" type="datetimeFigureOut">
              <a:rPr lang="en-US" smtClean="0"/>
              <a:t>6/15/2017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FF96A0-CCDE-4ED8-97BF-983368F32C9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9C02D44-E68B-4C3F-8D90-C93A93039A83}" type="datetimeFigureOut">
              <a:rPr lang="en-US" smtClean="0"/>
              <a:t>6/15/2017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FF96A0-CCDE-4ED8-97BF-983368F32C9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C02D44-E68B-4C3F-8D90-C93A93039A83}" type="datetimeFigureOut">
              <a:rPr lang="en-US" smtClean="0"/>
              <a:t>6/15/2017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FF96A0-CCDE-4ED8-97BF-983368F32C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9C02D44-E68B-4C3F-8D90-C93A93039A83}" type="datetimeFigureOut">
              <a:rPr lang="en-US" smtClean="0"/>
              <a:t>6/15/2017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FF96A0-CCDE-4ED8-97BF-983368F32C93}"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49C02D44-E68B-4C3F-8D90-C93A93039A83}" type="datetimeFigureOut">
              <a:rPr lang="en-US" smtClean="0"/>
              <a:t>6/15/2017</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4BFF96A0-CCDE-4ED8-97BF-983368F32C9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9C02D44-E68B-4C3F-8D90-C93A93039A83}" type="datetimeFigureOut">
              <a:rPr lang="en-US" smtClean="0"/>
              <a:t>6/15/2017</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BFF96A0-CCDE-4ED8-97BF-983368F32C9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ucdenver.edu/about/departments/finance/Documents/JE%20Description%20Guidance.doc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u.edu/controller/fin-92-learning-resources" TargetMode="External"/><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cu.edu/controller/finance-system-learning-resources-journal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Caroline.Kirkwood@UCDenver.edu" TargetMode="External"/><Relationship Id="rId2" Type="http://schemas.openxmlformats.org/officeDocument/2006/relationships/hyperlink" Target="mailto:Barb.Hayes@UCDenver.edu" TargetMode="External"/><Relationship Id="rId1" Type="http://schemas.openxmlformats.org/officeDocument/2006/relationships/slideLayout" Target="../slideLayouts/slideLayout2.xml"/><Relationship Id="rId5" Type="http://schemas.openxmlformats.org/officeDocument/2006/relationships/hyperlink" Target="mailto:FinProHelp@cu.edu" TargetMode="External"/><Relationship Id="rId4" Type="http://schemas.openxmlformats.org/officeDocument/2006/relationships/hyperlink" Target="mailto:Finance.AccountingHelp@UCDenver.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cu.edu/employee-services/hcm-training-environme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whitehouse.gov/omb/circulars/a021/a21_2004.html" TargetMode="External"/><Relationship Id="rId2" Type="http://schemas.openxmlformats.org/officeDocument/2006/relationships/hyperlink" Target="https://www.federalregister.gov/articles/2013/12/26/2013-30465/uniform-administrative-requirements-cost-principles-and-audit-requirements-for-federal-awards" TargetMode="External"/><Relationship Id="rId1" Type="http://schemas.openxmlformats.org/officeDocument/2006/relationships/slideLayout" Target="../slideLayouts/slideLayout2.xml"/><Relationship Id="rId4" Type="http://schemas.openxmlformats.org/officeDocument/2006/relationships/hyperlink" Target="https://www.whitehouse.gov/omb/fedreg_a-11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FINANCE</a:t>
            </a:r>
            <a:endParaRPr lang="en-US" dirty="0"/>
          </a:p>
        </p:txBody>
      </p:sp>
      <p:sp>
        <p:nvSpPr>
          <p:cNvPr id="3" name="Subtitle 2"/>
          <p:cNvSpPr>
            <a:spLocks noGrp="1"/>
          </p:cNvSpPr>
          <p:nvPr>
            <p:ph type="subTitle" idx="1"/>
          </p:nvPr>
        </p:nvSpPr>
        <p:spPr/>
        <p:txBody>
          <a:bodyPr/>
          <a:lstStyle/>
          <a:p>
            <a:r>
              <a:rPr lang="en-US" dirty="0" smtClean="0"/>
              <a:t>Journal Entries</a:t>
            </a:r>
          </a:p>
        </p:txBody>
      </p:sp>
    </p:spTree>
    <p:extLst>
      <p:ext uri="{BB962C8B-B14F-4D97-AF65-F5344CB8AC3E}">
        <p14:creationId xmlns:p14="http://schemas.microsoft.com/office/powerpoint/2010/main" val="564450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85000" lnSpcReduction="20000"/>
          </a:bodyPr>
          <a:lstStyle/>
          <a:p>
            <a:r>
              <a:rPr lang="en-US" dirty="0" smtClean="0"/>
              <a:t>JE should be:</a:t>
            </a:r>
          </a:p>
          <a:p>
            <a:pPr lvl="1"/>
            <a:r>
              <a:rPr lang="en-US" dirty="0" smtClean="0"/>
              <a:t>Supported by documentation that contains a full explanation of how the error occurred and a certification of correctness of the new charge by a responsible CU Denver organizational official.</a:t>
            </a:r>
          </a:p>
          <a:p>
            <a:endParaRPr lang="en-US" dirty="0" smtClean="0"/>
          </a:p>
          <a:p>
            <a:r>
              <a:rPr lang="en-US" dirty="0" smtClean="0"/>
              <a:t>Sufficient supporting documentation will:</a:t>
            </a:r>
          </a:p>
          <a:p>
            <a:pPr lvl="1"/>
            <a:r>
              <a:rPr lang="en-US" dirty="0" smtClean="0"/>
              <a:t>Be Legible</a:t>
            </a:r>
          </a:p>
          <a:p>
            <a:pPr lvl="1"/>
            <a:r>
              <a:rPr lang="en-US" dirty="0" smtClean="0"/>
              <a:t>Include where, how and/or why</a:t>
            </a:r>
          </a:p>
          <a:p>
            <a:pPr lvl="1"/>
            <a:r>
              <a:rPr lang="en-US" dirty="0" smtClean="0"/>
              <a:t>Include calculation</a:t>
            </a:r>
          </a:p>
          <a:p>
            <a:pPr lvl="1"/>
            <a:r>
              <a:rPr lang="en-US" dirty="0" smtClean="0"/>
              <a:t>Demonstrate that the charges are reasonable, allowable, allocable, and in accordance with award terms (for contracts).</a:t>
            </a:r>
          </a:p>
          <a:p>
            <a:endParaRPr lang="en-US" dirty="0" smtClean="0"/>
          </a:p>
          <a:p>
            <a:endParaRPr lang="en-US" dirty="0" smtClean="0"/>
          </a:p>
          <a:p>
            <a:endParaRPr lang="en-US" dirty="0" smtClean="0"/>
          </a:p>
        </p:txBody>
      </p:sp>
      <p:sp>
        <p:nvSpPr>
          <p:cNvPr id="12" name="Date Placeholder 11"/>
          <p:cNvSpPr>
            <a:spLocks noGrp="1"/>
          </p:cNvSpPr>
          <p:nvPr>
            <p:ph type="dt" sz="half" idx="10"/>
          </p:nvPr>
        </p:nvSpPr>
        <p:spPr/>
        <p:txBody>
          <a:bodyPr/>
          <a:lstStyle/>
          <a:p>
            <a:r>
              <a:rPr lang="en-US" dirty="0" smtClean="0">
                <a:solidFill>
                  <a:schemeClr val="bg1"/>
                </a:solidFill>
              </a:rPr>
              <a:t>Finance Office</a:t>
            </a:r>
          </a:p>
        </p:txBody>
      </p:sp>
      <p:sp>
        <p:nvSpPr>
          <p:cNvPr id="2" name="Title 1"/>
          <p:cNvSpPr>
            <a:spLocks noGrp="1"/>
          </p:cNvSpPr>
          <p:nvPr>
            <p:ph type="title"/>
          </p:nvPr>
        </p:nvSpPr>
        <p:spPr/>
        <p:txBody>
          <a:bodyPr/>
          <a:lstStyle/>
          <a:p>
            <a:r>
              <a:rPr lang="en-US" dirty="0" smtClean="0"/>
              <a:t>Back-up Documentation</a:t>
            </a:r>
            <a:endParaRPr lang="en-US" dirty="0"/>
          </a:p>
        </p:txBody>
      </p:sp>
    </p:spTree>
    <p:extLst>
      <p:ext uri="{BB962C8B-B14F-4D97-AF65-F5344CB8AC3E}">
        <p14:creationId xmlns:p14="http://schemas.microsoft.com/office/powerpoint/2010/main" val="3947066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85000" lnSpcReduction="20000"/>
          </a:bodyPr>
          <a:lstStyle/>
          <a:p>
            <a:r>
              <a:rPr lang="en-US" dirty="0" smtClean="0"/>
              <a:t>The “long description”  or “Business Purpose” of the journal entry should include:</a:t>
            </a:r>
          </a:p>
          <a:p>
            <a:pPr lvl="1"/>
            <a:r>
              <a:rPr lang="en-US" dirty="0" smtClean="0"/>
              <a:t>Only 254 characters</a:t>
            </a:r>
          </a:p>
          <a:p>
            <a:pPr lvl="1"/>
            <a:r>
              <a:rPr lang="en-US" dirty="0"/>
              <a:t>What the JE is meant to </a:t>
            </a:r>
            <a:r>
              <a:rPr lang="en-US" dirty="0" smtClean="0"/>
              <a:t>do</a:t>
            </a:r>
          </a:p>
          <a:p>
            <a:pPr lvl="1"/>
            <a:r>
              <a:rPr lang="en-US" dirty="0"/>
              <a:t>Why the entry is being made (the “because” rationale)</a:t>
            </a:r>
          </a:p>
          <a:p>
            <a:pPr lvl="1"/>
            <a:r>
              <a:rPr lang="en-US" dirty="0" smtClean="0"/>
              <a:t>Details of individual journal lines </a:t>
            </a:r>
          </a:p>
          <a:p>
            <a:pPr lvl="1"/>
            <a:r>
              <a:rPr lang="en-US" dirty="0" smtClean="0"/>
              <a:t>If JE is a Cost Transfer or Correcting Entry</a:t>
            </a:r>
          </a:p>
          <a:p>
            <a:pPr lvl="2"/>
            <a:r>
              <a:rPr lang="en-US" dirty="0" smtClean="0"/>
              <a:t>Cause of the error</a:t>
            </a:r>
          </a:p>
          <a:p>
            <a:pPr lvl="2"/>
            <a:r>
              <a:rPr lang="en-US" dirty="0"/>
              <a:t>How the expense is necessary to complete the scope of </a:t>
            </a:r>
            <a:r>
              <a:rPr lang="en-US" dirty="0" smtClean="0"/>
              <a:t>work</a:t>
            </a:r>
          </a:p>
          <a:p>
            <a:pPr lvl="1"/>
            <a:endParaRPr lang="en-US" dirty="0" smtClean="0"/>
          </a:p>
          <a:p>
            <a:r>
              <a:rPr lang="en-US" dirty="0" smtClean="0"/>
              <a:t>JE Description Email</a:t>
            </a:r>
          </a:p>
          <a:p>
            <a:pPr marL="0" indent="0">
              <a:buNone/>
            </a:pPr>
            <a:r>
              <a:rPr lang="en-US" sz="1900" dirty="0" smtClean="0">
                <a:hlinkClick r:id="rId3"/>
              </a:rPr>
              <a:t>http://www.ucdenver.edu/about/departments/finance/Documents/JE%20Description%20Guidance.docx</a:t>
            </a:r>
            <a:endParaRPr lang="en-US" sz="1900" dirty="0" smtClean="0"/>
          </a:p>
        </p:txBody>
      </p:sp>
      <p:sp>
        <p:nvSpPr>
          <p:cNvPr id="12" name="Date Placeholder 11"/>
          <p:cNvSpPr>
            <a:spLocks noGrp="1"/>
          </p:cNvSpPr>
          <p:nvPr>
            <p:ph type="dt" sz="half" idx="10"/>
          </p:nvPr>
        </p:nvSpPr>
        <p:spPr/>
        <p:txBody>
          <a:bodyPr/>
          <a:lstStyle/>
          <a:p>
            <a:r>
              <a:rPr lang="en-US" dirty="0" smtClean="0">
                <a:solidFill>
                  <a:schemeClr val="bg1"/>
                </a:solidFill>
              </a:rPr>
              <a:t>Finance Office</a:t>
            </a:r>
          </a:p>
        </p:txBody>
      </p:sp>
      <p:sp>
        <p:nvSpPr>
          <p:cNvPr id="6" name="Title 5"/>
          <p:cNvSpPr>
            <a:spLocks noGrp="1"/>
          </p:cNvSpPr>
          <p:nvPr>
            <p:ph type="title"/>
          </p:nvPr>
        </p:nvSpPr>
        <p:spPr/>
        <p:txBody>
          <a:bodyPr/>
          <a:lstStyle/>
          <a:p>
            <a:r>
              <a:rPr lang="en-US" dirty="0" smtClean="0"/>
              <a:t>Journal Entry Descriptions</a:t>
            </a:r>
            <a:endParaRPr lang="en-US" dirty="0"/>
          </a:p>
        </p:txBody>
      </p:sp>
    </p:spTree>
    <p:extLst>
      <p:ext uri="{BB962C8B-B14F-4D97-AF65-F5344CB8AC3E}">
        <p14:creationId xmlns:p14="http://schemas.microsoft.com/office/powerpoint/2010/main" val="1603930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Descriptions</a:t>
            </a:r>
          </a:p>
        </p:txBody>
      </p:sp>
      <p:sp>
        <p:nvSpPr>
          <p:cNvPr id="3" name="Content Placeholder 2"/>
          <p:cNvSpPr>
            <a:spLocks noGrp="1"/>
          </p:cNvSpPr>
          <p:nvPr>
            <p:ph idx="1"/>
          </p:nvPr>
        </p:nvSpPr>
        <p:spPr/>
        <p:txBody>
          <a:bodyPr>
            <a:normAutofit lnSpcReduction="10000"/>
          </a:bodyPr>
          <a:lstStyle/>
          <a:p>
            <a:r>
              <a:rPr lang="en-US" dirty="0"/>
              <a:t>Inadequate journal entry descriptions lead to audit questions such as:</a:t>
            </a:r>
          </a:p>
          <a:p>
            <a:pPr lvl="1"/>
            <a:r>
              <a:rPr lang="en-US" dirty="0"/>
              <a:t>Is the department just trying to use up funds?</a:t>
            </a:r>
          </a:p>
          <a:p>
            <a:pPr lvl="1"/>
            <a:r>
              <a:rPr lang="en-US" dirty="0"/>
              <a:t>Does this journal entry have a legitimate purpose or is the department trying to cover up fraud?</a:t>
            </a:r>
          </a:p>
          <a:p>
            <a:pPr lvl="1"/>
            <a:r>
              <a:rPr lang="en-US" dirty="0"/>
              <a:t>Is the expense truly related to this project?</a:t>
            </a:r>
          </a:p>
          <a:p>
            <a:pPr lvl="1"/>
            <a:r>
              <a:rPr lang="en-US" dirty="0"/>
              <a:t>As part of extracting journal entries to test, auditors will frequently search for key words such as “plug” or “net to zero”.  Your description could raise a red flag to ensure being tested in an audit.</a:t>
            </a:r>
          </a:p>
        </p:txBody>
      </p:sp>
    </p:spTree>
    <p:extLst>
      <p:ext uri="{BB962C8B-B14F-4D97-AF65-F5344CB8AC3E}">
        <p14:creationId xmlns:p14="http://schemas.microsoft.com/office/powerpoint/2010/main" val="1315074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Descriptions</a:t>
            </a:r>
          </a:p>
        </p:txBody>
      </p:sp>
      <p:sp>
        <p:nvSpPr>
          <p:cNvPr id="3" name="Content Placeholder 2"/>
          <p:cNvSpPr>
            <a:spLocks noGrp="1"/>
          </p:cNvSpPr>
          <p:nvPr>
            <p:ph idx="1"/>
          </p:nvPr>
        </p:nvSpPr>
        <p:spPr/>
        <p:txBody>
          <a:bodyPr/>
          <a:lstStyle/>
          <a:p>
            <a:r>
              <a:rPr lang="en-US" dirty="0"/>
              <a:t>Inadequate </a:t>
            </a:r>
            <a:r>
              <a:rPr lang="en-US" dirty="0" smtClean="0"/>
              <a:t>Description:</a:t>
            </a:r>
          </a:p>
          <a:p>
            <a:pPr lvl="1"/>
            <a:r>
              <a:rPr lang="en-US" i="1" dirty="0" smtClean="0"/>
              <a:t>“To </a:t>
            </a:r>
            <a:r>
              <a:rPr lang="en-US" i="1" dirty="0"/>
              <a:t>move charge to appropriate </a:t>
            </a:r>
            <a:r>
              <a:rPr lang="en-US" i="1" dirty="0" err="1"/>
              <a:t>speedtype</a:t>
            </a:r>
            <a:r>
              <a:rPr lang="en-US" i="1" dirty="0" smtClean="0"/>
              <a:t>”</a:t>
            </a:r>
          </a:p>
          <a:p>
            <a:endParaRPr lang="en-US" dirty="0"/>
          </a:p>
          <a:p>
            <a:r>
              <a:rPr lang="en-US" dirty="0"/>
              <a:t>Suggested </a:t>
            </a:r>
            <a:r>
              <a:rPr lang="en-US" dirty="0" smtClean="0"/>
              <a:t>Description:</a:t>
            </a:r>
            <a:endParaRPr lang="en-US" i="1" dirty="0" smtClean="0"/>
          </a:p>
          <a:p>
            <a:pPr lvl="1"/>
            <a:r>
              <a:rPr lang="en-US" i="1" dirty="0" smtClean="0"/>
              <a:t>“</a:t>
            </a:r>
            <a:r>
              <a:rPr lang="en-US" i="1" dirty="0" err="1"/>
              <a:t>Speedtype</a:t>
            </a:r>
            <a:r>
              <a:rPr lang="en-US" i="1" dirty="0"/>
              <a:t> 61003298 was charged in error when allocating expenses.  Expense transferred to appropriate funding source.”</a:t>
            </a:r>
            <a:endParaRPr lang="en-US" dirty="0"/>
          </a:p>
          <a:p>
            <a:endParaRPr lang="en-US" dirty="0"/>
          </a:p>
        </p:txBody>
      </p:sp>
    </p:spTree>
    <p:extLst>
      <p:ext uri="{BB962C8B-B14F-4D97-AF65-F5344CB8AC3E}">
        <p14:creationId xmlns:p14="http://schemas.microsoft.com/office/powerpoint/2010/main" val="2785724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Descriptions</a:t>
            </a:r>
          </a:p>
        </p:txBody>
      </p:sp>
      <p:sp>
        <p:nvSpPr>
          <p:cNvPr id="3" name="Content Placeholder 2"/>
          <p:cNvSpPr>
            <a:spLocks noGrp="1"/>
          </p:cNvSpPr>
          <p:nvPr>
            <p:ph idx="1"/>
          </p:nvPr>
        </p:nvSpPr>
        <p:spPr/>
        <p:txBody>
          <a:bodyPr>
            <a:normAutofit fontScale="92500"/>
          </a:bodyPr>
          <a:lstStyle/>
          <a:p>
            <a:r>
              <a:rPr lang="en-US" dirty="0" smtClean="0"/>
              <a:t>Inadequate Description:</a:t>
            </a:r>
          </a:p>
          <a:p>
            <a:pPr lvl="1"/>
            <a:r>
              <a:rPr lang="en-US" i="1" dirty="0"/>
              <a:t>“To move lab supplies from one </a:t>
            </a:r>
            <a:r>
              <a:rPr lang="en-US" i="1" dirty="0" err="1"/>
              <a:t>speedtype</a:t>
            </a:r>
            <a:r>
              <a:rPr lang="en-US" i="1" dirty="0"/>
              <a:t> to the new project </a:t>
            </a:r>
            <a:r>
              <a:rPr lang="en-US" i="1" dirty="0" err="1"/>
              <a:t>speedtype</a:t>
            </a:r>
            <a:r>
              <a:rPr lang="en-US" i="1" dirty="0"/>
              <a:t> where they should’ve been reported</a:t>
            </a:r>
            <a:r>
              <a:rPr lang="en-US" i="1" dirty="0" smtClean="0"/>
              <a:t>.”</a:t>
            </a:r>
          </a:p>
          <a:p>
            <a:pPr lvl="1"/>
            <a:endParaRPr lang="en-US" dirty="0" smtClean="0"/>
          </a:p>
          <a:p>
            <a:r>
              <a:rPr lang="en-US" dirty="0" smtClean="0"/>
              <a:t>Suggested Description:</a:t>
            </a:r>
            <a:endParaRPr lang="en-US" i="1" dirty="0" smtClean="0"/>
          </a:p>
          <a:p>
            <a:pPr lvl="1"/>
            <a:r>
              <a:rPr lang="en-US" i="1" dirty="0"/>
              <a:t>“To transfer lab supplies from ST63022723 NIH training grant to ST63033345. Lab supplies were required by ST63033345 in order to complete INUITRO studies for the grant.  Expenses were originally  booked wrong due to a miscommunication in lab order request.”</a:t>
            </a:r>
            <a:endParaRPr lang="en-US" dirty="0"/>
          </a:p>
        </p:txBody>
      </p:sp>
    </p:spTree>
    <p:extLst>
      <p:ext uri="{BB962C8B-B14F-4D97-AF65-F5344CB8AC3E}">
        <p14:creationId xmlns:p14="http://schemas.microsoft.com/office/powerpoint/2010/main" val="333126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Descriptions</a:t>
            </a:r>
          </a:p>
        </p:txBody>
      </p:sp>
      <p:sp>
        <p:nvSpPr>
          <p:cNvPr id="3" name="Content Placeholder 2"/>
          <p:cNvSpPr>
            <a:spLocks noGrp="1"/>
          </p:cNvSpPr>
          <p:nvPr>
            <p:ph idx="1"/>
          </p:nvPr>
        </p:nvSpPr>
        <p:spPr/>
        <p:txBody>
          <a:bodyPr>
            <a:normAutofit lnSpcReduction="10000"/>
          </a:bodyPr>
          <a:lstStyle/>
          <a:p>
            <a:r>
              <a:rPr lang="en-US" dirty="0" smtClean="0"/>
              <a:t>Inadequate Description:</a:t>
            </a:r>
          </a:p>
          <a:p>
            <a:pPr lvl="1"/>
            <a:r>
              <a:rPr lang="en-US" i="1" dirty="0"/>
              <a:t>“To redistribute expenses in order to close out and balance </a:t>
            </a:r>
            <a:r>
              <a:rPr lang="en-US" i="1" dirty="0" err="1"/>
              <a:t>speedtypes</a:t>
            </a:r>
            <a:r>
              <a:rPr lang="en-US" i="1" dirty="0" smtClean="0"/>
              <a:t>”</a:t>
            </a:r>
          </a:p>
          <a:p>
            <a:pPr lvl="1"/>
            <a:endParaRPr lang="en-US" dirty="0" smtClean="0"/>
          </a:p>
          <a:p>
            <a:r>
              <a:rPr lang="en-US" dirty="0" smtClean="0"/>
              <a:t>Suggested Description:</a:t>
            </a:r>
            <a:endParaRPr lang="en-US" i="1" dirty="0" smtClean="0"/>
          </a:p>
          <a:p>
            <a:pPr lvl="1"/>
            <a:r>
              <a:rPr lang="en-US" i="1" dirty="0"/>
              <a:t>“To Transfer expenses from Adolescent Research (ST 6306789) to Adolescent Research (new segment and new ST 63010293).  Expenses were incurred during budget period of new segment, but purchase was not updated to new </a:t>
            </a:r>
            <a:r>
              <a:rPr lang="en-US" i="1" dirty="0" err="1"/>
              <a:t>speedtype</a:t>
            </a:r>
            <a:r>
              <a:rPr lang="en-US" i="1" dirty="0"/>
              <a:t>.”</a:t>
            </a:r>
            <a:endParaRPr lang="en-US" dirty="0"/>
          </a:p>
        </p:txBody>
      </p:sp>
    </p:spTree>
    <p:extLst>
      <p:ext uri="{BB962C8B-B14F-4D97-AF65-F5344CB8AC3E}">
        <p14:creationId xmlns:p14="http://schemas.microsoft.com/office/powerpoint/2010/main" val="14785221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Descriptions</a:t>
            </a:r>
          </a:p>
        </p:txBody>
      </p:sp>
      <p:sp>
        <p:nvSpPr>
          <p:cNvPr id="3" name="Content Placeholder 2"/>
          <p:cNvSpPr>
            <a:spLocks noGrp="1"/>
          </p:cNvSpPr>
          <p:nvPr>
            <p:ph idx="1"/>
          </p:nvPr>
        </p:nvSpPr>
        <p:spPr/>
        <p:txBody>
          <a:bodyPr>
            <a:normAutofit lnSpcReduction="10000"/>
          </a:bodyPr>
          <a:lstStyle/>
          <a:p>
            <a:r>
              <a:rPr lang="en-US" dirty="0" smtClean="0"/>
              <a:t>Inadequate Description:</a:t>
            </a:r>
          </a:p>
          <a:p>
            <a:pPr lvl="1"/>
            <a:r>
              <a:rPr lang="en-US" i="1" dirty="0"/>
              <a:t>“To transfer income/expenses from HRSA grant</a:t>
            </a:r>
            <a:r>
              <a:rPr lang="en-US" i="1" dirty="0" smtClean="0"/>
              <a:t>”</a:t>
            </a:r>
          </a:p>
          <a:p>
            <a:pPr lvl="1"/>
            <a:endParaRPr lang="en-US" dirty="0" smtClean="0"/>
          </a:p>
          <a:p>
            <a:r>
              <a:rPr lang="en-US" dirty="0" smtClean="0"/>
              <a:t>Suggested Description:</a:t>
            </a:r>
            <a:endParaRPr lang="en-US" i="1" dirty="0" smtClean="0"/>
          </a:p>
          <a:p>
            <a:pPr lvl="1"/>
            <a:r>
              <a:rPr lang="en-US" i="1" dirty="0"/>
              <a:t>“To transfer salary expenses from HRSA sponsored project (ST 63054321) that is over budget due to personnel costs being greater than planned.  Expenses  transferred to an allowable unrestricted departmental funding source (ST62612345).”</a:t>
            </a:r>
            <a:endParaRPr lang="en-US" dirty="0"/>
          </a:p>
        </p:txBody>
      </p:sp>
    </p:spTree>
    <p:extLst>
      <p:ext uri="{BB962C8B-B14F-4D97-AF65-F5344CB8AC3E}">
        <p14:creationId xmlns:p14="http://schemas.microsoft.com/office/powerpoint/2010/main" val="4006541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Navigation</a:t>
            </a:r>
            <a:endParaRPr lang="en-US" dirty="0"/>
          </a:p>
        </p:txBody>
      </p:sp>
      <p:pic>
        <p:nvPicPr>
          <p:cNvPr id="6" name="Picture 5"/>
          <p:cNvPicPr>
            <a:picLocks noChangeAspect="1"/>
          </p:cNvPicPr>
          <p:nvPr/>
        </p:nvPicPr>
        <p:blipFill>
          <a:blip r:embed="rId2"/>
          <a:stretch>
            <a:fillRect/>
          </a:stretch>
        </p:blipFill>
        <p:spPr>
          <a:xfrm>
            <a:off x="2038077" y="1524000"/>
            <a:ext cx="7105923" cy="5342223"/>
          </a:xfrm>
          <a:prstGeom prst="rect">
            <a:avLst/>
          </a:prstGeom>
        </p:spPr>
      </p:pic>
      <p:sp>
        <p:nvSpPr>
          <p:cNvPr id="4" name="TextBox 3"/>
          <p:cNvSpPr txBox="1"/>
          <p:nvPr/>
        </p:nvSpPr>
        <p:spPr>
          <a:xfrm>
            <a:off x="76200" y="2895600"/>
            <a:ext cx="1828800" cy="2308324"/>
          </a:xfrm>
          <a:prstGeom prst="rect">
            <a:avLst/>
          </a:prstGeom>
          <a:noFill/>
        </p:spPr>
        <p:txBody>
          <a:bodyPr wrap="square" rtlCol="0">
            <a:spAutoFit/>
          </a:bodyPr>
          <a:lstStyle/>
          <a:p>
            <a:r>
              <a:rPr lang="en-US" dirty="0" smtClean="0"/>
              <a:t>FIN 9.2 Learning Resources:</a:t>
            </a:r>
          </a:p>
          <a:p>
            <a:endParaRPr lang="en-US" dirty="0"/>
          </a:p>
          <a:p>
            <a:r>
              <a:rPr lang="en-US" dirty="0">
                <a:hlinkClick r:id="rId3"/>
              </a:rPr>
              <a:t>http://www.cu.edu/controller/fin-92-learning-resources</a:t>
            </a:r>
            <a:r>
              <a:rPr lang="en-US" dirty="0"/>
              <a:t> </a:t>
            </a:r>
          </a:p>
          <a:p>
            <a:endParaRPr lang="en-US" dirty="0"/>
          </a:p>
        </p:txBody>
      </p:sp>
    </p:spTree>
    <p:extLst>
      <p:ext uri="{BB962C8B-B14F-4D97-AF65-F5344CB8AC3E}">
        <p14:creationId xmlns:p14="http://schemas.microsoft.com/office/powerpoint/2010/main" val="22625524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1408176"/>
            <a:ext cx="7620000" cy="5449824"/>
          </a:xfrm>
          <a:prstGeom prst="rect">
            <a:avLst/>
          </a:prstGeom>
        </p:spPr>
      </p:pic>
      <p:sp>
        <p:nvSpPr>
          <p:cNvPr id="2" name="Title 1"/>
          <p:cNvSpPr>
            <a:spLocks noGrp="1"/>
          </p:cNvSpPr>
          <p:nvPr>
            <p:ph type="title"/>
          </p:nvPr>
        </p:nvSpPr>
        <p:spPr/>
        <p:txBody>
          <a:bodyPr/>
          <a:lstStyle/>
          <a:p>
            <a:pPr algn="ctr"/>
            <a:r>
              <a:rPr lang="en-US" dirty="0" smtClean="0"/>
              <a:t>Adding Attachments</a:t>
            </a:r>
            <a:endParaRPr lang="en-US" dirty="0"/>
          </a:p>
        </p:txBody>
      </p:sp>
      <p:sp>
        <p:nvSpPr>
          <p:cNvPr id="7" name="Oval 6"/>
          <p:cNvSpPr/>
          <p:nvPr/>
        </p:nvSpPr>
        <p:spPr>
          <a:xfrm>
            <a:off x="3429000" y="5486400"/>
            <a:ext cx="990600" cy="228600"/>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8600" y="3276600"/>
            <a:ext cx="1447800" cy="1200329"/>
          </a:xfrm>
          <a:prstGeom prst="rect">
            <a:avLst/>
          </a:prstGeom>
          <a:noFill/>
        </p:spPr>
        <p:txBody>
          <a:bodyPr wrap="square" rtlCol="0">
            <a:spAutoFit/>
          </a:bodyPr>
          <a:lstStyle/>
          <a:p>
            <a:r>
              <a:rPr lang="en-US" dirty="0" smtClean="0"/>
              <a:t>Verify legibility before submission.  </a:t>
            </a:r>
            <a:endParaRPr lang="en-US" dirty="0">
              <a:solidFill>
                <a:schemeClr val="tx1">
                  <a:lumMod val="50000"/>
                  <a:lumOff val="50000"/>
                </a:schemeClr>
              </a:solidFill>
            </a:endParaRPr>
          </a:p>
        </p:txBody>
      </p:sp>
    </p:spTree>
    <p:extLst>
      <p:ext uri="{BB962C8B-B14F-4D97-AF65-F5344CB8AC3E}">
        <p14:creationId xmlns:p14="http://schemas.microsoft.com/office/powerpoint/2010/main" val="875200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32452"/>
            <a:ext cx="9144000" cy="5471595"/>
          </a:xfrm>
          <a:prstGeom prst="rect">
            <a:avLst/>
          </a:prstGeom>
        </p:spPr>
      </p:pic>
      <p:sp>
        <p:nvSpPr>
          <p:cNvPr id="2" name="Title 1"/>
          <p:cNvSpPr>
            <a:spLocks noGrp="1"/>
          </p:cNvSpPr>
          <p:nvPr>
            <p:ph type="title"/>
          </p:nvPr>
        </p:nvSpPr>
        <p:spPr/>
        <p:txBody>
          <a:bodyPr/>
          <a:lstStyle/>
          <a:p>
            <a:pPr algn="ctr"/>
            <a:r>
              <a:rPr lang="en-US" dirty="0" smtClean="0"/>
              <a:t>Auto-balancing</a:t>
            </a:r>
            <a:endParaRPr lang="en-US" dirty="0"/>
          </a:p>
        </p:txBody>
      </p:sp>
      <p:sp>
        <p:nvSpPr>
          <p:cNvPr id="7" name="Oval 6"/>
          <p:cNvSpPr/>
          <p:nvPr/>
        </p:nvSpPr>
        <p:spPr>
          <a:xfrm>
            <a:off x="5562600" y="5105400"/>
            <a:ext cx="2286000" cy="228600"/>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4026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WELCOME</a:t>
            </a:r>
            <a:endParaRPr lang="en-US" dirty="0"/>
          </a:p>
        </p:txBody>
      </p:sp>
      <p:sp>
        <p:nvSpPr>
          <p:cNvPr id="3" name="Content Placeholder 2"/>
          <p:cNvSpPr>
            <a:spLocks noGrp="1"/>
          </p:cNvSpPr>
          <p:nvPr>
            <p:ph idx="1"/>
          </p:nvPr>
        </p:nvSpPr>
        <p:spPr/>
        <p:txBody>
          <a:bodyPr>
            <a:normAutofit fontScale="77500" lnSpcReduction="20000"/>
          </a:bodyPr>
          <a:lstStyle/>
          <a:p>
            <a:pPr marL="118872" indent="0">
              <a:buNone/>
            </a:pPr>
            <a:r>
              <a:rPr lang="en-US" dirty="0"/>
              <a:t>This course is part of a suite of courses required for Financial System access at CU. It complements the online Blackboard course, Financial-General Ledger, but also offers trainees</a:t>
            </a:r>
            <a:r>
              <a:rPr lang="en-US" dirty="0" smtClean="0"/>
              <a:t>:</a:t>
            </a:r>
          </a:p>
          <a:p>
            <a:pPr marL="118872" indent="0">
              <a:buNone/>
            </a:pPr>
            <a:endParaRPr lang="en-US" dirty="0"/>
          </a:p>
          <a:p>
            <a:pPr lvl="0"/>
            <a:r>
              <a:rPr lang="en-US" dirty="0"/>
              <a:t>the opportunity to create journal entries in a practice database </a:t>
            </a:r>
          </a:p>
          <a:p>
            <a:pPr lvl="0"/>
            <a:r>
              <a:rPr lang="en-US" dirty="0"/>
              <a:t>the ability to ask questions specific to individual department environments </a:t>
            </a:r>
          </a:p>
          <a:p>
            <a:pPr lvl="0"/>
            <a:r>
              <a:rPr lang="en-US" dirty="0"/>
              <a:t>additional resources </a:t>
            </a:r>
            <a:endParaRPr lang="en-US" dirty="0" smtClean="0"/>
          </a:p>
          <a:p>
            <a:pPr marL="118872" indent="0">
              <a:buNone/>
            </a:pPr>
            <a:endParaRPr lang="en-US" dirty="0" smtClean="0"/>
          </a:p>
          <a:p>
            <a:pPr marL="118872" indent="0">
              <a:buNone/>
            </a:pPr>
            <a:r>
              <a:rPr lang="en-US" dirty="0" smtClean="0"/>
              <a:t>You'll </a:t>
            </a:r>
            <a:r>
              <a:rPr lang="en-US" dirty="0"/>
              <a:t>be able to view it online any time you need a refresher; you need not be at a campus computer. Once you're ready to get started, and to </a:t>
            </a:r>
            <a:r>
              <a:rPr lang="en-US" dirty="0" smtClean="0"/>
              <a:t>progress </a:t>
            </a:r>
            <a:r>
              <a:rPr lang="en-US" dirty="0"/>
              <a:t>page by page through the tutorial,</a:t>
            </a:r>
            <a:r>
              <a:rPr lang="en-US" b="1" dirty="0"/>
              <a:t> click </a:t>
            </a:r>
            <a:r>
              <a:rPr lang="en-US" b="1" dirty="0" smtClean="0"/>
              <a:t>to move forward.</a:t>
            </a:r>
          </a:p>
          <a:p>
            <a:pPr marL="118872" indent="0">
              <a:buNone/>
            </a:pPr>
            <a:endParaRPr lang="en-US" dirty="0"/>
          </a:p>
          <a:p>
            <a:endParaRPr lang="en-US" sz="2400" dirty="0" smtClean="0"/>
          </a:p>
          <a:p>
            <a:endParaRPr lang="en-US" sz="2400" dirty="0"/>
          </a:p>
          <a:p>
            <a:endParaRPr lang="en-US" dirty="0"/>
          </a:p>
        </p:txBody>
      </p:sp>
    </p:spTree>
    <p:extLst>
      <p:ext uri="{BB962C8B-B14F-4D97-AF65-F5344CB8AC3E}">
        <p14:creationId xmlns:p14="http://schemas.microsoft.com/office/powerpoint/2010/main" val="6028629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Auto-balancing</a:t>
            </a:r>
            <a:endParaRPr lang="en-US" dirty="0"/>
          </a:p>
        </p:txBody>
      </p:sp>
      <p:pic>
        <p:nvPicPr>
          <p:cNvPr id="3" name="Picture 2"/>
          <p:cNvPicPr>
            <a:picLocks noChangeAspect="1"/>
          </p:cNvPicPr>
          <p:nvPr/>
        </p:nvPicPr>
        <p:blipFill>
          <a:blip r:embed="rId2"/>
          <a:stretch>
            <a:fillRect/>
          </a:stretch>
        </p:blipFill>
        <p:spPr>
          <a:xfrm>
            <a:off x="0" y="1408176"/>
            <a:ext cx="9144000" cy="5449824"/>
          </a:xfrm>
          <a:prstGeom prst="rect">
            <a:avLst/>
          </a:prstGeom>
        </p:spPr>
      </p:pic>
      <p:sp>
        <p:nvSpPr>
          <p:cNvPr id="7" name="Oval 6"/>
          <p:cNvSpPr/>
          <p:nvPr/>
        </p:nvSpPr>
        <p:spPr>
          <a:xfrm>
            <a:off x="1905000" y="5181600"/>
            <a:ext cx="381000" cy="228600"/>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1162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Personalizing Journal Line Fields</a:t>
            </a:r>
            <a:endParaRPr lang="en-US" dirty="0"/>
          </a:p>
        </p:txBody>
      </p:sp>
      <p:pic>
        <p:nvPicPr>
          <p:cNvPr id="3" name="Picture 2"/>
          <p:cNvPicPr>
            <a:picLocks noChangeAspect="1"/>
          </p:cNvPicPr>
          <p:nvPr/>
        </p:nvPicPr>
        <p:blipFill>
          <a:blip r:embed="rId2"/>
          <a:stretch>
            <a:fillRect/>
          </a:stretch>
        </p:blipFill>
        <p:spPr>
          <a:xfrm>
            <a:off x="0" y="1408176"/>
            <a:ext cx="9144000" cy="5449824"/>
          </a:xfrm>
          <a:prstGeom prst="rect">
            <a:avLst/>
          </a:prstGeom>
        </p:spPr>
      </p:pic>
      <p:sp>
        <p:nvSpPr>
          <p:cNvPr id="7" name="Oval 6"/>
          <p:cNvSpPr/>
          <p:nvPr/>
        </p:nvSpPr>
        <p:spPr>
          <a:xfrm>
            <a:off x="7010400" y="4114800"/>
            <a:ext cx="609600" cy="228600"/>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83492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Analysis Type</a:t>
            </a:r>
            <a:endParaRPr lang="en-US" dirty="0"/>
          </a:p>
        </p:txBody>
      </p:sp>
      <p:sp>
        <p:nvSpPr>
          <p:cNvPr id="4" name="Rectangle 3"/>
          <p:cNvSpPr/>
          <p:nvPr/>
        </p:nvSpPr>
        <p:spPr>
          <a:xfrm>
            <a:off x="457200" y="1676401"/>
            <a:ext cx="8229600" cy="4247317"/>
          </a:xfrm>
          <a:prstGeom prst="rect">
            <a:avLst/>
          </a:prstGeom>
        </p:spPr>
        <p:txBody>
          <a:bodyPr wrap="square">
            <a:spAutoFit/>
          </a:bodyPr>
          <a:lstStyle/>
          <a:p>
            <a:r>
              <a:rPr lang="en-US" sz="2000" dirty="0" smtClean="0"/>
              <a:t>In </a:t>
            </a:r>
            <a:r>
              <a:rPr lang="en-US" sz="2000" dirty="0"/>
              <a:t>Journal Entry, the ANALYSIS TYPE (An Type) code is required for every journal line with a project </a:t>
            </a:r>
            <a:r>
              <a:rPr lang="en-US" sz="2000" dirty="0" err="1"/>
              <a:t>SpeedType</a:t>
            </a:r>
            <a:r>
              <a:rPr lang="en-US" sz="2000" dirty="0" smtClean="0"/>
              <a:t>.</a:t>
            </a:r>
          </a:p>
          <a:p>
            <a:endParaRPr lang="en-US" sz="2000" dirty="0"/>
          </a:p>
          <a:p>
            <a:r>
              <a:rPr lang="en-US" sz="2000" dirty="0"/>
              <a:t>The Analysis Type value affects what is billed for the </a:t>
            </a:r>
            <a:r>
              <a:rPr lang="en-US" sz="2000" dirty="0" smtClean="0"/>
              <a:t>project</a:t>
            </a:r>
            <a:r>
              <a:rPr lang="en-US" sz="2000" dirty="0"/>
              <a:t> </a:t>
            </a:r>
            <a:r>
              <a:rPr lang="en-US" sz="2000" dirty="0" smtClean="0"/>
              <a:t>and must be accurate.</a:t>
            </a:r>
          </a:p>
          <a:p>
            <a:endParaRPr lang="en-US" sz="2000" dirty="0"/>
          </a:p>
          <a:p>
            <a:r>
              <a:rPr lang="en-US" sz="2000" dirty="0"/>
              <a:t>In actual journal entries, enter:</a:t>
            </a:r>
          </a:p>
          <a:p>
            <a:pPr marL="285750" indent="-285750">
              <a:buFont typeface="Arial" panose="020B0604020202020204" pitchFamily="34" charset="0"/>
              <a:buChar char="•"/>
            </a:pPr>
            <a:r>
              <a:rPr lang="en-US" b="1" dirty="0"/>
              <a:t>GLE</a:t>
            </a:r>
            <a:r>
              <a:rPr lang="en-US" dirty="0"/>
              <a:t> if the Account </a:t>
            </a:r>
            <a:r>
              <a:rPr lang="en-US" dirty="0" err="1"/>
              <a:t>ChartField</a:t>
            </a:r>
            <a:r>
              <a:rPr lang="en-US" dirty="0"/>
              <a:t> value is an expense (between 400000 and </a:t>
            </a:r>
            <a:r>
              <a:rPr lang="en-US" dirty="0" smtClean="0"/>
              <a:t>989999)</a:t>
            </a:r>
          </a:p>
          <a:p>
            <a:pPr marL="285750" indent="-285750">
              <a:buFont typeface="Arial" panose="020B0604020202020204" pitchFamily="34" charset="0"/>
              <a:buChar char="•"/>
            </a:pPr>
            <a:r>
              <a:rPr lang="en-US" b="1" dirty="0" smtClean="0"/>
              <a:t>GLR</a:t>
            </a:r>
            <a:r>
              <a:rPr lang="en-US" dirty="0" smtClean="0"/>
              <a:t> </a:t>
            </a:r>
            <a:r>
              <a:rPr lang="en-US" dirty="0"/>
              <a:t>if the Account </a:t>
            </a:r>
            <a:r>
              <a:rPr lang="en-US" dirty="0" err="1"/>
              <a:t>ChartField</a:t>
            </a:r>
            <a:r>
              <a:rPr lang="en-US" dirty="0"/>
              <a:t> value is a revenue (between 200000 and </a:t>
            </a:r>
            <a:r>
              <a:rPr lang="en-US" dirty="0" smtClean="0"/>
              <a:t>399999)</a:t>
            </a:r>
          </a:p>
          <a:p>
            <a:pPr marL="285750" indent="-285750">
              <a:buFont typeface="Arial" panose="020B0604020202020204" pitchFamily="34" charset="0"/>
              <a:buChar char="•"/>
            </a:pPr>
            <a:r>
              <a:rPr lang="en-US" b="1" dirty="0" smtClean="0"/>
              <a:t>BAL</a:t>
            </a:r>
            <a:r>
              <a:rPr lang="en-US" dirty="0" smtClean="0"/>
              <a:t> </a:t>
            </a:r>
            <a:r>
              <a:rPr lang="en-US" dirty="0"/>
              <a:t>if the Account </a:t>
            </a:r>
            <a:r>
              <a:rPr lang="en-US" dirty="0" err="1"/>
              <a:t>ChartField</a:t>
            </a:r>
            <a:r>
              <a:rPr lang="en-US" dirty="0"/>
              <a:t> value is a balance sheet transaction (&lt;= 199999)</a:t>
            </a:r>
          </a:p>
          <a:p>
            <a:endParaRPr lang="en-US" sz="2000" dirty="0" smtClean="0"/>
          </a:p>
          <a:p>
            <a:r>
              <a:rPr lang="en-US" sz="2000" dirty="0" smtClean="0"/>
              <a:t>In </a:t>
            </a:r>
            <a:r>
              <a:rPr lang="en-US" sz="2000" dirty="0"/>
              <a:t>budget journal entries, enter </a:t>
            </a:r>
            <a:r>
              <a:rPr lang="en-US" sz="2000" b="1" dirty="0"/>
              <a:t>BUD</a:t>
            </a:r>
            <a:r>
              <a:rPr lang="en-US" sz="2000" dirty="0"/>
              <a:t>.</a:t>
            </a:r>
          </a:p>
          <a:p>
            <a:endParaRPr lang="en-US" dirty="0"/>
          </a:p>
          <a:p>
            <a:pPr marL="966788" lvl="2">
              <a:buFont typeface="Calibri" panose="020F0502020204030204" pitchFamily="34" charset="0"/>
              <a:buChar char="‐"/>
            </a:pPr>
            <a:endParaRPr lang="en-US" dirty="0"/>
          </a:p>
        </p:txBody>
      </p:sp>
    </p:spTree>
    <p:extLst>
      <p:ext uri="{BB962C8B-B14F-4D97-AF65-F5344CB8AC3E}">
        <p14:creationId xmlns:p14="http://schemas.microsoft.com/office/powerpoint/2010/main" val="9289759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Process Menu</a:t>
            </a:r>
            <a:endParaRPr lang="en-US" dirty="0"/>
          </a:p>
        </p:txBody>
      </p:sp>
      <p:pic>
        <p:nvPicPr>
          <p:cNvPr id="6" name="Picture 5"/>
          <p:cNvPicPr>
            <a:picLocks noChangeAspect="1"/>
          </p:cNvPicPr>
          <p:nvPr/>
        </p:nvPicPr>
        <p:blipFill>
          <a:blip r:embed="rId2"/>
          <a:stretch>
            <a:fillRect/>
          </a:stretch>
        </p:blipFill>
        <p:spPr>
          <a:xfrm>
            <a:off x="0" y="1408176"/>
            <a:ext cx="9144000" cy="5449824"/>
          </a:xfrm>
          <a:prstGeom prst="rect">
            <a:avLst/>
          </a:prstGeom>
        </p:spPr>
      </p:pic>
      <p:sp>
        <p:nvSpPr>
          <p:cNvPr id="7" name="Oval 6"/>
          <p:cNvSpPr/>
          <p:nvPr/>
        </p:nvSpPr>
        <p:spPr>
          <a:xfrm>
            <a:off x="2971800" y="4572000"/>
            <a:ext cx="838200" cy="304800"/>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795327" y="5715000"/>
            <a:ext cx="914400" cy="533400"/>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945004" y="4225279"/>
            <a:ext cx="941196" cy="271272"/>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90880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Submitting Journal Entries</a:t>
            </a:r>
            <a:endParaRPr lang="en-US" dirty="0"/>
          </a:p>
        </p:txBody>
      </p:sp>
      <p:pic>
        <p:nvPicPr>
          <p:cNvPr id="5" name="Picture 4"/>
          <p:cNvPicPr>
            <a:picLocks noChangeAspect="1"/>
          </p:cNvPicPr>
          <p:nvPr/>
        </p:nvPicPr>
        <p:blipFill>
          <a:blip r:embed="rId2"/>
          <a:stretch>
            <a:fillRect/>
          </a:stretch>
        </p:blipFill>
        <p:spPr>
          <a:xfrm>
            <a:off x="0" y="1358949"/>
            <a:ext cx="9131130" cy="4992624"/>
          </a:xfrm>
          <a:prstGeom prst="rect">
            <a:avLst/>
          </a:prstGeom>
        </p:spPr>
      </p:pic>
      <p:sp>
        <p:nvSpPr>
          <p:cNvPr id="6" name="Oval 5"/>
          <p:cNvSpPr/>
          <p:nvPr/>
        </p:nvSpPr>
        <p:spPr>
          <a:xfrm>
            <a:off x="5562600" y="3124200"/>
            <a:ext cx="838200" cy="304800"/>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09600" y="5867400"/>
            <a:ext cx="627707" cy="228600"/>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400800" y="3110713"/>
            <a:ext cx="2355132" cy="276999"/>
          </a:xfrm>
          <a:prstGeom prst="rect">
            <a:avLst/>
          </a:prstGeom>
          <a:noFill/>
        </p:spPr>
        <p:txBody>
          <a:bodyPr wrap="none" rtlCol="0">
            <a:spAutoFit/>
          </a:bodyPr>
          <a:lstStyle/>
          <a:p>
            <a:r>
              <a:rPr lang="en-US" sz="1200" dirty="0" smtClean="0">
                <a:solidFill>
                  <a:srgbClr val="FF0000"/>
                </a:solidFill>
              </a:rPr>
              <a:t>Or submit from the process menu.</a:t>
            </a:r>
            <a:endParaRPr lang="en-US" sz="1200" dirty="0">
              <a:solidFill>
                <a:srgbClr val="FF0000"/>
              </a:solidFill>
            </a:endParaRPr>
          </a:p>
        </p:txBody>
      </p:sp>
    </p:spTree>
    <p:extLst>
      <p:ext uri="{BB962C8B-B14F-4D97-AF65-F5344CB8AC3E}">
        <p14:creationId xmlns:p14="http://schemas.microsoft.com/office/powerpoint/2010/main" val="209851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08176"/>
            <a:ext cx="9067800" cy="5449824"/>
          </a:xfrm>
          <a:prstGeom prst="rect">
            <a:avLst/>
          </a:prstGeom>
        </p:spPr>
      </p:pic>
      <p:sp>
        <p:nvSpPr>
          <p:cNvPr id="2" name="Title 1"/>
          <p:cNvSpPr>
            <a:spLocks noGrp="1"/>
          </p:cNvSpPr>
          <p:nvPr>
            <p:ph type="title"/>
          </p:nvPr>
        </p:nvSpPr>
        <p:spPr/>
        <p:txBody>
          <a:bodyPr/>
          <a:lstStyle/>
          <a:p>
            <a:pPr algn="ctr"/>
            <a:r>
              <a:rPr lang="en-US" dirty="0" smtClean="0"/>
              <a:t>Reversing</a:t>
            </a:r>
            <a:endParaRPr lang="en-US" dirty="0"/>
          </a:p>
        </p:txBody>
      </p:sp>
      <p:sp>
        <p:nvSpPr>
          <p:cNvPr id="7" name="Oval 6"/>
          <p:cNvSpPr/>
          <p:nvPr/>
        </p:nvSpPr>
        <p:spPr>
          <a:xfrm>
            <a:off x="2286000" y="5638800"/>
            <a:ext cx="2438400" cy="304800"/>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6964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Spreadsheet Journal Upload</a:t>
            </a:r>
            <a:endParaRPr lang="en-US" dirty="0"/>
          </a:p>
        </p:txBody>
      </p:sp>
      <p:sp>
        <p:nvSpPr>
          <p:cNvPr id="3" name="TextBox 2"/>
          <p:cNvSpPr txBox="1"/>
          <p:nvPr/>
        </p:nvSpPr>
        <p:spPr>
          <a:xfrm>
            <a:off x="152400" y="1676400"/>
            <a:ext cx="3657600" cy="1938992"/>
          </a:xfrm>
          <a:prstGeom prst="rect">
            <a:avLst/>
          </a:prstGeom>
          <a:noFill/>
        </p:spPr>
        <p:txBody>
          <a:bodyPr wrap="square" rtlCol="0">
            <a:spAutoFit/>
          </a:bodyPr>
          <a:lstStyle/>
          <a:p>
            <a:r>
              <a:rPr lang="en-US" sz="2000" dirty="0"/>
              <a:t> Videos, step-by-step guides, and spreadsheet templates:</a:t>
            </a:r>
          </a:p>
          <a:p>
            <a:r>
              <a:rPr lang="en-US" sz="2000" dirty="0" smtClean="0">
                <a:hlinkClick r:id="rId3"/>
              </a:rPr>
              <a:t>http</a:t>
            </a:r>
            <a:r>
              <a:rPr lang="en-US" sz="2000" dirty="0">
                <a:hlinkClick r:id="rId3"/>
              </a:rPr>
              <a:t>://</a:t>
            </a:r>
            <a:r>
              <a:rPr lang="en-US" sz="2000" dirty="0" smtClean="0">
                <a:hlinkClick r:id="rId3"/>
              </a:rPr>
              <a:t>www.cu.edu/controller/finance-system-learning-resources-journals</a:t>
            </a:r>
            <a:endParaRPr lang="en-US" sz="2000" dirty="0" smtClean="0"/>
          </a:p>
          <a:p>
            <a:endParaRPr lang="en-US" sz="2000" dirty="0"/>
          </a:p>
        </p:txBody>
      </p:sp>
      <p:pic>
        <p:nvPicPr>
          <p:cNvPr id="4" name="Picture 3"/>
          <p:cNvPicPr>
            <a:picLocks noChangeAspect="1"/>
          </p:cNvPicPr>
          <p:nvPr/>
        </p:nvPicPr>
        <p:blipFill>
          <a:blip r:embed="rId4"/>
          <a:stretch>
            <a:fillRect/>
          </a:stretch>
        </p:blipFill>
        <p:spPr>
          <a:xfrm>
            <a:off x="3962400" y="1524000"/>
            <a:ext cx="4822951" cy="2857621"/>
          </a:xfrm>
          <a:prstGeom prst="rect">
            <a:avLst/>
          </a:prstGeom>
        </p:spPr>
      </p:pic>
      <p:pic>
        <p:nvPicPr>
          <p:cNvPr id="5" name="Picture 4"/>
          <p:cNvPicPr>
            <a:picLocks noChangeAspect="1"/>
          </p:cNvPicPr>
          <p:nvPr/>
        </p:nvPicPr>
        <p:blipFill>
          <a:blip r:embed="rId5"/>
          <a:stretch>
            <a:fillRect/>
          </a:stretch>
        </p:blipFill>
        <p:spPr>
          <a:xfrm>
            <a:off x="155028" y="3505200"/>
            <a:ext cx="5712751" cy="3278511"/>
          </a:xfrm>
          <a:prstGeom prst="rect">
            <a:avLst/>
          </a:prstGeom>
        </p:spPr>
      </p:pic>
      <p:pic>
        <p:nvPicPr>
          <p:cNvPr id="7" name="Picture 6"/>
          <p:cNvPicPr>
            <a:picLocks noChangeAspect="1"/>
          </p:cNvPicPr>
          <p:nvPr/>
        </p:nvPicPr>
        <p:blipFill>
          <a:blip r:embed="rId6"/>
          <a:stretch>
            <a:fillRect/>
          </a:stretch>
        </p:blipFill>
        <p:spPr>
          <a:xfrm>
            <a:off x="5840575" y="4876800"/>
            <a:ext cx="2944776" cy="1734784"/>
          </a:xfrm>
          <a:prstGeom prst="rect">
            <a:avLst/>
          </a:prstGeom>
        </p:spPr>
      </p:pic>
    </p:spTree>
    <p:extLst>
      <p:ext uri="{BB962C8B-B14F-4D97-AF65-F5344CB8AC3E}">
        <p14:creationId xmlns:p14="http://schemas.microsoft.com/office/powerpoint/2010/main" val="2773478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Create New Journal Entries: </a:t>
            </a:r>
            <a:br>
              <a:rPr lang="en-US" dirty="0" smtClean="0"/>
            </a:br>
            <a:r>
              <a:rPr lang="en-US" sz="3100" dirty="0" smtClean="0"/>
              <a:t>Do you have the following?</a:t>
            </a:r>
            <a:endParaRPr lang="en-US" dirty="0"/>
          </a:p>
        </p:txBody>
      </p:sp>
      <p:sp>
        <p:nvSpPr>
          <p:cNvPr id="3" name="Content Placeholder 2"/>
          <p:cNvSpPr>
            <a:spLocks noGrp="1"/>
          </p:cNvSpPr>
          <p:nvPr>
            <p:ph idx="1"/>
          </p:nvPr>
        </p:nvSpPr>
        <p:spPr/>
        <p:txBody>
          <a:bodyPr/>
          <a:lstStyle/>
          <a:p>
            <a:r>
              <a:rPr lang="en-US" dirty="0" smtClean="0"/>
              <a:t>Justification of creating a journal entry</a:t>
            </a:r>
          </a:p>
          <a:p>
            <a:r>
              <a:rPr lang="en-US" dirty="0" err="1" smtClean="0"/>
              <a:t>Speedtype</a:t>
            </a:r>
            <a:r>
              <a:rPr lang="en-US" dirty="0" smtClean="0"/>
              <a:t>(s)</a:t>
            </a:r>
          </a:p>
          <a:p>
            <a:r>
              <a:rPr lang="en-US" dirty="0" smtClean="0"/>
              <a:t>Analysis Type</a:t>
            </a:r>
          </a:p>
          <a:p>
            <a:r>
              <a:rPr lang="en-US" dirty="0" smtClean="0"/>
              <a:t>Account Code(s)</a:t>
            </a:r>
          </a:p>
          <a:p>
            <a:r>
              <a:rPr lang="en-US" dirty="0" smtClean="0"/>
              <a:t>Amount (Debit/Credit)</a:t>
            </a:r>
          </a:p>
          <a:p>
            <a:r>
              <a:rPr lang="en-US" dirty="0" smtClean="0"/>
              <a:t>Supporting document</a:t>
            </a:r>
            <a:endParaRPr lang="en-US" dirty="0"/>
          </a:p>
        </p:txBody>
      </p:sp>
    </p:spTree>
    <p:extLst>
      <p:ext uri="{BB962C8B-B14F-4D97-AF65-F5344CB8AC3E}">
        <p14:creationId xmlns:p14="http://schemas.microsoft.com/office/powerpoint/2010/main" val="41724711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264"/>
            <a:ext cx="8229600" cy="1252728"/>
          </a:xfrm>
        </p:spPr>
        <p:txBody>
          <a:bodyPr/>
          <a:lstStyle/>
          <a:p>
            <a:pPr algn="ctr"/>
            <a:r>
              <a:rPr lang="en-US" dirty="0" smtClean="0"/>
              <a:t>Journal Entry Examples</a:t>
            </a:r>
            <a:endParaRPr lang="en-US" dirty="0"/>
          </a:p>
        </p:txBody>
      </p:sp>
      <p:pic>
        <p:nvPicPr>
          <p:cNvPr id="12" name="Content Placeholder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35005" y="1975701"/>
            <a:ext cx="8598659" cy="661988"/>
          </a:xfrm>
          <a:prstGeom prst="rect">
            <a:avLst/>
          </a:prstGeom>
        </p:spPr>
      </p:pic>
      <p:sp>
        <p:nvSpPr>
          <p:cNvPr id="13" name="Title 1"/>
          <p:cNvSpPr txBox="1">
            <a:spLocks/>
          </p:cNvSpPr>
          <p:nvPr/>
        </p:nvSpPr>
        <p:spPr bwMode="auto">
          <a:xfrm>
            <a:off x="228600" y="1543977"/>
            <a:ext cx="82296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u="sng" dirty="0">
                <a:latin typeface="Book Antiqua" panose="02040602050305030304" pitchFamily="18" charset="0"/>
              </a:rPr>
              <a:t>Journal Entry Example #1 – Cost Transfer</a:t>
            </a:r>
          </a:p>
        </p:txBody>
      </p:sp>
      <p:pic>
        <p:nvPicPr>
          <p:cNvPr id="1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1" y="2898842"/>
            <a:ext cx="8605064" cy="632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txBox="1">
            <a:spLocks/>
          </p:cNvSpPr>
          <p:nvPr/>
        </p:nvSpPr>
        <p:spPr bwMode="auto">
          <a:xfrm>
            <a:off x="228600" y="3630281"/>
            <a:ext cx="82296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u="sng" dirty="0">
                <a:latin typeface="Book Antiqua" panose="02040602050305030304" pitchFamily="18" charset="0"/>
              </a:rPr>
              <a:t>Journal Entry Example #3 – Interdepartmental Revenue/Expense</a:t>
            </a:r>
          </a:p>
        </p:txBody>
      </p:sp>
      <p:pic>
        <p:nvPicPr>
          <p:cNvPr id="1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992432"/>
            <a:ext cx="860506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txBox="1">
            <a:spLocks/>
          </p:cNvSpPr>
          <p:nvPr/>
        </p:nvSpPr>
        <p:spPr bwMode="auto">
          <a:xfrm>
            <a:off x="235005" y="4647226"/>
            <a:ext cx="82296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u="sng" dirty="0">
                <a:latin typeface="Book Antiqua" panose="02040602050305030304" pitchFamily="18" charset="0"/>
              </a:rPr>
              <a:t>Journal Entry Example #4 – UPI Revenue</a:t>
            </a:r>
          </a:p>
        </p:txBody>
      </p:sp>
      <p:pic>
        <p:nvPicPr>
          <p:cNvPr id="18"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058388"/>
            <a:ext cx="8605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p:cNvSpPr txBox="1">
            <a:spLocks/>
          </p:cNvSpPr>
          <p:nvPr/>
        </p:nvSpPr>
        <p:spPr bwMode="auto">
          <a:xfrm>
            <a:off x="228600" y="5705764"/>
            <a:ext cx="82296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u="sng" dirty="0">
                <a:latin typeface="Book Antiqua" panose="02040602050305030304" pitchFamily="18" charset="0"/>
              </a:rPr>
              <a:t>Journal Entry Example #5 – Cash Transfer</a:t>
            </a:r>
          </a:p>
        </p:txBody>
      </p:sp>
      <p:sp>
        <p:nvSpPr>
          <p:cNvPr id="20" name="Title 1"/>
          <p:cNvSpPr txBox="1">
            <a:spLocks/>
          </p:cNvSpPr>
          <p:nvPr/>
        </p:nvSpPr>
        <p:spPr>
          <a:xfrm>
            <a:off x="228600" y="2562684"/>
            <a:ext cx="8229600" cy="411163"/>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r>
              <a:rPr lang="en-US" altLang="en-US" sz="2000" b="0" u="sng" dirty="0" smtClean="0">
                <a:solidFill>
                  <a:schemeClr val="tx1"/>
                </a:solidFill>
                <a:latin typeface="Book Antiqua" panose="02040602050305030304" pitchFamily="18" charset="0"/>
              </a:rPr>
              <a:t>Journal Entry Example #2 – Accruing Revenue and AR</a:t>
            </a:r>
            <a:endParaRPr lang="en-US" altLang="en-US" sz="2000" b="0" u="sng" dirty="0" smtClean="0">
              <a:solidFill>
                <a:schemeClr val="tx1"/>
              </a:solidFill>
              <a:latin typeface="Book Antiqua" panose="02040602050305030304" pitchFamily="18" charset="0"/>
            </a:endParaRPr>
          </a:p>
        </p:txBody>
      </p:sp>
      <p:pic>
        <p:nvPicPr>
          <p:cNvPr id="21"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5005" y="6116671"/>
            <a:ext cx="859865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18651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Should I put a Debit or Credit in a JE Line?</a:t>
            </a:r>
            <a:endParaRPr lang="en-US" sz="3200" dirty="0"/>
          </a:p>
        </p:txBody>
      </p:sp>
      <p:sp>
        <p:nvSpPr>
          <p:cNvPr id="3" name="Content Placeholder 2"/>
          <p:cNvSpPr>
            <a:spLocks noGrp="1"/>
          </p:cNvSpPr>
          <p:nvPr>
            <p:ph idx="1"/>
          </p:nvPr>
        </p:nvSpPr>
        <p:spPr>
          <a:xfrm>
            <a:off x="533400" y="1524000"/>
            <a:ext cx="8229600" cy="4625609"/>
          </a:xfrm>
        </p:spPr>
        <p:txBody>
          <a:bodyPr>
            <a:normAutofit/>
          </a:bodyPr>
          <a:lstStyle/>
          <a:p>
            <a:r>
              <a:rPr lang="en-US" altLang="en-US" sz="2400" dirty="0"/>
              <a:t>Whatever </a:t>
            </a:r>
            <a:r>
              <a:rPr lang="en-US" altLang="en-US" sz="2400" dirty="0" err="1"/>
              <a:t>speedtype</a:t>
            </a:r>
            <a:r>
              <a:rPr lang="en-US" altLang="en-US" sz="2400" dirty="0"/>
              <a:t> is getting a </a:t>
            </a:r>
            <a:r>
              <a:rPr lang="en-US" altLang="en-US" sz="2400" dirty="0">
                <a:solidFill>
                  <a:srgbClr val="00B050"/>
                </a:solidFill>
              </a:rPr>
              <a:t>credit</a:t>
            </a:r>
            <a:r>
              <a:rPr lang="en-US" altLang="en-US" sz="2400" dirty="0"/>
              <a:t> will </a:t>
            </a:r>
            <a:r>
              <a:rPr lang="en-US" altLang="en-US" sz="2400" dirty="0">
                <a:solidFill>
                  <a:srgbClr val="00B050"/>
                </a:solidFill>
              </a:rPr>
              <a:t>increase</a:t>
            </a:r>
            <a:r>
              <a:rPr lang="en-US" altLang="en-US" sz="2400" dirty="0"/>
              <a:t> its cash balance</a:t>
            </a:r>
            <a:r>
              <a:rPr lang="en-US" altLang="en-US" sz="2400" dirty="0" smtClean="0"/>
              <a:t>.</a:t>
            </a:r>
            <a:endParaRPr lang="en-US" altLang="en-US" sz="2400" dirty="0"/>
          </a:p>
          <a:p>
            <a:r>
              <a:rPr lang="en-US" altLang="en-US" sz="2400" dirty="0"/>
              <a:t>Whatever </a:t>
            </a:r>
            <a:r>
              <a:rPr lang="en-US" altLang="en-US" sz="2400" dirty="0" err="1"/>
              <a:t>speedtype</a:t>
            </a:r>
            <a:r>
              <a:rPr lang="en-US" altLang="en-US" sz="2400" dirty="0"/>
              <a:t> is getting a </a:t>
            </a:r>
            <a:r>
              <a:rPr lang="en-US" altLang="en-US" sz="2400" dirty="0">
                <a:solidFill>
                  <a:srgbClr val="FF0000"/>
                </a:solidFill>
              </a:rPr>
              <a:t>debit</a:t>
            </a:r>
            <a:r>
              <a:rPr lang="en-US" altLang="en-US" sz="2400" dirty="0"/>
              <a:t> will </a:t>
            </a:r>
            <a:r>
              <a:rPr lang="en-US" altLang="en-US" sz="2400" dirty="0">
                <a:solidFill>
                  <a:srgbClr val="FF0000"/>
                </a:solidFill>
              </a:rPr>
              <a:t>decrease</a:t>
            </a:r>
            <a:r>
              <a:rPr lang="en-US" altLang="en-US" sz="2400" dirty="0"/>
              <a:t> its cash balance.</a:t>
            </a:r>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0326" y="3124200"/>
            <a:ext cx="830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3162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Course Overview</a:t>
            </a:r>
            <a:endParaRPr lang="en-US" dirty="0"/>
          </a:p>
        </p:txBody>
      </p:sp>
      <p:sp>
        <p:nvSpPr>
          <p:cNvPr id="3" name="Text Placeholder 2"/>
          <p:cNvSpPr>
            <a:spLocks noGrp="1"/>
          </p:cNvSpPr>
          <p:nvPr>
            <p:ph type="body" idx="1"/>
          </p:nvPr>
        </p:nvSpPr>
        <p:spPr/>
        <p:txBody>
          <a:bodyPr/>
          <a:lstStyle/>
          <a:p>
            <a:r>
              <a:rPr lang="en-US" dirty="0"/>
              <a:t>The General Ledger course is fundamentally about creating journal entries (JEs). Here's a look at what we'll be covering:</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66556232"/>
              </p:ext>
            </p:extLst>
          </p:nvPr>
        </p:nvGraphicFramePr>
        <p:xfrm>
          <a:off x="152400" y="2743199"/>
          <a:ext cx="8839199" cy="3962401"/>
        </p:xfrm>
        <a:graphic>
          <a:graphicData uri="http://schemas.openxmlformats.org/drawingml/2006/table">
            <a:tbl>
              <a:tblPr firstRow="1" firstCol="1" bandRow="1">
                <a:tableStyleId>{69CF1AB2-1976-4502-BF36-3FF5EA218861}</a:tableStyleId>
              </a:tblPr>
              <a:tblGrid>
                <a:gridCol w="1446368"/>
                <a:gridCol w="1438294"/>
                <a:gridCol w="1567741"/>
                <a:gridCol w="1438294"/>
                <a:gridCol w="1625272"/>
                <a:gridCol w="1323230"/>
              </a:tblGrid>
              <a:tr h="606093">
                <a:tc gridSpan="6">
                  <a:txBody>
                    <a:bodyPr/>
                    <a:lstStyle/>
                    <a:p>
                      <a:pPr marL="0" marR="0" algn="ctr">
                        <a:lnSpc>
                          <a:spcPct val="115000"/>
                        </a:lnSpc>
                        <a:spcBef>
                          <a:spcPts val="0"/>
                        </a:spcBef>
                        <a:spcAft>
                          <a:spcPts val="0"/>
                        </a:spcAft>
                      </a:pPr>
                      <a:r>
                        <a:rPr lang="en-US" sz="1700" dirty="0">
                          <a:effectLst/>
                        </a:rPr>
                        <a:t>COURSE OVERVIEW</a:t>
                      </a:r>
                      <a:endParaRPr lang="en-US" sz="1700" dirty="0">
                        <a:effectLst/>
                        <a:latin typeface="Calibri"/>
                        <a:ea typeface="Calibri"/>
                        <a:cs typeface="Times New Roman"/>
                      </a:endParaRPr>
                    </a:p>
                  </a:txBody>
                  <a:tcPr marL="9525" marR="9525" marT="9525" marB="9525" anchor="ctr">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06093">
                <a:tc>
                  <a:txBody>
                    <a:bodyPr/>
                    <a:lstStyle/>
                    <a:p>
                      <a:pPr marL="0" marR="0" algn="ctr">
                        <a:lnSpc>
                          <a:spcPct val="115000"/>
                        </a:lnSpc>
                        <a:spcBef>
                          <a:spcPts val="0"/>
                        </a:spcBef>
                        <a:spcAft>
                          <a:spcPts val="0"/>
                        </a:spcAft>
                      </a:pPr>
                      <a:r>
                        <a:rPr lang="en-US" sz="1300" b="1" dirty="0">
                          <a:effectLst/>
                        </a:rPr>
                        <a:t>INTRODUCTION</a:t>
                      </a:r>
                      <a:endParaRPr lang="en-US" sz="1300" b="1" dirty="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300" b="1" dirty="0">
                          <a:effectLst/>
                        </a:rPr>
                        <a:t>DEBITS AND CREDITS</a:t>
                      </a:r>
                      <a:endParaRPr lang="en-US" sz="1300" b="1" dirty="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300" b="1" dirty="0">
                          <a:effectLst/>
                        </a:rPr>
                        <a:t>NAVIGATION</a:t>
                      </a:r>
                      <a:endParaRPr lang="en-US" sz="1300" b="1" dirty="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300" b="1" dirty="0">
                          <a:effectLst/>
                        </a:rPr>
                        <a:t>PRINTING</a:t>
                      </a:r>
                      <a:endParaRPr lang="en-US" sz="1300" b="1" dirty="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300" b="1" dirty="0">
                          <a:effectLst/>
                        </a:rPr>
                        <a:t>ROUTING</a:t>
                      </a:r>
                      <a:endParaRPr lang="en-US" sz="1300" b="1" dirty="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300" b="1" dirty="0">
                          <a:effectLst/>
                        </a:rPr>
                        <a:t>RESOURCES</a:t>
                      </a:r>
                      <a:endParaRPr lang="en-US" sz="1300" b="1" dirty="0">
                        <a:effectLst/>
                        <a:latin typeface="Calibri"/>
                        <a:ea typeface="Calibri"/>
                        <a:cs typeface="Times New Roman"/>
                      </a:endParaRPr>
                    </a:p>
                  </a:txBody>
                  <a:tcPr marL="9525" marR="9525" marT="9525" marB="9525" anchor="ctr"/>
                </a:tc>
              </a:tr>
              <a:tr h="2750215">
                <a:tc>
                  <a:txBody>
                    <a:bodyPr/>
                    <a:lstStyle/>
                    <a:p>
                      <a:pPr marL="0" marR="0" algn="ctr">
                        <a:lnSpc>
                          <a:spcPct val="115000"/>
                        </a:lnSpc>
                        <a:spcBef>
                          <a:spcPts val="0"/>
                        </a:spcBef>
                        <a:spcAft>
                          <a:spcPts val="1000"/>
                        </a:spcAft>
                      </a:pPr>
                      <a:r>
                        <a:rPr lang="en-US" sz="1500" b="0" dirty="0" smtClean="0">
                          <a:effectLst/>
                        </a:rPr>
                        <a:t> JE </a:t>
                      </a:r>
                      <a:r>
                        <a:rPr lang="en-US" sz="1500" b="0" dirty="0">
                          <a:effectLst/>
                        </a:rPr>
                        <a:t>Purposes</a:t>
                      </a:r>
                    </a:p>
                    <a:p>
                      <a:pPr marL="0" marR="0" algn="ctr">
                        <a:lnSpc>
                          <a:spcPct val="115000"/>
                        </a:lnSpc>
                        <a:spcBef>
                          <a:spcPts val="0"/>
                        </a:spcBef>
                        <a:spcAft>
                          <a:spcPts val="1000"/>
                        </a:spcAft>
                      </a:pPr>
                      <a:r>
                        <a:rPr lang="en-US" sz="1500" b="0" dirty="0" smtClean="0">
                          <a:effectLst/>
                        </a:rPr>
                        <a:t> </a:t>
                      </a:r>
                    </a:p>
                    <a:p>
                      <a:pPr marL="0" marR="0" algn="ctr">
                        <a:lnSpc>
                          <a:spcPct val="115000"/>
                        </a:lnSpc>
                        <a:spcBef>
                          <a:spcPts val="0"/>
                        </a:spcBef>
                        <a:spcAft>
                          <a:spcPts val="1000"/>
                        </a:spcAft>
                      </a:pPr>
                      <a:r>
                        <a:rPr lang="en-US" sz="1500" b="0" dirty="0" smtClean="0">
                          <a:effectLst/>
                        </a:rPr>
                        <a:t>Cost </a:t>
                      </a:r>
                      <a:r>
                        <a:rPr lang="en-US" sz="1500" b="0" dirty="0">
                          <a:effectLst/>
                        </a:rPr>
                        <a:t>Transfers</a:t>
                      </a:r>
                    </a:p>
                    <a:p>
                      <a:pPr marL="0" marR="0" algn="ctr">
                        <a:lnSpc>
                          <a:spcPct val="115000"/>
                        </a:lnSpc>
                        <a:spcBef>
                          <a:spcPts val="0"/>
                        </a:spcBef>
                        <a:spcAft>
                          <a:spcPts val="1000"/>
                        </a:spcAft>
                      </a:pPr>
                      <a:endParaRPr lang="en-US" sz="1500" b="0" dirty="0" smtClean="0">
                        <a:effectLst/>
                      </a:endParaRPr>
                    </a:p>
                    <a:p>
                      <a:pPr marL="0" marR="0" algn="ctr">
                        <a:lnSpc>
                          <a:spcPct val="115000"/>
                        </a:lnSpc>
                        <a:spcBef>
                          <a:spcPts val="0"/>
                        </a:spcBef>
                        <a:spcAft>
                          <a:spcPts val="1000"/>
                        </a:spcAft>
                      </a:pPr>
                      <a:r>
                        <a:rPr lang="en-US" sz="1500" b="0" dirty="0" smtClean="0">
                          <a:effectLst/>
                        </a:rPr>
                        <a:t> Gift </a:t>
                      </a:r>
                      <a:r>
                        <a:rPr lang="en-US" sz="1500" b="0" dirty="0">
                          <a:effectLst/>
                        </a:rPr>
                        <a:t>Fund </a:t>
                      </a:r>
                      <a:r>
                        <a:rPr lang="en-US" sz="1500" b="0" dirty="0" smtClean="0">
                          <a:effectLst/>
                        </a:rPr>
                        <a:t>JEs</a:t>
                      </a:r>
                      <a:endParaRPr lang="en-US" sz="1500" b="0" dirty="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1000"/>
                        </a:spcAft>
                      </a:pPr>
                      <a:r>
                        <a:rPr lang="en-US" sz="1500" dirty="0" smtClean="0">
                          <a:effectLst/>
                        </a:rPr>
                        <a:t> Debit </a:t>
                      </a:r>
                      <a:r>
                        <a:rPr lang="en-US" sz="1500" dirty="0">
                          <a:effectLst/>
                        </a:rPr>
                        <a:t>&amp; Credit Behavior</a:t>
                      </a:r>
                    </a:p>
                    <a:p>
                      <a:pPr marL="0" marR="0" algn="ctr">
                        <a:lnSpc>
                          <a:spcPct val="115000"/>
                        </a:lnSpc>
                        <a:spcBef>
                          <a:spcPts val="0"/>
                        </a:spcBef>
                        <a:spcAft>
                          <a:spcPts val="1000"/>
                        </a:spcAft>
                      </a:pPr>
                      <a:r>
                        <a:rPr lang="en-US" sz="1500" dirty="0" smtClean="0">
                          <a:effectLst/>
                        </a:rPr>
                        <a:t> </a:t>
                      </a:r>
                    </a:p>
                    <a:p>
                      <a:pPr marL="0" marR="0" algn="ctr">
                        <a:lnSpc>
                          <a:spcPct val="115000"/>
                        </a:lnSpc>
                        <a:spcBef>
                          <a:spcPts val="0"/>
                        </a:spcBef>
                        <a:spcAft>
                          <a:spcPts val="1000"/>
                        </a:spcAft>
                      </a:pPr>
                      <a:r>
                        <a:rPr lang="en-US" sz="1500" dirty="0" smtClean="0">
                          <a:effectLst/>
                        </a:rPr>
                        <a:t>CU's </a:t>
                      </a:r>
                      <a:r>
                        <a:rPr lang="en-US" sz="1500" dirty="0">
                          <a:effectLst/>
                        </a:rPr>
                        <a:t>Account Codes</a:t>
                      </a:r>
                      <a:endParaRPr lang="en-US" sz="1500" dirty="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1000"/>
                        </a:spcAft>
                      </a:pPr>
                      <a:r>
                        <a:rPr lang="en-US" sz="1500" dirty="0" smtClean="0">
                          <a:effectLst/>
                        </a:rPr>
                        <a:t> Journal </a:t>
                      </a:r>
                      <a:r>
                        <a:rPr lang="en-US" sz="1500" dirty="0">
                          <a:effectLst/>
                        </a:rPr>
                        <a:t>Types</a:t>
                      </a:r>
                    </a:p>
                    <a:p>
                      <a:pPr marL="0" marR="0" algn="ctr">
                        <a:lnSpc>
                          <a:spcPct val="115000"/>
                        </a:lnSpc>
                        <a:spcBef>
                          <a:spcPts val="0"/>
                        </a:spcBef>
                        <a:spcAft>
                          <a:spcPts val="1000"/>
                        </a:spcAft>
                      </a:pPr>
                      <a:r>
                        <a:rPr lang="en-US" sz="1500" dirty="0" smtClean="0">
                          <a:effectLst/>
                        </a:rPr>
                        <a:t> </a:t>
                      </a:r>
                    </a:p>
                    <a:p>
                      <a:pPr marL="0" marR="0" algn="ctr">
                        <a:lnSpc>
                          <a:spcPct val="115000"/>
                        </a:lnSpc>
                        <a:spcBef>
                          <a:spcPts val="0"/>
                        </a:spcBef>
                        <a:spcAft>
                          <a:spcPts val="1000"/>
                        </a:spcAft>
                      </a:pPr>
                      <a:r>
                        <a:rPr lang="en-US" sz="1500" dirty="0" smtClean="0">
                          <a:effectLst/>
                        </a:rPr>
                        <a:t>Journal </a:t>
                      </a:r>
                      <a:r>
                        <a:rPr lang="en-US" sz="1500" dirty="0">
                          <a:effectLst/>
                        </a:rPr>
                        <a:t>Requirements</a:t>
                      </a:r>
                    </a:p>
                    <a:p>
                      <a:pPr marL="0" marR="0" algn="ctr">
                        <a:lnSpc>
                          <a:spcPct val="115000"/>
                        </a:lnSpc>
                        <a:spcBef>
                          <a:spcPts val="0"/>
                        </a:spcBef>
                        <a:spcAft>
                          <a:spcPts val="1000"/>
                        </a:spcAft>
                      </a:pPr>
                      <a:r>
                        <a:rPr lang="en-US" sz="1500" dirty="0" smtClean="0">
                          <a:effectLst/>
                        </a:rPr>
                        <a:t> </a:t>
                      </a:r>
                    </a:p>
                    <a:p>
                      <a:pPr marL="0" marR="0" algn="ctr">
                        <a:lnSpc>
                          <a:spcPct val="115000"/>
                        </a:lnSpc>
                        <a:spcBef>
                          <a:spcPts val="0"/>
                        </a:spcBef>
                        <a:spcAft>
                          <a:spcPts val="1000"/>
                        </a:spcAft>
                      </a:pPr>
                      <a:r>
                        <a:rPr lang="en-US" sz="1500" dirty="0" smtClean="0">
                          <a:effectLst/>
                        </a:rPr>
                        <a:t>Error </a:t>
                      </a:r>
                      <a:r>
                        <a:rPr lang="en-US" sz="1500" dirty="0">
                          <a:effectLst/>
                        </a:rPr>
                        <a:t>Handling</a:t>
                      </a:r>
                      <a:endParaRPr lang="en-US" sz="1500" dirty="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1000"/>
                        </a:spcAft>
                      </a:pPr>
                      <a:r>
                        <a:rPr lang="en-US" sz="1500" dirty="0" smtClean="0">
                          <a:effectLst/>
                        </a:rPr>
                        <a:t> In </a:t>
                      </a:r>
                      <a:r>
                        <a:rPr lang="en-US" sz="1500" dirty="0">
                          <a:effectLst/>
                        </a:rPr>
                        <a:t>Finance System</a:t>
                      </a:r>
                    </a:p>
                    <a:p>
                      <a:pPr marL="0" marR="0" algn="ctr">
                        <a:lnSpc>
                          <a:spcPct val="115000"/>
                        </a:lnSpc>
                        <a:spcBef>
                          <a:spcPts val="0"/>
                        </a:spcBef>
                        <a:spcAft>
                          <a:spcPts val="1000"/>
                        </a:spcAft>
                      </a:pPr>
                      <a:endParaRPr lang="en-US" sz="1500" dirty="0" smtClean="0">
                        <a:effectLst/>
                      </a:endParaRPr>
                    </a:p>
                    <a:p>
                      <a:pPr marL="0" marR="0" algn="ctr">
                        <a:lnSpc>
                          <a:spcPct val="115000"/>
                        </a:lnSpc>
                        <a:spcBef>
                          <a:spcPts val="0"/>
                        </a:spcBef>
                        <a:spcAft>
                          <a:spcPts val="1000"/>
                        </a:spcAft>
                      </a:pPr>
                      <a:r>
                        <a:rPr lang="en-US" sz="1500" dirty="0" smtClean="0">
                          <a:effectLst/>
                        </a:rPr>
                        <a:t> In </a:t>
                      </a:r>
                      <a:r>
                        <a:rPr lang="en-US" sz="1500" dirty="0">
                          <a:effectLst/>
                        </a:rPr>
                        <a:t>Reporting System</a:t>
                      </a:r>
                      <a:endParaRPr lang="en-US" sz="1500" dirty="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1000"/>
                        </a:spcAft>
                      </a:pPr>
                      <a:r>
                        <a:rPr lang="en-US" sz="1500" dirty="0" smtClean="0">
                          <a:effectLst/>
                        </a:rPr>
                        <a:t> Back-up </a:t>
                      </a:r>
                      <a:r>
                        <a:rPr lang="en-US" sz="1500" dirty="0">
                          <a:effectLst/>
                        </a:rPr>
                        <a:t>Documentation</a:t>
                      </a:r>
                    </a:p>
                    <a:p>
                      <a:pPr marL="0" marR="0" algn="ctr">
                        <a:lnSpc>
                          <a:spcPct val="115000"/>
                        </a:lnSpc>
                        <a:spcBef>
                          <a:spcPts val="0"/>
                        </a:spcBef>
                        <a:spcAft>
                          <a:spcPts val="1000"/>
                        </a:spcAft>
                      </a:pPr>
                      <a:endParaRPr lang="en-US" sz="1500" dirty="0" smtClean="0">
                        <a:effectLst/>
                      </a:endParaRPr>
                    </a:p>
                    <a:p>
                      <a:pPr marL="0" marR="0" algn="ctr">
                        <a:lnSpc>
                          <a:spcPct val="115000"/>
                        </a:lnSpc>
                        <a:spcBef>
                          <a:spcPts val="0"/>
                        </a:spcBef>
                        <a:spcAft>
                          <a:spcPts val="1000"/>
                        </a:spcAft>
                      </a:pPr>
                      <a:r>
                        <a:rPr lang="en-US" sz="1500" dirty="0" smtClean="0">
                          <a:effectLst/>
                        </a:rPr>
                        <a:t> Deadlines</a:t>
                      </a:r>
                      <a:endParaRPr lang="en-US" sz="1500" dirty="0">
                        <a:effectLst/>
                      </a:endParaRPr>
                    </a:p>
                    <a:p>
                      <a:pPr marL="0" marR="0" algn="ctr">
                        <a:lnSpc>
                          <a:spcPct val="115000"/>
                        </a:lnSpc>
                        <a:spcBef>
                          <a:spcPts val="0"/>
                        </a:spcBef>
                        <a:spcAft>
                          <a:spcPts val="1000"/>
                        </a:spcAft>
                      </a:pPr>
                      <a:endParaRPr lang="en-US" sz="1500" dirty="0" smtClean="0">
                        <a:effectLst/>
                      </a:endParaRPr>
                    </a:p>
                    <a:p>
                      <a:pPr marL="0" marR="0" algn="ctr">
                        <a:lnSpc>
                          <a:spcPct val="115000"/>
                        </a:lnSpc>
                        <a:spcBef>
                          <a:spcPts val="0"/>
                        </a:spcBef>
                        <a:spcAft>
                          <a:spcPts val="1000"/>
                        </a:spcAft>
                      </a:pPr>
                      <a:r>
                        <a:rPr lang="en-US" sz="1500" dirty="0" smtClean="0">
                          <a:effectLst/>
                        </a:rPr>
                        <a:t> Routing </a:t>
                      </a:r>
                      <a:r>
                        <a:rPr lang="en-US" sz="1500" dirty="0">
                          <a:effectLst/>
                        </a:rPr>
                        <a:t>Methods</a:t>
                      </a:r>
                      <a:endParaRPr lang="en-US" sz="1500" dirty="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1000"/>
                        </a:spcAft>
                      </a:pPr>
                      <a:r>
                        <a:rPr lang="en-US" sz="1500" dirty="0" smtClean="0">
                          <a:effectLst/>
                        </a:rPr>
                        <a:t> Links</a:t>
                      </a:r>
                      <a:endParaRPr lang="en-US" sz="1500" dirty="0">
                        <a:effectLst/>
                      </a:endParaRPr>
                    </a:p>
                    <a:p>
                      <a:pPr marL="0" marR="0" algn="ctr">
                        <a:lnSpc>
                          <a:spcPct val="115000"/>
                        </a:lnSpc>
                        <a:spcBef>
                          <a:spcPts val="0"/>
                        </a:spcBef>
                        <a:spcAft>
                          <a:spcPts val="1000"/>
                        </a:spcAft>
                      </a:pPr>
                      <a:r>
                        <a:rPr lang="en-US" sz="1500" dirty="0" smtClean="0">
                          <a:effectLst/>
                        </a:rPr>
                        <a:t> </a:t>
                      </a:r>
                      <a:endParaRPr lang="en-US" sz="1500" dirty="0">
                        <a:effectLst/>
                        <a:latin typeface="Calibri"/>
                        <a:ea typeface="Calibri"/>
                        <a:cs typeface="Times New Roman"/>
                      </a:endParaRPr>
                    </a:p>
                  </a:txBody>
                  <a:tcPr marL="9525" marR="9525" marT="9525" marB="9525" anchor="ctr"/>
                </a:tc>
              </a:tr>
            </a:tbl>
          </a:graphicData>
        </a:graphic>
      </p:graphicFrame>
    </p:spTree>
    <p:extLst>
      <p:ext uri="{BB962C8B-B14F-4D97-AF65-F5344CB8AC3E}">
        <p14:creationId xmlns:p14="http://schemas.microsoft.com/office/powerpoint/2010/main" val="30683579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JE Practice Problems</a:t>
            </a:r>
            <a:endParaRPr lang="en-US" dirty="0"/>
          </a:p>
        </p:txBody>
      </p:sp>
      <p:sp>
        <p:nvSpPr>
          <p:cNvPr id="5" name="Subtitle 2"/>
          <p:cNvSpPr txBox="1">
            <a:spLocks/>
          </p:cNvSpPr>
          <p:nvPr/>
        </p:nvSpPr>
        <p:spPr>
          <a:xfrm>
            <a:off x="685800" y="1752600"/>
            <a:ext cx="7848600" cy="44958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0" indent="0">
              <a:buNone/>
              <a:defRPr/>
            </a:pPr>
            <a:r>
              <a:rPr lang="en-US" sz="2000" dirty="0" smtClean="0">
                <a:latin typeface="Corbel" panose="020B0503020204020204" pitchFamily="34" charset="0"/>
              </a:rPr>
              <a:t>1. Booking revenue for providing lab service to Dr. Smith of Surgery in Dec. 2016.</a:t>
            </a:r>
          </a:p>
          <a:p>
            <a:pPr marL="578358" lvl="1" indent="-285750">
              <a:defRPr/>
            </a:pPr>
            <a:r>
              <a:rPr lang="en-US" sz="1600" dirty="0" smtClean="0">
                <a:latin typeface="Corbel" panose="020B0503020204020204" pitchFamily="34" charset="0"/>
              </a:rPr>
              <a:t>My lab operation </a:t>
            </a:r>
            <a:r>
              <a:rPr lang="en-US" sz="1600" dirty="0" err="1" smtClean="0">
                <a:latin typeface="Corbel" panose="020B0503020204020204" pitchFamily="34" charset="0"/>
              </a:rPr>
              <a:t>speedtype</a:t>
            </a:r>
            <a:r>
              <a:rPr lang="en-US" sz="1600" dirty="0" smtClean="0">
                <a:latin typeface="Corbel" panose="020B0503020204020204" pitchFamily="34" charset="0"/>
              </a:rPr>
              <a:t>: 62022512 (390015)</a:t>
            </a:r>
          </a:p>
          <a:p>
            <a:pPr marL="578358" lvl="1" indent="-285750">
              <a:defRPr/>
            </a:pPr>
            <a:r>
              <a:rPr lang="en-US" sz="1600" dirty="0" smtClean="0">
                <a:latin typeface="Corbel" panose="020B0503020204020204" pitchFamily="34" charset="0"/>
              </a:rPr>
              <a:t>Dr. Smith’s </a:t>
            </a:r>
            <a:r>
              <a:rPr lang="en-US" sz="1600" dirty="0" err="1" smtClean="0">
                <a:latin typeface="Corbel" panose="020B0503020204020204" pitchFamily="34" charset="0"/>
              </a:rPr>
              <a:t>speedtype</a:t>
            </a:r>
            <a:r>
              <a:rPr lang="en-US" sz="1600" dirty="0" smtClean="0">
                <a:latin typeface="Corbel" panose="020B0503020204020204" pitchFamily="34" charset="0"/>
              </a:rPr>
              <a:t>: 63077320 (530198)</a:t>
            </a:r>
          </a:p>
          <a:p>
            <a:pPr marL="578358" lvl="1" indent="-285750">
              <a:defRPr/>
            </a:pPr>
            <a:r>
              <a:rPr lang="en-US" sz="1600" dirty="0" smtClean="0">
                <a:latin typeface="Corbel" panose="020B0503020204020204" pitchFamily="34" charset="0"/>
              </a:rPr>
              <a:t>The IN number is 10B-066 and the charge is $550</a:t>
            </a:r>
          </a:p>
          <a:p>
            <a:pPr marL="342900" indent="-342900">
              <a:defRPr/>
            </a:pPr>
            <a:endParaRPr lang="en-US" sz="2000" dirty="0" smtClean="0">
              <a:latin typeface="Corbel" panose="020B0503020204020204" pitchFamily="34" charset="0"/>
            </a:endParaRPr>
          </a:p>
          <a:p>
            <a:pPr marL="342900" indent="-342900">
              <a:defRPr/>
            </a:pPr>
            <a:endParaRPr lang="en-US" sz="2000" dirty="0" smtClean="0">
              <a:latin typeface="Corbel" panose="020B0503020204020204" pitchFamily="34" charset="0"/>
            </a:endParaRPr>
          </a:p>
          <a:p>
            <a:pPr marL="0" indent="0">
              <a:buNone/>
              <a:defRPr/>
            </a:pPr>
            <a:r>
              <a:rPr lang="en-US" sz="2000" dirty="0" smtClean="0">
                <a:latin typeface="Corbel" panose="020B0503020204020204" pitchFamily="34" charset="0"/>
              </a:rPr>
              <a:t>2. The $900 lab supply charge was incorrectly allocated to ST61020848 with account code 530101. It should have been allocated to ST63432598. </a:t>
            </a:r>
          </a:p>
          <a:p>
            <a:pPr marL="0" indent="0">
              <a:buNone/>
              <a:defRPr/>
            </a:pPr>
            <a:r>
              <a:rPr lang="en-US" sz="2000" dirty="0" smtClean="0">
                <a:latin typeface="Corbel" panose="020B0503020204020204" pitchFamily="34" charset="0"/>
              </a:rPr>
              <a:t>   </a:t>
            </a:r>
          </a:p>
          <a:p>
            <a:pPr marL="342900" indent="-342900">
              <a:defRPr/>
            </a:pPr>
            <a:endParaRPr lang="en-US" sz="2000" dirty="0" smtClean="0">
              <a:latin typeface="Corbel" panose="020B0503020204020204" pitchFamily="34" charset="0"/>
            </a:endParaRPr>
          </a:p>
          <a:p>
            <a:pPr marL="0" indent="0">
              <a:buNone/>
              <a:defRPr/>
            </a:pPr>
            <a:r>
              <a:rPr lang="en-US" sz="2000" dirty="0" smtClean="0">
                <a:latin typeface="Corbel" panose="020B0503020204020204" pitchFamily="34" charset="0"/>
              </a:rPr>
              <a:t>3. Surgery is transferring  $100,000 from their reserve account  (67213688) to their general fund (61024246) to fund a special faculty start-up program (hint: account codes 997100/995100). </a:t>
            </a:r>
            <a:endParaRPr lang="en-US" sz="2000" dirty="0" smtClean="0">
              <a:latin typeface="Corbel" panose="020B0503020204020204" pitchFamily="34" charset="0"/>
            </a:endParaRPr>
          </a:p>
        </p:txBody>
      </p:sp>
    </p:spTree>
    <p:extLst>
      <p:ext uri="{BB962C8B-B14F-4D97-AF65-F5344CB8AC3E}">
        <p14:creationId xmlns:p14="http://schemas.microsoft.com/office/powerpoint/2010/main" val="11129530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 Practice #1: Answer</a:t>
            </a:r>
          </a:p>
        </p:txBody>
      </p:sp>
      <p:pic>
        <p:nvPicPr>
          <p:cNvPr id="4" name="Picture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819400"/>
            <a:ext cx="9067800" cy="2405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44666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 Practice </a:t>
            </a:r>
            <a:r>
              <a:rPr lang="en-US" dirty="0" smtClean="0"/>
              <a:t>#2: </a:t>
            </a:r>
            <a:r>
              <a:rPr lang="en-US" dirty="0"/>
              <a:t>Answer</a:t>
            </a:r>
          </a:p>
        </p:txBody>
      </p:sp>
      <p:pic>
        <p:nvPicPr>
          <p:cNvPr id="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 y="2743199"/>
            <a:ext cx="9112782" cy="2451621"/>
          </a:xfrm>
        </p:spPr>
      </p:pic>
    </p:spTree>
    <p:extLst>
      <p:ext uri="{BB962C8B-B14F-4D97-AF65-F5344CB8AC3E}">
        <p14:creationId xmlns:p14="http://schemas.microsoft.com/office/powerpoint/2010/main" val="42012054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JE Practice #3: Answer</a:t>
            </a:r>
            <a:endParaRPr lang="en-US" dirty="0"/>
          </a:p>
        </p:txBody>
      </p:sp>
      <p:pic>
        <p:nvPicPr>
          <p:cNvPr id="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2514600"/>
            <a:ext cx="9067800" cy="2860643"/>
          </a:xfrm>
        </p:spPr>
      </p:pic>
    </p:spTree>
    <p:extLst>
      <p:ext uri="{BB962C8B-B14F-4D97-AF65-F5344CB8AC3E}">
        <p14:creationId xmlns:p14="http://schemas.microsoft.com/office/powerpoint/2010/main" val="16772453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Resources</a:t>
            </a:r>
            <a:endParaRPr lang="en-US" dirty="0"/>
          </a:p>
        </p:txBody>
      </p:sp>
      <p:sp>
        <p:nvSpPr>
          <p:cNvPr id="3" name="Content Placeholder 2"/>
          <p:cNvSpPr>
            <a:spLocks noGrp="1"/>
          </p:cNvSpPr>
          <p:nvPr>
            <p:ph idx="1"/>
          </p:nvPr>
        </p:nvSpPr>
        <p:spPr>
          <a:xfrm>
            <a:off x="457200" y="1600200"/>
            <a:ext cx="8229600" cy="5029199"/>
          </a:xfrm>
        </p:spPr>
        <p:txBody>
          <a:bodyPr>
            <a:normAutofit/>
          </a:bodyPr>
          <a:lstStyle/>
          <a:p>
            <a:r>
              <a:rPr lang="en-US" sz="2700" u="sng" dirty="0" smtClean="0"/>
              <a:t>Presenters</a:t>
            </a:r>
            <a:r>
              <a:rPr lang="en-US" sz="2700" dirty="0"/>
              <a:t>: </a:t>
            </a:r>
            <a:endParaRPr lang="en-US" sz="2700" dirty="0" smtClean="0"/>
          </a:p>
          <a:p>
            <a:pPr marL="676656" lvl="2" indent="0">
              <a:buNone/>
            </a:pPr>
            <a:r>
              <a:rPr lang="en-US" dirty="0">
                <a:hlinkClick r:id="rId2"/>
              </a:rPr>
              <a:t>B</a:t>
            </a:r>
            <a:r>
              <a:rPr lang="en-US" dirty="0" smtClean="0">
                <a:hlinkClick r:id="rId2"/>
              </a:rPr>
              <a:t>arb.Hayes@UCDenver.edu</a:t>
            </a:r>
            <a:r>
              <a:rPr lang="en-US" dirty="0" smtClean="0"/>
              <a:t> 303-724-2276; </a:t>
            </a:r>
            <a:r>
              <a:rPr lang="en-US" dirty="0" smtClean="0">
                <a:hlinkClick r:id="rId3"/>
              </a:rPr>
              <a:t>Caroline.Kirkwood@UCDenver.edu</a:t>
            </a:r>
            <a:r>
              <a:rPr lang="en-US" dirty="0" smtClean="0"/>
              <a:t> 303-315-2286;</a:t>
            </a:r>
          </a:p>
          <a:p>
            <a:pPr marL="118872" indent="0">
              <a:buNone/>
            </a:pPr>
            <a:endParaRPr lang="en-US" sz="2700" dirty="0" smtClean="0"/>
          </a:p>
          <a:p>
            <a:r>
              <a:rPr lang="en-US" sz="2700" u="sng" dirty="0" smtClean="0"/>
              <a:t>Help</a:t>
            </a:r>
            <a:r>
              <a:rPr lang="en-US" sz="2700" dirty="0" smtClean="0"/>
              <a:t>:</a:t>
            </a:r>
          </a:p>
          <a:p>
            <a:pPr marL="676656" lvl="2" indent="0">
              <a:buNone/>
            </a:pPr>
            <a:r>
              <a:rPr lang="en-US" dirty="0" smtClean="0">
                <a:hlinkClick r:id="rId4"/>
              </a:rPr>
              <a:t>Finance.AccountingHelp@UCDenver.edu</a:t>
            </a:r>
            <a:r>
              <a:rPr lang="en-US" dirty="0" smtClean="0"/>
              <a:t> 303-724-9610</a:t>
            </a:r>
          </a:p>
          <a:p>
            <a:pPr marL="676656" lvl="2" indent="0">
              <a:buNone/>
            </a:pPr>
            <a:r>
              <a:rPr lang="en-US" dirty="0" smtClean="0">
                <a:hlinkClick r:id="rId5"/>
              </a:rPr>
              <a:t>FinProHelp@cu.edu</a:t>
            </a:r>
            <a:r>
              <a:rPr lang="en-US" dirty="0" smtClean="0"/>
              <a:t> 303-837-2161</a:t>
            </a:r>
          </a:p>
        </p:txBody>
      </p:sp>
    </p:spTree>
    <p:extLst>
      <p:ext uri="{BB962C8B-B14F-4D97-AF65-F5344CB8AC3E}">
        <p14:creationId xmlns:p14="http://schemas.microsoft.com/office/powerpoint/2010/main" val="803730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JE Purposes</a:t>
            </a:r>
            <a:endParaRPr lang="en-US" dirty="0"/>
          </a:p>
        </p:txBody>
      </p:sp>
      <p:sp>
        <p:nvSpPr>
          <p:cNvPr id="3" name="Content Placeholder 2"/>
          <p:cNvSpPr>
            <a:spLocks noGrp="1"/>
          </p:cNvSpPr>
          <p:nvPr>
            <p:ph idx="1"/>
          </p:nvPr>
        </p:nvSpPr>
        <p:spPr>
          <a:xfrm>
            <a:off x="228600" y="1775191"/>
            <a:ext cx="3962400" cy="4854209"/>
          </a:xfrm>
        </p:spPr>
        <p:txBody>
          <a:bodyPr>
            <a:normAutofit fontScale="85000" lnSpcReduction="20000"/>
          </a:bodyPr>
          <a:lstStyle/>
          <a:p>
            <a:pPr marL="118872" indent="0">
              <a:buNone/>
            </a:pPr>
            <a:r>
              <a:rPr lang="en-US" b="1" dirty="0"/>
              <a:t>Financial transactions appear on CU's </a:t>
            </a:r>
            <a:r>
              <a:rPr lang="en-US" b="1" dirty="0" smtClean="0"/>
              <a:t>financial </a:t>
            </a:r>
            <a:r>
              <a:rPr lang="en-US" b="1" dirty="0"/>
              <a:t>s</a:t>
            </a:r>
            <a:r>
              <a:rPr lang="en-US" b="1" dirty="0" smtClean="0"/>
              <a:t>tatements </a:t>
            </a:r>
            <a:r>
              <a:rPr lang="en-US" b="1" dirty="0"/>
              <a:t>via </a:t>
            </a:r>
            <a:r>
              <a:rPr lang="en-US" b="1" dirty="0" smtClean="0"/>
              <a:t>journal </a:t>
            </a:r>
            <a:r>
              <a:rPr lang="en-US" b="1" dirty="0"/>
              <a:t>entry</a:t>
            </a:r>
            <a:r>
              <a:rPr lang="en-US" dirty="0"/>
              <a:t>. S</a:t>
            </a:r>
            <a:r>
              <a:rPr lang="en-US" dirty="0" smtClean="0"/>
              <a:t>ubsystems </a:t>
            </a:r>
            <a:r>
              <a:rPr lang="en-US" dirty="0"/>
              <a:t>feed transactions to the </a:t>
            </a:r>
            <a:r>
              <a:rPr lang="en-US" dirty="0" smtClean="0"/>
              <a:t>general ledger as journals: </a:t>
            </a:r>
          </a:p>
          <a:p>
            <a:r>
              <a:rPr lang="en-US" dirty="0" smtClean="0"/>
              <a:t>Payroll (HCM),</a:t>
            </a:r>
          </a:p>
          <a:p>
            <a:r>
              <a:rPr lang="en-US" dirty="0" smtClean="0"/>
              <a:t>Marketplace,</a:t>
            </a:r>
          </a:p>
          <a:p>
            <a:r>
              <a:rPr lang="en-US" dirty="0" smtClean="0"/>
              <a:t>Concur, </a:t>
            </a:r>
          </a:p>
          <a:p>
            <a:r>
              <a:rPr lang="en-US" dirty="0" smtClean="0"/>
              <a:t>Student system, </a:t>
            </a:r>
          </a:p>
          <a:p>
            <a:r>
              <a:rPr lang="en-US" dirty="0" smtClean="0"/>
              <a:t>Printing services,</a:t>
            </a:r>
          </a:p>
          <a:p>
            <a:r>
              <a:rPr lang="en-US" dirty="0" smtClean="0"/>
              <a:t>Information systems, </a:t>
            </a:r>
          </a:p>
          <a:p>
            <a:r>
              <a:rPr lang="en-US" dirty="0" smtClean="0"/>
              <a:t>Building maintenance,</a:t>
            </a:r>
          </a:p>
          <a:p>
            <a:r>
              <a:rPr lang="en-US" dirty="0" smtClean="0"/>
              <a:t>etc</a:t>
            </a:r>
            <a:r>
              <a:rPr lang="en-US" dirty="0"/>
              <a:t>. </a:t>
            </a:r>
            <a:endParaRPr lang="en-US" sz="4800" dirty="0"/>
          </a:p>
          <a:p>
            <a:pPr marL="118872" indent="0">
              <a:buNone/>
            </a:pPr>
            <a:endParaRPr lang="en-US" sz="2900" b="1" dirty="0" smtClean="0"/>
          </a:p>
          <a:p>
            <a:endParaRPr lang="en-US" dirty="0"/>
          </a:p>
        </p:txBody>
      </p:sp>
      <p:sp>
        <p:nvSpPr>
          <p:cNvPr id="4" name="Content Placeholder 2"/>
          <p:cNvSpPr txBox="1">
            <a:spLocks/>
          </p:cNvSpPr>
          <p:nvPr/>
        </p:nvSpPr>
        <p:spPr>
          <a:xfrm>
            <a:off x="4191000" y="1775191"/>
            <a:ext cx="4495800" cy="4625609"/>
          </a:xfrm>
          <a:prstGeom prst="rect">
            <a:avLst/>
          </a:prstGeom>
        </p:spPr>
        <p:txBody>
          <a:bodyPr vert="horz" lIns="54864" tIns="91440" rtlCol="0">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Font typeface="Wingdings 2"/>
              <a:buNone/>
            </a:pPr>
            <a:r>
              <a:rPr lang="en-US" sz="2800" b="1" dirty="0"/>
              <a:t>T</a:t>
            </a:r>
            <a:r>
              <a:rPr lang="en-US" sz="2800" b="1" dirty="0" smtClean="0"/>
              <a:t>ypes of journals:</a:t>
            </a:r>
          </a:p>
          <a:p>
            <a:pPr marL="118872" indent="0">
              <a:buFont typeface="Wingdings 2"/>
              <a:buNone/>
            </a:pPr>
            <a:endParaRPr lang="en-US" sz="2400" dirty="0" smtClean="0"/>
          </a:p>
          <a:p>
            <a:r>
              <a:rPr lang="en-US" sz="2800" b="1" dirty="0" smtClean="0"/>
              <a:t>Actual Journal Entries</a:t>
            </a:r>
            <a:r>
              <a:rPr lang="en-US" sz="2800" dirty="0" smtClean="0"/>
              <a:t> </a:t>
            </a:r>
            <a:endParaRPr lang="en-US" sz="4000" dirty="0" smtClean="0"/>
          </a:p>
          <a:p>
            <a:pPr lvl="1"/>
            <a:r>
              <a:rPr lang="en-US" sz="2400" dirty="0" smtClean="0"/>
              <a:t>Regular Journal Entries </a:t>
            </a:r>
          </a:p>
          <a:p>
            <a:pPr lvl="1"/>
            <a:r>
              <a:rPr lang="en-US" sz="2400" dirty="0" smtClean="0"/>
              <a:t>Interdepartmental Charges </a:t>
            </a:r>
          </a:p>
          <a:p>
            <a:pPr lvl="1"/>
            <a:r>
              <a:rPr lang="en-US" sz="2400" dirty="0" smtClean="0"/>
              <a:t>Cash Transfer Journal Entries </a:t>
            </a:r>
          </a:p>
          <a:p>
            <a:r>
              <a:rPr lang="en-US" sz="2800" b="1" dirty="0" smtClean="0"/>
              <a:t>Budget Journal Entries</a:t>
            </a:r>
            <a:r>
              <a:rPr lang="en-US" sz="2800" dirty="0" smtClean="0"/>
              <a:t> </a:t>
            </a:r>
            <a:endParaRPr lang="en-US" sz="4000" dirty="0" smtClean="0"/>
          </a:p>
          <a:p>
            <a:r>
              <a:rPr lang="en-US" sz="2800" b="1" dirty="0" smtClean="0"/>
              <a:t>Encumbrance Journal Entries (subsystem created)</a:t>
            </a:r>
            <a:endParaRPr lang="en-US" sz="4000" dirty="0" smtClean="0"/>
          </a:p>
          <a:p>
            <a:endParaRPr lang="en-US" sz="2800" dirty="0"/>
          </a:p>
        </p:txBody>
      </p:sp>
    </p:spTree>
    <p:extLst>
      <p:ext uri="{BB962C8B-B14F-4D97-AF65-F5344CB8AC3E}">
        <p14:creationId xmlns:p14="http://schemas.microsoft.com/office/powerpoint/2010/main" val="1455547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Actual Journal Entries</a:t>
            </a:r>
            <a:endParaRPr lang="en-US" dirty="0"/>
          </a:p>
        </p:txBody>
      </p:sp>
      <p:sp>
        <p:nvSpPr>
          <p:cNvPr id="5" name="Content Placeholder 4"/>
          <p:cNvSpPr>
            <a:spLocks noGrp="1"/>
          </p:cNvSpPr>
          <p:nvPr>
            <p:ph idx="1"/>
          </p:nvPr>
        </p:nvSpPr>
        <p:spPr/>
        <p:txBody>
          <a:bodyPr>
            <a:normAutofit fontScale="70000" lnSpcReduction="20000"/>
          </a:bodyPr>
          <a:lstStyle/>
          <a:p>
            <a:pPr marL="118872" indent="0">
              <a:buNone/>
            </a:pPr>
            <a:r>
              <a:rPr lang="en-US" dirty="0" smtClean="0"/>
              <a:t>When </a:t>
            </a:r>
            <a:r>
              <a:rPr lang="en-US" dirty="0"/>
              <a:t>actual financial transactions need to be recorded and cannot be recorded through a subsystem feed, they are processed as an </a:t>
            </a:r>
            <a:r>
              <a:rPr lang="en-US" dirty="0" smtClean="0"/>
              <a:t>manual journal </a:t>
            </a:r>
            <a:r>
              <a:rPr lang="en-US" dirty="0"/>
              <a:t>entry. The most common reasons for actual journal entry processing at the campus departmental level are: </a:t>
            </a:r>
            <a:endParaRPr lang="en-US" dirty="0" smtClean="0"/>
          </a:p>
          <a:p>
            <a:pPr marL="118872" indent="0">
              <a:buNone/>
            </a:pPr>
            <a:endParaRPr lang="en-US" dirty="0"/>
          </a:p>
          <a:p>
            <a:pPr lvl="0"/>
            <a:r>
              <a:rPr lang="en-US" dirty="0"/>
              <a:t>Recording of i</a:t>
            </a:r>
            <a:r>
              <a:rPr lang="en-US" dirty="0" smtClean="0"/>
              <a:t>nterdepartmental (IN/ID) </a:t>
            </a:r>
            <a:r>
              <a:rPr lang="en-US" dirty="0"/>
              <a:t>revenue and expense </a:t>
            </a:r>
            <a:endParaRPr lang="en-US" dirty="0" smtClean="0"/>
          </a:p>
          <a:p>
            <a:pPr lvl="0"/>
            <a:r>
              <a:rPr lang="en-US" dirty="0" smtClean="0"/>
              <a:t>Correcting financial transactions </a:t>
            </a:r>
          </a:p>
          <a:p>
            <a:pPr lvl="0"/>
            <a:r>
              <a:rPr lang="en-US" dirty="0" smtClean="0"/>
              <a:t>Accruals </a:t>
            </a:r>
            <a:r>
              <a:rPr lang="en-US" dirty="0"/>
              <a:t>for </a:t>
            </a:r>
            <a:endParaRPr lang="en-US" dirty="0" smtClean="0"/>
          </a:p>
          <a:p>
            <a:pPr lvl="1"/>
            <a:r>
              <a:rPr lang="en-US" dirty="0" smtClean="0"/>
              <a:t>accounts </a:t>
            </a:r>
            <a:r>
              <a:rPr lang="en-US" dirty="0"/>
              <a:t>receivables and revenue, </a:t>
            </a:r>
            <a:endParaRPr lang="en-US" dirty="0" smtClean="0"/>
          </a:p>
          <a:p>
            <a:pPr lvl="1"/>
            <a:r>
              <a:rPr lang="en-US" dirty="0" smtClean="0"/>
              <a:t>allowance </a:t>
            </a:r>
            <a:r>
              <a:rPr lang="en-US" dirty="0"/>
              <a:t>for bad debts and bad debt expense, </a:t>
            </a:r>
            <a:endParaRPr lang="en-US" dirty="0" smtClean="0"/>
          </a:p>
          <a:p>
            <a:pPr lvl="1"/>
            <a:r>
              <a:rPr lang="en-US" dirty="0" smtClean="0"/>
              <a:t>inventory </a:t>
            </a:r>
            <a:r>
              <a:rPr lang="en-US" dirty="0"/>
              <a:t>adjustments, etc.</a:t>
            </a:r>
          </a:p>
          <a:p>
            <a:endParaRPr lang="en-US" dirty="0" smtClean="0"/>
          </a:p>
          <a:p>
            <a:pPr>
              <a:buFont typeface="Wingdings" panose="05000000000000000000" pitchFamily="2" charset="2"/>
              <a:buChar char="Ø"/>
            </a:pPr>
            <a:r>
              <a:rPr lang="en-US" dirty="0" smtClean="0"/>
              <a:t>Actual </a:t>
            </a:r>
            <a:r>
              <a:rPr lang="en-US" dirty="0"/>
              <a:t>journal entries must be balanced between debits and credits</a:t>
            </a:r>
            <a:r>
              <a:rPr lang="en-US" dirty="0" smtClean="0"/>
              <a:t>.</a:t>
            </a:r>
            <a:endParaRPr lang="en-US" dirty="0"/>
          </a:p>
        </p:txBody>
      </p:sp>
    </p:spTree>
    <p:extLst>
      <p:ext uri="{BB962C8B-B14F-4D97-AF65-F5344CB8AC3E}">
        <p14:creationId xmlns:p14="http://schemas.microsoft.com/office/powerpoint/2010/main" val="2268054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Budget Journal Entries</a:t>
            </a:r>
            <a:endParaRPr lang="en-US" dirty="0"/>
          </a:p>
        </p:txBody>
      </p:sp>
      <p:sp>
        <p:nvSpPr>
          <p:cNvPr id="3" name="Content Placeholder 2"/>
          <p:cNvSpPr>
            <a:spLocks noGrp="1"/>
          </p:cNvSpPr>
          <p:nvPr>
            <p:ph idx="1"/>
          </p:nvPr>
        </p:nvSpPr>
        <p:spPr/>
        <p:txBody>
          <a:bodyPr>
            <a:normAutofit fontScale="47500" lnSpcReduction="20000"/>
          </a:bodyPr>
          <a:lstStyle/>
          <a:p>
            <a:pPr marL="118872" indent="0">
              <a:buNone/>
            </a:pPr>
            <a:r>
              <a:rPr lang="en-US" dirty="0"/>
              <a:t>Budgets are recorded or adjusted by entering transactions into one of the Finance System budget ledgers</a:t>
            </a:r>
            <a:r>
              <a:rPr lang="en-US" dirty="0" smtClean="0"/>
              <a:t>:</a:t>
            </a:r>
          </a:p>
          <a:p>
            <a:pPr marL="118872" indent="0">
              <a:buNone/>
            </a:pPr>
            <a:endParaRPr lang="en-US" dirty="0"/>
          </a:p>
          <a:p>
            <a:pPr lvl="0"/>
            <a:r>
              <a:rPr lang="en-US" dirty="0"/>
              <a:t>B_INI_CONT (Budget Initial Continuing) </a:t>
            </a:r>
          </a:p>
          <a:p>
            <a:pPr lvl="0"/>
            <a:r>
              <a:rPr lang="en-US" dirty="0"/>
              <a:t>B_INI_TEMP (Budget </a:t>
            </a:r>
            <a:r>
              <a:rPr lang="en-US" dirty="0" smtClean="0"/>
              <a:t>Initial </a:t>
            </a:r>
            <a:r>
              <a:rPr lang="en-US" dirty="0"/>
              <a:t>Temporary) </a:t>
            </a:r>
          </a:p>
          <a:p>
            <a:pPr lvl="0"/>
            <a:r>
              <a:rPr lang="en-US" dirty="0"/>
              <a:t>B_CUR_CONT (Budget Current Continuing) </a:t>
            </a:r>
          </a:p>
          <a:p>
            <a:pPr lvl="0"/>
            <a:r>
              <a:rPr lang="en-US" dirty="0"/>
              <a:t>B_CUR_TEMP (Budget Current Temporary)</a:t>
            </a:r>
          </a:p>
          <a:p>
            <a:pPr marL="118872" indent="0">
              <a:buNone/>
            </a:pPr>
            <a:endParaRPr lang="en-US" dirty="0" smtClean="0"/>
          </a:p>
          <a:p>
            <a:pPr marL="118872" indent="0">
              <a:buNone/>
            </a:pPr>
            <a:r>
              <a:rPr lang="en-US" dirty="0" smtClean="0"/>
              <a:t>The </a:t>
            </a:r>
            <a:r>
              <a:rPr lang="en-US" b="1" dirty="0"/>
              <a:t>INITIAL</a:t>
            </a:r>
            <a:r>
              <a:rPr lang="en-US" dirty="0"/>
              <a:t> budget ledgers, B_INI_CONT and B_INI_TEMP, are entered by Budget Office staff. At the beginning of each fiscal year, the Budget Office records the initial budget for speedtypes within the General Fund (fund 10), Auxiliary Funds (funds 20-29), and Renewal/Replacement Funds (funds 71-72) using the appropriate INITIAL ledger. Fund 30 budgets are input by the Office of Grants and Contracts.</a:t>
            </a:r>
          </a:p>
          <a:p>
            <a:pPr marL="118872" indent="0">
              <a:buNone/>
            </a:pPr>
            <a:endParaRPr lang="en-US" dirty="0" smtClean="0"/>
          </a:p>
          <a:p>
            <a:pPr marL="118872" indent="0">
              <a:buNone/>
            </a:pPr>
            <a:r>
              <a:rPr lang="en-US" dirty="0" smtClean="0"/>
              <a:t>The</a:t>
            </a:r>
            <a:r>
              <a:rPr lang="en-US" b="1" dirty="0" smtClean="0"/>
              <a:t> </a:t>
            </a:r>
            <a:r>
              <a:rPr lang="en-US" b="1" dirty="0"/>
              <a:t>CURRENT</a:t>
            </a:r>
            <a:r>
              <a:rPr lang="en-US" dirty="0"/>
              <a:t> budget ledgers are available to certain Finance System users having the proper security authorization. The CURRENT ledgers are used throughout the fiscal year for making budget adjustments. </a:t>
            </a:r>
          </a:p>
          <a:p>
            <a:pPr marL="118872" indent="0">
              <a:buNone/>
            </a:pPr>
            <a:endParaRPr lang="en-US" dirty="0" smtClean="0"/>
          </a:p>
          <a:p>
            <a:pPr marL="118872" indent="0">
              <a:buNone/>
            </a:pPr>
            <a:r>
              <a:rPr lang="en-US" dirty="0" smtClean="0"/>
              <a:t>The </a:t>
            </a:r>
            <a:r>
              <a:rPr lang="en-US" dirty="0"/>
              <a:t>distinction between </a:t>
            </a:r>
            <a:r>
              <a:rPr lang="en-US" b="1" dirty="0"/>
              <a:t>Continuing</a:t>
            </a:r>
            <a:r>
              <a:rPr lang="en-US" dirty="0"/>
              <a:t> and </a:t>
            </a:r>
            <a:r>
              <a:rPr lang="en-US" b="1" dirty="0"/>
              <a:t>Temporary </a:t>
            </a:r>
            <a:r>
              <a:rPr lang="en-US" dirty="0"/>
              <a:t>budget ledgers relates to carryover from one fiscal year to the next. Each year at fiscal year end, budgets recorded in the B_INI_CONT and B_CUR_CONT ledgers will roll forward from one fiscal year to the next, while budgets recorded in the B_INI_TEMP and the B_CUR_TEMP ledgers will not roll forward.</a:t>
            </a:r>
          </a:p>
          <a:p>
            <a:pPr marL="118872" indent="0">
              <a:buNone/>
            </a:pPr>
            <a:endParaRPr lang="en-US" dirty="0" smtClean="0"/>
          </a:p>
          <a:p>
            <a:pPr marL="118872" indent="0">
              <a:buNone/>
            </a:pPr>
            <a:r>
              <a:rPr lang="en-US" dirty="0" smtClean="0"/>
              <a:t>Budget </a:t>
            </a:r>
            <a:r>
              <a:rPr lang="en-US" dirty="0"/>
              <a:t>journal entries are single-line entries and are not balanced between debits and credits.</a:t>
            </a:r>
          </a:p>
          <a:p>
            <a:pPr marL="118872" indent="0">
              <a:buNone/>
            </a:pPr>
            <a:endParaRPr lang="en-US" dirty="0"/>
          </a:p>
        </p:txBody>
      </p:sp>
    </p:spTree>
    <p:extLst>
      <p:ext uri="{BB962C8B-B14F-4D97-AF65-F5344CB8AC3E}">
        <p14:creationId xmlns:p14="http://schemas.microsoft.com/office/powerpoint/2010/main" val="1699699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700" dirty="0" smtClean="0"/>
              <a:t>Payroll Expense Transfer Journal Entries</a:t>
            </a:r>
            <a:endParaRPr lang="en-US" sz="3700" dirty="0"/>
          </a:p>
        </p:txBody>
      </p:sp>
      <p:sp>
        <p:nvSpPr>
          <p:cNvPr id="3" name="Content Placeholder 2"/>
          <p:cNvSpPr>
            <a:spLocks noGrp="1"/>
          </p:cNvSpPr>
          <p:nvPr>
            <p:ph idx="1"/>
          </p:nvPr>
        </p:nvSpPr>
        <p:spPr/>
        <p:txBody>
          <a:bodyPr/>
          <a:lstStyle/>
          <a:p>
            <a:pPr marL="118872" indent="0">
              <a:buNone/>
            </a:pPr>
            <a:r>
              <a:rPr lang="en-US" dirty="0"/>
              <a:t>Payroll expense transfer journal (PET) entries are created in the Human </a:t>
            </a:r>
            <a:r>
              <a:rPr lang="en-US" dirty="0" smtClean="0"/>
              <a:t>Capital </a:t>
            </a:r>
            <a:r>
              <a:rPr lang="en-US" dirty="0"/>
              <a:t>Management System. </a:t>
            </a:r>
            <a:r>
              <a:rPr lang="en-US" dirty="0" smtClean="0"/>
              <a:t>For </a:t>
            </a:r>
            <a:r>
              <a:rPr lang="en-US" dirty="0"/>
              <a:t>more information on the PET process, see: </a:t>
            </a:r>
            <a:r>
              <a:rPr lang="en-US" dirty="0" smtClean="0">
                <a:hlinkClick r:id="rId2"/>
              </a:rPr>
              <a:t>the HCM Training Documents</a:t>
            </a:r>
            <a:r>
              <a:rPr lang="en-US" dirty="0" smtClean="0"/>
              <a:t>.</a:t>
            </a:r>
            <a:endParaRPr lang="en-US" dirty="0"/>
          </a:p>
        </p:txBody>
      </p:sp>
    </p:spTree>
    <p:extLst>
      <p:ext uri="{BB962C8B-B14F-4D97-AF65-F5344CB8AC3E}">
        <p14:creationId xmlns:p14="http://schemas.microsoft.com/office/powerpoint/2010/main" val="3623206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013192" cy="1252728"/>
          </a:xfrm>
        </p:spPr>
        <p:txBody>
          <a:bodyPr/>
          <a:lstStyle/>
          <a:p>
            <a:pPr algn="ctr"/>
            <a:r>
              <a:rPr lang="en-US" dirty="0" smtClean="0"/>
              <a:t>Debits and Credits</a:t>
            </a:r>
            <a:endParaRPr lang="en-US" dirty="0"/>
          </a:p>
        </p:txBody>
      </p:sp>
      <p:sp>
        <p:nvSpPr>
          <p:cNvPr id="3" name="Text Placeholder 2"/>
          <p:cNvSpPr>
            <a:spLocks noGrp="1"/>
          </p:cNvSpPr>
          <p:nvPr>
            <p:ph type="body" idx="1"/>
          </p:nvPr>
        </p:nvSpPr>
        <p:spPr>
          <a:xfrm>
            <a:off x="685800" y="1524000"/>
            <a:ext cx="8022336" cy="685800"/>
          </a:xfrm>
        </p:spPr>
        <p:txBody>
          <a:bodyPr>
            <a:normAutofit fontScale="70000" lnSpcReduction="20000"/>
          </a:bodyPr>
          <a:lstStyle/>
          <a:p>
            <a:r>
              <a:rPr lang="en-US" sz="2500" dirty="0"/>
              <a:t>Debits (traditionally recorded as positive numbers) and credits (traditionally recorded as negative numbers) affect dollar balances differently depending on which account code range they are recorded against:</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14839204"/>
              </p:ext>
            </p:extLst>
          </p:nvPr>
        </p:nvGraphicFramePr>
        <p:xfrm>
          <a:off x="143346" y="2703214"/>
          <a:ext cx="8839202" cy="3981564"/>
        </p:xfrm>
        <a:graphic>
          <a:graphicData uri="http://schemas.openxmlformats.org/drawingml/2006/table">
            <a:tbl>
              <a:tblPr firstRow="1" firstCol="1" bandRow="1">
                <a:tableStyleId>{B301B821-A1FF-4177-AEE7-76D212191A09}</a:tableStyleId>
              </a:tblPr>
              <a:tblGrid>
                <a:gridCol w="4809956"/>
                <a:gridCol w="2014623"/>
                <a:gridCol w="2014623"/>
              </a:tblGrid>
              <a:tr h="335974">
                <a:tc>
                  <a:txBody>
                    <a:bodyPr/>
                    <a:lstStyle/>
                    <a:p>
                      <a:pPr marL="0" marR="0" algn="ctr">
                        <a:lnSpc>
                          <a:spcPct val="115000"/>
                        </a:lnSpc>
                        <a:spcBef>
                          <a:spcPts val="0"/>
                        </a:spcBef>
                        <a:spcAft>
                          <a:spcPts val="0"/>
                        </a:spcAft>
                      </a:pPr>
                      <a:r>
                        <a:rPr lang="en-US" sz="1300" dirty="0" smtClean="0">
                          <a:solidFill>
                            <a:sysClr val="windowText" lastClr="000000"/>
                          </a:solidFill>
                          <a:effectLst/>
                          <a:latin typeface="Calibri"/>
                          <a:ea typeface="Calibri"/>
                          <a:cs typeface="Times New Roman"/>
                        </a:rPr>
                        <a:t>ACCOUNT</a:t>
                      </a:r>
                    </a:p>
                  </a:txBody>
                  <a:tcPr marL="9525" marR="9525" marT="9525" marB="9525" anchor="ctr">
                    <a:solidFill>
                      <a:schemeClr val="accent1">
                        <a:lumMod val="60000"/>
                        <a:lumOff val="40000"/>
                      </a:schemeClr>
                    </a:solidFill>
                  </a:tcPr>
                </a:tc>
                <a:tc>
                  <a:txBody>
                    <a:bodyPr/>
                    <a:lstStyle/>
                    <a:p>
                      <a:pPr marL="0" marR="0" algn="ctr">
                        <a:lnSpc>
                          <a:spcPct val="115000"/>
                        </a:lnSpc>
                        <a:spcBef>
                          <a:spcPts val="0"/>
                        </a:spcBef>
                        <a:spcAft>
                          <a:spcPts val="0"/>
                        </a:spcAft>
                      </a:pPr>
                      <a:r>
                        <a:rPr lang="en-US" sz="1300" dirty="0">
                          <a:solidFill>
                            <a:sysClr val="windowText" lastClr="000000"/>
                          </a:solidFill>
                          <a:effectLst/>
                        </a:rPr>
                        <a:t>DEBITS</a:t>
                      </a:r>
                      <a:endParaRPr lang="en-US" sz="1300" dirty="0">
                        <a:solidFill>
                          <a:sysClr val="windowText" lastClr="000000"/>
                        </a:solidFill>
                        <a:effectLst/>
                        <a:latin typeface="Calibri"/>
                        <a:ea typeface="Calibri"/>
                        <a:cs typeface="Times New Roman"/>
                      </a:endParaRPr>
                    </a:p>
                  </a:txBody>
                  <a:tcPr marL="9525" marR="9525" marT="9525" marB="9525" anchor="ctr">
                    <a:solidFill>
                      <a:schemeClr val="accent1">
                        <a:lumMod val="60000"/>
                        <a:lumOff val="40000"/>
                      </a:schemeClr>
                    </a:solidFill>
                  </a:tcPr>
                </a:tc>
                <a:tc>
                  <a:txBody>
                    <a:bodyPr/>
                    <a:lstStyle/>
                    <a:p>
                      <a:pPr marL="0" marR="0" algn="ctr">
                        <a:lnSpc>
                          <a:spcPct val="115000"/>
                        </a:lnSpc>
                        <a:spcBef>
                          <a:spcPts val="0"/>
                        </a:spcBef>
                        <a:spcAft>
                          <a:spcPts val="0"/>
                        </a:spcAft>
                      </a:pPr>
                      <a:r>
                        <a:rPr lang="en-US" sz="1300" dirty="0">
                          <a:solidFill>
                            <a:sysClr val="windowText" lastClr="000000"/>
                          </a:solidFill>
                          <a:effectLst/>
                        </a:rPr>
                        <a:t>CREDITS</a:t>
                      </a:r>
                      <a:endParaRPr lang="en-US" sz="1300" dirty="0">
                        <a:solidFill>
                          <a:sysClr val="windowText" lastClr="000000"/>
                        </a:solidFill>
                        <a:effectLst/>
                        <a:latin typeface="Calibri"/>
                        <a:ea typeface="Calibri"/>
                        <a:cs typeface="Times New Roman"/>
                      </a:endParaRPr>
                    </a:p>
                  </a:txBody>
                  <a:tcPr marL="9525" marR="9525" marT="9525" marB="9525" anchor="ctr">
                    <a:solidFill>
                      <a:schemeClr val="accent1">
                        <a:lumMod val="60000"/>
                        <a:lumOff val="40000"/>
                      </a:schemeClr>
                    </a:solidFill>
                  </a:tcPr>
                </a:tc>
              </a:tr>
              <a:tr h="50914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300" b="0" dirty="0" smtClean="0">
                          <a:effectLst/>
                        </a:rPr>
                        <a:t>ASSETS - Account codes 000000 – 099999</a:t>
                      </a:r>
                      <a:endParaRPr lang="en-US" sz="1300" b="0" dirty="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300" dirty="0">
                          <a:effectLst/>
                        </a:rPr>
                        <a:t>Increase</a:t>
                      </a:r>
                      <a:endParaRPr lang="en-US" sz="1300" dirty="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300" dirty="0">
                          <a:effectLst/>
                        </a:rPr>
                        <a:t>Decrease</a:t>
                      </a:r>
                      <a:endParaRPr lang="en-US" sz="1300" dirty="0">
                        <a:effectLst/>
                        <a:latin typeface="Calibri"/>
                        <a:ea typeface="Calibri"/>
                        <a:cs typeface="Times New Roman"/>
                      </a:endParaRPr>
                    </a:p>
                  </a:txBody>
                  <a:tcPr marL="9525" marR="9525" marT="9525" marB="9525" anchor="ctr"/>
                </a:tc>
              </a:tr>
              <a:tr h="49847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300" b="0" dirty="0" smtClean="0">
                          <a:effectLst/>
                        </a:rPr>
                        <a:t>LIABILTIES - Account codes 100000 - 199899</a:t>
                      </a:r>
                      <a:endParaRPr lang="en-US" sz="1300" b="0" dirty="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300" dirty="0">
                          <a:effectLst/>
                        </a:rPr>
                        <a:t>Decrease</a:t>
                      </a:r>
                      <a:endParaRPr lang="en-US" sz="1300" dirty="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300" dirty="0">
                          <a:effectLst/>
                        </a:rPr>
                        <a:t>Increase</a:t>
                      </a:r>
                      <a:endParaRPr lang="en-US" sz="1300" dirty="0">
                        <a:effectLst/>
                        <a:latin typeface="Calibri"/>
                        <a:ea typeface="Calibri"/>
                        <a:cs typeface="Times New Roman"/>
                      </a:endParaRPr>
                    </a:p>
                  </a:txBody>
                  <a:tcPr marL="9525" marR="9525" marT="9525" marB="9525" anchor="ctr"/>
                </a:tc>
              </a:tr>
              <a:tr h="49847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300" b="0" dirty="0" smtClean="0">
                          <a:effectLst/>
                        </a:rPr>
                        <a:t>NET ASSETS - Account codes 199900 – 199999</a:t>
                      </a:r>
                      <a:endParaRPr lang="en-US" sz="1300" b="0" dirty="0">
                        <a:effectLst/>
                        <a:latin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300" dirty="0">
                          <a:effectLst/>
                        </a:rPr>
                        <a:t>Decrease</a:t>
                      </a:r>
                      <a:endParaRPr lang="en-US" sz="1300" dirty="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300" dirty="0">
                          <a:effectLst/>
                        </a:rPr>
                        <a:t>Increase</a:t>
                      </a:r>
                      <a:endParaRPr lang="en-US" sz="1300" dirty="0">
                        <a:effectLst/>
                        <a:latin typeface="Calibri"/>
                        <a:ea typeface="Calibri"/>
                        <a:cs typeface="Times New Roman"/>
                      </a:endParaRPr>
                    </a:p>
                  </a:txBody>
                  <a:tcPr marL="9525" marR="9525" marT="9525" marB="9525" anchor="ctr"/>
                </a:tc>
              </a:tr>
              <a:tr h="49847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300" b="0" dirty="0" smtClean="0">
                          <a:effectLst/>
                        </a:rPr>
                        <a:t>REVENUE - Account codes 200000 – 399999</a:t>
                      </a:r>
                      <a:endParaRPr lang="en-US" sz="1300" b="0" dirty="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300" dirty="0">
                          <a:effectLst/>
                        </a:rPr>
                        <a:t>Decrease</a:t>
                      </a:r>
                      <a:endParaRPr lang="en-US" sz="1300" dirty="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300" dirty="0">
                          <a:effectLst/>
                        </a:rPr>
                        <a:t>Increase</a:t>
                      </a:r>
                      <a:endParaRPr lang="en-US" sz="1300" dirty="0">
                        <a:effectLst/>
                        <a:latin typeface="Calibri"/>
                        <a:ea typeface="Calibri"/>
                        <a:cs typeface="Times New Roman"/>
                      </a:endParaRPr>
                    </a:p>
                  </a:txBody>
                  <a:tcPr marL="9525" marR="9525" marT="9525" marB="9525" anchor="ctr"/>
                </a:tc>
              </a:tr>
              <a:tr h="49199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300" b="0" dirty="0" smtClean="0">
                          <a:effectLst/>
                        </a:rPr>
                        <a:t>EXPENSES - Account codes 400000 – 989999</a:t>
                      </a:r>
                      <a:endParaRPr lang="en-US" sz="1300" b="0" dirty="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300" dirty="0">
                          <a:effectLst/>
                        </a:rPr>
                        <a:t>Increase</a:t>
                      </a:r>
                      <a:endParaRPr lang="en-US" sz="1300" dirty="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300" dirty="0">
                          <a:effectLst/>
                        </a:rPr>
                        <a:t>Decrease</a:t>
                      </a:r>
                      <a:endParaRPr lang="en-US" sz="1300" dirty="0">
                        <a:effectLst/>
                        <a:latin typeface="Calibri"/>
                        <a:ea typeface="Calibri"/>
                        <a:cs typeface="Times New Roman"/>
                      </a:endParaRPr>
                    </a:p>
                  </a:txBody>
                  <a:tcPr marL="9525" marR="9525" marT="9525" marB="9525" anchor="ctr"/>
                </a:tc>
              </a:tr>
              <a:tr h="560242">
                <a:tc>
                  <a:txBody>
                    <a:bodyPr/>
                    <a:lstStyle/>
                    <a:p>
                      <a:pPr algn="l">
                        <a:lnSpc>
                          <a:spcPct val="115000"/>
                        </a:lnSpc>
                      </a:pPr>
                      <a:r>
                        <a:rPr lang="en-US" sz="1300" b="0" dirty="0" smtClean="0">
                          <a:effectLst/>
                          <a:latin typeface="Calibri"/>
                          <a:cs typeface="Times New Roman"/>
                        </a:rPr>
                        <a:t>TRANSFERS</a:t>
                      </a:r>
                      <a:r>
                        <a:rPr lang="en-US" sz="1300" b="0" baseline="0" dirty="0" smtClean="0">
                          <a:effectLst/>
                          <a:latin typeface="Calibri"/>
                          <a:cs typeface="Times New Roman"/>
                        </a:rPr>
                        <a:t> IN – Account codes 995000 – 995999 or 990000 – 990999</a:t>
                      </a:r>
                      <a:endParaRPr lang="en-US" sz="1300" b="0" dirty="0">
                        <a:effectLst/>
                        <a:latin typeface="Calibri"/>
                        <a:cs typeface="Times New Roman"/>
                      </a:endParaRPr>
                    </a:p>
                  </a:txBody>
                  <a:tcPr marL="9525" marR="9525" marT="9525" marB="9525" anchor="ctr"/>
                </a:tc>
                <a:tc>
                  <a:txBody>
                    <a:bodyPr/>
                    <a:lstStyle/>
                    <a:p>
                      <a:pPr marL="0" marR="0" algn="ctr" rtl="0" eaLnBrk="1" latinLnBrk="0" hangingPunct="1">
                        <a:lnSpc>
                          <a:spcPct val="115000"/>
                        </a:lnSpc>
                        <a:spcBef>
                          <a:spcPts val="0"/>
                        </a:spcBef>
                        <a:spcAft>
                          <a:spcPts val="0"/>
                        </a:spcAft>
                      </a:pPr>
                      <a:r>
                        <a:rPr kumimoji="0" lang="en-US" sz="1300" kern="1200" dirty="0" smtClean="0">
                          <a:solidFill>
                            <a:schemeClr val="dk1"/>
                          </a:solidFill>
                          <a:effectLst/>
                          <a:latin typeface="+mn-lt"/>
                          <a:ea typeface="+mn-ea"/>
                          <a:cs typeface="+mn-cs"/>
                        </a:rPr>
                        <a:t>Decrease</a:t>
                      </a:r>
                      <a:endParaRPr kumimoji="0" lang="en-US" sz="1300" kern="1200" dirty="0">
                        <a:solidFill>
                          <a:schemeClr val="dk1"/>
                        </a:solidFill>
                        <a:effectLst/>
                        <a:latin typeface="+mn-lt"/>
                        <a:ea typeface="+mn-ea"/>
                        <a:cs typeface="+mn-cs"/>
                      </a:endParaRPr>
                    </a:p>
                  </a:txBody>
                  <a:tcPr marL="9525" marR="9525" marT="9525" marB="9525" anchor="ctr"/>
                </a:tc>
                <a:tc>
                  <a:txBody>
                    <a:bodyPr/>
                    <a:lstStyle/>
                    <a:p>
                      <a:pPr marL="0" marR="0" algn="ctr" rtl="0" eaLnBrk="1" latinLnBrk="0" hangingPunct="1">
                        <a:lnSpc>
                          <a:spcPct val="115000"/>
                        </a:lnSpc>
                        <a:spcBef>
                          <a:spcPts val="0"/>
                        </a:spcBef>
                        <a:spcAft>
                          <a:spcPts val="0"/>
                        </a:spcAft>
                      </a:pPr>
                      <a:r>
                        <a:rPr kumimoji="0" lang="en-US" sz="1300" kern="1200" dirty="0" smtClean="0">
                          <a:solidFill>
                            <a:schemeClr val="dk1"/>
                          </a:solidFill>
                          <a:effectLst/>
                          <a:latin typeface="+mn-lt"/>
                          <a:ea typeface="+mn-ea"/>
                          <a:cs typeface="+mn-cs"/>
                        </a:rPr>
                        <a:t>Increase</a:t>
                      </a:r>
                      <a:endParaRPr kumimoji="0" lang="en-US" sz="1300" kern="1200" dirty="0">
                        <a:solidFill>
                          <a:schemeClr val="dk1"/>
                        </a:solidFill>
                        <a:effectLst/>
                        <a:latin typeface="+mn-lt"/>
                        <a:ea typeface="+mn-ea"/>
                        <a:cs typeface="+mn-cs"/>
                      </a:endParaRPr>
                    </a:p>
                  </a:txBody>
                  <a:tcPr marL="9525" marR="9525" marT="9525" marB="9525" anchor="ctr"/>
                </a:tc>
              </a:tr>
              <a:tr h="588778">
                <a:tc>
                  <a:txBody>
                    <a:bodyPr/>
                    <a:lstStyle/>
                    <a:p>
                      <a:pPr marL="0" marR="0" algn="l">
                        <a:lnSpc>
                          <a:spcPct val="115000"/>
                        </a:lnSpc>
                        <a:spcBef>
                          <a:spcPts val="0"/>
                        </a:spcBef>
                        <a:spcAft>
                          <a:spcPts val="0"/>
                        </a:spcAft>
                      </a:pPr>
                      <a:r>
                        <a:rPr lang="en-US" sz="1300" b="0" dirty="0" smtClean="0">
                          <a:effectLst/>
                          <a:latin typeface="Calibri"/>
                          <a:ea typeface="Calibri"/>
                          <a:cs typeface="Times New Roman"/>
                        </a:rPr>
                        <a:t>TRANSFER</a:t>
                      </a:r>
                      <a:r>
                        <a:rPr lang="en-US" sz="1300" b="0" baseline="0" dirty="0" smtClean="0">
                          <a:effectLst/>
                          <a:latin typeface="Calibri"/>
                          <a:ea typeface="Calibri"/>
                          <a:cs typeface="Times New Roman"/>
                        </a:rPr>
                        <a:t> OUT – Account codes 997000 – 997999 or 992000 </a:t>
                      </a:r>
                      <a:r>
                        <a:rPr lang="en-US" sz="1300" b="0" baseline="0" smtClean="0">
                          <a:effectLst/>
                          <a:latin typeface="Calibri"/>
                          <a:ea typeface="Calibri"/>
                          <a:cs typeface="Times New Roman"/>
                        </a:rPr>
                        <a:t>– 992550</a:t>
                      </a:r>
                      <a:endParaRPr lang="en-US" sz="1300" b="0" dirty="0">
                        <a:effectLst/>
                        <a:latin typeface="Calibri"/>
                        <a:ea typeface="Calibri"/>
                        <a:cs typeface="Times New Roman"/>
                      </a:endParaRPr>
                    </a:p>
                  </a:txBody>
                  <a:tcPr marL="9525" marR="9525" marT="9525" marB="9525" anchor="ctr"/>
                </a:tc>
                <a:tc>
                  <a:txBody>
                    <a:bodyPr/>
                    <a:lstStyle/>
                    <a:p>
                      <a:pPr marL="0" marR="0" algn="ctr" rtl="0" eaLnBrk="1" latinLnBrk="0" hangingPunct="1">
                        <a:lnSpc>
                          <a:spcPct val="115000"/>
                        </a:lnSpc>
                        <a:spcBef>
                          <a:spcPts val="0"/>
                        </a:spcBef>
                        <a:spcAft>
                          <a:spcPts val="0"/>
                        </a:spcAft>
                      </a:pPr>
                      <a:r>
                        <a:rPr kumimoji="0" lang="en-US" sz="1300" kern="1200" dirty="0" smtClean="0">
                          <a:solidFill>
                            <a:schemeClr val="dk1"/>
                          </a:solidFill>
                          <a:effectLst/>
                          <a:latin typeface="+mn-lt"/>
                          <a:ea typeface="+mn-ea"/>
                          <a:cs typeface="+mn-cs"/>
                        </a:rPr>
                        <a:t>Increase</a:t>
                      </a:r>
                      <a:endParaRPr kumimoji="0" lang="en-US" sz="1300" kern="1200" dirty="0">
                        <a:solidFill>
                          <a:schemeClr val="dk1"/>
                        </a:solidFill>
                        <a:effectLst/>
                        <a:latin typeface="+mn-lt"/>
                        <a:ea typeface="+mn-ea"/>
                        <a:cs typeface="+mn-cs"/>
                      </a:endParaRPr>
                    </a:p>
                  </a:txBody>
                  <a:tcPr marL="9525" marR="9525" marT="9525" marB="9525" anchor="ctr"/>
                </a:tc>
                <a:tc>
                  <a:txBody>
                    <a:bodyPr/>
                    <a:lstStyle/>
                    <a:p>
                      <a:pPr marL="0" marR="0" algn="ctr" rtl="0" eaLnBrk="1" latinLnBrk="0" hangingPunct="1">
                        <a:lnSpc>
                          <a:spcPct val="115000"/>
                        </a:lnSpc>
                        <a:spcBef>
                          <a:spcPts val="0"/>
                        </a:spcBef>
                        <a:spcAft>
                          <a:spcPts val="0"/>
                        </a:spcAft>
                      </a:pPr>
                      <a:r>
                        <a:rPr kumimoji="0" lang="en-US" sz="1300" kern="1200" dirty="0" smtClean="0">
                          <a:solidFill>
                            <a:schemeClr val="dk1"/>
                          </a:solidFill>
                          <a:effectLst/>
                          <a:latin typeface="+mn-lt"/>
                          <a:ea typeface="+mn-ea"/>
                          <a:cs typeface="+mn-cs"/>
                        </a:rPr>
                        <a:t>Decrease</a:t>
                      </a:r>
                      <a:endParaRPr kumimoji="0" lang="en-US" sz="1300" kern="1200" dirty="0">
                        <a:solidFill>
                          <a:schemeClr val="dk1"/>
                        </a:solidFill>
                        <a:effectLst/>
                        <a:latin typeface="+mn-lt"/>
                        <a:ea typeface="+mn-ea"/>
                        <a:cs typeface="+mn-cs"/>
                      </a:endParaRPr>
                    </a:p>
                  </a:txBody>
                  <a:tcPr marL="9525" marR="9525" marT="9525" marB="9525" anchor="ctr"/>
                </a:tc>
              </a:tr>
            </a:tbl>
          </a:graphicData>
        </a:graphic>
      </p:graphicFrame>
    </p:spTree>
    <p:extLst>
      <p:ext uri="{BB962C8B-B14F-4D97-AF65-F5344CB8AC3E}">
        <p14:creationId xmlns:p14="http://schemas.microsoft.com/office/powerpoint/2010/main" val="879676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Cost Transfers</a:t>
            </a:r>
            <a:endParaRPr lang="en-US" dirty="0"/>
          </a:p>
        </p:txBody>
      </p:sp>
      <p:sp>
        <p:nvSpPr>
          <p:cNvPr id="3" name="Content Placeholder 2"/>
          <p:cNvSpPr>
            <a:spLocks noGrp="1"/>
          </p:cNvSpPr>
          <p:nvPr>
            <p:ph idx="1"/>
          </p:nvPr>
        </p:nvSpPr>
        <p:spPr/>
        <p:txBody>
          <a:bodyPr>
            <a:normAutofit fontScale="47500" lnSpcReduction="20000"/>
          </a:bodyPr>
          <a:lstStyle/>
          <a:p>
            <a:pPr marL="118872" indent="0">
              <a:buNone/>
            </a:pPr>
            <a:r>
              <a:rPr lang="en-US" sz="3500" b="1" dirty="0" smtClean="0"/>
              <a:t>A </a:t>
            </a:r>
            <a:r>
              <a:rPr lang="en-US" sz="3500" b="1" dirty="0"/>
              <a:t>cost transfer is the journal entry (transfer) of a cost incurred initially on one university program/project to a sponsored project (funds 30/31). There are only certain conditions under which cost transfers may be accepted as charges to sponsored projects</a:t>
            </a:r>
            <a:r>
              <a:rPr lang="en-US" sz="3500" b="1" dirty="0" smtClean="0"/>
              <a:t>.</a:t>
            </a:r>
          </a:p>
          <a:p>
            <a:pPr marL="118872" indent="0">
              <a:buNone/>
            </a:pPr>
            <a:endParaRPr lang="en-US" dirty="0"/>
          </a:p>
          <a:p>
            <a:pPr marL="118872" indent="0">
              <a:buNone/>
            </a:pPr>
            <a:r>
              <a:rPr lang="en-US" dirty="0"/>
              <a:t>Any project direct expense should be charged to the project(s) that is/are benefited by the expense, so long as this type of expenditure is reasonable and is allowable by</a:t>
            </a:r>
            <a:r>
              <a:rPr lang="en-US" dirty="0" smtClean="0"/>
              <a:t>:</a:t>
            </a:r>
          </a:p>
          <a:p>
            <a:pPr marL="118872" indent="0">
              <a:buNone/>
            </a:pPr>
            <a:r>
              <a:rPr lang="en-US" dirty="0" smtClean="0"/>
              <a:t> </a:t>
            </a:r>
            <a:endParaRPr lang="en-US" dirty="0"/>
          </a:p>
          <a:p>
            <a:pPr lvl="0"/>
            <a:r>
              <a:rPr lang="en-US" dirty="0"/>
              <a:t>The Sponsor </a:t>
            </a:r>
          </a:p>
          <a:p>
            <a:r>
              <a:rPr lang="en-US" dirty="0"/>
              <a:t>Cost Accounting Standards </a:t>
            </a:r>
          </a:p>
          <a:p>
            <a:pPr lvl="0"/>
            <a:r>
              <a:rPr lang="en-US" dirty="0">
                <a:hlinkClick r:id="rId2"/>
              </a:rPr>
              <a:t>Uniform Administrative Requirements, Cost Principles, &amp; Audit Requirements for Federal Awards</a:t>
            </a:r>
            <a:endParaRPr lang="en-US" dirty="0" smtClean="0">
              <a:hlinkClick r:id="rId3"/>
            </a:endParaRPr>
          </a:p>
          <a:p>
            <a:pPr lvl="1"/>
            <a:r>
              <a:rPr lang="en-US" dirty="0" smtClean="0">
                <a:hlinkClick r:id="rId3"/>
              </a:rPr>
              <a:t>OMB </a:t>
            </a:r>
            <a:r>
              <a:rPr lang="en-US" dirty="0">
                <a:hlinkClick r:id="rId3"/>
              </a:rPr>
              <a:t>Circular A-21</a:t>
            </a:r>
            <a:r>
              <a:rPr lang="en-US" dirty="0"/>
              <a:t> Cost Principles for Educational Institutions </a:t>
            </a:r>
            <a:endParaRPr lang="en-US" dirty="0" smtClean="0"/>
          </a:p>
          <a:p>
            <a:pPr lvl="1"/>
            <a:r>
              <a:rPr lang="en-US" dirty="0">
                <a:hlinkClick r:id="rId4"/>
              </a:rPr>
              <a:t>OMB Circular </a:t>
            </a:r>
            <a:r>
              <a:rPr lang="en-US" dirty="0" smtClean="0">
                <a:hlinkClick r:id="rId4"/>
              </a:rPr>
              <a:t>A-110</a:t>
            </a:r>
            <a:r>
              <a:rPr lang="en-US" dirty="0" smtClean="0"/>
              <a:t> </a:t>
            </a:r>
            <a:r>
              <a:rPr lang="en-US" dirty="0"/>
              <a:t>Uniform Administrative Requirements for Grants and Agreements With Institutions of Higher Education, Hospitals, &amp; Other Non-Profit Organizations</a:t>
            </a:r>
          </a:p>
          <a:p>
            <a:pPr marL="118872" indent="0">
              <a:buNone/>
            </a:pPr>
            <a:endParaRPr lang="en-US" dirty="0" smtClean="0"/>
          </a:p>
          <a:p>
            <a:pPr marL="118872" indent="0">
              <a:buNone/>
            </a:pPr>
            <a:r>
              <a:rPr lang="en-US" dirty="0" smtClean="0"/>
              <a:t>If </a:t>
            </a:r>
            <a:r>
              <a:rPr lang="en-US" dirty="0"/>
              <a:t>a direct expense has been charged to an incorrect project number, this error should be promptly corrected via a Journal Entry (JE) or Payroll Expense Transfer (PET). </a:t>
            </a:r>
            <a:r>
              <a:rPr lang="en-US" b="1" dirty="0"/>
              <a:t>Any such JE/PET that includes a speedtype that is contained in Funds 30 or 31 will incorporate a Cost Transfer Certification Statement</a:t>
            </a:r>
            <a:r>
              <a:rPr lang="en-US" dirty="0"/>
              <a:t>. This certification statement requires that all expenses contained on the JE/PET are true and correct, that cost transferred to a sponsored project </a:t>
            </a:r>
            <a:r>
              <a:rPr lang="en-US" dirty="0" smtClean="0"/>
              <a:t>(fund </a:t>
            </a:r>
            <a:r>
              <a:rPr lang="en-US" dirty="0"/>
              <a:t>30 or 31 FOPPS) are reasonable, allowable, allocable, and in accordance with award terms</a:t>
            </a:r>
            <a:r>
              <a:rPr lang="en-US" dirty="0" smtClean="0"/>
              <a:t>.</a:t>
            </a:r>
            <a:endParaRPr lang="en-US" dirty="0"/>
          </a:p>
        </p:txBody>
      </p:sp>
    </p:spTree>
    <p:extLst>
      <p:ext uri="{BB962C8B-B14F-4D97-AF65-F5344CB8AC3E}">
        <p14:creationId xmlns:p14="http://schemas.microsoft.com/office/powerpoint/2010/main" val="4044594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A2AFDF97F7B244398637CC3CC27CE0B" ma:contentTypeVersion="5" ma:contentTypeDescription="Create a new document." ma:contentTypeScope="" ma:versionID="385b4ded53ec0f1272fd3b64473887ce">
  <xsd:schema xmlns:xsd="http://www.w3.org/2001/XMLSchema" xmlns:xs="http://www.w3.org/2001/XMLSchema" xmlns:p="http://schemas.microsoft.com/office/2006/metadata/properties" xmlns:ns1="http://schemas.microsoft.com/sharepoint/v3" targetNamespace="http://schemas.microsoft.com/office/2006/metadata/properties" ma:root="true" ma:fieldsID="42fdb557f3aa0ad7634983f3fd3dd79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C088EF-5941-4995-B1C3-B5BDB5EB7474}"/>
</file>

<file path=customXml/itemProps2.xml><?xml version="1.0" encoding="utf-8"?>
<ds:datastoreItem xmlns:ds="http://schemas.openxmlformats.org/officeDocument/2006/customXml" ds:itemID="{15119DC5-F569-4E8F-9504-A56E3BA98499}"/>
</file>

<file path=customXml/itemProps3.xml><?xml version="1.0" encoding="utf-8"?>
<ds:datastoreItem xmlns:ds="http://schemas.openxmlformats.org/officeDocument/2006/customXml" ds:itemID="{1D812741-BDAC-42D9-B2F2-B4ADAAFBA809}"/>
</file>

<file path=docProps/app.xml><?xml version="1.0" encoding="utf-8"?>
<Properties xmlns="http://schemas.openxmlformats.org/officeDocument/2006/extended-properties" xmlns:vt="http://schemas.openxmlformats.org/officeDocument/2006/docPropsVTypes">
  <Template>Module</Template>
  <TotalTime>1179</TotalTime>
  <Words>1876</Words>
  <Application>Microsoft Office PowerPoint</Application>
  <PresentationFormat>On-screen Show (4:3)</PresentationFormat>
  <Paragraphs>265</Paragraphs>
  <Slides>34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Book Antiqua</vt:lpstr>
      <vt:lpstr>Calibri</vt:lpstr>
      <vt:lpstr>Corbel</vt:lpstr>
      <vt:lpstr>Times New Roman</vt:lpstr>
      <vt:lpstr>Wingdings</vt:lpstr>
      <vt:lpstr>Wingdings 2</vt:lpstr>
      <vt:lpstr>Wingdings 3</vt:lpstr>
      <vt:lpstr>Module</vt:lpstr>
      <vt:lpstr>FINANCE</vt:lpstr>
      <vt:lpstr>WELCOME</vt:lpstr>
      <vt:lpstr>Course Overview</vt:lpstr>
      <vt:lpstr>JE Purposes</vt:lpstr>
      <vt:lpstr>Actual Journal Entries</vt:lpstr>
      <vt:lpstr>Budget Journal Entries</vt:lpstr>
      <vt:lpstr>Payroll Expense Transfer Journal Entries</vt:lpstr>
      <vt:lpstr>Debits and Credits</vt:lpstr>
      <vt:lpstr>Cost Transfers</vt:lpstr>
      <vt:lpstr>Back-up Documentation</vt:lpstr>
      <vt:lpstr>Journal Entry Descriptions</vt:lpstr>
      <vt:lpstr>Journal Entry Descriptions</vt:lpstr>
      <vt:lpstr>Journal Entry Descriptions</vt:lpstr>
      <vt:lpstr>Journal Entry Descriptions</vt:lpstr>
      <vt:lpstr>Journal Entry Descriptions</vt:lpstr>
      <vt:lpstr>Journal Entry Descriptions</vt:lpstr>
      <vt:lpstr>Navigation</vt:lpstr>
      <vt:lpstr>Adding Attachments</vt:lpstr>
      <vt:lpstr>Auto-balancing</vt:lpstr>
      <vt:lpstr>Auto-balancing</vt:lpstr>
      <vt:lpstr>Personalizing Journal Line Fields</vt:lpstr>
      <vt:lpstr>Analysis Type</vt:lpstr>
      <vt:lpstr>Process Menu</vt:lpstr>
      <vt:lpstr>Submitting Journal Entries</vt:lpstr>
      <vt:lpstr>Reversing</vt:lpstr>
      <vt:lpstr>Spreadsheet Journal Upload</vt:lpstr>
      <vt:lpstr>Create New Journal Entries:  Do you have the following?</vt:lpstr>
      <vt:lpstr>Journal Entry Examples</vt:lpstr>
      <vt:lpstr>Should I put a Debit or Credit in a JE Line?</vt:lpstr>
      <vt:lpstr>JE Practice Problems</vt:lpstr>
      <vt:lpstr>JE Practice #1: Answer</vt:lpstr>
      <vt:lpstr>JE Practice #2: Answer</vt:lpstr>
      <vt:lpstr>JE Practice #3: Answer</vt:lpstr>
      <vt:lpstr>Resources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Bartow, Kassi</dc:creator>
  <cp:lastModifiedBy>Kirkwood, Caroline</cp:lastModifiedBy>
  <cp:revision>61</cp:revision>
  <dcterms:created xsi:type="dcterms:W3CDTF">2011-09-15T16:28:27Z</dcterms:created>
  <dcterms:modified xsi:type="dcterms:W3CDTF">2017-06-15T19:07:02Z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0x010100CA2AFDF97F7B244398637CC3CC27CE0B</vt:lpwstr>
  </property>
</Properties>
</file>